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 ContentType="image/t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5"/>
  </p:notesMasterIdLst>
  <p:sldIdLst>
    <p:sldId id="256" r:id="rId2"/>
    <p:sldId id="258" r:id="rId3"/>
    <p:sldId id="324" r:id="rId4"/>
    <p:sldId id="358" r:id="rId5"/>
    <p:sldId id="359" r:id="rId6"/>
    <p:sldId id="360" r:id="rId7"/>
    <p:sldId id="361" r:id="rId8"/>
    <p:sldId id="362" r:id="rId9"/>
    <p:sldId id="363" r:id="rId10"/>
    <p:sldId id="364" r:id="rId11"/>
    <p:sldId id="365" r:id="rId12"/>
    <p:sldId id="366" r:id="rId13"/>
    <p:sldId id="367" r:id="rId14"/>
    <p:sldId id="368" r:id="rId15"/>
    <p:sldId id="425" r:id="rId16"/>
    <p:sldId id="328" r:id="rId17"/>
    <p:sldId id="370" r:id="rId18"/>
    <p:sldId id="405" r:id="rId19"/>
    <p:sldId id="404" r:id="rId20"/>
    <p:sldId id="330" r:id="rId21"/>
    <p:sldId id="406" r:id="rId22"/>
    <p:sldId id="407" r:id="rId23"/>
    <p:sldId id="408" r:id="rId24"/>
    <p:sldId id="409" r:id="rId25"/>
    <p:sldId id="410" r:id="rId26"/>
    <p:sldId id="411" r:id="rId27"/>
    <p:sldId id="412" r:id="rId28"/>
    <p:sldId id="423" r:id="rId29"/>
    <p:sldId id="413" r:id="rId30"/>
    <p:sldId id="414" r:id="rId31"/>
    <p:sldId id="415" r:id="rId32"/>
    <p:sldId id="416" r:id="rId33"/>
    <p:sldId id="417" r:id="rId34"/>
    <p:sldId id="418" r:id="rId35"/>
    <p:sldId id="419" r:id="rId36"/>
    <p:sldId id="424" r:id="rId37"/>
    <p:sldId id="420" r:id="rId38"/>
    <p:sldId id="421" r:id="rId39"/>
    <p:sldId id="422" r:id="rId40"/>
    <p:sldId id="325" r:id="rId41"/>
    <p:sldId id="452" r:id="rId42"/>
    <p:sldId id="449" r:id="rId43"/>
    <p:sldId id="450" r:id="rId44"/>
    <p:sldId id="451" r:id="rId45"/>
    <p:sldId id="454" r:id="rId46"/>
    <p:sldId id="373" r:id="rId47"/>
    <p:sldId id="456" r:id="rId48"/>
    <p:sldId id="457" r:id="rId49"/>
    <p:sldId id="460" r:id="rId50"/>
    <p:sldId id="459" r:id="rId51"/>
    <p:sldId id="458" r:id="rId52"/>
    <p:sldId id="461" r:id="rId53"/>
    <p:sldId id="462" r:id="rId54"/>
    <p:sldId id="463" r:id="rId55"/>
    <p:sldId id="464" r:id="rId56"/>
    <p:sldId id="469" r:id="rId57"/>
    <p:sldId id="470" r:id="rId58"/>
    <p:sldId id="468" r:id="rId59"/>
    <p:sldId id="471" r:id="rId60"/>
    <p:sldId id="467" r:id="rId61"/>
    <p:sldId id="472" r:id="rId62"/>
    <p:sldId id="473" r:id="rId63"/>
    <p:sldId id="474" r:id="rId64"/>
    <p:sldId id="475" r:id="rId65"/>
    <p:sldId id="476" r:id="rId66"/>
    <p:sldId id="477" r:id="rId67"/>
    <p:sldId id="478" r:id="rId68"/>
    <p:sldId id="465" r:id="rId69"/>
    <p:sldId id="326" r:id="rId70"/>
    <p:sldId id="345" r:id="rId71"/>
    <p:sldId id="332" r:id="rId72"/>
    <p:sldId id="372" r:id="rId73"/>
    <p:sldId id="455" r:id="rId74"/>
    <p:sldId id="374" r:id="rId75"/>
    <p:sldId id="375" r:id="rId76"/>
    <p:sldId id="376" r:id="rId77"/>
    <p:sldId id="377" r:id="rId78"/>
    <p:sldId id="378" r:id="rId79"/>
    <p:sldId id="379" r:id="rId80"/>
    <p:sldId id="380" r:id="rId81"/>
    <p:sldId id="381" r:id="rId82"/>
    <p:sldId id="383" r:id="rId83"/>
    <p:sldId id="384" r:id="rId84"/>
    <p:sldId id="385" r:id="rId85"/>
    <p:sldId id="400" r:id="rId86"/>
    <p:sldId id="386" r:id="rId87"/>
    <p:sldId id="387" r:id="rId88"/>
    <p:sldId id="388" r:id="rId89"/>
    <p:sldId id="401" r:id="rId90"/>
    <p:sldId id="389" r:id="rId91"/>
    <p:sldId id="390" r:id="rId92"/>
    <p:sldId id="391" r:id="rId93"/>
    <p:sldId id="392" r:id="rId94"/>
    <p:sldId id="393" r:id="rId95"/>
    <p:sldId id="394" r:id="rId96"/>
    <p:sldId id="395" r:id="rId97"/>
    <p:sldId id="396" r:id="rId98"/>
    <p:sldId id="402" r:id="rId99"/>
    <p:sldId id="397" r:id="rId100"/>
    <p:sldId id="398" r:id="rId101"/>
    <p:sldId id="399" r:id="rId102"/>
    <p:sldId id="327" r:id="rId103"/>
    <p:sldId id="403" r:id="rId104"/>
    <p:sldId id="371" r:id="rId105"/>
    <p:sldId id="335" r:id="rId106"/>
    <p:sldId id="369" r:id="rId107"/>
    <p:sldId id="333" r:id="rId108"/>
    <p:sldId id="336" r:id="rId109"/>
    <p:sldId id="344" r:id="rId110"/>
    <p:sldId id="337" r:id="rId111"/>
    <p:sldId id="338" r:id="rId112"/>
    <p:sldId id="339" r:id="rId113"/>
    <p:sldId id="340" r:id="rId114"/>
    <p:sldId id="341" r:id="rId115"/>
    <p:sldId id="342" r:id="rId116"/>
    <p:sldId id="343" r:id="rId117"/>
    <p:sldId id="346" r:id="rId118"/>
    <p:sldId id="347" r:id="rId119"/>
    <p:sldId id="348" r:id="rId120"/>
    <p:sldId id="349" r:id="rId121"/>
    <p:sldId id="350" r:id="rId122"/>
    <p:sldId id="351" r:id="rId123"/>
    <p:sldId id="352" r:id="rId124"/>
    <p:sldId id="353" r:id="rId125"/>
    <p:sldId id="354" r:id="rId126"/>
    <p:sldId id="355" r:id="rId127"/>
    <p:sldId id="356" r:id="rId128"/>
    <p:sldId id="357" r:id="rId129"/>
    <p:sldId id="428" r:id="rId130"/>
    <p:sldId id="430" r:id="rId131"/>
    <p:sldId id="479" r:id="rId132"/>
    <p:sldId id="480" r:id="rId133"/>
    <p:sldId id="481" r:id="rId134"/>
    <p:sldId id="429" r:id="rId135"/>
    <p:sldId id="440" r:id="rId136"/>
    <p:sldId id="441" r:id="rId137"/>
    <p:sldId id="442" r:id="rId138"/>
    <p:sldId id="443" r:id="rId139"/>
    <p:sldId id="444" r:id="rId140"/>
    <p:sldId id="431" r:id="rId141"/>
    <p:sldId id="432" r:id="rId142"/>
    <p:sldId id="433" r:id="rId143"/>
    <p:sldId id="434" r:id="rId144"/>
    <p:sldId id="435" r:id="rId145"/>
    <p:sldId id="436" r:id="rId146"/>
    <p:sldId id="445" r:id="rId147"/>
    <p:sldId id="446" r:id="rId148"/>
    <p:sldId id="447" r:id="rId149"/>
    <p:sldId id="437" r:id="rId150"/>
    <p:sldId id="448" r:id="rId151"/>
    <p:sldId id="438" r:id="rId152"/>
    <p:sldId id="439" r:id="rId153"/>
    <p:sldId id="482" r:id="rId154"/>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1531" rtl="0" fontAlgn="auto" latinLnBrk="0" hangingPunct="0">
      <a:lnSpc>
        <a:spcPct val="100000"/>
      </a:lnSpc>
      <a:spcBef>
        <a:spcPts val="0"/>
      </a:spcBef>
      <a:spcAft>
        <a:spcPts val="0"/>
      </a:spcAft>
      <a:buClrTx/>
      <a:buSzTx/>
      <a:buFontTx/>
      <a:buNone/>
      <a:tabLst/>
      <a:defRPr kumimoji="0" sz="5800" b="0" i="0" u="none" strike="noStrike" cap="none" spc="0" normalizeH="0" baseline="0">
        <a:ln>
          <a:noFill/>
        </a:ln>
        <a:solidFill>
          <a:srgbClr val="000000"/>
        </a:solidFill>
        <a:effectLst/>
        <a:uFillTx/>
        <a:latin typeface="Gill Sans"/>
        <a:ea typeface="Gill Sans"/>
        <a:cs typeface="Gill Sans"/>
        <a:sym typeface="Gill Sans"/>
      </a:defRPr>
    </a:lvl1pPr>
    <a:lvl2pPr marL="0" marR="0" indent="342900" algn="ctr" defTabSz="821531" rtl="0" fontAlgn="auto" latinLnBrk="0" hangingPunct="0">
      <a:lnSpc>
        <a:spcPct val="100000"/>
      </a:lnSpc>
      <a:spcBef>
        <a:spcPts val="0"/>
      </a:spcBef>
      <a:spcAft>
        <a:spcPts val="0"/>
      </a:spcAft>
      <a:buClrTx/>
      <a:buSzTx/>
      <a:buFontTx/>
      <a:buNone/>
      <a:tabLst/>
      <a:defRPr kumimoji="0" sz="5800" b="0" i="0" u="none" strike="noStrike" cap="none" spc="0" normalizeH="0" baseline="0">
        <a:ln>
          <a:noFill/>
        </a:ln>
        <a:solidFill>
          <a:srgbClr val="000000"/>
        </a:solidFill>
        <a:effectLst/>
        <a:uFillTx/>
        <a:latin typeface="Gill Sans"/>
        <a:ea typeface="Gill Sans"/>
        <a:cs typeface="Gill Sans"/>
        <a:sym typeface="Gill Sans"/>
      </a:defRPr>
    </a:lvl2pPr>
    <a:lvl3pPr marL="0" marR="0" indent="685800" algn="ctr" defTabSz="821531" rtl="0" fontAlgn="auto" latinLnBrk="0" hangingPunct="0">
      <a:lnSpc>
        <a:spcPct val="100000"/>
      </a:lnSpc>
      <a:spcBef>
        <a:spcPts val="0"/>
      </a:spcBef>
      <a:spcAft>
        <a:spcPts val="0"/>
      </a:spcAft>
      <a:buClrTx/>
      <a:buSzTx/>
      <a:buFontTx/>
      <a:buNone/>
      <a:tabLst/>
      <a:defRPr kumimoji="0" sz="5800" b="0" i="0" u="none" strike="noStrike" cap="none" spc="0" normalizeH="0" baseline="0">
        <a:ln>
          <a:noFill/>
        </a:ln>
        <a:solidFill>
          <a:srgbClr val="000000"/>
        </a:solidFill>
        <a:effectLst/>
        <a:uFillTx/>
        <a:latin typeface="Gill Sans"/>
        <a:ea typeface="Gill Sans"/>
        <a:cs typeface="Gill Sans"/>
        <a:sym typeface="Gill Sans"/>
      </a:defRPr>
    </a:lvl3pPr>
    <a:lvl4pPr marL="0" marR="0" indent="1028700" algn="ctr" defTabSz="821531" rtl="0" fontAlgn="auto" latinLnBrk="0" hangingPunct="0">
      <a:lnSpc>
        <a:spcPct val="100000"/>
      </a:lnSpc>
      <a:spcBef>
        <a:spcPts val="0"/>
      </a:spcBef>
      <a:spcAft>
        <a:spcPts val="0"/>
      </a:spcAft>
      <a:buClrTx/>
      <a:buSzTx/>
      <a:buFontTx/>
      <a:buNone/>
      <a:tabLst/>
      <a:defRPr kumimoji="0" sz="5800" b="0" i="0" u="none" strike="noStrike" cap="none" spc="0" normalizeH="0" baseline="0">
        <a:ln>
          <a:noFill/>
        </a:ln>
        <a:solidFill>
          <a:srgbClr val="000000"/>
        </a:solidFill>
        <a:effectLst/>
        <a:uFillTx/>
        <a:latin typeface="Gill Sans"/>
        <a:ea typeface="Gill Sans"/>
        <a:cs typeface="Gill Sans"/>
        <a:sym typeface="Gill Sans"/>
      </a:defRPr>
    </a:lvl4pPr>
    <a:lvl5pPr marL="0" marR="0" indent="1371600" algn="ctr" defTabSz="821531" rtl="0" fontAlgn="auto" latinLnBrk="0" hangingPunct="0">
      <a:lnSpc>
        <a:spcPct val="100000"/>
      </a:lnSpc>
      <a:spcBef>
        <a:spcPts val="0"/>
      </a:spcBef>
      <a:spcAft>
        <a:spcPts val="0"/>
      </a:spcAft>
      <a:buClrTx/>
      <a:buSzTx/>
      <a:buFontTx/>
      <a:buNone/>
      <a:tabLst/>
      <a:defRPr kumimoji="0" sz="5800" b="0" i="0" u="none" strike="noStrike" cap="none" spc="0" normalizeH="0" baseline="0">
        <a:ln>
          <a:noFill/>
        </a:ln>
        <a:solidFill>
          <a:srgbClr val="000000"/>
        </a:solidFill>
        <a:effectLst/>
        <a:uFillTx/>
        <a:latin typeface="Gill Sans"/>
        <a:ea typeface="Gill Sans"/>
        <a:cs typeface="Gill Sans"/>
        <a:sym typeface="Gill Sans"/>
      </a:defRPr>
    </a:lvl5pPr>
    <a:lvl6pPr marL="0" marR="0" indent="1714500" algn="ctr" defTabSz="821531" rtl="0" fontAlgn="auto" latinLnBrk="0" hangingPunct="0">
      <a:lnSpc>
        <a:spcPct val="100000"/>
      </a:lnSpc>
      <a:spcBef>
        <a:spcPts val="0"/>
      </a:spcBef>
      <a:spcAft>
        <a:spcPts val="0"/>
      </a:spcAft>
      <a:buClrTx/>
      <a:buSzTx/>
      <a:buFontTx/>
      <a:buNone/>
      <a:tabLst/>
      <a:defRPr kumimoji="0" sz="5800" b="0" i="0" u="none" strike="noStrike" cap="none" spc="0" normalizeH="0" baseline="0">
        <a:ln>
          <a:noFill/>
        </a:ln>
        <a:solidFill>
          <a:srgbClr val="000000"/>
        </a:solidFill>
        <a:effectLst/>
        <a:uFillTx/>
        <a:latin typeface="Gill Sans"/>
        <a:ea typeface="Gill Sans"/>
        <a:cs typeface="Gill Sans"/>
        <a:sym typeface="Gill Sans"/>
      </a:defRPr>
    </a:lvl6pPr>
    <a:lvl7pPr marL="0" marR="0" indent="2057400" algn="ctr" defTabSz="821531" rtl="0" fontAlgn="auto" latinLnBrk="0" hangingPunct="0">
      <a:lnSpc>
        <a:spcPct val="100000"/>
      </a:lnSpc>
      <a:spcBef>
        <a:spcPts val="0"/>
      </a:spcBef>
      <a:spcAft>
        <a:spcPts val="0"/>
      </a:spcAft>
      <a:buClrTx/>
      <a:buSzTx/>
      <a:buFontTx/>
      <a:buNone/>
      <a:tabLst/>
      <a:defRPr kumimoji="0" sz="5800" b="0" i="0" u="none" strike="noStrike" cap="none" spc="0" normalizeH="0" baseline="0">
        <a:ln>
          <a:noFill/>
        </a:ln>
        <a:solidFill>
          <a:srgbClr val="000000"/>
        </a:solidFill>
        <a:effectLst/>
        <a:uFillTx/>
        <a:latin typeface="Gill Sans"/>
        <a:ea typeface="Gill Sans"/>
        <a:cs typeface="Gill Sans"/>
        <a:sym typeface="Gill Sans"/>
      </a:defRPr>
    </a:lvl7pPr>
    <a:lvl8pPr marL="0" marR="0" indent="2400300" algn="ctr" defTabSz="821531" rtl="0" fontAlgn="auto" latinLnBrk="0" hangingPunct="0">
      <a:lnSpc>
        <a:spcPct val="100000"/>
      </a:lnSpc>
      <a:spcBef>
        <a:spcPts val="0"/>
      </a:spcBef>
      <a:spcAft>
        <a:spcPts val="0"/>
      </a:spcAft>
      <a:buClrTx/>
      <a:buSzTx/>
      <a:buFontTx/>
      <a:buNone/>
      <a:tabLst/>
      <a:defRPr kumimoji="0" sz="5800" b="0" i="0" u="none" strike="noStrike" cap="none" spc="0" normalizeH="0" baseline="0">
        <a:ln>
          <a:noFill/>
        </a:ln>
        <a:solidFill>
          <a:srgbClr val="000000"/>
        </a:solidFill>
        <a:effectLst/>
        <a:uFillTx/>
        <a:latin typeface="Gill Sans"/>
        <a:ea typeface="Gill Sans"/>
        <a:cs typeface="Gill Sans"/>
        <a:sym typeface="Gill Sans"/>
      </a:defRPr>
    </a:lvl8pPr>
    <a:lvl9pPr marL="0" marR="0" indent="2743200" algn="ctr" defTabSz="821531" rtl="0" fontAlgn="auto" latinLnBrk="0" hangingPunct="0">
      <a:lnSpc>
        <a:spcPct val="100000"/>
      </a:lnSpc>
      <a:spcBef>
        <a:spcPts val="0"/>
      </a:spcBef>
      <a:spcAft>
        <a:spcPts val="0"/>
      </a:spcAft>
      <a:buClrTx/>
      <a:buSzTx/>
      <a:buFontTx/>
      <a:buNone/>
      <a:tabLst/>
      <a:defRPr kumimoji="0" sz="5800" b="0" i="0" u="none" strike="noStrike" cap="none" spc="0" normalizeH="0" baseline="0">
        <a:ln>
          <a:noFill/>
        </a:ln>
        <a:solidFill>
          <a:srgbClr val="000000"/>
        </a:solidFill>
        <a:effectLst/>
        <a:uFillTx/>
        <a:latin typeface="Gill Sans"/>
        <a:ea typeface="Gill Sans"/>
        <a:cs typeface="Gill Sans"/>
        <a:sym typeface="Gill Sans"/>
      </a:defRPr>
    </a:lvl9pPr>
  </p:defaultTextStyle>
  <p:extLst>
    <p:ext uri="{521415D9-36F7-43E2-AB2F-B90AF26B5E84}">
      <p14:sectionLst xmlns:p14="http://schemas.microsoft.com/office/powerpoint/2010/main">
        <p14:section name="Section par défaut" id="{27F0155E-6BE6-5041-8437-82D02ADDCA39}">
          <p14:sldIdLst>
            <p14:sldId id="256"/>
            <p14:sldId id="258"/>
            <p14:sldId id="324"/>
            <p14:sldId id="358"/>
            <p14:sldId id="359"/>
            <p14:sldId id="360"/>
            <p14:sldId id="361"/>
            <p14:sldId id="362"/>
            <p14:sldId id="363"/>
            <p14:sldId id="364"/>
            <p14:sldId id="365"/>
            <p14:sldId id="366"/>
            <p14:sldId id="367"/>
            <p14:sldId id="368"/>
            <p14:sldId id="425"/>
            <p14:sldId id="328"/>
            <p14:sldId id="370"/>
            <p14:sldId id="405"/>
            <p14:sldId id="404"/>
            <p14:sldId id="330"/>
            <p14:sldId id="406"/>
            <p14:sldId id="407"/>
            <p14:sldId id="408"/>
            <p14:sldId id="409"/>
            <p14:sldId id="410"/>
            <p14:sldId id="411"/>
            <p14:sldId id="412"/>
            <p14:sldId id="423"/>
            <p14:sldId id="413"/>
            <p14:sldId id="414"/>
            <p14:sldId id="415"/>
            <p14:sldId id="416"/>
            <p14:sldId id="417"/>
            <p14:sldId id="418"/>
            <p14:sldId id="419"/>
            <p14:sldId id="424"/>
            <p14:sldId id="420"/>
            <p14:sldId id="421"/>
            <p14:sldId id="422"/>
            <p14:sldId id="325"/>
            <p14:sldId id="452"/>
            <p14:sldId id="449"/>
            <p14:sldId id="450"/>
            <p14:sldId id="451"/>
            <p14:sldId id="454"/>
            <p14:sldId id="373"/>
            <p14:sldId id="456"/>
            <p14:sldId id="457"/>
            <p14:sldId id="460"/>
            <p14:sldId id="459"/>
            <p14:sldId id="458"/>
            <p14:sldId id="461"/>
            <p14:sldId id="462"/>
            <p14:sldId id="463"/>
            <p14:sldId id="464"/>
            <p14:sldId id="469"/>
            <p14:sldId id="470"/>
            <p14:sldId id="468"/>
            <p14:sldId id="471"/>
            <p14:sldId id="467"/>
            <p14:sldId id="472"/>
            <p14:sldId id="473"/>
            <p14:sldId id="474"/>
            <p14:sldId id="475"/>
            <p14:sldId id="476"/>
            <p14:sldId id="477"/>
            <p14:sldId id="478"/>
            <p14:sldId id="465"/>
            <p14:sldId id="326"/>
            <p14:sldId id="345"/>
            <p14:sldId id="332"/>
            <p14:sldId id="372"/>
            <p14:sldId id="455"/>
            <p14:sldId id="374"/>
            <p14:sldId id="375"/>
            <p14:sldId id="376"/>
            <p14:sldId id="377"/>
            <p14:sldId id="378"/>
            <p14:sldId id="379"/>
            <p14:sldId id="380"/>
            <p14:sldId id="381"/>
            <p14:sldId id="383"/>
            <p14:sldId id="384"/>
            <p14:sldId id="385"/>
            <p14:sldId id="400"/>
            <p14:sldId id="386"/>
            <p14:sldId id="387"/>
            <p14:sldId id="388"/>
            <p14:sldId id="401"/>
            <p14:sldId id="389"/>
            <p14:sldId id="390"/>
            <p14:sldId id="391"/>
            <p14:sldId id="392"/>
            <p14:sldId id="393"/>
            <p14:sldId id="394"/>
            <p14:sldId id="395"/>
            <p14:sldId id="396"/>
            <p14:sldId id="402"/>
            <p14:sldId id="397"/>
            <p14:sldId id="398"/>
            <p14:sldId id="399"/>
            <p14:sldId id="327"/>
            <p14:sldId id="403"/>
            <p14:sldId id="371"/>
            <p14:sldId id="335"/>
            <p14:sldId id="369"/>
            <p14:sldId id="333"/>
            <p14:sldId id="336"/>
            <p14:sldId id="344"/>
            <p14:sldId id="337"/>
            <p14:sldId id="338"/>
            <p14:sldId id="339"/>
            <p14:sldId id="340"/>
            <p14:sldId id="341"/>
            <p14:sldId id="342"/>
            <p14:sldId id="343"/>
            <p14:sldId id="346"/>
            <p14:sldId id="347"/>
            <p14:sldId id="348"/>
            <p14:sldId id="349"/>
            <p14:sldId id="350"/>
            <p14:sldId id="351"/>
            <p14:sldId id="352"/>
            <p14:sldId id="353"/>
            <p14:sldId id="354"/>
            <p14:sldId id="355"/>
            <p14:sldId id="356"/>
            <p14:sldId id="357"/>
            <p14:sldId id="428"/>
            <p14:sldId id="430"/>
            <p14:sldId id="479"/>
            <p14:sldId id="480"/>
            <p14:sldId id="481"/>
            <p14:sldId id="429"/>
            <p14:sldId id="440"/>
            <p14:sldId id="441"/>
            <p14:sldId id="442"/>
            <p14:sldId id="443"/>
            <p14:sldId id="444"/>
            <p14:sldId id="431"/>
            <p14:sldId id="432"/>
            <p14:sldId id="433"/>
            <p14:sldId id="434"/>
            <p14:sldId id="435"/>
            <p14:sldId id="436"/>
            <p14:sldId id="445"/>
            <p14:sldId id="446"/>
            <p14:sldId id="447"/>
            <p14:sldId id="437"/>
            <p14:sldId id="448"/>
            <p14:sldId id="438"/>
            <p14:sldId id="439"/>
            <p14:sldId id="482"/>
          </p14:sldIdLst>
        </p14:section>
        <p14:section name="Section sans titre" id="{BDD43022-EBA0-BC4B-B8D0-F31A47BAB801}">
          <p14:sldIdLst/>
        </p14:section>
      </p14:sectionLst>
    </p:ext>
    <p:ext uri="{EFAFB233-063F-42B5-8137-9DF3F51BA10A}">
      <p15:sldGuideLst xmlns:p15="http://schemas.microsoft.com/office/powerpoint/2012/main">
        <p15:guide id="1" orient="horz" pos="4320">
          <p15:clr>
            <a:srgbClr val="A4A3A4"/>
          </p15:clr>
        </p15:guide>
        <p15:guide id="2" pos="76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1880"/>
    <a:srgbClr val="A1CD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D51ADE6A-740E-44AE-83CC-AE7238B6C88D}" styleName="">
    <a:tblBg/>
    <a:wholeTbl>
      <a:tcTxStyle b="off" i="of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19AD5"/>
          </a:solidFill>
        </a:fill>
      </a:tcStyle>
    </a:firstCol>
    <a:lastRow>
      <a:tcTxStyle b="off" i="of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01ADEF"/>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1ADEF"/>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Style léger 2 - Accentuation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08" autoAdjust="0"/>
    <p:restoredTop sz="96272"/>
  </p:normalViewPr>
  <p:slideViewPr>
    <p:cSldViewPr snapToGrid="0" snapToObjects="1">
      <p:cViewPr varScale="1">
        <p:scale>
          <a:sx n="32" d="100"/>
          <a:sy n="32" d="100"/>
        </p:scale>
        <p:origin x="870" y="84"/>
      </p:cViewPr>
      <p:guideLst>
        <p:guide orient="horz" pos="4320"/>
        <p:guide pos="7680"/>
      </p:guideLst>
    </p:cSldViewPr>
  </p:slideViewPr>
  <p:notesTextViewPr>
    <p:cViewPr>
      <p:scale>
        <a:sx n="100" d="100"/>
        <a:sy n="100" d="100"/>
      </p:scale>
      <p:origin x="0" y="0"/>
    </p:cViewPr>
  </p:notesTextViewPr>
  <p:sorterViewPr>
    <p:cViewPr>
      <p:scale>
        <a:sx n="47" d="100"/>
        <a:sy n="47" d="100"/>
      </p:scale>
      <p:origin x="0" y="-14112"/>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tableStyles" Target="tableStyle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notesMaster" Target="notesMasters/notesMaster1.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53" Type="http://schemas.openxmlformats.org/officeDocument/2006/relationships/slide" Target="slides/slide152.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71" name="Shape 871"/>
          <p:cNvSpPr>
            <a:spLocks noGrp="1" noRot="1" noChangeAspect="1"/>
          </p:cNvSpPr>
          <p:nvPr>
            <p:ph type="sldImg"/>
          </p:nvPr>
        </p:nvSpPr>
        <p:spPr>
          <a:xfrm>
            <a:off x="1143000" y="685800"/>
            <a:ext cx="4572000" cy="3429000"/>
          </a:xfrm>
          <a:prstGeom prst="rect">
            <a:avLst/>
          </a:prstGeom>
        </p:spPr>
        <p:txBody>
          <a:bodyPr/>
          <a:lstStyle/>
          <a:p>
            <a:endParaRPr dirty="0"/>
          </a:p>
        </p:txBody>
      </p:sp>
      <p:sp>
        <p:nvSpPr>
          <p:cNvPr id="872" name="Shape 872"/>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2518555320"/>
      </p:ext>
    </p:extLst>
  </p:cSld>
  <p:clrMap bg1="lt1" tx1="dk1" bg2="lt2" tx2="dk2" accent1="accent1" accent2="accent2" accent3="accent3" accent4="accent4" accent5="accent5" accent6="accent6" hlink="hlink" folHlink="folHlink"/>
  <p:notesStyle>
    <a:lvl1pPr defTabSz="584200" latinLnBrk="0">
      <a:defRPr sz="2200">
        <a:latin typeface="Lucida Grande"/>
        <a:ea typeface="Lucida Grande"/>
        <a:cs typeface="Lucida Grande"/>
        <a:sym typeface="Lucida Grande"/>
      </a:defRPr>
    </a:lvl1pPr>
    <a:lvl2pPr indent="228600" defTabSz="584200" latinLnBrk="0">
      <a:defRPr sz="2200">
        <a:latin typeface="Lucida Grande"/>
        <a:ea typeface="Lucida Grande"/>
        <a:cs typeface="Lucida Grande"/>
        <a:sym typeface="Lucida Grande"/>
      </a:defRPr>
    </a:lvl2pPr>
    <a:lvl3pPr indent="457200" defTabSz="584200" latinLnBrk="0">
      <a:defRPr sz="2200">
        <a:latin typeface="Lucida Grande"/>
        <a:ea typeface="Lucida Grande"/>
        <a:cs typeface="Lucida Grande"/>
        <a:sym typeface="Lucida Grande"/>
      </a:defRPr>
    </a:lvl3pPr>
    <a:lvl4pPr indent="685800" defTabSz="584200" latinLnBrk="0">
      <a:defRPr sz="2200">
        <a:latin typeface="Lucida Grande"/>
        <a:ea typeface="Lucida Grande"/>
        <a:cs typeface="Lucida Grande"/>
        <a:sym typeface="Lucida Grande"/>
      </a:defRPr>
    </a:lvl4pPr>
    <a:lvl5pPr indent="914400" defTabSz="584200" latinLnBrk="0">
      <a:defRPr sz="2200">
        <a:latin typeface="Lucida Grande"/>
        <a:ea typeface="Lucida Grande"/>
        <a:cs typeface="Lucida Grande"/>
        <a:sym typeface="Lucida Grande"/>
      </a:defRPr>
    </a:lvl5pPr>
    <a:lvl6pPr indent="1143000" defTabSz="584200" latinLnBrk="0">
      <a:defRPr sz="2200">
        <a:latin typeface="Lucida Grande"/>
        <a:ea typeface="Lucida Grande"/>
        <a:cs typeface="Lucida Grande"/>
        <a:sym typeface="Lucida Grande"/>
      </a:defRPr>
    </a:lvl6pPr>
    <a:lvl7pPr indent="1371600" defTabSz="584200" latinLnBrk="0">
      <a:defRPr sz="2200">
        <a:latin typeface="Lucida Grande"/>
        <a:ea typeface="Lucida Grande"/>
        <a:cs typeface="Lucida Grande"/>
        <a:sym typeface="Lucida Grande"/>
      </a:defRPr>
    </a:lvl7pPr>
    <a:lvl8pPr indent="1600200" defTabSz="584200" latinLnBrk="0">
      <a:defRPr sz="2200">
        <a:latin typeface="Lucida Grande"/>
        <a:ea typeface="Lucida Grande"/>
        <a:cs typeface="Lucida Grande"/>
        <a:sym typeface="Lucida Grande"/>
      </a:defRPr>
    </a:lvl8pPr>
    <a:lvl9pPr indent="1828800" defTabSz="584200" latinLnBrk="0">
      <a:defRPr sz="2200">
        <a:latin typeface="Lucida Grande"/>
        <a:ea typeface="Lucida Grande"/>
        <a:cs typeface="Lucida Grande"/>
        <a:sym typeface="Lucida Grand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20731613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32300836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496382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27601802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37305637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1">
    <p:spTree>
      <p:nvGrpSpPr>
        <p:cNvPr id="1" name=""/>
        <p:cNvGrpSpPr/>
        <p:nvPr/>
      </p:nvGrpSpPr>
      <p:grpSpPr>
        <a:xfrm>
          <a:off x="0" y="0"/>
          <a:ext cx="0" cy="0"/>
          <a:chOff x="0" y="0"/>
          <a:chExt cx="0" cy="0"/>
        </a:xfrm>
      </p:grpSpPr>
      <p:sp>
        <p:nvSpPr>
          <p:cNvPr id="12" name="Rectangle"/>
          <p:cNvSpPr>
            <a:spLocks noGrp="1"/>
          </p:cNvSpPr>
          <p:nvPr>
            <p:ph type="body" sz="quarter" idx="13" hasCustomPrompt="1"/>
          </p:nvPr>
        </p:nvSpPr>
        <p:spPr>
          <a:xfrm>
            <a:off x="11833975" y="11676752"/>
            <a:ext cx="716050" cy="1160790"/>
          </a:xfrm>
          <a:prstGeom prst="rect">
            <a:avLst/>
          </a:prstGeom>
          <a:ln>
            <a:solidFill>
              <a:srgbClr val="000000"/>
            </a:solidFill>
          </a:ln>
        </p:spPr>
        <p:txBody>
          <a:bodyPr anchor="ctr"/>
          <a:lstStyle/>
          <a:p>
            <a:pPr>
              <a:defRPr sz="5800">
                <a:latin typeface="Gill Sans"/>
                <a:ea typeface="Gill Sans"/>
                <a:cs typeface="Gill Sans"/>
                <a:sym typeface="Gill Sans"/>
              </a:defRPr>
            </a:pPr>
            <a:r>
              <a:rPr lang="en-US"/>
              <a:t> </a:t>
            </a:r>
            <a:endParaRPr/>
          </a:p>
        </p:txBody>
      </p:sp>
      <p:sp>
        <p:nvSpPr>
          <p:cNvPr id="13" name="Photo Placeholder 1.jpg"/>
          <p:cNvSpPr>
            <a:spLocks noGrp="1"/>
          </p:cNvSpPr>
          <p:nvPr>
            <p:ph type="pic" idx="14"/>
          </p:nvPr>
        </p:nvSpPr>
        <p:spPr>
          <a:xfrm>
            <a:off x="545595" y="508160"/>
            <a:ext cx="23328529" cy="10862093"/>
          </a:xfrm>
          <a:prstGeom prst="rect">
            <a:avLst/>
          </a:prstGeom>
        </p:spPr>
        <p:txBody>
          <a:bodyPr lIns="91439" tIns="45719" rIns="91439" bIns="45719"/>
          <a:lstStyle/>
          <a:p>
            <a:r>
              <a:rPr lang="fr-FR" dirty="0"/>
              <a:t>Cliquez sur l'icône pour ajouter une image</a:t>
            </a:r>
            <a:endParaRPr dirty="0"/>
          </a:p>
        </p:txBody>
      </p:sp>
      <p:sp>
        <p:nvSpPr>
          <p:cNvPr id="14" name="Line"/>
          <p:cNvSpPr>
            <a:spLocks noGrp="1"/>
          </p:cNvSpPr>
          <p:nvPr>
            <p:ph type="body" sz="quarter" idx="15" hasCustomPrompt="1"/>
          </p:nvPr>
        </p:nvSpPr>
        <p:spPr>
          <a:xfrm>
            <a:off x="12191999" y="12250138"/>
            <a:ext cx="1" cy="371868"/>
          </a:xfrm>
          <a:prstGeom prst="line">
            <a:avLst/>
          </a:prstGeom>
          <a:ln>
            <a:solidFill>
              <a:srgbClr val="000000"/>
            </a:solidFill>
            <a:tailEnd type="arrow"/>
          </a:ln>
        </p:spPr>
        <p:txBody>
          <a:bodyPr lIns="71437" tIns="71437" rIns="71437" bIns="71437" anchor="ctr"/>
          <a:lstStyle/>
          <a:p>
            <a:pPr>
              <a:defRPr sz="56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r>
              <a:rPr lang="en-US"/>
              <a:t> </a:t>
            </a:r>
            <a:endParaRPr/>
          </a:p>
        </p:txBody>
      </p:sp>
      <p:sp>
        <p:nvSpPr>
          <p:cNvPr id="15" name="Title Text"/>
          <p:cNvSpPr txBox="1">
            <a:spLocks noGrp="1"/>
          </p:cNvSpPr>
          <p:nvPr>
            <p:ph type="title"/>
          </p:nvPr>
        </p:nvSpPr>
        <p:spPr>
          <a:prstGeom prst="rect">
            <a:avLst/>
          </a:prstGeom>
        </p:spPr>
        <p:txBody>
          <a:bodyPr/>
          <a:lstStyle/>
          <a:p>
            <a:r>
              <a:rPr lang="fr-FR"/>
              <a:t>Modifiez le style du titre</a:t>
            </a:r>
            <a:endParaRPr/>
          </a:p>
        </p:txBody>
      </p:sp>
      <p:sp>
        <p:nvSpPr>
          <p:cNvPr id="16" name="Slide Number"/>
          <p:cNvSpPr txBox="1">
            <a:spLocks noGrp="1"/>
          </p:cNvSpPr>
          <p:nvPr>
            <p:ph type="sldNum" sz="quarter" idx="2"/>
          </p:nvPr>
        </p:nvSpPr>
        <p:spPr>
          <a:prstGeom prst="rect">
            <a:avLst/>
          </a:prstGeom>
        </p:spPr>
        <p:txBody>
          <a:bodyPr/>
          <a:lstStyle/>
          <a:p>
            <a:fld id="{86CB4B4D-7CA3-9044-876B-883B54F8677D}" type="slidenum">
              <a:t>‹N°›</a:t>
            </a:fld>
            <a:endParaRPr dirty="0"/>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2">
    <p:spTree>
      <p:nvGrpSpPr>
        <p:cNvPr id="1" name=""/>
        <p:cNvGrpSpPr/>
        <p:nvPr/>
      </p:nvGrpSpPr>
      <p:grpSpPr>
        <a:xfrm>
          <a:off x="0" y="0"/>
          <a:ext cx="0" cy="0"/>
          <a:chOff x="0" y="0"/>
          <a:chExt cx="0" cy="0"/>
        </a:xfrm>
      </p:grpSpPr>
      <p:sp>
        <p:nvSpPr>
          <p:cNvPr id="23" name="Shape"/>
          <p:cNvSpPr>
            <a:spLocks noGrp="1"/>
          </p:cNvSpPr>
          <p:nvPr>
            <p:ph type="body" sz="quarter" idx="13" hasCustomPrompt="1"/>
          </p:nvPr>
        </p:nvSpPr>
        <p:spPr>
          <a:xfrm>
            <a:off x="10374305" y="2257778"/>
            <a:ext cx="4351439" cy="793703"/>
          </a:xfrm>
          <a:custGeom>
            <a:avLst/>
            <a:gdLst/>
            <a:ahLst/>
            <a:cxnLst>
              <a:cxn ang="0">
                <a:pos x="wd2" y="hd2"/>
              </a:cxn>
              <a:cxn ang="5400000">
                <a:pos x="wd2" y="hd2"/>
              </a:cxn>
              <a:cxn ang="10800000">
                <a:pos x="wd2" y="hd2"/>
              </a:cxn>
              <a:cxn ang="16200000">
                <a:pos x="wd2" y="hd2"/>
              </a:cxn>
            </a:cxnLst>
            <a:rect l="0" t="0" r="r" b="b"/>
            <a:pathLst>
              <a:path w="21570" h="21203" extrusionOk="0">
                <a:moveTo>
                  <a:pt x="20706" y="11117"/>
                </a:moveTo>
                <a:cubicBezTo>
                  <a:pt x="20744" y="11198"/>
                  <a:pt x="20790" y="11201"/>
                  <a:pt x="20832" y="11207"/>
                </a:cubicBezTo>
                <a:cubicBezTo>
                  <a:pt x="20926" y="11219"/>
                  <a:pt x="21020" y="11211"/>
                  <a:pt x="21144" y="11211"/>
                </a:cubicBezTo>
                <a:cubicBezTo>
                  <a:pt x="21136" y="11015"/>
                  <a:pt x="21124" y="10685"/>
                  <a:pt x="21108" y="10249"/>
                </a:cubicBezTo>
                <a:cubicBezTo>
                  <a:pt x="21106" y="10246"/>
                  <a:pt x="21104" y="10243"/>
                  <a:pt x="21103" y="10241"/>
                </a:cubicBezTo>
                <a:cubicBezTo>
                  <a:pt x="21068" y="10481"/>
                  <a:pt x="21050" y="10608"/>
                  <a:pt x="21030" y="10722"/>
                </a:cubicBezTo>
                <a:cubicBezTo>
                  <a:pt x="21028" y="10729"/>
                  <a:pt x="21006" y="10632"/>
                  <a:pt x="20994" y="10584"/>
                </a:cubicBezTo>
                <a:cubicBezTo>
                  <a:pt x="21016" y="10447"/>
                  <a:pt x="21040" y="10186"/>
                  <a:pt x="21058" y="10196"/>
                </a:cubicBezTo>
                <a:cubicBezTo>
                  <a:pt x="21073" y="10206"/>
                  <a:pt x="21088" y="10221"/>
                  <a:pt x="21103" y="10241"/>
                </a:cubicBezTo>
                <a:cubicBezTo>
                  <a:pt x="21104" y="10233"/>
                  <a:pt x="21105" y="10225"/>
                  <a:pt x="21106" y="10217"/>
                </a:cubicBezTo>
                <a:cubicBezTo>
                  <a:pt x="21107" y="10228"/>
                  <a:pt x="21107" y="10238"/>
                  <a:pt x="21108" y="10249"/>
                </a:cubicBezTo>
                <a:cubicBezTo>
                  <a:pt x="21148" y="10306"/>
                  <a:pt x="21187" y="10394"/>
                  <a:pt x="21227" y="10467"/>
                </a:cubicBezTo>
                <a:cubicBezTo>
                  <a:pt x="21238" y="10489"/>
                  <a:pt x="21248" y="10542"/>
                  <a:pt x="21264" y="10604"/>
                </a:cubicBezTo>
                <a:cubicBezTo>
                  <a:pt x="21264" y="10433"/>
                  <a:pt x="21264" y="10310"/>
                  <a:pt x="21264" y="10203"/>
                </a:cubicBezTo>
                <a:cubicBezTo>
                  <a:pt x="21365" y="10257"/>
                  <a:pt x="21465" y="10310"/>
                  <a:pt x="21565" y="10363"/>
                </a:cubicBezTo>
                <a:cubicBezTo>
                  <a:pt x="21567" y="10291"/>
                  <a:pt x="21568" y="10219"/>
                  <a:pt x="21570" y="10147"/>
                </a:cubicBezTo>
                <a:cubicBezTo>
                  <a:pt x="21507" y="10093"/>
                  <a:pt x="21445" y="10025"/>
                  <a:pt x="21382" y="9987"/>
                </a:cubicBezTo>
                <a:cubicBezTo>
                  <a:pt x="21082" y="9811"/>
                  <a:pt x="20782" y="9555"/>
                  <a:pt x="20481" y="9511"/>
                </a:cubicBezTo>
                <a:cubicBezTo>
                  <a:pt x="20326" y="9489"/>
                  <a:pt x="20185" y="8900"/>
                  <a:pt x="20020" y="9257"/>
                </a:cubicBezTo>
                <a:cubicBezTo>
                  <a:pt x="19989" y="9324"/>
                  <a:pt x="19826" y="9565"/>
                  <a:pt x="19901" y="8688"/>
                </a:cubicBezTo>
                <a:cubicBezTo>
                  <a:pt x="19940" y="8614"/>
                  <a:pt x="19978" y="8541"/>
                  <a:pt x="20017" y="8468"/>
                </a:cubicBezTo>
                <a:cubicBezTo>
                  <a:pt x="20032" y="8597"/>
                  <a:pt x="20048" y="8727"/>
                  <a:pt x="20077" y="8978"/>
                </a:cubicBezTo>
                <a:cubicBezTo>
                  <a:pt x="20100" y="8182"/>
                  <a:pt x="20117" y="7594"/>
                  <a:pt x="20134" y="7011"/>
                </a:cubicBezTo>
                <a:cubicBezTo>
                  <a:pt x="20136" y="7007"/>
                  <a:pt x="20137" y="7003"/>
                  <a:pt x="20138" y="6999"/>
                </a:cubicBezTo>
                <a:cubicBezTo>
                  <a:pt x="20138" y="6996"/>
                  <a:pt x="20138" y="6992"/>
                  <a:pt x="20138" y="6988"/>
                </a:cubicBezTo>
                <a:cubicBezTo>
                  <a:pt x="20182" y="7315"/>
                  <a:pt x="20226" y="7644"/>
                  <a:pt x="20275" y="8012"/>
                </a:cubicBezTo>
                <a:cubicBezTo>
                  <a:pt x="20275" y="7886"/>
                  <a:pt x="20275" y="7792"/>
                  <a:pt x="20275" y="7767"/>
                </a:cubicBezTo>
                <a:cubicBezTo>
                  <a:pt x="20633" y="7986"/>
                  <a:pt x="20978" y="8633"/>
                  <a:pt x="21347" y="8246"/>
                </a:cubicBezTo>
                <a:cubicBezTo>
                  <a:pt x="21167" y="8026"/>
                  <a:pt x="20986" y="7806"/>
                  <a:pt x="20806" y="7585"/>
                </a:cubicBezTo>
                <a:cubicBezTo>
                  <a:pt x="20774" y="7605"/>
                  <a:pt x="20746" y="7350"/>
                  <a:pt x="20712" y="7327"/>
                </a:cubicBezTo>
                <a:cubicBezTo>
                  <a:pt x="20644" y="7280"/>
                  <a:pt x="20573" y="7357"/>
                  <a:pt x="20522" y="7377"/>
                </a:cubicBezTo>
                <a:cubicBezTo>
                  <a:pt x="20522" y="6866"/>
                  <a:pt x="20522" y="6507"/>
                  <a:pt x="20522" y="6087"/>
                </a:cubicBezTo>
                <a:cubicBezTo>
                  <a:pt x="20465" y="6405"/>
                  <a:pt x="20424" y="6634"/>
                  <a:pt x="20354" y="7026"/>
                </a:cubicBezTo>
                <a:cubicBezTo>
                  <a:pt x="20318" y="6823"/>
                  <a:pt x="20258" y="6487"/>
                  <a:pt x="20199" y="6153"/>
                </a:cubicBezTo>
                <a:cubicBezTo>
                  <a:pt x="20183" y="5304"/>
                  <a:pt x="20087" y="5742"/>
                  <a:pt x="20014" y="5816"/>
                </a:cubicBezTo>
                <a:cubicBezTo>
                  <a:pt x="20000" y="5928"/>
                  <a:pt x="19987" y="6041"/>
                  <a:pt x="19972" y="6159"/>
                </a:cubicBezTo>
                <a:cubicBezTo>
                  <a:pt x="19954" y="6041"/>
                  <a:pt x="19937" y="5930"/>
                  <a:pt x="19904" y="5720"/>
                </a:cubicBezTo>
                <a:cubicBezTo>
                  <a:pt x="19862" y="6229"/>
                  <a:pt x="19827" y="6658"/>
                  <a:pt x="19782" y="7205"/>
                </a:cubicBezTo>
                <a:cubicBezTo>
                  <a:pt x="19713" y="7011"/>
                  <a:pt x="19661" y="6862"/>
                  <a:pt x="19608" y="6711"/>
                </a:cubicBezTo>
                <a:cubicBezTo>
                  <a:pt x="19628" y="6604"/>
                  <a:pt x="19648" y="6495"/>
                  <a:pt x="19667" y="6388"/>
                </a:cubicBezTo>
                <a:cubicBezTo>
                  <a:pt x="19628" y="6470"/>
                  <a:pt x="19589" y="6552"/>
                  <a:pt x="19526" y="6683"/>
                </a:cubicBezTo>
                <a:cubicBezTo>
                  <a:pt x="19550" y="5998"/>
                  <a:pt x="19569" y="5438"/>
                  <a:pt x="19587" y="4932"/>
                </a:cubicBezTo>
                <a:cubicBezTo>
                  <a:pt x="19569" y="4918"/>
                  <a:pt x="19526" y="4943"/>
                  <a:pt x="19519" y="4867"/>
                </a:cubicBezTo>
                <a:cubicBezTo>
                  <a:pt x="19440" y="4041"/>
                  <a:pt x="19374" y="4719"/>
                  <a:pt x="19344" y="4799"/>
                </a:cubicBezTo>
                <a:cubicBezTo>
                  <a:pt x="19226" y="4641"/>
                  <a:pt x="19143" y="4547"/>
                  <a:pt x="19062" y="4416"/>
                </a:cubicBezTo>
                <a:cubicBezTo>
                  <a:pt x="19009" y="4332"/>
                  <a:pt x="18961" y="4134"/>
                  <a:pt x="18908" y="4099"/>
                </a:cubicBezTo>
                <a:cubicBezTo>
                  <a:pt x="18846" y="4058"/>
                  <a:pt x="18777" y="4214"/>
                  <a:pt x="18717" y="4147"/>
                </a:cubicBezTo>
                <a:cubicBezTo>
                  <a:pt x="18623" y="4041"/>
                  <a:pt x="18500" y="4318"/>
                  <a:pt x="18440" y="3644"/>
                </a:cubicBezTo>
                <a:cubicBezTo>
                  <a:pt x="18440" y="3640"/>
                  <a:pt x="18431" y="3657"/>
                  <a:pt x="18424" y="3666"/>
                </a:cubicBezTo>
                <a:cubicBezTo>
                  <a:pt x="18405" y="3843"/>
                  <a:pt x="18385" y="4028"/>
                  <a:pt x="18365" y="4213"/>
                </a:cubicBezTo>
                <a:cubicBezTo>
                  <a:pt x="18355" y="4214"/>
                  <a:pt x="18345" y="4216"/>
                  <a:pt x="18335" y="4218"/>
                </a:cubicBezTo>
                <a:cubicBezTo>
                  <a:pt x="18335" y="3778"/>
                  <a:pt x="18335" y="3336"/>
                  <a:pt x="18335" y="2892"/>
                </a:cubicBezTo>
                <a:cubicBezTo>
                  <a:pt x="18215" y="3085"/>
                  <a:pt x="18100" y="3270"/>
                  <a:pt x="17977" y="3466"/>
                </a:cubicBezTo>
                <a:cubicBezTo>
                  <a:pt x="17950" y="3221"/>
                  <a:pt x="17913" y="2874"/>
                  <a:pt x="17872" y="2490"/>
                </a:cubicBezTo>
                <a:cubicBezTo>
                  <a:pt x="17833" y="2568"/>
                  <a:pt x="17794" y="2648"/>
                  <a:pt x="17745" y="2744"/>
                </a:cubicBezTo>
                <a:cubicBezTo>
                  <a:pt x="17776" y="3006"/>
                  <a:pt x="17797" y="3188"/>
                  <a:pt x="17837" y="3520"/>
                </a:cubicBezTo>
                <a:cubicBezTo>
                  <a:pt x="17758" y="3411"/>
                  <a:pt x="17711" y="3346"/>
                  <a:pt x="17684" y="3309"/>
                </a:cubicBezTo>
                <a:cubicBezTo>
                  <a:pt x="17700" y="3074"/>
                  <a:pt x="17733" y="2800"/>
                  <a:pt x="17721" y="2706"/>
                </a:cubicBezTo>
                <a:cubicBezTo>
                  <a:pt x="17697" y="2528"/>
                  <a:pt x="17649" y="2392"/>
                  <a:pt x="17607" y="2346"/>
                </a:cubicBezTo>
                <a:cubicBezTo>
                  <a:pt x="17473" y="2202"/>
                  <a:pt x="17337" y="2108"/>
                  <a:pt x="17193" y="1987"/>
                </a:cubicBezTo>
                <a:cubicBezTo>
                  <a:pt x="17178" y="2077"/>
                  <a:pt x="17151" y="2240"/>
                  <a:pt x="17124" y="2405"/>
                </a:cubicBezTo>
                <a:cubicBezTo>
                  <a:pt x="17103" y="2189"/>
                  <a:pt x="17083" y="1977"/>
                  <a:pt x="17048" y="1619"/>
                </a:cubicBezTo>
                <a:cubicBezTo>
                  <a:pt x="17021" y="1838"/>
                  <a:pt x="17003" y="1977"/>
                  <a:pt x="16985" y="2116"/>
                </a:cubicBezTo>
                <a:cubicBezTo>
                  <a:pt x="16850" y="1284"/>
                  <a:pt x="16881" y="2522"/>
                  <a:pt x="16801" y="2540"/>
                </a:cubicBezTo>
                <a:cubicBezTo>
                  <a:pt x="16868" y="1719"/>
                  <a:pt x="16731" y="1777"/>
                  <a:pt x="16668" y="1731"/>
                </a:cubicBezTo>
                <a:cubicBezTo>
                  <a:pt x="16602" y="1683"/>
                  <a:pt x="16528" y="1929"/>
                  <a:pt x="16454" y="2052"/>
                </a:cubicBezTo>
                <a:cubicBezTo>
                  <a:pt x="16301" y="1720"/>
                  <a:pt x="16129" y="1347"/>
                  <a:pt x="15965" y="991"/>
                </a:cubicBezTo>
                <a:cubicBezTo>
                  <a:pt x="15599" y="1642"/>
                  <a:pt x="15216" y="1009"/>
                  <a:pt x="14808" y="1043"/>
                </a:cubicBezTo>
                <a:cubicBezTo>
                  <a:pt x="14761" y="770"/>
                  <a:pt x="14676" y="856"/>
                  <a:pt x="14565" y="1009"/>
                </a:cubicBezTo>
                <a:cubicBezTo>
                  <a:pt x="14487" y="1117"/>
                  <a:pt x="14389" y="789"/>
                  <a:pt x="14300" y="650"/>
                </a:cubicBezTo>
                <a:cubicBezTo>
                  <a:pt x="14292" y="639"/>
                  <a:pt x="14287" y="586"/>
                  <a:pt x="14283" y="568"/>
                </a:cubicBezTo>
                <a:cubicBezTo>
                  <a:pt x="14171" y="809"/>
                  <a:pt x="14084" y="1063"/>
                  <a:pt x="13937" y="790"/>
                </a:cubicBezTo>
                <a:cubicBezTo>
                  <a:pt x="13762" y="468"/>
                  <a:pt x="13552" y="768"/>
                  <a:pt x="13361" y="640"/>
                </a:cubicBezTo>
                <a:cubicBezTo>
                  <a:pt x="13236" y="556"/>
                  <a:pt x="13184" y="690"/>
                  <a:pt x="13187" y="1465"/>
                </a:cubicBezTo>
                <a:cubicBezTo>
                  <a:pt x="13151" y="923"/>
                  <a:pt x="13131" y="574"/>
                  <a:pt x="13002" y="716"/>
                </a:cubicBezTo>
                <a:cubicBezTo>
                  <a:pt x="12952" y="771"/>
                  <a:pt x="12772" y="869"/>
                  <a:pt x="12755" y="0"/>
                </a:cubicBezTo>
                <a:cubicBezTo>
                  <a:pt x="12724" y="0"/>
                  <a:pt x="12693" y="0"/>
                  <a:pt x="12662" y="0"/>
                </a:cubicBezTo>
                <a:cubicBezTo>
                  <a:pt x="12656" y="197"/>
                  <a:pt x="12649" y="394"/>
                  <a:pt x="12642" y="631"/>
                </a:cubicBezTo>
                <a:cubicBezTo>
                  <a:pt x="12574" y="631"/>
                  <a:pt x="12442" y="666"/>
                  <a:pt x="12442" y="625"/>
                </a:cubicBezTo>
                <a:cubicBezTo>
                  <a:pt x="12424" y="-235"/>
                  <a:pt x="12381" y="370"/>
                  <a:pt x="12341" y="546"/>
                </a:cubicBezTo>
                <a:cubicBezTo>
                  <a:pt x="12323" y="625"/>
                  <a:pt x="12293" y="656"/>
                  <a:pt x="12268" y="659"/>
                </a:cubicBezTo>
                <a:cubicBezTo>
                  <a:pt x="12146" y="674"/>
                  <a:pt x="12024" y="678"/>
                  <a:pt x="11901" y="677"/>
                </a:cubicBezTo>
                <a:cubicBezTo>
                  <a:pt x="11851" y="677"/>
                  <a:pt x="11801" y="653"/>
                  <a:pt x="11743" y="639"/>
                </a:cubicBezTo>
                <a:cubicBezTo>
                  <a:pt x="11740" y="687"/>
                  <a:pt x="11732" y="832"/>
                  <a:pt x="11724" y="995"/>
                </a:cubicBezTo>
                <a:cubicBezTo>
                  <a:pt x="11655" y="809"/>
                  <a:pt x="11593" y="638"/>
                  <a:pt x="11535" y="479"/>
                </a:cubicBezTo>
                <a:cubicBezTo>
                  <a:pt x="11512" y="674"/>
                  <a:pt x="11488" y="887"/>
                  <a:pt x="11459" y="1136"/>
                </a:cubicBezTo>
                <a:cubicBezTo>
                  <a:pt x="11411" y="896"/>
                  <a:pt x="11380" y="737"/>
                  <a:pt x="11347" y="574"/>
                </a:cubicBezTo>
                <a:cubicBezTo>
                  <a:pt x="11322" y="787"/>
                  <a:pt x="11299" y="984"/>
                  <a:pt x="11273" y="1207"/>
                </a:cubicBezTo>
                <a:cubicBezTo>
                  <a:pt x="11253" y="877"/>
                  <a:pt x="11239" y="631"/>
                  <a:pt x="11224" y="383"/>
                </a:cubicBezTo>
                <a:cubicBezTo>
                  <a:pt x="11211" y="398"/>
                  <a:pt x="11199" y="411"/>
                  <a:pt x="11186" y="425"/>
                </a:cubicBezTo>
                <a:cubicBezTo>
                  <a:pt x="11184" y="646"/>
                  <a:pt x="11182" y="869"/>
                  <a:pt x="11179" y="1092"/>
                </a:cubicBezTo>
                <a:cubicBezTo>
                  <a:pt x="11173" y="1094"/>
                  <a:pt x="11166" y="1096"/>
                  <a:pt x="11160" y="1097"/>
                </a:cubicBezTo>
                <a:cubicBezTo>
                  <a:pt x="11153" y="868"/>
                  <a:pt x="11146" y="640"/>
                  <a:pt x="11142" y="518"/>
                </a:cubicBezTo>
                <a:cubicBezTo>
                  <a:pt x="11025" y="518"/>
                  <a:pt x="10918" y="518"/>
                  <a:pt x="10811" y="518"/>
                </a:cubicBezTo>
                <a:cubicBezTo>
                  <a:pt x="10810" y="563"/>
                  <a:pt x="10809" y="608"/>
                  <a:pt x="10809" y="653"/>
                </a:cubicBezTo>
                <a:cubicBezTo>
                  <a:pt x="10849" y="745"/>
                  <a:pt x="10889" y="837"/>
                  <a:pt x="10929" y="929"/>
                </a:cubicBezTo>
                <a:cubicBezTo>
                  <a:pt x="10929" y="990"/>
                  <a:pt x="10929" y="1050"/>
                  <a:pt x="10929" y="1110"/>
                </a:cubicBezTo>
                <a:cubicBezTo>
                  <a:pt x="10788" y="1110"/>
                  <a:pt x="10647" y="1110"/>
                  <a:pt x="10505" y="1110"/>
                </a:cubicBezTo>
                <a:cubicBezTo>
                  <a:pt x="10505" y="1055"/>
                  <a:pt x="10504" y="1000"/>
                  <a:pt x="10504" y="945"/>
                </a:cubicBezTo>
                <a:cubicBezTo>
                  <a:pt x="10533" y="849"/>
                  <a:pt x="10562" y="752"/>
                  <a:pt x="10597" y="635"/>
                </a:cubicBezTo>
                <a:cubicBezTo>
                  <a:pt x="10466" y="635"/>
                  <a:pt x="10349" y="635"/>
                  <a:pt x="10232" y="635"/>
                </a:cubicBezTo>
                <a:cubicBezTo>
                  <a:pt x="10232" y="681"/>
                  <a:pt x="10233" y="727"/>
                  <a:pt x="10234" y="773"/>
                </a:cubicBezTo>
                <a:cubicBezTo>
                  <a:pt x="10286" y="835"/>
                  <a:pt x="10339" y="896"/>
                  <a:pt x="10392" y="957"/>
                </a:cubicBezTo>
                <a:cubicBezTo>
                  <a:pt x="10389" y="1049"/>
                  <a:pt x="10386" y="1141"/>
                  <a:pt x="10383" y="1232"/>
                </a:cubicBezTo>
                <a:cubicBezTo>
                  <a:pt x="10311" y="1097"/>
                  <a:pt x="10220" y="1724"/>
                  <a:pt x="10162" y="910"/>
                </a:cubicBezTo>
                <a:cubicBezTo>
                  <a:pt x="10153" y="787"/>
                  <a:pt x="10102" y="625"/>
                  <a:pt x="10086" y="665"/>
                </a:cubicBezTo>
                <a:cubicBezTo>
                  <a:pt x="10029" y="805"/>
                  <a:pt x="9979" y="1025"/>
                  <a:pt x="9959" y="1098"/>
                </a:cubicBezTo>
                <a:cubicBezTo>
                  <a:pt x="9827" y="987"/>
                  <a:pt x="9713" y="835"/>
                  <a:pt x="9599" y="818"/>
                </a:cubicBezTo>
                <a:cubicBezTo>
                  <a:pt x="9545" y="810"/>
                  <a:pt x="9492" y="1092"/>
                  <a:pt x="9435" y="1183"/>
                </a:cubicBezTo>
                <a:cubicBezTo>
                  <a:pt x="9391" y="1254"/>
                  <a:pt x="9342" y="1272"/>
                  <a:pt x="9296" y="1244"/>
                </a:cubicBezTo>
                <a:cubicBezTo>
                  <a:pt x="9256" y="1219"/>
                  <a:pt x="9217" y="1098"/>
                  <a:pt x="9178" y="1020"/>
                </a:cubicBezTo>
                <a:cubicBezTo>
                  <a:pt x="9142" y="1718"/>
                  <a:pt x="9041" y="1551"/>
                  <a:pt x="8953" y="1475"/>
                </a:cubicBezTo>
                <a:cubicBezTo>
                  <a:pt x="8911" y="1439"/>
                  <a:pt x="8873" y="1275"/>
                  <a:pt x="8832" y="1193"/>
                </a:cubicBezTo>
                <a:cubicBezTo>
                  <a:pt x="8727" y="983"/>
                  <a:pt x="8619" y="1527"/>
                  <a:pt x="8514" y="1168"/>
                </a:cubicBezTo>
                <a:cubicBezTo>
                  <a:pt x="8507" y="1147"/>
                  <a:pt x="8479" y="1223"/>
                  <a:pt x="8479" y="1250"/>
                </a:cubicBezTo>
                <a:cubicBezTo>
                  <a:pt x="8485" y="1822"/>
                  <a:pt x="8451" y="1665"/>
                  <a:pt x="8400" y="1394"/>
                </a:cubicBezTo>
                <a:cubicBezTo>
                  <a:pt x="8380" y="1284"/>
                  <a:pt x="8345" y="1193"/>
                  <a:pt x="8317" y="1195"/>
                </a:cubicBezTo>
                <a:cubicBezTo>
                  <a:pt x="7970" y="1232"/>
                  <a:pt x="7624" y="1309"/>
                  <a:pt x="7277" y="1333"/>
                </a:cubicBezTo>
                <a:cubicBezTo>
                  <a:pt x="6981" y="1352"/>
                  <a:pt x="6686" y="1308"/>
                  <a:pt x="6390" y="1311"/>
                </a:cubicBezTo>
                <a:cubicBezTo>
                  <a:pt x="6299" y="1312"/>
                  <a:pt x="6207" y="1420"/>
                  <a:pt x="6116" y="1403"/>
                </a:cubicBezTo>
                <a:cubicBezTo>
                  <a:pt x="5889" y="1360"/>
                  <a:pt x="5662" y="1215"/>
                  <a:pt x="5435" y="1224"/>
                </a:cubicBezTo>
                <a:cubicBezTo>
                  <a:pt x="5235" y="1232"/>
                  <a:pt x="5035" y="1462"/>
                  <a:pt x="4835" y="1473"/>
                </a:cubicBezTo>
                <a:cubicBezTo>
                  <a:pt x="4599" y="1487"/>
                  <a:pt x="4363" y="1354"/>
                  <a:pt x="4126" y="1316"/>
                </a:cubicBezTo>
                <a:cubicBezTo>
                  <a:pt x="3950" y="1287"/>
                  <a:pt x="3772" y="1295"/>
                  <a:pt x="3596" y="1309"/>
                </a:cubicBezTo>
                <a:cubicBezTo>
                  <a:pt x="3329" y="1331"/>
                  <a:pt x="3062" y="1352"/>
                  <a:pt x="2796" y="1413"/>
                </a:cubicBezTo>
                <a:cubicBezTo>
                  <a:pt x="2404" y="1503"/>
                  <a:pt x="2012" y="1563"/>
                  <a:pt x="1621" y="1760"/>
                </a:cubicBezTo>
                <a:cubicBezTo>
                  <a:pt x="1296" y="1923"/>
                  <a:pt x="975" y="2292"/>
                  <a:pt x="650" y="2518"/>
                </a:cubicBezTo>
                <a:cubicBezTo>
                  <a:pt x="483" y="2633"/>
                  <a:pt x="313" y="2612"/>
                  <a:pt x="145" y="2695"/>
                </a:cubicBezTo>
                <a:cubicBezTo>
                  <a:pt x="-5" y="2771"/>
                  <a:pt x="-30" y="3143"/>
                  <a:pt x="31" y="3852"/>
                </a:cubicBezTo>
                <a:cubicBezTo>
                  <a:pt x="85" y="4476"/>
                  <a:pt x="131" y="5150"/>
                  <a:pt x="149" y="5825"/>
                </a:cubicBezTo>
                <a:cubicBezTo>
                  <a:pt x="196" y="7568"/>
                  <a:pt x="239" y="9320"/>
                  <a:pt x="258" y="11076"/>
                </a:cubicBezTo>
                <a:cubicBezTo>
                  <a:pt x="270" y="12143"/>
                  <a:pt x="249" y="13235"/>
                  <a:pt x="218" y="14296"/>
                </a:cubicBezTo>
                <a:cubicBezTo>
                  <a:pt x="202" y="14872"/>
                  <a:pt x="278" y="17555"/>
                  <a:pt x="362" y="17917"/>
                </a:cubicBezTo>
                <a:cubicBezTo>
                  <a:pt x="391" y="18042"/>
                  <a:pt x="435" y="18091"/>
                  <a:pt x="474" y="18120"/>
                </a:cubicBezTo>
                <a:cubicBezTo>
                  <a:pt x="803" y="18359"/>
                  <a:pt x="1131" y="18608"/>
                  <a:pt x="1460" y="18811"/>
                </a:cubicBezTo>
                <a:cubicBezTo>
                  <a:pt x="1679" y="18945"/>
                  <a:pt x="1898" y="19022"/>
                  <a:pt x="2117" y="19097"/>
                </a:cubicBezTo>
                <a:cubicBezTo>
                  <a:pt x="2305" y="19162"/>
                  <a:pt x="2494" y="19156"/>
                  <a:pt x="2681" y="19239"/>
                </a:cubicBezTo>
                <a:cubicBezTo>
                  <a:pt x="2869" y="19323"/>
                  <a:pt x="3054" y="19518"/>
                  <a:pt x="3241" y="19594"/>
                </a:cubicBezTo>
                <a:cubicBezTo>
                  <a:pt x="3432" y="19671"/>
                  <a:pt x="3624" y="19632"/>
                  <a:pt x="3815" y="19700"/>
                </a:cubicBezTo>
                <a:cubicBezTo>
                  <a:pt x="3973" y="19757"/>
                  <a:pt x="4130" y="19930"/>
                  <a:pt x="4288" y="19990"/>
                </a:cubicBezTo>
                <a:cubicBezTo>
                  <a:pt x="4605" y="20109"/>
                  <a:pt x="4922" y="20180"/>
                  <a:pt x="5239" y="20283"/>
                </a:cubicBezTo>
                <a:cubicBezTo>
                  <a:pt x="5401" y="20336"/>
                  <a:pt x="5563" y="20438"/>
                  <a:pt x="5725" y="20477"/>
                </a:cubicBezTo>
                <a:cubicBezTo>
                  <a:pt x="5997" y="20542"/>
                  <a:pt x="6269" y="20544"/>
                  <a:pt x="6540" y="20632"/>
                </a:cubicBezTo>
                <a:cubicBezTo>
                  <a:pt x="6746" y="20698"/>
                  <a:pt x="6951" y="20928"/>
                  <a:pt x="7156" y="20955"/>
                </a:cubicBezTo>
                <a:cubicBezTo>
                  <a:pt x="7436" y="20992"/>
                  <a:pt x="7723" y="20691"/>
                  <a:pt x="7993" y="20951"/>
                </a:cubicBezTo>
                <a:cubicBezTo>
                  <a:pt x="8168" y="21120"/>
                  <a:pt x="8333" y="20739"/>
                  <a:pt x="8511" y="21094"/>
                </a:cubicBezTo>
                <a:cubicBezTo>
                  <a:pt x="8646" y="21365"/>
                  <a:pt x="8818" y="21033"/>
                  <a:pt x="8975" y="21142"/>
                </a:cubicBezTo>
                <a:cubicBezTo>
                  <a:pt x="9130" y="21248"/>
                  <a:pt x="9283" y="20755"/>
                  <a:pt x="9443" y="21068"/>
                </a:cubicBezTo>
                <a:cubicBezTo>
                  <a:pt x="9469" y="21117"/>
                  <a:pt x="9511" y="20844"/>
                  <a:pt x="9547" y="20836"/>
                </a:cubicBezTo>
                <a:cubicBezTo>
                  <a:pt x="9630" y="20818"/>
                  <a:pt x="9715" y="20921"/>
                  <a:pt x="9798" y="20879"/>
                </a:cubicBezTo>
                <a:cubicBezTo>
                  <a:pt x="9877" y="20839"/>
                  <a:pt x="9947" y="20794"/>
                  <a:pt x="10030" y="20865"/>
                </a:cubicBezTo>
                <a:cubicBezTo>
                  <a:pt x="10147" y="20965"/>
                  <a:pt x="10274" y="20760"/>
                  <a:pt x="10396" y="20650"/>
                </a:cubicBezTo>
                <a:cubicBezTo>
                  <a:pt x="10412" y="20636"/>
                  <a:pt x="10422" y="20416"/>
                  <a:pt x="10437" y="20264"/>
                </a:cubicBezTo>
                <a:cubicBezTo>
                  <a:pt x="10514" y="20914"/>
                  <a:pt x="10756" y="20810"/>
                  <a:pt x="10883" y="20156"/>
                </a:cubicBezTo>
                <a:cubicBezTo>
                  <a:pt x="10898" y="20278"/>
                  <a:pt x="10919" y="20526"/>
                  <a:pt x="10930" y="20514"/>
                </a:cubicBezTo>
                <a:cubicBezTo>
                  <a:pt x="11029" y="20400"/>
                  <a:pt x="11127" y="20243"/>
                  <a:pt x="11242" y="20071"/>
                </a:cubicBezTo>
                <a:cubicBezTo>
                  <a:pt x="11241" y="20057"/>
                  <a:pt x="11257" y="20262"/>
                  <a:pt x="11274" y="20474"/>
                </a:cubicBezTo>
                <a:cubicBezTo>
                  <a:pt x="11326" y="20406"/>
                  <a:pt x="11370" y="20347"/>
                  <a:pt x="11414" y="20288"/>
                </a:cubicBezTo>
                <a:cubicBezTo>
                  <a:pt x="11408" y="20129"/>
                  <a:pt x="11403" y="19989"/>
                  <a:pt x="11392" y="19695"/>
                </a:cubicBezTo>
                <a:cubicBezTo>
                  <a:pt x="11444" y="19937"/>
                  <a:pt x="11474" y="20075"/>
                  <a:pt x="11497" y="20184"/>
                </a:cubicBezTo>
                <a:cubicBezTo>
                  <a:pt x="11662" y="19584"/>
                  <a:pt x="11902" y="20704"/>
                  <a:pt x="12028" y="19378"/>
                </a:cubicBezTo>
                <a:cubicBezTo>
                  <a:pt x="12042" y="19636"/>
                  <a:pt x="12050" y="19784"/>
                  <a:pt x="12053" y="19829"/>
                </a:cubicBezTo>
                <a:cubicBezTo>
                  <a:pt x="12124" y="19774"/>
                  <a:pt x="12194" y="19622"/>
                  <a:pt x="12255" y="19693"/>
                </a:cubicBezTo>
                <a:cubicBezTo>
                  <a:pt x="12401" y="19866"/>
                  <a:pt x="12536" y="19945"/>
                  <a:pt x="12665" y="19390"/>
                </a:cubicBezTo>
                <a:cubicBezTo>
                  <a:pt x="12696" y="19256"/>
                  <a:pt x="12795" y="19262"/>
                  <a:pt x="12798" y="19309"/>
                </a:cubicBezTo>
                <a:cubicBezTo>
                  <a:pt x="12829" y="19869"/>
                  <a:pt x="12883" y="19609"/>
                  <a:pt x="12938" y="19476"/>
                </a:cubicBezTo>
                <a:cubicBezTo>
                  <a:pt x="12980" y="19378"/>
                  <a:pt x="13041" y="19183"/>
                  <a:pt x="13064" y="19267"/>
                </a:cubicBezTo>
                <a:cubicBezTo>
                  <a:pt x="13231" y="19879"/>
                  <a:pt x="13403" y="19196"/>
                  <a:pt x="13572" y="19377"/>
                </a:cubicBezTo>
                <a:cubicBezTo>
                  <a:pt x="13640" y="19449"/>
                  <a:pt x="13718" y="19268"/>
                  <a:pt x="13806" y="19188"/>
                </a:cubicBezTo>
                <a:cubicBezTo>
                  <a:pt x="13815" y="19230"/>
                  <a:pt x="13846" y="19368"/>
                  <a:pt x="13878" y="19511"/>
                </a:cubicBezTo>
                <a:cubicBezTo>
                  <a:pt x="13977" y="18524"/>
                  <a:pt x="14197" y="20024"/>
                  <a:pt x="14267" y="19064"/>
                </a:cubicBezTo>
                <a:cubicBezTo>
                  <a:pt x="14353" y="19128"/>
                  <a:pt x="14430" y="19136"/>
                  <a:pt x="14501" y="19250"/>
                </a:cubicBezTo>
                <a:cubicBezTo>
                  <a:pt x="14638" y="19469"/>
                  <a:pt x="14770" y="18219"/>
                  <a:pt x="14899" y="19316"/>
                </a:cubicBezTo>
                <a:cubicBezTo>
                  <a:pt x="14922" y="18993"/>
                  <a:pt x="14939" y="18757"/>
                  <a:pt x="14951" y="18592"/>
                </a:cubicBezTo>
                <a:cubicBezTo>
                  <a:pt x="14986" y="18845"/>
                  <a:pt x="15019" y="19266"/>
                  <a:pt x="15049" y="19259"/>
                </a:cubicBezTo>
                <a:cubicBezTo>
                  <a:pt x="15127" y="19241"/>
                  <a:pt x="15204" y="19039"/>
                  <a:pt x="15288" y="18898"/>
                </a:cubicBezTo>
                <a:cubicBezTo>
                  <a:pt x="15305" y="18917"/>
                  <a:pt x="15342" y="18991"/>
                  <a:pt x="15379" y="18991"/>
                </a:cubicBezTo>
                <a:cubicBezTo>
                  <a:pt x="15417" y="18991"/>
                  <a:pt x="15487" y="18856"/>
                  <a:pt x="15489" y="18885"/>
                </a:cubicBezTo>
                <a:cubicBezTo>
                  <a:pt x="15547" y="19743"/>
                  <a:pt x="15662" y="18955"/>
                  <a:pt x="15746" y="19136"/>
                </a:cubicBezTo>
                <a:cubicBezTo>
                  <a:pt x="15788" y="19228"/>
                  <a:pt x="15854" y="19005"/>
                  <a:pt x="15891" y="18950"/>
                </a:cubicBezTo>
                <a:cubicBezTo>
                  <a:pt x="16019" y="19035"/>
                  <a:pt x="16137" y="19115"/>
                  <a:pt x="16255" y="19194"/>
                </a:cubicBezTo>
                <a:cubicBezTo>
                  <a:pt x="16309" y="18104"/>
                  <a:pt x="16360" y="17998"/>
                  <a:pt x="16578" y="18477"/>
                </a:cubicBezTo>
                <a:cubicBezTo>
                  <a:pt x="16560" y="18636"/>
                  <a:pt x="16541" y="18800"/>
                  <a:pt x="16523" y="18964"/>
                </a:cubicBezTo>
                <a:cubicBezTo>
                  <a:pt x="16598" y="19008"/>
                  <a:pt x="16673" y="19051"/>
                  <a:pt x="16752" y="19097"/>
                </a:cubicBezTo>
                <a:cubicBezTo>
                  <a:pt x="16752" y="19094"/>
                  <a:pt x="16752" y="19207"/>
                  <a:pt x="16752" y="19314"/>
                </a:cubicBezTo>
                <a:cubicBezTo>
                  <a:pt x="16818" y="19249"/>
                  <a:pt x="16879" y="19191"/>
                  <a:pt x="16914" y="19156"/>
                </a:cubicBezTo>
                <a:cubicBezTo>
                  <a:pt x="17003" y="18792"/>
                  <a:pt x="17077" y="18488"/>
                  <a:pt x="17157" y="18159"/>
                </a:cubicBezTo>
                <a:cubicBezTo>
                  <a:pt x="17127" y="18972"/>
                  <a:pt x="17199" y="18869"/>
                  <a:pt x="17287" y="18587"/>
                </a:cubicBezTo>
                <a:cubicBezTo>
                  <a:pt x="17295" y="18734"/>
                  <a:pt x="17303" y="18867"/>
                  <a:pt x="17309" y="18983"/>
                </a:cubicBezTo>
                <a:cubicBezTo>
                  <a:pt x="17374" y="18861"/>
                  <a:pt x="17425" y="18764"/>
                  <a:pt x="17472" y="18675"/>
                </a:cubicBezTo>
                <a:cubicBezTo>
                  <a:pt x="17509" y="18921"/>
                  <a:pt x="17539" y="19124"/>
                  <a:pt x="17591" y="19476"/>
                </a:cubicBezTo>
                <a:cubicBezTo>
                  <a:pt x="17621" y="18995"/>
                  <a:pt x="17642" y="18667"/>
                  <a:pt x="17662" y="18341"/>
                </a:cubicBezTo>
                <a:cubicBezTo>
                  <a:pt x="17669" y="18348"/>
                  <a:pt x="17676" y="18354"/>
                  <a:pt x="17682" y="18361"/>
                </a:cubicBezTo>
                <a:cubicBezTo>
                  <a:pt x="17682" y="18609"/>
                  <a:pt x="17682" y="18857"/>
                  <a:pt x="17682" y="19195"/>
                </a:cubicBezTo>
                <a:cubicBezTo>
                  <a:pt x="17755" y="18835"/>
                  <a:pt x="17825" y="18433"/>
                  <a:pt x="17931" y="19306"/>
                </a:cubicBezTo>
                <a:cubicBezTo>
                  <a:pt x="17931" y="18602"/>
                  <a:pt x="17931" y="18186"/>
                  <a:pt x="17931" y="17773"/>
                </a:cubicBezTo>
                <a:cubicBezTo>
                  <a:pt x="17981" y="18114"/>
                  <a:pt x="18031" y="18456"/>
                  <a:pt x="18082" y="18807"/>
                </a:cubicBezTo>
                <a:cubicBezTo>
                  <a:pt x="18070" y="18833"/>
                  <a:pt x="18031" y="18917"/>
                  <a:pt x="17971" y="19050"/>
                </a:cubicBezTo>
                <a:cubicBezTo>
                  <a:pt x="18078" y="19105"/>
                  <a:pt x="18159" y="19145"/>
                  <a:pt x="18240" y="19186"/>
                </a:cubicBezTo>
                <a:cubicBezTo>
                  <a:pt x="18243" y="18974"/>
                  <a:pt x="18247" y="18733"/>
                  <a:pt x="18250" y="18493"/>
                </a:cubicBezTo>
                <a:cubicBezTo>
                  <a:pt x="18264" y="18537"/>
                  <a:pt x="18278" y="18582"/>
                  <a:pt x="18292" y="18627"/>
                </a:cubicBezTo>
                <a:cubicBezTo>
                  <a:pt x="18330" y="18350"/>
                  <a:pt x="18367" y="18074"/>
                  <a:pt x="18404" y="17803"/>
                </a:cubicBezTo>
                <a:cubicBezTo>
                  <a:pt x="18427" y="18235"/>
                  <a:pt x="18451" y="18674"/>
                  <a:pt x="18478" y="19187"/>
                </a:cubicBezTo>
                <a:cubicBezTo>
                  <a:pt x="18541" y="18740"/>
                  <a:pt x="18588" y="18400"/>
                  <a:pt x="18643" y="18008"/>
                </a:cubicBezTo>
                <a:cubicBezTo>
                  <a:pt x="18674" y="18452"/>
                  <a:pt x="18700" y="18832"/>
                  <a:pt x="18731" y="19275"/>
                </a:cubicBezTo>
                <a:cubicBezTo>
                  <a:pt x="18752" y="18936"/>
                  <a:pt x="18769" y="18659"/>
                  <a:pt x="18784" y="18425"/>
                </a:cubicBezTo>
                <a:cubicBezTo>
                  <a:pt x="18830" y="18473"/>
                  <a:pt x="18872" y="18517"/>
                  <a:pt x="18914" y="18559"/>
                </a:cubicBezTo>
                <a:cubicBezTo>
                  <a:pt x="18848" y="18068"/>
                  <a:pt x="18784" y="17563"/>
                  <a:pt x="18710" y="17109"/>
                </a:cubicBezTo>
                <a:cubicBezTo>
                  <a:pt x="18703" y="17063"/>
                  <a:pt x="18618" y="17272"/>
                  <a:pt x="18591" y="17457"/>
                </a:cubicBezTo>
                <a:cubicBezTo>
                  <a:pt x="18565" y="17644"/>
                  <a:pt x="18566" y="17948"/>
                  <a:pt x="18548" y="18377"/>
                </a:cubicBezTo>
                <a:cubicBezTo>
                  <a:pt x="18501" y="17841"/>
                  <a:pt x="18637" y="17194"/>
                  <a:pt x="18470" y="17143"/>
                </a:cubicBezTo>
                <a:cubicBezTo>
                  <a:pt x="18361" y="17110"/>
                  <a:pt x="18251" y="17092"/>
                  <a:pt x="18144" y="17169"/>
                </a:cubicBezTo>
                <a:cubicBezTo>
                  <a:pt x="18063" y="17228"/>
                  <a:pt x="17946" y="17016"/>
                  <a:pt x="17924" y="17758"/>
                </a:cubicBezTo>
                <a:cubicBezTo>
                  <a:pt x="17907" y="17359"/>
                  <a:pt x="17891" y="16959"/>
                  <a:pt x="17874" y="16559"/>
                </a:cubicBezTo>
                <a:cubicBezTo>
                  <a:pt x="17860" y="16573"/>
                  <a:pt x="17845" y="16587"/>
                  <a:pt x="17831" y="16602"/>
                </a:cubicBezTo>
                <a:cubicBezTo>
                  <a:pt x="17829" y="16695"/>
                  <a:pt x="17834" y="16828"/>
                  <a:pt x="17824" y="16872"/>
                </a:cubicBezTo>
                <a:cubicBezTo>
                  <a:pt x="17806" y="16954"/>
                  <a:pt x="17780" y="16986"/>
                  <a:pt x="17757" y="17038"/>
                </a:cubicBezTo>
                <a:cubicBezTo>
                  <a:pt x="17787" y="16684"/>
                  <a:pt x="17817" y="16331"/>
                  <a:pt x="17839" y="16079"/>
                </a:cubicBezTo>
                <a:cubicBezTo>
                  <a:pt x="17946" y="16348"/>
                  <a:pt x="18032" y="16566"/>
                  <a:pt x="18135" y="16827"/>
                </a:cubicBezTo>
                <a:cubicBezTo>
                  <a:pt x="18184" y="16256"/>
                  <a:pt x="18233" y="15692"/>
                  <a:pt x="18285" y="15092"/>
                </a:cubicBezTo>
                <a:cubicBezTo>
                  <a:pt x="18256" y="15037"/>
                  <a:pt x="18218" y="14961"/>
                  <a:pt x="18179" y="14886"/>
                </a:cubicBezTo>
                <a:cubicBezTo>
                  <a:pt x="18184" y="14804"/>
                  <a:pt x="18189" y="14721"/>
                  <a:pt x="18193" y="14639"/>
                </a:cubicBezTo>
                <a:cubicBezTo>
                  <a:pt x="18145" y="14620"/>
                  <a:pt x="18097" y="14601"/>
                  <a:pt x="18065" y="14589"/>
                </a:cubicBezTo>
                <a:cubicBezTo>
                  <a:pt x="18035" y="14911"/>
                  <a:pt x="18014" y="15151"/>
                  <a:pt x="17975" y="15574"/>
                </a:cubicBezTo>
                <a:cubicBezTo>
                  <a:pt x="17968" y="15105"/>
                  <a:pt x="17964" y="14832"/>
                  <a:pt x="17959" y="14533"/>
                </a:cubicBezTo>
                <a:cubicBezTo>
                  <a:pt x="17842" y="14474"/>
                  <a:pt x="17706" y="14406"/>
                  <a:pt x="17570" y="14337"/>
                </a:cubicBezTo>
                <a:cubicBezTo>
                  <a:pt x="17540" y="14995"/>
                  <a:pt x="17542" y="14982"/>
                  <a:pt x="17451" y="14564"/>
                </a:cubicBezTo>
                <a:cubicBezTo>
                  <a:pt x="17424" y="14442"/>
                  <a:pt x="17383" y="14366"/>
                  <a:pt x="17348" y="14356"/>
                </a:cubicBezTo>
                <a:cubicBezTo>
                  <a:pt x="17202" y="14315"/>
                  <a:pt x="17051" y="14411"/>
                  <a:pt x="16910" y="14255"/>
                </a:cubicBezTo>
                <a:cubicBezTo>
                  <a:pt x="16798" y="14131"/>
                  <a:pt x="16771" y="14275"/>
                  <a:pt x="16786" y="14899"/>
                </a:cubicBezTo>
                <a:cubicBezTo>
                  <a:pt x="16663" y="14049"/>
                  <a:pt x="16837" y="13985"/>
                  <a:pt x="16860" y="13756"/>
                </a:cubicBezTo>
                <a:cubicBezTo>
                  <a:pt x="16879" y="13858"/>
                  <a:pt x="16906" y="13999"/>
                  <a:pt x="16932" y="14140"/>
                </a:cubicBezTo>
                <a:cubicBezTo>
                  <a:pt x="16938" y="14055"/>
                  <a:pt x="16944" y="13969"/>
                  <a:pt x="16950" y="13884"/>
                </a:cubicBezTo>
                <a:cubicBezTo>
                  <a:pt x="16982" y="13753"/>
                  <a:pt x="17014" y="13623"/>
                  <a:pt x="17047" y="13493"/>
                </a:cubicBezTo>
                <a:cubicBezTo>
                  <a:pt x="17049" y="13650"/>
                  <a:pt x="17051" y="13808"/>
                  <a:pt x="17054" y="14014"/>
                </a:cubicBezTo>
                <a:cubicBezTo>
                  <a:pt x="17247" y="13630"/>
                  <a:pt x="17464" y="14347"/>
                  <a:pt x="17647" y="13453"/>
                </a:cubicBezTo>
                <a:cubicBezTo>
                  <a:pt x="17646" y="13419"/>
                  <a:pt x="17645" y="13320"/>
                  <a:pt x="17645" y="13288"/>
                </a:cubicBezTo>
                <a:cubicBezTo>
                  <a:pt x="17726" y="13460"/>
                  <a:pt x="17813" y="13643"/>
                  <a:pt x="17893" y="13814"/>
                </a:cubicBezTo>
                <a:cubicBezTo>
                  <a:pt x="17882" y="13841"/>
                  <a:pt x="17856" y="13914"/>
                  <a:pt x="17821" y="14006"/>
                </a:cubicBezTo>
                <a:cubicBezTo>
                  <a:pt x="18014" y="14475"/>
                  <a:pt x="18179" y="14319"/>
                  <a:pt x="18321" y="13553"/>
                </a:cubicBezTo>
                <a:cubicBezTo>
                  <a:pt x="18318" y="13537"/>
                  <a:pt x="18304" y="13456"/>
                  <a:pt x="18286" y="13349"/>
                </a:cubicBezTo>
                <a:cubicBezTo>
                  <a:pt x="18327" y="13312"/>
                  <a:pt x="18361" y="13280"/>
                  <a:pt x="18400" y="13245"/>
                </a:cubicBezTo>
                <a:cubicBezTo>
                  <a:pt x="18400" y="13620"/>
                  <a:pt x="18400" y="13969"/>
                  <a:pt x="18400" y="14457"/>
                </a:cubicBezTo>
                <a:cubicBezTo>
                  <a:pt x="18433" y="14175"/>
                  <a:pt x="18451" y="14023"/>
                  <a:pt x="18480" y="13776"/>
                </a:cubicBezTo>
                <a:cubicBezTo>
                  <a:pt x="18480" y="14070"/>
                  <a:pt x="18480" y="14227"/>
                  <a:pt x="18480" y="14434"/>
                </a:cubicBezTo>
                <a:cubicBezTo>
                  <a:pt x="18620" y="14037"/>
                  <a:pt x="18544" y="13704"/>
                  <a:pt x="18456" y="13312"/>
                </a:cubicBezTo>
                <a:cubicBezTo>
                  <a:pt x="18564" y="13348"/>
                  <a:pt x="18640" y="13374"/>
                  <a:pt x="18715" y="13398"/>
                </a:cubicBezTo>
                <a:cubicBezTo>
                  <a:pt x="18716" y="13449"/>
                  <a:pt x="18717" y="13502"/>
                  <a:pt x="18718" y="13553"/>
                </a:cubicBezTo>
                <a:cubicBezTo>
                  <a:pt x="18690" y="13611"/>
                  <a:pt x="18663" y="13670"/>
                  <a:pt x="18630" y="13739"/>
                </a:cubicBezTo>
                <a:cubicBezTo>
                  <a:pt x="18783" y="14320"/>
                  <a:pt x="18718" y="13258"/>
                  <a:pt x="18795" y="13193"/>
                </a:cubicBezTo>
                <a:cubicBezTo>
                  <a:pt x="18851" y="13730"/>
                  <a:pt x="18913" y="13702"/>
                  <a:pt x="18965" y="13030"/>
                </a:cubicBezTo>
                <a:cubicBezTo>
                  <a:pt x="18978" y="13188"/>
                  <a:pt x="18988" y="13302"/>
                  <a:pt x="18992" y="13346"/>
                </a:cubicBezTo>
                <a:cubicBezTo>
                  <a:pt x="19078" y="13448"/>
                  <a:pt x="19136" y="13548"/>
                  <a:pt x="19194" y="13577"/>
                </a:cubicBezTo>
                <a:cubicBezTo>
                  <a:pt x="19264" y="13612"/>
                  <a:pt x="19334" y="13586"/>
                  <a:pt x="19411" y="13586"/>
                </a:cubicBezTo>
                <a:cubicBezTo>
                  <a:pt x="19411" y="13567"/>
                  <a:pt x="19408" y="13404"/>
                  <a:pt x="19408" y="13357"/>
                </a:cubicBezTo>
                <a:cubicBezTo>
                  <a:pt x="19529" y="13456"/>
                  <a:pt x="19644" y="13550"/>
                  <a:pt x="19745" y="13634"/>
                </a:cubicBezTo>
                <a:cubicBezTo>
                  <a:pt x="19781" y="13189"/>
                  <a:pt x="19818" y="12742"/>
                  <a:pt x="19855" y="12295"/>
                </a:cubicBezTo>
                <a:cubicBezTo>
                  <a:pt x="19866" y="12304"/>
                  <a:pt x="19877" y="12311"/>
                  <a:pt x="19888" y="12321"/>
                </a:cubicBezTo>
                <a:cubicBezTo>
                  <a:pt x="19903" y="12657"/>
                  <a:pt x="19918" y="12994"/>
                  <a:pt x="19933" y="13333"/>
                </a:cubicBezTo>
                <a:cubicBezTo>
                  <a:pt x="20114" y="13346"/>
                  <a:pt x="19993" y="12256"/>
                  <a:pt x="20090" y="12019"/>
                </a:cubicBezTo>
                <a:cubicBezTo>
                  <a:pt x="20121" y="12499"/>
                  <a:pt x="20153" y="12979"/>
                  <a:pt x="20184" y="13461"/>
                </a:cubicBezTo>
                <a:cubicBezTo>
                  <a:pt x="20195" y="13439"/>
                  <a:pt x="20207" y="13418"/>
                  <a:pt x="20218" y="13397"/>
                </a:cubicBezTo>
                <a:cubicBezTo>
                  <a:pt x="20202" y="13057"/>
                  <a:pt x="20185" y="12716"/>
                  <a:pt x="20165" y="12295"/>
                </a:cubicBezTo>
                <a:cubicBezTo>
                  <a:pt x="20209" y="12272"/>
                  <a:pt x="20272" y="12238"/>
                  <a:pt x="20346" y="12198"/>
                </a:cubicBezTo>
                <a:cubicBezTo>
                  <a:pt x="20346" y="12163"/>
                  <a:pt x="20346" y="12098"/>
                  <a:pt x="20346" y="12032"/>
                </a:cubicBezTo>
                <a:cubicBezTo>
                  <a:pt x="20361" y="12065"/>
                  <a:pt x="20375" y="12099"/>
                  <a:pt x="20389" y="12133"/>
                </a:cubicBezTo>
                <a:cubicBezTo>
                  <a:pt x="20364" y="12315"/>
                  <a:pt x="20329" y="12479"/>
                  <a:pt x="20315" y="12685"/>
                </a:cubicBezTo>
                <a:cubicBezTo>
                  <a:pt x="20297" y="12960"/>
                  <a:pt x="20294" y="13266"/>
                  <a:pt x="20280" y="13707"/>
                </a:cubicBezTo>
                <a:cubicBezTo>
                  <a:pt x="20357" y="13080"/>
                  <a:pt x="20416" y="12602"/>
                  <a:pt x="20486" y="12030"/>
                </a:cubicBezTo>
                <a:cubicBezTo>
                  <a:pt x="20486" y="12397"/>
                  <a:pt x="20486" y="12627"/>
                  <a:pt x="20486" y="12803"/>
                </a:cubicBezTo>
                <a:cubicBezTo>
                  <a:pt x="20531" y="12575"/>
                  <a:pt x="20577" y="12340"/>
                  <a:pt x="20626" y="12087"/>
                </a:cubicBezTo>
                <a:cubicBezTo>
                  <a:pt x="20659" y="12352"/>
                  <a:pt x="20682" y="12542"/>
                  <a:pt x="20715" y="12808"/>
                </a:cubicBezTo>
                <a:cubicBezTo>
                  <a:pt x="20721" y="12535"/>
                  <a:pt x="20724" y="12378"/>
                  <a:pt x="20730" y="12112"/>
                </a:cubicBezTo>
                <a:cubicBezTo>
                  <a:pt x="20803" y="12222"/>
                  <a:pt x="20870" y="12323"/>
                  <a:pt x="20943" y="12432"/>
                </a:cubicBezTo>
                <a:cubicBezTo>
                  <a:pt x="20951" y="12254"/>
                  <a:pt x="20964" y="11958"/>
                  <a:pt x="20978" y="11655"/>
                </a:cubicBezTo>
                <a:cubicBezTo>
                  <a:pt x="20823" y="11655"/>
                  <a:pt x="20687" y="11655"/>
                  <a:pt x="20551" y="11655"/>
                </a:cubicBezTo>
                <a:cubicBezTo>
                  <a:pt x="20567" y="10926"/>
                  <a:pt x="20586" y="10868"/>
                  <a:pt x="20706" y="11117"/>
                </a:cubicBezTo>
                <a:close/>
              </a:path>
            </a:pathLst>
          </a:custGeom>
          <a:solidFill>
            <a:srgbClr val="271880"/>
          </a:solidFill>
        </p:spPr>
        <p:txBody>
          <a:bodyPr lIns="53578" tIns="53578" rIns="53578" bIns="53578" anchor="ctr"/>
          <a:lstStyle/>
          <a:p>
            <a:pPr defTabSz="642937">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r>
              <a:rPr lang="en-US"/>
              <a:t> </a:t>
            </a:r>
            <a:endParaRPr/>
          </a:p>
        </p:txBody>
      </p:sp>
      <p:sp>
        <p:nvSpPr>
          <p:cNvPr id="24" name="Title Text"/>
          <p:cNvSpPr txBox="1">
            <a:spLocks noGrp="1"/>
          </p:cNvSpPr>
          <p:nvPr>
            <p:ph type="title"/>
          </p:nvPr>
        </p:nvSpPr>
        <p:spPr>
          <a:xfrm>
            <a:off x="4836344" y="1531022"/>
            <a:ext cx="14711312" cy="935665"/>
          </a:xfrm>
          <a:prstGeom prst="rect">
            <a:avLst/>
          </a:prstGeom>
        </p:spPr>
        <p:txBody>
          <a:bodyPr anchor="ctr"/>
          <a:lstStyle>
            <a:lvl1pPr algn="ctr">
              <a:defRPr sz="4000" cap="all">
                <a:solidFill>
                  <a:srgbClr val="000000"/>
                </a:solidFill>
              </a:defRPr>
            </a:lvl1pPr>
          </a:lstStyle>
          <a:p>
            <a:r>
              <a:rPr lang="fr-FR"/>
              <a:t>Modifiez le style du titre</a:t>
            </a:r>
            <a:endParaRPr dirty="0"/>
          </a:p>
        </p:txBody>
      </p:sp>
      <p:sp>
        <p:nvSpPr>
          <p:cNvPr id="25" name="SuBTITLE GOES HERE"/>
          <p:cNvSpPr txBox="1">
            <a:spLocks noGrp="1"/>
          </p:cNvSpPr>
          <p:nvPr>
            <p:ph type="body" sz="quarter" idx="14"/>
          </p:nvPr>
        </p:nvSpPr>
        <p:spPr>
          <a:xfrm>
            <a:off x="4836344" y="1098839"/>
            <a:ext cx="14711312" cy="371281"/>
          </a:xfrm>
          <a:prstGeom prst="rect">
            <a:avLst/>
          </a:prstGeom>
        </p:spPr>
        <p:txBody>
          <a:bodyPr lIns="71437" tIns="71437" rIns="71437" bIns="71437" anchor="ctr"/>
          <a:lstStyle>
            <a:lvl1pPr>
              <a:lnSpc>
                <a:spcPct val="70000"/>
              </a:lnSpc>
              <a:defRPr sz="1600" b="1" cap="all" spc="240">
                <a:latin typeface="+mn-lt"/>
                <a:ea typeface="+mn-ea"/>
                <a:cs typeface="+mn-cs"/>
                <a:sym typeface="Avenir Next Condensed"/>
              </a:defRPr>
            </a:lvl1pPr>
          </a:lstStyle>
          <a:p>
            <a:pPr lvl="0"/>
            <a:r>
              <a:rPr lang="fr-FR"/>
              <a:t>Cliquez pour modifier les styles du texte du masque</a:t>
            </a:r>
          </a:p>
        </p:txBody>
      </p:sp>
      <p:sp>
        <p:nvSpPr>
          <p:cNvPr id="26" name="Rectangle"/>
          <p:cNvSpPr>
            <a:spLocks noGrp="1"/>
          </p:cNvSpPr>
          <p:nvPr>
            <p:ph type="body" sz="quarter" idx="15" hasCustomPrompt="1"/>
          </p:nvPr>
        </p:nvSpPr>
        <p:spPr>
          <a:xfrm>
            <a:off x="11833975" y="11680031"/>
            <a:ext cx="716050" cy="1160790"/>
          </a:xfrm>
          <a:prstGeom prst="rect">
            <a:avLst/>
          </a:prstGeom>
          <a:ln>
            <a:solidFill>
              <a:srgbClr val="000000"/>
            </a:solidFill>
          </a:ln>
        </p:spPr>
        <p:txBody>
          <a:bodyPr anchor="ctr"/>
          <a:lstStyle/>
          <a:p>
            <a:pPr>
              <a:defRPr sz="5800">
                <a:latin typeface="Gill Sans"/>
                <a:ea typeface="Gill Sans"/>
                <a:cs typeface="Gill Sans"/>
                <a:sym typeface="Gill Sans"/>
              </a:defRPr>
            </a:pPr>
            <a:r>
              <a:rPr lang="en-US"/>
              <a:t> </a:t>
            </a:r>
            <a:endParaRPr/>
          </a:p>
        </p:txBody>
      </p:sp>
      <p:sp>
        <p:nvSpPr>
          <p:cNvPr id="27" name="Line"/>
          <p:cNvSpPr>
            <a:spLocks noGrp="1"/>
          </p:cNvSpPr>
          <p:nvPr>
            <p:ph type="body" sz="quarter" idx="16" hasCustomPrompt="1"/>
          </p:nvPr>
        </p:nvSpPr>
        <p:spPr>
          <a:xfrm>
            <a:off x="12191999" y="12288648"/>
            <a:ext cx="1" cy="371869"/>
          </a:xfrm>
          <a:prstGeom prst="line">
            <a:avLst/>
          </a:prstGeom>
          <a:ln>
            <a:solidFill>
              <a:srgbClr val="000000"/>
            </a:solidFill>
            <a:tailEnd type="arrow"/>
          </a:ln>
        </p:spPr>
        <p:txBody>
          <a:bodyPr lIns="71437" tIns="71437" rIns="71437" bIns="71437" anchor="ctr"/>
          <a:lstStyle/>
          <a:p>
            <a:pPr>
              <a:defRPr sz="56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r>
              <a:rPr lang="en-US"/>
              <a:t> </a:t>
            </a:r>
            <a:endParaRPr/>
          </a:p>
        </p:txBody>
      </p:sp>
      <p:sp>
        <p:nvSpPr>
          <p:cNvPr id="28" name="Slide Number"/>
          <p:cNvSpPr txBox="1">
            <a:spLocks noGrp="1"/>
          </p:cNvSpPr>
          <p:nvPr>
            <p:ph type="sldNum" sz="quarter" idx="2"/>
          </p:nvPr>
        </p:nvSpPr>
        <p:spPr>
          <a:xfrm>
            <a:off x="11988228" y="11867974"/>
            <a:ext cx="407544" cy="422276"/>
          </a:xfrm>
          <a:prstGeom prst="rect">
            <a:avLst/>
          </a:prstGeom>
        </p:spPr>
        <p:txBody>
          <a:bodyPr/>
          <a:lstStyle/>
          <a:p>
            <a:fld id="{86CB4B4D-7CA3-9044-876B-883B54F8677D}" type="slidenum">
              <a:t>‹N°›</a:t>
            </a:fld>
            <a:endParaRPr dirty="0"/>
          </a:p>
        </p:txBody>
      </p:sp>
      <p:sp>
        <p:nvSpPr>
          <p:cNvPr id="29" name="Body Level One…"/>
          <p:cNvSpPr txBox="1">
            <a:spLocks noGrp="1"/>
          </p:cNvSpPr>
          <p:nvPr>
            <p:ph type="body" sz="half" idx="1"/>
          </p:nvPr>
        </p:nvSpPr>
        <p:spPr>
          <a:xfrm>
            <a:off x="3806250" y="4832007"/>
            <a:ext cx="16771500" cy="5882991"/>
          </a:xfrm>
          <a:prstGeom prst="rect">
            <a:avLst/>
          </a:prstGeom>
        </p:spPr>
        <p:txBody>
          <a:bodyPr numCol="2" spcCol="838574"/>
          <a:lstStyle>
            <a:lvl1pPr algn="l">
              <a:lnSpc>
                <a:spcPct val="120000"/>
              </a:lnSpc>
              <a:defRPr sz="1800">
                <a:latin typeface="Avenir Book"/>
                <a:ea typeface="Avenir Book"/>
                <a:cs typeface="Avenir Book"/>
                <a:sym typeface="Avenir Book"/>
              </a:defRPr>
            </a:lvl1pPr>
            <a:lvl2pPr algn="l">
              <a:lnSpc>
                <a:spcPct val="120000"/>
              </a:lnSpc>
              <a:defRPr sz="1800">
                <a:latin typeface="Avenir Book"/>
                <a:ea typeface="Avenir Book"/>
                <a:cs typeface="Avenir Book"/>
                <a:sym typeface="Avenir Book"/>
              </a:defRPr>
            </a:lvl2pPr>
            <a:lvl3pPr algn="l">
              <a:lnSpc>
                <a:spcPct val="120000"/>
              </a:lnSpc>
              <a:defRPr sz="1800">
                <a:latin typeface="Avenir Book"/>
                <a:ea typeface="Avenir Book"/>
                <a:cs typeface="Avenir Book"/>
                <a:sym typeface="Avenir Book"/>
              </a:defRPr>
            </a:lvl3pPr>
            <a:lvl4pPr algn="l">
              <a:lnSpc>
                <a:spcPct val="120000"/>
              </a:lnSpc>
              <a:defRPr sz="1800">
                <a:latin typeface="Avenir Book"/>
                <a:ea typeface="Avenir Book"/>
                <a:cs typeface="Avenir Book"/>
                <a:sym typeface="Avenir Book"/>
              </a:defRPr>
            </a:lvl4pPr>
            <a:lvl5pPr algn="l">
              <a:lnSpc>
                <a:spcPct val="120000"/>
              </a:lnSpc>
              <a:defRPr sz="1800">
                <a:latin typeface="Avenir Book"/>
                <a:ea typeface="Avenir Book"/>
                <a:cs typeface="Avenir Book"/>
                <a:sym typeface="Avenir Book"/>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a:p>
        </p:txBody>
      </p:sp>
      <p:pic>
        <p:nvPicPr>
          <p:cNvPr id="9" name="Image 8" descr="Une image contenant dessin, alimentation&#10;&#10;Description générée automatiquement">
            <a:extLst>
              <a:ext uri="{FF2B5EF4-FFF2-40B4-BE49-F238E27FC236}">
                <a16:creationId xmlns="" xmlns:a16="http://schemas.microsoft.com/office/drawing/2014/main" id="{AAC1E08D-8E8E-3B44-B35C-A987AAFC894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2010168" y="11196325"/>
            <a:ext cx="1488505" cy="1717506"/>
          </a:xfrm>
          <a:prstGeom prst="rect">
            <a:avLst/>
          </a:prstGeom>
        </p:spPr>
      </p:pic>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3">
    <p:spTree>
      <p:nvGrpSpPr>
        <p:cNvPr id="1" name=""/>
        <p:cNvGrpSpPr/>
        <p:nvPr/>
      </p:nvGrpSpPr>
      <p:grpSpPr>
        <a:xfrm>
          <a:off x="0" y="0"/>
          <a:ext cx="0" cy="0"/>
          <a:chOff x="0" y="0"/>
          <a:chExt cx="0" cy="0"/>
        </a:xfrm>
      </p:grpSpPr>
      <p:sp>
        <p:nvSpPr>
          <p:cNvPr id="36" name="Photo Placeholder 1.jpg"/>
          <p:cNvSpPr>
            <a:spLocks noGrp="1"/>
          </p:cNvSpPr>
          <p:nvPr>
            <p:ph type="pic" sz="half" idx="13"/>
          </p:nvPr>
        </p:nvSpPr>
        <p:spPr>
          <a:xfrm>
            <a:off x="534627" y="497776"/>
            <a:ext cx="23314746" cy="3718624"/>
          </a:xfrm>
          <a:prstGeom prst="rect">
            <a:avLst/>
          </a:prstGeom>
        </p:spPr>
        <p:txBody>
          <a:bodyPr lIns="91439" tIns="45719" rIns="91439" bIns="45719"/>
          <a:lstStyle/>
          <a:p>
            <a:r>
              <a:rPr lang="fr-FR" dirty="0"/>
              <a:t>Cliquez sur l'icône pour ajouter une image</a:t>
            </a:r>
            <a:endParaRPr dirty="0"/>
          </a:p>
        </p:txBody>
      </p:sp>
      <p:sp>
        <p:nvSpPr>
          <p:cNvPr id="37" name="Shape"/>
          <p:cNvSpPr>
            <a:spLocks noGrp="1"/>
          </p:cNvSpPr>
          <p:nvPr>
            <p:ph type="body" sz="quarter" idx="14" hasCustomPrompt="1"/>
          </p:nvPr>
        </p:nvSpPr>
        <p:spPr>
          <a:xfrm>
            <a:off x="18527095" y="1805157"/>
            <a:ext cx="4351439" cy="793702"/>
          </a:xfrm>
          <a:custGeom>
            <a:avLst/>
            <a:gdLst/>
            <a:ahLst/>
            <a:cxnLst>
              <a:cxn ang="0">
                <a:pos x="wd2" y="hd2"/>
              </a:cxn>
              <a:cxn ang="5400000">
                <a:pos x="wd2" y="hd2"/>
              </a:cxn>
              <a:cxn ang="10800000">
                <a:pos x="wd2" y="hd2"/>
              </a:cxn>
              <a:cxn ang="16200000">
                <a:pos x="wd2" y="hd2"/>
              </a:cxn>
            </a:cxnLst>
            <a:rect l="0" t="0" r="r" b="b"/>
            <a:pathLst>
              <a:path w="21570" h="21203" extrusionOk="0">
                <a:moveTo>
                  <a:pt x="20706" y="11117"/>
                </a:moveTo>
                <a:cubicBezTo>
                  <a:pt x="20744" y="11198"/>
                  <a:pt x="20790" y="11201"/>
                  <a:pt x="20832" y="11207"/>
                </a:cubicBezTo>
                <a:cubicBezTo>
                  <a:pt x="20926" y="11219"/>
                  <a:pt x="21020" y="11211"/>
                  <a:pt x="21144" y="11211"/>
                </a:cubicBezTo>
                <a:cubicBezTo>
                  <a:pt x="21136" y="11015"/>
                  <a:pt x="21124" y="10685"/>
                  <a:pt x="21108" y="10249"/>
                </a:cubicBezTo>
                <a:cubicBezTo>
                  <a:pt x="21106" y="10246"/>
                  <a:pt x="21104" y="10243"/>
                  <a:pt x="21103" y="10241"/>
                </a:cubicBezTo>
                <a:cubicBezTo>
                  <a:pt x="21068" y="10481"/>
                  <a:pt x="21050" y="10608"/>
                  <a:pt x="21030" y="10722"/>
                </a:cubicBezTo>
                <a:cubicBezTo>
                  <a:pt x="21028" y="10729"/>
                  <a:pt x="21006" y="10632"/>
                  <a:pt x="20994" y="10584"/>
                </a:cubicBezTo>
                <a:cubicBezTo>
                  <a:pt x="21016" y="10447"/>
                  <a:pt x="21040" y="10186"/>
                  <a:pt x="21058" y="10196"/>
                </a:cubicBezTo>
                <a:cubicBezTo>
                  <a:pt x="21073" y="10206"/>
                  <a:pt x="21088" y="10221"/>
                  <a:pt x="21103" y="10241"/>
                </a:cubicBezTo>
                <a:cubicBezTo>
                  <a:pt x="21104" y="10233"/>
                  <a:pt x="21105" y="10225"/>
                  <a:pt x="21106" y="10217"/>
                </a:cubicBezTo>
                <a:cubicBezTo>
                  <a:pt x="21107" y="10228"/>
                  <a:pt x="21107" y="10238"/>
                  <a:pt x="21108" y="10249"/>
                </a:cubicBezTo>
                <a:cubicBezTo>
                  <a:pt x="21148" y="10306"/>
                  <a:pt x="21187" y="10394"/>
                  <a:pt x="21227" y="10467"/>
                </a:cubicBezTo>
                <a:cubicBezTo>
                  <a:pt x="21238" y="10489"/>
                  <a:pt x="21248" y="10542"/>
                  <a:pt x="21264" y="10604"/>
                </a:cubicBezTo>
                <a:cubicBezTo>
                  <a:pt x="21264" y="10433"/>
                  <a:pt x="21264" y="10310"/>
                  <a:pt x="21264" y="10203"/>
                </a:cubicBezTo>
                <a:cubicBezTo>
                  <a:pt x="21365" y="10257"/>
                  <a:pt x="21465" y="10310"/>
                  <a:pt x="21565" y="10363"/>
                </a:cubicBezTo>
                <a:cubicBezTo>
                  <a:pt x="21567" y="10291"/>
                  <a:pt x="21568" y="10219"/>
                  <a:pt x="21570" y="10147"/>
                </a:cubicBezTo>
                <a:cubicBezTo>
                  <a:pt x="21507" y="10093"/>
                  <a:pt x="21445" y="10025"/>
                  <a:pt x="21382" y="9987"/>
                </a:cubicBezTo>
                <a:cubicBezTo>
                  <a:pt x="21082" y="9811"/>
                  <a:pt x="20782" y="9555"/>
                  <a:pt x="20481" y="9511"/>
                </a:cubicBezTo>
                <a:cubicBezTo>
                  <a:pt x="20326" y="9489"/>
                  <a:pt x="20185" y="8900"/>
                  <a:pt x="20020" y="9257"/>
                </a:cubicBezTo>
                <a:cubicBezTo>
                  <a:pt x="19989" y="9324"/>
                  <a:pt x="19826" y="9565"/>
                  <a:pt x="19901" y="8688"/>
                </a:cubicBezTo>
                <a:cubicBezTo>
                  <a:pt x="19940" y="8614"/>
                  <a:pt x="19978" y="8541"/>
                  <a:pt x="20017" y="8468"/>
                </a:cubicBezTo>
                <a:cubicBezTo>
                  <a:pt x="20032" y="8597"/>
                  <a:pt x="20048" y="8727"/>
                  <a:pt x="20077" y="8978"/>
                </a:cubicBezTo>
                <a:cubicBezTo>
                  <a:pt x="20100" y="8182"/>
                  <a:pt x="20117" y="7594"/>
                  <a:pt x="20134" y="7011"/>
                </a:cubicBezTo>
                <a:cubicBezTo>
                  <a:pt x="20136" y="7007"/>
                  <a:pt x="20137" y="7003"/>
                  <a:pt x="20138" y="6999"/>
                </a:cubicBezTo>
                <a:cubicBezTo>
                  <a:pt x="20138" y="6996"/>
                  <a:pt x="20138" y="6992"/>
                  <a:pt x="20138" y="6988"/>
                </a:cubicBezTo>
                <a:cubicBezTo>
                  <a:pt x="20182" y="7315"/>
                  <a:pt x="20226" y="7644"/>
                  <a:pt x="20275" y="8012"/>
                </a:cubicBezTo>
                <a:cubicBezTo>
                  <a:pt x="20275" y="7886"/>
                  <a:pt x="20275" y="7792"/>
                  <a:pt x="20275" y="7767"/>
                </a:cubicBezTo>
                <a:cubicBezTo>
                  <a:pt x="20633" y="7986"/>
                  <a:pt x="20978" y="8633"/>
                  <a:pt x="21347" y="8246"/>
                </a:cubicBezTo>
                <a:cubicBezTo>
                  <a:pt x="21167" y="8026"/>
                  <a:pt x="20986" y="7806"/>
                  <a:pt x="20806" y="7585"/>
                </a:cubicBezTo>
                <a:cubicBezTo>
                  <a:pt x="20774" y="7605"/>
                  <a:pt x="20746" y="7350"/>
                  <a:pt x="20712" y="7327"/>
                </a:cubicBezTo>
                <a:cubicBezTo>
                  <a:pt x="20644" y="7280"/>
                  <a:pt x="20573" y="7357"/>
                  <a:pt x="20522" y="7377"/>
                </a:cubicBezTo>
                <a:cubicBezTo>
                  <a:pt x="20522" y="6866"/>
                  <a:pt x="20522" y="6507"/>
                  <a:pt x="20522" y="6087"/>
                </a:cubicBezTo>
                <a:cubicBezTo>
                  <a:pt x="20465" y="6405"/>
                  <a:pt x="20424" y="6634"/>
                  <a:pt x="20354" y="7026"/>
                </a:cubicBezTo>
                <a:cubicBezTo>
                  <a:pt x="20318" y="6823"/>
                  <a:pt x="20258" y="6487"/>
                  <a:pt x="20199" y="6153"/>
                </a:cubicBezTo>
                <a:cubicBezTo>
                  <a:pt x="20183" y="5304"/>
                  <a:pt x="20087" y="5742"/>
                  <a:pt x="20014" y="5816"/>
                </a:cubicBezTo>
                <a:cubicBezTo>
                  <a:pt x="20000" y="5928"/>
                  <a:pt x="19987" y="6041"/>
                  <a:pt x="19972" y="6159"/>
                </a:cubicBezTo>
                <a:cubicBezTo>
                  <a:pt x="19954" y="6041"/>
                  <a:pt x="19937" y="5930"/>
                  <a:pt x="19904" y="5720"/>
                </a:cubicBezTo>
                <a:cubicBezTo>
                  <a:pt x="19862" y="6229"/>
                  <a:pt x="19827" y="6658"/>
                  <a:pt x="19782" y="7205"/>
                </a:cubicBezTo>
                <a:cubicBezTo>
                  <a:pt x="19713" y="7011"/>
                  <a:pt x="19661" y="6862"/>
                  <a:pt x="19608" y="6711"/>
                </a:cubicBezTo>
                <a:cubicBezTo>
                  <a:pt x="19628" y="6604"/>
                  <a:pt x="19648" y="6495"/>
                  <a:pt x="19667" y="6388"/>
                </a:cubicBezTo>
                <a:cubicBezTo>
                  <a:pt x="19628" y="6470"/>
                  <a:pt x="19589" y="6552"/>
                  <a:pt x="19526" y="6683"/>
                </a:cubicBezTo>
                <a:cubicBezTo>
                  <a:pt x="19550" y="5998"/>
                  <a:pt x="19569" y="5438"/>
                  <a:pt x="19587" y="4932"/>
                </a:cubicBezTo>
                <a:cubicBezTo>
                  <a:pt x="19569" y="4918"/>
                  <a:pt x="19526" y="4943"/>
                  <a:pt x="19519" y="4867"/>
                </a:cubicBezTo>
                <a:cubicBezTo>
                  <a:pt x="19440" y="4041"/>
                  <a:pt x="19374" y="4719"/>
                  <a:pt x="19344" y="4799"/>
                </a:cubicBezTo>
                <a:cubicBezTo>
                  <a:pt x="19226" y="4641"/>
                  <a:pt x="19143" y="4547"/>
                  <a:pt x="19062" y="4416"/>
                </a:cubicBezTo>
                <a:cubicBezTo>
                  <a:pt x="19009" y="4332"/>
                  <a:pt x="18961" y="4134"/>
                  <a:pt x="18908" y="4099"/>
                </a:cubicBezTo>
                <a:cubicBezTo>
                  <a:pt x="18846" y="4058"/>
                  <a:pt x="18777" y="4214"/>
                  <a:pt x="18717" y="4147"/>
                </a:cubicBezTo>
                <a:cubicBezTo>
                  <a:pt x="18623" y="4041"/>
                  <a:pt x="18500" y="4318"/>
                  <a:pt x="18440" y="3644"/>
                </a:cubicBezTo>
                <a:cubicBezTo>
                  <a:pt x="18440" y="3640"/>
                  <a:pt x="18431" y="3657"/>
                  <a:pt x="18424" y="3666"/>
                </a:cubicBezTo>
                <a:cubicBezTo>
                  <a:pt x="18405" y="3843"/>
                  <a:pt x="18385" y="4028"/>
                  <a:pt x="18365" y="4213"/>
                </a:cubicBezTo>
                <a:cubicBezTo>
                  <a:pt x="18355" y="4214"/>
                  <a:pt x="18345" y="4216"/>
                  <a:pt x="18335" y="4218"/>
                </a:cubicBezTo>
                <a:cubicBezTo>
                  <a:pt x="18335" y="3778"/>
                  <a:pt x="18335" y="3336"/>
                  <a:pt x="18335" y="2892"/>
                </a:cubicBezTo>
                <a:cubicBezTo>
                  <a:pt x="18215" y="3085"/>
                  <a:pt x="18100" y="3270"/>
                  <a:pt x="17977" y="3466"/>
                </a:cubicBezTo>
                <a:cubicBezTo>
                  <a:pt x="17950" y="3221"/>
                  <a:pt x="17913" y="2874"/>
                  <a:pt x="17872" y="2490"/>
                </a:cubicBezTo>
                <a:cubicBezTo>
                  <a:pt x="17833" y="2568"/>
                  <a:pt x="17794" y="2648"/>
                  <a:pt x="17745" y="2744"/>
                </a:cubicBezTo>
                <a:cubicBezTo>
                  <a:pt x="17776" y="3006"/>
                  <a:pt x="17797" y="3188"/>
                  <a:pt x="17837" y="3520"/>
                </a:cubicBezTo>
                <a:cubicBezTo>
                  <a:pt x="17758" y="3411"/>
                  <a:pt x="17711" y="3346"/>
                  <a:pt x="17684" y="3309"/>
                </a:cubicBezTo>
                <a:cubicBezTo>
                  <a:pt x="17700" y="3074"/>
                  <a:pt x="17733" y="2800"/>
                  <a:pt x="17721" y="2706"/>
                </a:cubicBezTo>
                <a:cubicBezTo>
                  <a:pt x="17697" y="2528"/>
                  <a:pt x="17649" y="2392"/>
                  <a:pt x="17607" y="2346"/>
                </a:cubicBezTo>
                <a:cubicBezTo>
                  <a:pt x="17473" y="2202"/>
                  <a:pt x="17337" y="2108"/>
                  <a:pt x="17193" y="1987"/>
                </a:cubicBezTo>
                <a:cubicBezTo>
                  <a:pt x="17178" y="2077"/>
                  <a:pt x="17151" y="2240"/>
                  <a:pt x="17124" y="2405"/>
                </a:cubicBezTo>
                <a:cubicBezTo>
                  <a:pt x="17103" y="2189"/>
                  <a:pt x="17083" y="1977"/>
                  <a:pt x="17048" y="1619"/>
                </a:cubicBezTo>
                <a:cubicBezTo>
                  <a:pt x="17021" y="1838"/>
                  <a:pt x="17003" y="1977"/>
                  <a:pt x="16985" y="2116"/>
                </a:cubicBezTo>
                <a:cubicBezTo>
                  <a:pt x="16850" y="1284"/>
                  <a:pt x="16881" y="2522"/>
                  <a:pt x="16801" y="2540"/>
                </a:cubicBezTo>
                <a:cubicBezTo>
                  <a:pt x="16868" y="1719"/>
                  <a:pt x="16731" y="1777"/>
                  <a:pt x="16668" y="1731"/>
                </a:cubicBezTo>
                <a:cubicBezTo>
                  <a:pt x="16602" y="1683"/>
                  <a:pt x="16528" y="1929"/>
                  <a:pt x="16454" y="2052"/>
                </a:cubicBezTo>
                <a:cubicBezTo>
                  <a:pt x="16301" y="1720"/>
                  <a:pt x="16129" y="1347"/>
                  <a:pt x="15965" y="991"/>
                </a:cubicBezTo>
                <a:cubicBezTo>
                  <a:pt x="15599" y="1642"/>
                  <a:pt x="15216" y="1009"/>
                  <a:pt x="14808" y="1043"/>
                </a:cubicBezTo>
                <a:cubicBezTo>
                  <a:pt x="14761" y="770"/>
                  <a:pt x="14676" y="856"/>
                  <a:pt x="14565" y="1009"/>
                </a:cubicBezTo>
                <a:cubicBezTo>
                  <a:pt x="14487" y="1117"/>
                  <a:pt x="14389" y="789"/>
                  <a:pt x="14300" y="650"/>
                </a:cubicBezTo>
                <a:cubicBezTo>
                  <a:pt x="14292" y="639"/>
                  <a:pt x="14287" y="586"/>
                  <a:pt x="14283" y="568"/>
                </a:cubicBezTo>
                <a:cubicBezTo>
                  <a:pt x="14171" y="809"/>
                  <a:pt x="14084" y="1063"/>
                  <a:pt x="13937" y="790"/>
                </a:cubicBezTo>
                <a:cubicBezTo>
                  <a:pt x="13762" y="468"/>
                  <a:pt x="13552" y="768"/>
                  <a:pt x="13361" y="640"/>
                </a:cubicBezTo>
                <a:cubicBezTo>
                  <a:pt x="13236" y="556"/>
                  <a:pt x="13184" y="690"/>
                  <a:pt x="13187" y="1465"/>
                </a:cubicBezTo>
                <a:cubicBezTo>
                  <a:pt x="13151" y="923"/>
                  <a:pt x="13131" y="574"/>
                  <a:pt x="13002" y="716"/>
                </a:cubicBezTo>
                <a:cubicBezTo>
                  <a:pt x="12952" y="771"/>
                  <a:pt x="12772" y="869"/>
                  <a:pt x="12755" y="0"/>
                </a:cubicBezTo>
                <a:cubicBezTo>
                  <a:pt x="12724" y="0"/>
                  <a:pt x="12693" y="0"/>
                  <a:pt x="12662" y="0"/>
                </a:cubicBezTo>
                <a:cubicBezTo>
                  <a:pt x="12656" y="197"/>
                  <a:pt x="12649" y="394"/>
                  <a:pt x="12642" y="631"/>
                </a:cubicBezTo>
                <a:cubicBezTo>
                  <a:pt x="12574" y="631"/>
                  <a:pt x="12442" y="666"/>
                  <a:pt x="12442" y="625"/>
                </a:cubicBezTo>
                <a:cubicBezTo>
                  <a:pt x="12424" y="-235"/>
                  <a:pt x="12381" y="370"/>
                  <a:pt x="12341" y="546"/>
                </a:cubicBezTo>
                <a:cubicBezTo>
                  <a:pt x="12323" y="625"/>
                  <a:pt x="12293" y="656"/>
                  <a:pt x="12268" y="659"/>
                </a:cubicBezTo>
                <a:cubicBezTo>
                  <a:pt x="12146" y="674"/>
                  <a:pt x="12024" y="678"/>
                  <a:pt x="11901" y="677"/>
                </a:cubicBezTo>
                <a:cubicBezTo>
                  <a:pt x="11851" y="677"/>
                  <a:pt x="11801" y="653"/>
                  <a:pt x="11743" y="639"/>
                </a:cubicBezTo>
                <a:cubicBezTo>
                  <a:pt x="11740" y="687"/>
                  <a:pt x="11732" y="832"/>
                  <a:pt x="11724" y="995"/>
                </a:cubicBezTo>
                <a:cubicBezTo>
                  <a:pt x="11655" y="809"/>
                  <a:pt x="11593" y="638"/>
                  <a:pt x="11535" y="479"/>
                </a:cubicBezTo>
                <a:cubicBezTo>
                  <a:pt x="11512" y="674"/>
                  <a:pt x="11488" y="887"/>
                  <a:pt x="11459" y="1136"/>
                </a:cubicBezTo>
                <a:cubicBezTo>
                  <a:pt x="11411" y="896"/>
                  <a:pt x="11380" y="737"/>
                  <a:pt x="11347" y="574"/>
                </a:cubicBezTo>
                <a:cubicBezTo>
                  <a:pt x="11322" y="787"/>
                  <a:pt x="11299" y="984"/>
                  <a:pt x="11273" y="1207"/>
                </a:cubicBezTo>
                <a:cubicBezTo>
                  <a:pt x="11253" y="877"/>
                  <a:pt x="11239" y="631"/>
                  <a:pt x="11224" y="383"/>
                </a:cubicBezTo>
                <a:cubicBezTo>
                  <a:pt x="11211" y="398"/>
                  <a:pt x="11199" y="411"/>
                  <a:pt x="11186" y="425"/>
                </a:cubicBezTo>
                <a:cubicBezTo>
                  <a:pt x="11184" y="646"/>
                  <a:pt x="11182" y="869"/>
                  <a:pt x="11179" y="1092"/>
                </a:cubicBezTo>
                <a:cubicBezTo>
                  <a:pt x="11173" y="1094"/>
                  <a:pt x="11166" y="1096"/>
                  <a:pt x="11160" y="1097"/>
                </a:cubicBezTo>
                <a:cubicBezTo>
                  <a:pt x="11153" y="868"/>
                  <a:pt x="11146" y="640"/>
                  <a:pt x="11142" y="518"/>
                </a:cubicBezTo>
                <a:cubicBezTo>
                  <a:pt x="11025" y="518"/>
                  <a:pt x="10918" y="518"/>
                  <a:pt x="10811" y="518"/>
                </a:cubicBezTo>
                <a:cubicBezTo>
                  <a:pt x="10810" y="563"/>
                  <a:pt x="10809" y="608"/>
                  <a:pt x="10809" y="653"/>
                </a:cubicBezTo>
                <a:cubicBezTo>
                  <a:pt x="10849" y="745"/>
                  <a:pt x="10889" y="837"/>
                  <a:pt x="10929" y="929"/>
                </a:cubicBezTo>
                <a:cubicBezTo>
                  <a:pt x="10929" y="990"/>
                  <a:pt x="10929" y="1050"/>
                  <a:pt x="10929" y="1110"/>
                </a:cubicBezTo>
                <a:cubicBezTo>
                  <a:pt x="10788" y="1110"/>
                  <a:pt x="10647" y="1110"/>
                  <a:pt x="10505" y="1110"/>
                </a:cubicBezTo>
                <a:cubicBezTo>
                  <a:pt x="10505" y="1055"/>
                  <a:pt x="10504" y="1000"/>
                  <a:pt x="10504" y="945"/>
                </a:cubicBezTo>
                <a:cubicBezTo>
                  <a:pt x="10533" y="849"/>
                  <a:pt x="10562" y="752"/>
                  <a:pt x="10597" y="635"/>
                </a:cubicBezTo>
                <a:cubicBezTo>
                  <a:pt x="10466" y="635"/>
                  <a:pt x="10349" y="635"/>
                  <a:pt x="10232" y="635"/>
                </a:cubicBezTo>
                <a:cubicBezTo>
                  <a:pt x="10232" y="681"/>
                  <a:pt x="10233" y="727"/>
                  <a:pt x="10234" y="773"/>
                </a:cubicBezTo>
                <a:cubicBezTo>
                  <a:pt x="10286" y="835"/>
                  <a:pt x="10339" y="896"/>
                  <a:pt x="10392" y="957"/>
                </a:cubicBezTo>
                <a:cubicBezTo>
                  <a:pt x="10389" y="1049"/>
                  <a:pt x="10386" y="1141"/>
                  <a:pt x="10383" y="1232"/>
                </a:cubicBezTo>
                <a:cubicBezTo>
                  <a:pt x="10311" y="1097"/>
                  <a:pt x="10220" y="1724"/>
                  <a:pt x="10162" y="910"/>
                </a:cubicBezTo>
                <a:cubicBezTo>
                  <a:pt x="10153" y="787"/>
                  <a:pt x="10102" y="625"/>
                  <a:pt x="10086" y="665"/>
                </a:cubicBezTo>
                <a:cubicBezTo>
                  <a:pt x="10029" y="805"/>
                  <a:pt x="9979" y="1025"/>
                  <a:pt x="9959" y="1098"/>
                </a:cubicBezTo>
                <a:cubicBezTo>
                  <a:pt x="9827" y="987"/>
                  <a:pt x="9713" y="835"/>
                  <a:pt x="9599" y="818"/>
                </a:cubicBezTo>
                <a:cubicBezTo>
                  <a:pt x="9545" y="810"/>
                  <a:pt x="9492" y="1092"/>
                  <a:pt x="9435" y="1183"/>
                </a:cubicBezTo>
                <a:cubicBezTo>
                  <a:pt x="9391" y="1254"/>
                  <a:pt x="9342" y="1272"/>
                  <a:pt x="9296" y="1244"/>
                </a:cubicBezTo>
                <a:cubicBezTo>
                  <a:pt x="9256" y="1219"/>
                  <a:pt x="9217" y="1098"/>
                  <a:pt x="9178" y="1020"/>
                </a:cubicBezTo>
                <a:cubicBezTo>
                  <a:pt x="9142" y="1718"/>
                  <a:pt x="9041" y="1551"/>
                  <a:pt x="8953" y="1475"/>
                </a:cubicBezTo>
                <a:cubicBezTo>
                  <a:pt x="8911" y="1439"/>
                  <a:pt x="8873" y="1275"/>
                  <a:pt x="8832" y="1193"/>
                </a:cubicBezTo>
                <a:cubicBezTo>
                  <a:pt x="8727" y="983"/>
                  <a:pt x="8619" y="1527"/>
                  <a:pt x="8514" y="1168"/>
                </a:cubicBezTo>
                <a:cubicBezTo>
                  <a:pt x="8507" y="1147"/>
                  <a:pt x="8479" y="1223"/>
                  <a:pt x="8479" y="1250"/>
                </a:cubicBezTo>
                <a:cubicBezTo>
                  <a:pt x="8485" y="1822"/>
                  <a:pt x="8451" y="1665"/>
                  <a:pt x="8400" y="1394"/>
                </a:cubicBezTo>
                <a:cubicBezTo>
                  <a:pt x="8380" y="1284"/>
                  <a:pt x="8345" y="1193"/>
                  <a:pt x="8317" y="1195"/>
                </a:cubicBezTo>
                <a:cubicBezTo>
                  <a:pt x="7970" y="1232"/>
                  <a:pt x="7624" y="1309"/>
                  <a:pt x="7277" y="1333"/>
                </a:cubicBezTo>
                <a:cubicBezTo>
                  <a:pt x="6981" y="1352"/>
                  <a:pt x="6686" y="1308"/>
                  <a:pt x="6390" y="1311"/>
                </a:cubicBezTo>
                <a:cubicBezTo>
                  <a:pt x="6299" y="1312"/>
                  <a:pt x="6207" y="1420"/>
                  <a:pt x="6116" y="1403"/>
                </a:cubicBezTo>
                <a:cubicBezTo>
                  <a:pt x="5889" y="1360"/>
                  <a:pt x="5662" y="1215"/>
                  <a:pt x="5435" y="1224"/>
                </a:cubicBezTo>
                <a:cubicBezTo>
                  <a:pt x="5235" y="1232"/>
                  <a:pt x="5035" y="1462"/>
                  <a:pt x="4835" y="1473"/>
                </a:cubicBezTo>
                <a:cubicBezTo>
                  <a:pt x="4599" y="1487"/>
                  <a:pt x="4363" y="1354"/>
                  <a:pt x="4126" y="1316"/>
                </a:cubicBezTo>
                <a:cubicBezTo>
                  <a:pt x="3950" y="1287"/>
                  <a:pt x="3772" y="1295"/>
                  <a:pt x="3596" y="1309"/>
                </a:cubicBezTo>
                <a:cubicBezTo>
                  <a:pt x="3329" y="1331"/>
                  <a:pt x="3062" y="1352"/>
                  <a:pt x="2796" y="1413"/>
                </a:cubicBezTo>
                <a:cubicBezTo>
                  <a:pt x="2404" y="1503"/>
                  <a:pt x="2012" y="1563"/>
                  <a:pt x="1621" y="1760"/>
                </a:cubicBezTo>
                <a:cubicBezTo>
                  <a:pt x="1296" y="1923"/>
                  <a:pt x="975" y="2292"/>
                  <a:pt x="650" y="2518"/>
                </a:cubicBezTo>
                <a:cubicBezTo>
                  <a:pt x="483" y="2633"/>
                  <a:pt x="313" y="2612"/>
                  <a:pt x="145" y="2695"/>
                </a:cubicBezTo>
                <a:cubicBezTo>
                  <a:pt x="-5" y="2771"/>
                  <a:pt x="-30" y="3143"/>
                  <a:pt x="31" y="3852"/>
                </a:cubicBezTo>
                <a:cubicBezTo>
                  <a:pt x="85" y="4476"/>
                  <a:pt x="131" y="5150"/>
                  <a:pt x="149" y="5825"/>
                </a:cubicBezTo>
                <a:cubicBezTo>
                  <a:pt x="196" y="7568"/>
                  <a:pt x="239" y="9320"/>
                  <a:pt x="258" y="11076"/>
                </a:cubicBezTo>
                <a:cubicBezTo>
                  <a:pt x="270" y="12143"/>
                  <a:pt x="249" y="13235"/>
                  <a:pt x="218" y="14296"/>
                </a:cubicBezTo>
                <a:cubicBezTo>
                  <a:pt x="202" y="14872"/>
                  <a:pt x="278" y="17555"/>
                  <a:pt x="362" y="17917"/>
                </a:cubicBezTo>
                <a:cubicBezTo>
                  <a:pt x="391" y="18042"/>
                  <a:pt x="435" y="18091"/>
                  <a:pt x="474" y="18120"/>
                </a:cubicBezTo>
                <a:cubicBezTo>
                  <a:pt x="803" y="18359"/>
                  <a:pt x="1131" y="18608"/>
                  <a:pt x="1460" y="18811"/>
                </a:cubicBezTo>
                <a:cubicBezTo>
                  <a:pt x="1679" y="18945"/>
                  <a:pt x="1898" y="19022"/>
                  <a:pt x="2117" y="19097"/>
                </a:cubicBezTo>
                <a:cubicBezTo>
                  <a:pt x="2305" y="19162"/>
                  <a:pt x="2494" y="19156"/>
                  <a:pt x="2681" y="19239"/>
                </a:cubicBezTo>
                <a:cubicBezTo>
                  <a:pt x="2869" y="19323"/>
                  <a:pt x="3054" y="19518"/>
                  <a:pt x="3241" y="19594"/>
                </a:cubicBezTo>
                <a:cubicBezTo>
                  <a:pt x="3432" y="19671"/>
                  <a:pt x="3624" y="19632"/>
                  <a:pt x="3815" y="19700"/>
                </a:cubicBezTo>
                <a:cubicBezTo>
                  <a:pt x="3973" y="19757"/>
                  <a:pt x="4130" y="19930"/>
                  <a:pt x="4288" y="19990"/>
                </a:cubicBezTo>
                <a:cubicBezTo>
                  <a:pt x="4605" y="20109"/>
                  <a:pt x="4922" y="20180"/>
                  <a:pt x="5239" y="20283"/>
                </a:cubicBezTo>
                <a:cubicBezTo>
                  <a:pt x="5401" y="20336"/>
                  <a:pt x="5563" y="20438"/>
                  <a:pt x="5725" y="20477"/>
                </a:cubicBezTo>
                <a:cubicBezTo>
                  <a:pt x="5997" y="20542"/>
                  <a:pt x="6269" y="20544"/>
                  <a:pt x="6540" y="20632"/>
                </a:cubicBezTo>
                <a:cubicBezTo>
                  <a:pt x="6746" y="20698"/>
                  <a:pt x="6951" y="20928"/>
                  <a:pt x="7156" y="20955"/>
                </a:cubicBezTo>
                <a:cubicBezTo>
                  <a:pt x="7436" y="20992"/>
                  <a:pt x="7723" y="20691"/>
                  <a:pt x="7993" y="20951"/>
                </a:cubicBezTo>
                <a:cubicBezTo>
                  <a:pt x="8168" y="21120"/>
                  <a:pt x="8333" y="20739"/>
                  <a:pt x="8511" y="21094"/>
                </a:cubicBezTo>
                <a:cubicBezTo>
                  <a:pt x="8646" y="21365"/>
                  <a:pt x="8818" y="21033"/>
                  <a:pt x="8975" y="21142"/>
                </a:cubicBezTo>
                <a:cubicBezTo>
                  <a:pt x="9130" y="21248"/>
                  <a:pt x="9283" y="20755"/>
                  <a:pt x="9443" y="21068"/>
                </a:cubicBezTo>
                <a:cubicBezTo>
                  <a:pt x="9469" y="21117"/>
                  <a:pt x="9511" y="20844"/>
                  <a:pt x="9547" y="20836"/>
                </a:cubicBezTo>
                <a:cubicBezTo>
                  <a:pt x="9630" y="20818"/>
                  <a:pt x="9715" y="20921"/>
                  <a:pt x="9798" y="20879"/>
                </a:cubicBezTo>
                <a:cubicBezTo>
                  <a:pt x="9877" y="20839"/>
                  <a:pt x="9947" y="20794"/>
                  <a:pt x="10030" y="20865"/>
                </a:cubicBezTo>
                <a:cubicBezTo>
                  <a:pt x="10147" y="20965"/>
                  <a:pt x="10274" y="20760"/>
                  <a:pt x="10396" y="20650"/>
                </a:cubicBezTo>
                <a:cubicBezTo>
                  <a:pt x="10412" y="20636"/>
                  <a:pt x="10422" y="20416"/>
                  <a:pt x="10437" y="20264"/>
                </a:cubicBezTo>
                <a:cubicBezTo>
                  <a:pt x="10514" y="20914"/>
                  <a:pt x="10756" y="20810"/>
                  <a:pt x="10883" y="20156"/>
                </a:cubicBezTo>
                <a:cubicBezTo>
                  <a:pt x="10898" y="20278"/>
                  <a:pt x="10919" y="20526"/>
                  <a:pt x="10930" y="20514"/>
                </a:cubicBezTo>
                <a:cubicBezTo>
                  <a:pt x="11029" y="20400"/>
                  <a:pt x="11127" y="20243"/>
                  <a:pt x="11242" y="20071"/>
                </a:cubicBezTo>
                <a:cubicBezTo>
                  <a:pt x="11241" y="20057"/>
                  <a:pt x="11257" y="20262"/>
                  <a:pt x="11274" y="20474"/>
                </a:cubicBezTo>
                <a:cubicBezTo>
                  <a:pt x="11326" y="20406"/>
                  <a:pt x="11370" y="20347"/>
                  <a:pt x="11414" y="20288"/>
                </a:cubicBezTo>
                <a:cubicBezTo>
                  <a:pt x="11408" y="20129"/>
                  <a:pt x="11403" y="19989"/>
                  <a:pt x="11392" y="19695"/>
                </a:cubicBezTo>
                <a:cubicBezTo>
                  <a:pt x="11444" y="19937"/>
                  <a:pt x="11474" y="20075"/>
                  <a:pt x="11497" y="20184"/>
                </a:cubicBezTo>
                <a:cubicBezTo>
                  <a:pt x="11662" y="19584"/>
                  <a:pt x="11902" y="20704"/>
                  <a:pt x="12028" y="19378"/>
                </a:cubicBezTo>
                <a:cubicBezTo>
                  <a:pt x="12042" y="19636"/>
                  <a:pt x="12050" y="19784"/>
                  <a:pt x="12053" y="19829"/>
                </a:cubicBezTo>
                <a:cubicBezTo>
                  <a:pt x="12124" y="19774"/>
                  <a:pt x="12194" y="19622"/>
                  <a:pt x="12255" y="19693"/>
                </a:cubicBezTo>
                <a:cubicBezTo>
                  <a:pt x="12401" y="19866"/>
                  <a:pt x="12536" y="19945"/>
                  <a:pt x="12665" y="19390"/>
                </a:cubicBezTo>
                <a:cubicBezTo>
                  <a:pt x="12696" y="19256"/>
                  <a:pt x="12795" y="19262"/>
                  <a:pt x="12798" y="19309"/>
                </a:cubicBezTo>
                <a:cubicBezTo>
                  <a:pt x="12829" y="19869"/>
                  <a:pt x="12883" y="19609"/>
                  <a:pt x="12938" y="19476"/>
                </a:cubicBezTo>
                <a:cubicBezTo>
                  <a:pt x="12980" y="19378"/>
                  <a:pt x="13041" y="19183"/>
                  <a:pt x="13064" y="19267"/>
                </a:cubicBezTo>
                <a:cubicBezTo>
                  <a:pt x="13231" y="19879"/>
                  <a:pt x="13403" y="19196"/>
                  <a:pt x="13572" y="19377"/>
                </a:cubicBezTo>
                <a:cubicBezTo>
                  <a:pt x="13640" y="19449"/>
                  <a:pt x="13718" y="19268"/>
                  <a:pt x="13806" y="19188"/>
                </a:cubicBezTo>
                <a:cubicBezTo>
                  <a:pt x="13815" y="19230"/>
                  <a:pt x="13846" y="19368"/>
                  <a:pt x="13878" y="19511"/>
                </a:cubicBezTo>
                <a:cubicBezTo>
                  <a:pt x="13977" y="18524"/>
                  <a:pt x="14197" y="20024"/>
                  <a:pt x="14267" y="19064"/>
                </a:cubicBezTo>
                <a:cubicBezTo>
                  <a:pt x="14353" y="19128"/>
                  <a:pt x="14430" y="19136"/>
                  <a:pt x="14501" y="19250"/>
                </a:cubicBezTo>
                <a:cubicBezTo>
                  <a:pt x="14638" y="19469"/>
                  <a:pt x="14770" y="18219"/>
                  <a:pt x="14899" y="19316"/>
                </a:cubicBezTo>
                <a:cubicBezTo>
                  <a:pt x="14922" y="18993"/>
                  <a:pt x="14939" y="18757"/>
                  <a:pt x="14951" y="18592"/>
                </a:cubicBezTo>
                <a:cubicBezTo>
                  <a:pt x="14986" y="18845"/>
                  <a:pt x="15019" y="19266"/>
                  <a:pt x="15049" y="19259"/>
                </a:cubicBezTo>
                <a:cubicBezTo>
                  <a:pt x="15127" y="19241"/>
                  <a:pt x="15204" y="19039"/>
                  <a:pt x="15288" y="18898"/>
                </a:cubicBezTo>
                <a:cubicBezTo>
                  <a:pt x="15305" y="18917"/>
                  <a:pt x="15342" y="18991"/>
                  <a:pt x="15379" y="18991"/>
                </a:cubicBezTo>
                <a:cubicBezTo>
                  <a:pt x="15417" y="18991"/>
                  <a:pt x="15487" y="18856"/>
                  <a:pt x="15489" y="18885"/>
                </a:cubicBezTo>
                <a:cubicBezTo>
                  <a:pt x="15547" y="19743"/>
                  <a:pt x="15662" y="18955"/>
                  <a:pt x="15746" y="19136"/>
                </a:cubicBezTo>
                <a:cubicBezTo>
                  <a:pt x="15788" y="19228"/>
                  <a:pt x="15854" y="19005"/>
                  <a:pt x="15891" y="18950"/>
                </a:cubicBezTo>
                <a:cubicBezTo>
                  <a:pt x="16019" y="19035"/>
                  <a:pt x="16137" y="19115"/>
                  <a:pt x="16255" y="19194"/>
                </a:cubicBezTo>
                <a:cubicBezTo>
                  <a:pt x="16309" y="18104"/>
                  <a:pt x="16360" y="17998"/>
                  <a:pt x="16578" y="18477"/>
                </a:cubicBezTo>
                <a:cubicBezTo>
                  <a:pt x="16560" y="18636"/>
                  <a:pt x="16541" y="18800"/>
                  <a:pt x="16523" y="18964"/>
                </a:cubicBezTo>
                <a:cubicBezTo>
                  <a:pt x="16598" y="19008"/>
                  <a:pt x="16673" y="19051"/>
                  <a:pt x="16752" y="19097"/>
                </a:cubicBezTo>
                <a:cubicBezTo>
                  <a:pt x="16752" y="19094"/>
                  <a:pt x="16752" y="19207"/>
                  <a:pt x="16752" y="19314"/>
                </a:cubicBezTo>
                <a:cubicBezTo>
                  <a:pt x="16818" y="19249"/>
                  <a:pt x="16879" y="19191"/>
                  <a:pt x="16914" y="19156"/>
                </a:cubicBezTo>
                <a:cubicBezTo>
                  <a:pt x="17003" y="18792"/>
                  <a:pt x="17077" y="18488"/>
                  <a:pt x="17157" y="18159"/>
                </a:cubicBezTo>
                <a:cubicBezTo>
                  <a:pt x="17127" y="18972"/>
                  <a:pt x="17199" y="18869"/>
                  <a:pt x="17287" y="18587"/>
                </a:cubicBezTo>
                <a:cubicBezTo>
                  <a:pt x="17295" y="18734"/>
                  <a:pt x="17303" y="18867"/>
                  <a:pt x="17309" y="18983"/>
                </a:cubicBezTo>
                <a:cubicBezTo>
                  <a:pt x="17374" y="18861"/>
                  <a:pt x="17425" y="18764"/>
                  <a:pt x="17472" y="18675"/>
                </a:cubicBezTo>
                <a:cubicBezTo>
                  <a:pt x="17509" y="18921"/>
                  <a:pt x="17539" y="19124"/>
                  <a:pt x="17591" y="19476"/>
                </a:cubicBezTo>
                <a:cubicBezTo>
                  <a:pt x="17621" y="18995"/>
                  <a:pt x="17642" y="18667"/>
                  <a:pt x="17662" y="18341"/>
                </a:cubicBezTo>
                <a:cubicBezTo>
                  <a:pt x="17669" y="18348"/>
                  <a:pt x="17676" y="18354"/>
                  <a:pt x="17682" y="18361"/>
                </a:cubicBezTo>
                <a:cubicBezTo>
                  <a:pt x="17682" y="18609"/>
                  <a:pt x="17682" y="18857"/>
                  <a:pt x="17682" y="19195"/>
                </a:cubicBezTo>
                <a:cubicBezTo>
                  <a:pt x="17755" y="18835"/>
                  <a:pt x="17825" y="18433"/>
                  <a:pt x="17931" y="19306"/>
                </a:cubicBezTo>
                <a:cubicBezTo>
                  <a:pt x="17931" y="18602"/>
                  <a:pt x="17931" y="18186"/>
                  <a:pt x="17931" y="17773"/>
                </a:cubicBezTo>
                <a:cubicBezTo>
                  <a:pt x="17981" y="18114"/>
                  <a:pt x="18031" y="18456"/>
                  <a:pt x="18082" y="18807"/>
                </a:cubicBezTo>
                <a:cubicBezTo>
                  <a:pt x="18070" y="18833"/>
                  <a:pt x="18031" y="18917"/>
                  <a:pt x="17971" y="19050"/>
                </a:cubicBezTo>
                <a:cubicBezTo>
                  <a:pt x="18078" y="19105"/>
                  <a:pt x="18159" y="19145"/>
                  <a:pt x="18240" y="19186"/>
                </a:cubicBezTo>
                <a:cubicBezTo>
                  <a:pt x="18243" y="18974"/>
                  <a:pt x="18247" y="18733"/>
                  <a:pt x="18250" y="18493"/>
                </a:cubicBezTo>
                <a:cubicBezTo>
                  <a:pt x="18264" y="18537"/>
                  <a:pt x="18278" y="18582"/>
                  <a:pt x="18292" y="18627"/>
                </a:cubicBezTo>
                <a:cubicBezTo>
                  <a:pt x="18330" y="18350"/>
                  <a:pt x="18367" y="18074"/>
                  <a:pt x="18404" y="17803"/>
                </a:cubicBezTo>
                <a:cubicBezTo>
                  <a:pt x="18427" y="18235"/>
                  <a:pt x="18451" y="18674"/>
                  <a:pt x="18478" y="19187"/>
                </a:cubicBezTo>
                <a:cubicBezTo>
                  <a:pt x="18541" y="18740"/>
                  <a:pt x="18588" y="18400"/>
                  <a:pt x="18643" y="18008"/>
                </a:cubicBezTo>
                <a:cubicBezTo>
                  <a:pt x="18674" y="18452"/>
                  <a:pt x="18700" y="18832"/>
                  <a:pt x="18731" y="19275"/>
                </a:cubicBezTo>
                <a:cubicBezTo>
                  <a:pt x="18752" y="18936"/>
                  <a:pt x="18769" y="18659"/>
                  <a:pt x="18784" y="18425"/>
                </a:cubicBezTo>
                <a:cubicBezTo>
                  <a:pt x="18830" y="18473"/>
                  <a:pt x="18872" y="18517"/>
                  <a:pt x="18914" y="18559"/>
                </a:cubicBezTo>
                <a:cubicBezTo>
                  <a:pt x="18848" y="18068"/>
                  <a:pt x="18784" y="17563"/>
                  <a:pt x="18710" y="17109"/>
                </a:cubicBezTo>
                <a:cubicBezTo>
                  <a:pt x="18703" y="17063"/>
                  <a:pt x="18618" y="17272"/>
                  <a:pt x="18591" y="17457"/>
                </a:cubicBezTo>
                <a:cubicBezTo>
                  <a:pt x="18565" y="17644"/>
                  <a:pt x="18566" y="17948"/>
                  <a:pt x="18548" y="18377"/>
                </a:cubicBezTo>
                <a:cubicBezTo>
                  <a:pt x="18501" y="17841"/>
                  <a:pt x="18637" y="17194"/>
                  <a:pt x="18470" y="17143"/>
                </a:cubicBezTo>
                <a:cubicBezTo>
                  <a:pt x="18361" y="17110"/>
                  <a:pt x="18251" y="17092"/>
                  <a:pt x="18144" y="17169"/>
                </a:cubicBezTo>
                <a:cubicBezTo>
                  <a:pt x="18063" y="17228"/>
                  <a:pt x="17946" y="17016"/>
                  <a:pt x="17924" y="17758"/>
                </a:cubicBezTo>
                <a:cubicBezTo>
                  <a:pt x="17907" y="17359"/>
                  <a:pt x="17891" y="16959"/>
                  <a:pt x="17874" y="16559"/>
                </a:cubicBezTo>
                <a:cubicBezTo>
                  <a:pt x="17860" y="16573"/>
                  <a:pt x="17845" y="16587"/>
                  <a:pt x="17831" y="16602"/>
                </a:cubicBezTo>
                <a:cubicBezTo>
                  <a:pt x="17829" y="16695"/>
                  <a:pt x="17834" y="16828"/>
                  <a:pt x="17824" y="16872"/>
                </a:cubicBezTo>
                <a:cubicBezTo>
                  <a:pt x="17806" y="16954"/>
                  <a:pt x="17780" y="16986"/>
                  <a:pt x="17757" y="17038"/>
                </a:cubicBezTo>
                <a:cubicBezTo>
                  <a:pt x="17787" y="16684"/>
                  <a:pt x="17817" y="16331"/>
                  <a:pt x="17839" y="16079"/>
                </a:cubicBezTo>
                <a:cubicBezTo>
                  <a:pt x="17946" y="16348"/>
                  <a:pt x="18032" y="16566"/>
                  <a:pt x="18135" y="16827"/>
                </a:cubicBezTo>
                <a:cubicBezTo>
                  <a:pt x="18184" y="16256"/>
                  <a:pt x="18233" y="15692"/>
                  <a:pt x="18285" y="15092"/>
                </a:cubicBezTo>
                <a:cubicBezTo>
                  <a:pt x="18256" y="15037"/>
                  <a:pt x="18218" y="14961"/>
                  <a:pt x="18179" y="14886"/>
                </a:cubicBezTo>
                <a:cubicBezTo>
                  <a:pt x="18184" y="14804"/>
                  <a:pt x="18189" y="14721"/>
                  <a:pt x="18193" y="14639"/>
                </a:cubicBezTo>
                <a:cubicBezTo>
                  <a:pt x="18145" y="14620"/>
                  <a:pt x="18097" y="14601"/>
                  <a:pt x="18065" y="14589"/>
                </a:cubicBezTo>
                <a:cubicBezTo>
                  <a:pt x="18035" y="14911"/>
                  <a:pt x="18014" y="15151"/>
                  <a:pt x="17975" y="15574"/>
                </a:cubicBezTo>
                <a:cubicBezTo>
                  <a:pt x="17968" y="15105"/>
                  <a:pt x="17964" y="14832"/>
                  <a:pt x="17959" y="14533"/>
                </a:cubicBezTo>
                <a:cubicBezTo>
                  <a:pt x="17842" y="14474"/>
                  <a:pt x="17706" y="14406"/>
                  <a:pt x="17570" y="14337"/>
                </a:cubicBezTo>
                <a:cubicBezTo>
                  <a:pt x="17540" y="14995"/>
                  <a:pt x="17542" y="14982"/>
                  <a:pt x="17451" y="14564"/>
                </a:cubicBezTo>
                <a:cubicBezTo>
                  <a:pt x="17424" y="14442"/>
                  <a:pt x="17383" y="14366"/>
                  <a:pt x="17348" y="14356"/>
                </a:cubicBezTo>
                <a:cubicBezTo>
                  <a:pt x="17202" y="14315"/>
                  <a:pt x="17051" y="14411"/>
                  <a:pt x="16910" y="14255"/>
                </a:cubicBezTo>
                <a:cubicBezTo>
                  <a:pt x="16798" y="14131"/>
                  <a:pt x="16771" y="14275"/>
                  <a:pt x="16786" y="14899"/>
                </a:cubicBezTo>
                <a:cubicBezTo>
                  <a:pt x="16663" y="14049"/>
                  <a:pt x="16837" y="13985"/>
                  <a:pt x="16860" y="13756"/>
                </a:cubicBezTo>
                <a:cubicBezTo>
                  <a:pt x="16879" y="13858"/>
                  <a:pt x="16906" y="13999"/>
                  <a:pt x="16932" y="14140"/>
                </a:cubicBezTo>
                <a:cubicBezTo>
                  <a:pt x="16938" y="14055"/>
                  <a:pt x="16944" y="13969"/>
                  <a:pt x="16950" y="13884"/>
                </a:cubicBezTo>
                <a:cubicBezTo>
                  <a:pt x="16982" y="13753"/>
                  <a:pt x="17014" y="13623"/>
                  <a:pt x="17047" y="13493"/>
                </a:cubicBezTo>
                <a:cubicBezTo>
                  <a:pt x="17049" y="13650"/>
                  <a:pt x="17051" y="13808"/>
                  <a:pt x="17054" y="14014"/>
                </a:cubicBezTo>
                <a:cubicBezTo>
                  <a:pt x="17247" y="13630"/>
                  <a:pt x="17464" y="14347"/>
                  <a:pt x="17647" y="13453"/>
                </a:cubicBezTo>
                <a:cubicBezTo>
                  <a:pt x="17646" y="13419"/>
                  <a:pt x="17645" y="13320"/>
                  <a:pt x="17645" y="13288"/>
                </a:cubicBezTo>
                <a:cubicBezTo>
                  <a:pt x="17726" y="13460"/>
                  <a:pt x="17813" y="13643"/>
                  <a:pt x="17893" y="13814"/>
                </a:cubicBezTo>
                <a:cubicBezTo>
                  <a:pt x="17882" y="13841"/>
                  <a:pt x="17856" y="13914"/>
                  <a:pt x="17821" y="14006"/>
                </a:cubicBezTo>
                <a:cubicBezTo>
                  <a:pt x="18014" y="14475"/>
                  <a:pt x="18179" y="14319"/>
                  <a:pt x="18321" y="13553"/>
                </a:cubicBezTo>
                <a:cubicBezTo>
                  <a:pt x="18318" y="13537"/>
                  <a:pt x="18304" y="13456"/>
                  <a:pt x="18286" y="13349"/>
                </a:cubicBezTo>
                <a:cubicBezTo>
                  <a:pt x="18327" y="13312"/>
                  <a:pt x="18361" y="13280"/>
                  <a:pt x="18400" y="13245"/>
                </a:cubicBezTo>
                <a:cubicBezTo>
                  <a:pt x="18400" y="13620"/>
                  <a:pt x="18400" y="13969"/>
                  <a:pt x="18400" y="14457"/>
                </a:cubicBezTo>
                <a:cubicBezTo>
                  <a:pt x="18433" y="14175"/>
                  <a:pt x="18451" y="14023"/>
                  <a:pt x="18480" y="13776"/>
                </a:cubicBezTo>
                <a:cubicBezTo>
                  <a:pt x="18480" y="14070"/>
                  <a:pt x="18480" y="14227"/>
                  <a:pt x="18480" y="14434"/>
                </a:cubicBezTo>
                <a:cubicBezTo>
                  <a:pt x="18620" y="14037"/>
                  <a:pt x="18544" y="13704"/>
                  <a:pt x="18456" y="13312"/>
                </a:cubicBezTo>
                <a:cubicBezTo>
                  <a:pt x="18564" y="13348"/>
                  <a:pt x="18640" y="13374"/>
                  <a:pt x="18715" y="13398"/>
                </a:cubicBezTo>
                <a:cubicBezTo>
                  <a:pt x="18716" y="13449"/>
                  <a:pt x="18717" y="13502"/>
                  <a:pt x="18718" y="13553"/>
                </a:cubicBezTo>
                <a:cubicBezTo>
                  <a:pt x="18690" y="13611"/>
                  <a:pt x="18663" y="13670"/>
                  <a:pt x="18630" y="13739"/>
                </a:cubicBezTo>
                <a:cubicBezTo>
                  <a:pt x="18783" y="14320"/>
                  <a:pt x="18718" y="13258"/>
                  <a:pt x="18795" y="13193"/>
                </a:cubicBezTo>
                <a:cubicBezTo>
                  <a:pt x="18851" y="13730"/>
                  <a:pt x="18913" y="13702"/>
                  <a:pt x="18965" y="13030"/>
                </a:cubicBezTo>
                <a:cubicBezTo>
                  <a:pt x="18978" y="13188"/>
                  <a:pt x="18988" y="13302"/>
                  <a:pt x="18992" y="13346"/>
                </a:cubicBezTo>
                <a:cubicBezTo>
                  <a:pt x="19078" y="13448"/>
                  <a:pt x="19136" y="13548"/>
                  <a:pt x="19194" y="13577"/>
                </a:cubicBezTo>
                <a:cubicBezTo>
                  <a:pt x="19264" y="13612"/>
                  <a:pt x="19334" y="13586"/>
                  <a:pt x="19411" y="13586"/>
                </a:cubicBezTo>
                <a:cubicBezTo>
                  <a:pt x="19411" y="13567"/>
                  <a:pt x="19408" y="13404"/>
                  <a:pt x="19408" y="13357"/>
                </a:cubicBezTo>
                <a:cubicBezTo>
                  <a:pt x="19529" y="13456"/>
                  <a:pt x="19644" y="13550"/>
                  <a:pt x="19745" y="13634"/>
                </a:cubicBezTo>
                <a:cubicBezTo>
                  <a:pt x="19781" y="13189"/>
                  <a:pt x="19818" y="12742"/>
                  <a:pt x="19855" y="12295"/>
                </a:cubicBezTo>
                <a:cubicBezTo>
                  <a:pt x="19866" y="12304"/>
                  <a:pt x="19877" y="12311"/>
                  <a:pt x="19888" y="12321"/>
                </a:cubicBezTo>
                <a:cubicBezTo>
                  <a:pt x="19903" y="12657"/>
                  <a:pt x="19918" y="12994"/>
                  <a:pt x="19933" y="13333"/>
                </a:cubicBezTo>
                <a:cubicBezTo>
                  <a:pt x="20114" y="13346"/>
                  <a:pt x="19993" y="12256"/>
                  <a:pt x="20090" y="12019"/>
                </a:cubicBezTo>
                <a:cubicBezTo>
                  <a:pt x="20121" y="12499"/>
                  <a:pt x="20153" y="12979"/>
                  <a:pt x="20184" y="13461"/>
                </a:cubicBezTo>
                <a:cubicBezTo>
                  <a:pt x="20195" y="13439"/>
                  <a:pt x="20207" y="13418"/>
                  <a:pt x="20218" y="13397"/>
                </a:cubicBezTo>
                <a:cubicBezTo>
                  <a:pt x="20202" y="13057"/>
                  <a:pt x="20185" y="12716"/>
                  <a:pt x="20165" y="12295"/>
                </a:cubicBezTo>
                <a:cubicBezTo>
                  <a:pt x="20209" y="12272"/>
                  <a:pt x="20272" y="12238"/>
                  <a:pt x="20346" y="12198"/>
                </a:cubicBezTo>
                <a:cubicBezTo>
                  <a:pt x="20346" y="12163"/>
                  <a:pt x="20346" y="12098"/>
                  <a:pt x="20346" y="12032"/>
                </a:cubicBezTo>
                <a:cubicBezTo>
                  <a:pt x="20361" y="12065"/>
                  <a:pt x="20375" y="12099"/>
                  <a:pt x="20389" y="12133"/>
                </a:cubicBezTo>
                <a:cubicBezTo>
                  <a:pt x="20364" y="12315"/>
                  <a:pt x="20329" y="12479"/>
                  <a:pt x="20315" y="12685"/>
                </a:cubicBezTo>
                <a:cubicBezTo>
                  <a:pt x="20297" y="12960"/>
                  <a:pt x="20294" y="13266"/>
                  <a:pt x="20280" y="13707"/>
                </a:cubicBezTo>
                <a:cubicBezTo>
                  <a:pt x="20357" y="13080"/>
                  <a:pt x="20416" y="12602"/>
                  <a:pt x="20486" y="12030"/>
                </a:cubicBezTo>
                <a:cubicBezTo>
                  <a:pt x="20486" y="12397"/>
                  <a:pt x="20486" y="12627"/>
                  <a:pt x="20486" y="12803"/>
                </a:cubicBezTo>
                <a:cubicBezTo>
                  <a:pt x="20531" y="12575"/>
                  <a:pt x="20577" y="12340"/>
                  <a:pt x="20626" y="12087"/>
                </a:cubicBezTo>
                <a:cubicBezTo>
                  <a:pt x="20659" y="12352"/>
                  <a:pt x="20682" y="12542"/>
                  <a:pt x="20715" y="12808"/>
                </a:cubicBezTo>
                <a:cubicBezTo>
                  <a:pt x="20721" y="12535"/>
                  <a:pt x="20724" y="12378"/>
                  <a:pt x="20730" y="12112"/>
                </a:cubicBezTo>
                <a:cubicBezTo>
                  <a:pt x="20803" y="12222"/>
                  <a:pt x="20870" y="12323"/>
                  <a:pt x="20943" y="12432"/>
                </a:cubicBezTo>
                <a:cubicBezTo>
                  <a:pt x="20951" y="12254"/>
                  <a:pt x="20964" y="11958"/>
                  <a:pt x="20978" y="11655"/>
                </a:cubicBezTo>
                <a:cubicBezTo>
                  <a:pt x="20823" y="11655"/>
                  <a:pt x="20687" y="11655"/>
                  <a:pt x="20551" y="11655"/>
                </a:cubicBezTo>
                <a:cubicBezTo>
                  <a:pt x="20567" y="10926"/>
                  <a:pt x="20586" y="10868"/>
                  <a:pt x="20706" y="11117"/>
                </a:cubicBezTo>
                <a:close/>
              </a:path>
            </a:pathLst>
          </a:custGeom>
          <a:solidFill>
            <a:srgbClr val="271880"/>
          </a:solidFill>
        </p:spPr>
        <p:txBody>
          <a:bodyPr lIns="53578" tIns="53578" rIns="53578" bIns="53578" anchor="ctr"/>
          <a:lstStyle/>
          <a:p>
            <a:pPr defTabSz="642937">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r>
              <a:rPr lang="en-US"/>
              <a:t> </a:t>
            </a:r>
            <a:endParaRPr/>
          </a:p>
        </p:txBody>
      </p:sp>
      <p:sp>
        <p:nvSpPr>
          <p:cNvPr id="38" name="Title Text"/>
          <p:cNvSpPr txBox="1">
            <a:spLocks noGrp="1"/>
          </p:cNvSpPr>
          <p:nvPr>
            <p:ph type="title"/>
          </p:nvPr>
        </p:nvSpPr>
        <p:spPr>
          <a:xfrm>
            <a:off x="11787706" y="1709723"/>
            <a:ext cx="10504592" cy="984569"/>
          </a:xfrm>
          <a:prstGeom prst="rect">
            <a:avLst/>
          </a:prstGeom>
        </p:spPr>
        <p:txBody>
          <a:bodyPr anchor="ctr"/>
          <a:lstStyle>
            <a:lvl1pPr>
              <a:defRPr sz="5000" cap="all"/>
            </a:lvl1pPr>
          </a:lstStyle>
          <a:p>
            <a:r>
              <a:rPr lang="fr-FR"/>
              <a:t>Modifiez le style du titre</a:t>
            </a:r>
            <a:endParaRPr/>
          </a:p>
        </p:txBody>
      </p:sp>
      <p:sp>
        <p:nvSpPr>
          <p:cNvPr id="39" name="Shape"/>
          <p:cNvSpPr>
            <a:spLocks noGrp="1"/>
          </p:cNvSpPr>
          <p:nvPr>
            <p:ph type="body" sz="quarter" idx="15" hasCustomPrompt="1"/>
          </p:nvPr>
        </p:nvSpPr>
        <p:spPr>
          <a:xfrm>
            <a:off x="1912806" y="4680591"/>
            <a:ext cx="1236455" cy="1178650"/>
          </a:xfrm>
          <a:custGeom>
            <a:avLst/>
            <a:gdLst/>
            <a:ahLst/>
            <a:cxnLst>
              <a:cxn ang="0">
                <a:pos x="wd2" y="hd2"/>
              </a:cxn>
              <a:cxn ang="5400000">
                <a:pos x="wd2" y="hd2"/>
              </a:cxn>
              <a:cxn ang="10800000">
                <a:pos x="wd2" y="hd2"/>
              </a:cxn>
              <a:cxn ang="16200000">
                <a:pos x="wd2" y="hd2"/>
              </a:cxn>
            </a:cxnLst>
            <a:rect l="0" t="0" r="r" b="b"/>
            <a:pathLst>
              <a:path w="21568" h="21583" extrusionOk="0">
                <a:moveTo>
                  <a:pt x="16592" y="2"/>
                </a:moveTo>
                <a:cubicBezTo>
                  <a:pt x="16492" y="-9"/>
                  <a:pt x="16386" y="16"/>
                  <a:pt x="16290" y="57"/>
                </a:cubicBezTo>
                <a:cubicBezTo>
                  <a:pt x="16249" y="74"/>
                  <a:pt x="16225" y="182"/>
                  <a:pt x="16193" y="245"/>
                </a:cubicBezTo>
                <a:cubicBezTo>
                  <a:pt x="16240" y="268"/>
                  <a:pt x="16289" y="302"/>
                  <a:pt x="16336" y="306"/>
                </a:cubicBezTo>
                <a:cubicBezTo>
                  <a:pt x="16441" y="316"/>
                  <a:pt x="16545" y="312"/>
                  <a:pt x="16650" y="312"/>
                </a:cubicBezTo>
                <a:cubicBezTo>
                  <a:pt x="16653" y="348"/>
                  <a:pt x="16656" y="380"/>
                  <a:pt x="16659" y="416"/>
                </a:cubicBezTo>
                <a:cubicBezTo>
                  <a:pt x="16603" y="443"/>
                  <a:pt x="16546" y="497"/>
                  <a:pt x="16491" y="495"/>
                </a:cubicBezTo>
                <a:cubicBezTo>
                  <a:pt x="16260" y="486"/>
                  <a:pt x="16030" y="460"/>
                  <a:pt x="15799" y="440"/>
                </a:cubicBezTo>
                <a:cubicBezTo>
                  <a:pt x="15671" y="429"/>
                  <a:pt x="15542" y="420"/>
                  <a:pt x="15414" y="404"/>
                </a:cubicBezTo>
                <a:cubicBezTo>
                  <a:pt x="15307" y="390"/>
                  <a:pt x="15200" y="344"/>
                  <a:pt x="15095" y="355"/>
                </a:cubicBezTo>
                <a:cubicBezTo>
                  <a:pt x="14983" y="367"/>
                  <a:pt x="14871" y="428"/>
                  <a:pt x="14731" y="477"/>
                </a:cubicBezTo>
                <a:cubicBezTo>
                  <a:pt x="14755" y="314"/>
                  <a:pt x="14770" y="216"/>
                  <a:pt x="14785" y="118"/>
                </a:cubicBezTo>
                <a:cubicBezTo>
                  <a:pt x="14476" y="3"/>
                  <a:pt x="14417" y="373"/>
                  <a:pt x="14295" y="623"/>
                </a:cubicBezTo>
                <a:cubicBezTo>
                  <a:pt x="14133" y="296"/>
                  <a:pt x="13756" y="295"/>
                  <a:pt x="13548" y="550"/>
                </a:cubicBezTo>
                <a:cubicBezTo>
                  <a:pt x="13464" y="495"/>
                  <a:pt x="13378" y="393"/>
                  <a:pt x="13343" y="422"/>
                </a:cubicBezTo>
                <a:cubicBezTo>
                  <a:pt x="13121" y="604"/>
                  <a:pt x="12922" y="745"/>
                  <a:pt x="12643" y="616"/>
                </a:cubicBezTo>
                <a:cubicBezTo>
                  <a:pt x="12449" y="527"/>
                  <a:pt x="12219" y="591"/>
                  <a:pt x="12006" y="586"/>
                </a:cubicBezTo>
                <a:cubicBezTo>
                  <a:pt x="11905" y="584"/>
                  <a:pt x="11803" y="567"/>
                  <a:pt x="11704" y="586"/>
                </a:cubicBezTo>
                <a:cubicBezTo>
                  <a:pt x="11466" y="631"/>
                  <a:pt x="11225" y="671"/>
                  <a:pt x="10991" y="750"/>
                </a:cubicBezTo>
                <a:cubicBezTo>
                  <a:pt x="10704" y="848"/>
                  <a:pt x="10421" y="982"/>
                  <a:pt x="10136" y="1097"/>
                </a:cubicBezTo>
                <a:cubicBezTo>
                  <a:pt x="10040" y="1136"/>
                  <a:pt x="9932" y="1221"/>
                  <a:pt x="9847" y="1188"/>
                </a:cubicBezTo>
                <a:cubicBezTo>
                  <a:pt x="9372" y="1005"/>
                  <a:pt x="8962" y="1257"/>
                  <a:pt x="8548" y="1541"/>
                </a:cubicBezTo>
                <a:cubicBezTo>
                  <a:pt x="8169" y="1799"/>
                  <a:pt x="7784" y="2030"/>
                  <a:pt x="7395" y="2252"/>
                </a:cubicBezTo>
                <a:cubicBezTo>
                  <a:pt x="7186" y="2372"/>
                  <a:pt x="6961" y="2441"/>
                  <a:pt x="6745" y="2538"/>
                </a:cubicBezTo>
                <a:cubicBezTo>
                  <a:pt x="5965" y="2891"/>
                  <a:pt x="5188" y="3250"/>
                  <a:pt x="4406" y="3596"/>
                </a:cubicBezTo>
                <a:cubicBezTo>
                  <a:pt x="4214" y="3682"/>
                  <a:pt x="4011" y="3714"/>
                  <a:pt x="3815" y="3785"/>
                </a:cubicBezTo>
                <a:cubicBezTo>
                  <a:pt x="3506" y="3897"/>
                  <a:pt x="3188" y="3983"/>
                  <a:pt x="2893" y="4150"/>
                </a:cubicBezTo>
                <a:cubicBezTo>
                  <a:pt x="2407" y="4424"/>
                  <a:pt x="1934" y="4749"/>
                  <a:pt x="1459" y="5062"/>
                </a:cubicBezTo>
                <a:cubicBezTo>
                  <a:pt x="1365" y="5124"/>
                  <a:pt x="1283" y="5228"/>
                  <a:pt x="1195" y="5311"/>
                </a:cubicBezTo>
                <a:cubicBezTo>
                  <a:pt x="1210" y="5357"/>
                  <a:pt x="1226" y="5400"/>
                  <a:pt x="1242" y="5445"/>
                </a:cubicBezTo>
                <a:cubicBezTo>
                  <a:pt x="1678" y="5255"/>
                  <a:pt x="2113" y="5064"/>
                  <a:pt x="2549" y="4874"/>
                </a:cubicBezTo>
                <a:cubicBezTo>
                  <a:pt x="2555" y="4900"/>
                  <a:pt x="2564" y="4927"/>
                  <a:pt x="2570" y="4953"/>
                </a:cubicBezTo>
                <a:cubicBezTo>
                  <a:pt x="2474" y="5018"/>
                  <a:pt x="2378" y="5106"/>
                  <a:pt x="2277" y="5147"/>
                </a:cubicBezTo>
                <a:cubicBezTo>
                  <a:pt x="1845" y="5322"/>
                  <a:pt x="1413" y="5491"/>
                  <a:pt x="977" y="5646"/>
                </a:cubicBezTo>
                <a:cubicBezTo>
                  <a:pt x="734" y="5732"/>
                  <a:pt x="576" y="5952"/>
                  <a:pt x="592" y="6193"/>
                </a:cubicBezTo>
                <a:cubicBezTo>
                  <a:pt x="732" y="6230"/>
                  <a:pt x="865" y="6268"/>
                  <a:pt x="998" y="6303"/>
                </a:cubicBezTo>
                <a:cubicBezTo>
                  <a:pt x="1000" y="6332"/>
                  <a:pt x="1005" y="6358"/>
                  <a:pt x="1007" y="6388"/>
                </a:cubicBezTo>
                <a:cubicBezTo>
                  <a:pt x="761" y="6533"/>
                  <a:pt x="419" y="6398"/>
                  <a:pt x="286" y="6868"/>
                </a:cubicBezTo>
                <a:cubicBezTo>
                  <a:pt x="456" y="7047"/>
                  <a:pt x="436" y="7105"/>
                  <a:pt x="80" y="7428"/>
                </a:cubicBezTo>
                <a:cubicBezTo>
                  <a:pt x="296" y="7412"/>
                  <a:pt x="480" y="7400"/>
                  <a:pt x="688" y="7385"/>
                </a:cubicBezTo>
                <a:cubicBezTo>
                  <a:pt x="494" y="7693"/>
                  <a:pt x="126" y="7500"/>
                  <a:pt x="1" y="8006"/>
                </a:cubicBezTo>
                <a:cubicBezTo>
                  <a:pt x="97" y="7971"/>
                  <a:pt x="165" y="7951"/>
                  <a:pt x="231" y="7927"/>
                </a:cubicBezTo>
                <a:cubicBezTo>
                  <a:pt x="351" y="7884"/>
                  <a:pt x="467" y="7835"/>
                  <a:pt x="588" y="7799"/>
                </a:cubicBezTo>
                <a:cubicBezTo>
                  <a:pt x="876" y="7712"/>
                  <a:pt x="1166" y="7633"/>
                  <a:pt x="1455" y="7549"/>
                </a:cubicBezTo>
                <a:cubicBezTo>
                  <a:pt x="1584" y="7512"/>
                  <a:pt x="1711" y="7468"/>
                  <a:pt x="1841" y="7440"/>
                </a:cubicBezTo>
                <a:cubicBezTo>
                  <a:pt x="1848" y="7439"/>
                  <a:pt x="1869" y="7544"/>
                  <a:pt x="1879" y="7586"/>
                </a:cubicBezTo>
                <a:cubicBezTo>
                  <a:pt x="2276" y="7512"/>
                  <a:pt x="2605" y="6999"/>
                  <a:pt x="3094" y="7282"/>
                </a:cubicBezTo>
                <a:cubicBezTo>
                  <a:pt x="2357" y="7676"/>
                  <a:pt x="1648" y="8053"/>
                  <a:pt x="940" y="8431"/>
                </a:cubicBezTo>
                <a:cubicBezTo>
                  <a:pt x="940" y="8442"/>
                  <a:pt x="939" y="8451"/>
                  <a:pt x="940" y="8462"/>
                </a:cubicBezTo>
                <a:cubicBezTo>
                  <a:pt x="1094" y="8433"/>
                  <a:pt x="1250" y="8404"/>
                  <a:pt x="1363" y="8383"/>
                </a:cubicBezTo>
                <a:cubicBezTo>
                  <a:pt x="1256" y="8490"/>
                  <a:pt x="1135" y="8615"/>
                  <a:pt x="1015" y="8735"/>
                </a:cubicBezTo>
                <a:cubicBezTo>
                  <a:pt x="954" y="8716"/>
                  <a:pt x="892" y="8700"/>
                  <a:pt x="831" y="8650"/>
                </a:cubicBezTo>
                <a:cubicBezTo>
                  <a:pt x="798" y="8624"/>
                  <a:pt x="714" y="8642"/>
                  <a:pt x="697" y="8681"/>
                </a:cubicBezTo>
                <a:cubicBezTo>
                  <a:pt x="672" y="8735"/>
                  <a:pt x="668" y="8838"/>
                  <a:pt x="688" y="8900"/>
                </a:cubicBezTo>
                <a:cubicBezTo>
                  <a:pt x="746" y="9078"/>
                  <a:pt x="843" y="9181"/>
                  <a:pt x="965" y="9228"/>
                </a:cubicBezTo>
                <a:cubicBezTo>
                  <a:pt x="968" y="9255"/>
                  <a:pt x="970" y="9280"/>
                  <a:pt x="973" y="9307"/>
                </a:cubicBezTo>
                <a:cubicBezTo>
                  <a:pt x="1019" y="9300"/>
                  <a:pt x="1065" y="9290"/>
                  <a:pt x="1112" y="9283"/>
                </a:cubicBezTo>
                <a:cubicBezTo>
                  <a:pt x="1199" y="9290"/>
                  <a:pt x="1248" y="9346"/>
                  <a:pt x="1271" y="9435"/>
                </a:cubicBezTo>
                <a:cubicBezTo>
                  <a:pt x="1187" y="9483"/>
                  <a:pt x="1103" y="9533"/>
                  <a:pt x="1019" y="9581"/>
                </a:cubicBezTo>
                <a:cubicBezTo>
                  <a:pt x="1013" y="9579"/>
                  <a:pt x="1005" y="9577"/>
                  <a:pt x="998" y="9575"/>
                </a:cubicBezTo>
                <a:cubicBezTo>
                  <a:pt x="988" y="9593"/>
                  <a:pt x="985" y="9598"/>
                  <a:pt x="982" y="9605"/>
                </a:cubicBezTo>
                <a:cubicBezTo>
                  <a:pt x="959" y="9618"/>
                  <a:pt x="937" y="9629"/>
                  <a:pt x="915" y="9642"/>
                </a:cubicBezTo>
                <a:cubicBezTo>
                  <a:pt x="936" y="9679"/>
                  <a:pt x="951" y="9702"/>
                  <a:pt x="969" y="9733"/>
                </a:cubicBezTo>
                <a:cubicBezTo>
                  <a:pt x="965" y="9808"/>
                  <a:pt x="965" y="9884"/>
                  <a:pt x="977" y="9958"/>
                </a:cubicBezTo>
                <a:cubicBezTo>
                  <a:pt x="923" y="9986"/>
                  <a:pt x="870" y="10011"/>
                  <a:pt x="797" y="10049"/>
                </a:cubicBezTo>
                <a:cubicBezTo>
                  <a:pt x="885" y="10163"/>
                  <a:pt x="962" y="10247"/>
                  <a:pt x="1040" y="10353"/>
                </a:cubicBezTo>
                <a:cubicBezTo>
                  <a:pt x="1054" y="10486"/>
                  <a:pt x="1053" y="10627"/>
                  <a:pt x="994" y="10779"/>
                </a:cubicBezTo>
                <a:cubicBezTo>
                  <a:pt x="905" y="11008"/>
                  <a:pt x="1293" y="11361"/>
                  <a:pt x="1501" y="11223"/>
                </a:cubicBezTo>
                <a:cubicBezTo>
                  <a:pt x="1665" y="11114"/>
                  <a:pt x="1667" y="11257"/>
                  <a:pt x="1686" y="11332"/>
                </a:cubicBezTo>
                <a:cubicBezTo>
                  <a:pt x="1608" y="11492"/>
                  <a:pt x="1549" y="11607"/>
                  <a:pt x="1506" y="11697"/>
                </a:cubicBezTo>
                <a:cubicBezTo>
                  <a:pt x="1433" y="11715"/>
                  <a:pt x="1324" y="11707"/>
                  <a:pt x="1313" y="11752"/>
                </a:cubicBezTo>
                <a:cubicBezTo>
                  <a:pt x="1286" y="11858"/>
                  <a:pt x="1275" y="12017"/>
                  <a:pt x="1313" y="12105"/>
                </a:cubicBezTo>
                <a:cubicBezTo>
                  <a:pt x="1399" y="12302"/>
                  <a:pt x="1518" y="12471"/>
                  <a:pt x="1610" y="12628"/>
                </a:cubicBezTo>
                <a:cubicBezTo>
                  <a:pt x="1317" y="12641"/>
                  <a:pt x="1130" y="12818"/>
                  <a:pt x="1091" y="13102"/>
                </a:cubicBezTo>
                <a:cubicBezTo>
                  <a:pt x="999" y="13173"/>
                  <a:pt x="898" y="13254"/>
                  <a:pt x="856" y="13376"/>
                </a:cubicBezTo>
                <a:cubicBezTo>
                  <a:pt x="727" y="13753"/>
                  <a:pt x="983" y="13793"/>
                  <a:pt x="1124" y="13941"/>
                </a:cubicBezTo>
                <a:cubicBezTo>
                  <a:pt x="1049" y="13959"/>
                  <a:pt x="986" y="13957"/>
                  <a:pt x="923" y="13953"/>
                </a:cubicBezTo>
                <a:cubicBezTo>
                  <a:pt x="727" y="13943"/>
                  <a:pt x="660" y="14071"/>
                  <a:pt x="751" y="14312"/>
                </a:cubicBezTo>
                <a:cubicBezTo>
                  <a:pt x="791" y="14419"/>
                  <a:pt x="850" y="14525"/>
                  <a:pt x="919" y="14592"/>
                </a:cubicBezTo>
                <a:cubicBezTo>
                  <a:pt x="1129" y="14798"/>
                  <a:pt x="1134" y="14791"/>
                  <a:pt x="936" y="15103"/>
                </a:cubicBezTo>
                <a:cubicBezTo>
                  <a:pt x="1078" y="15261"/>
                  <a:pt x="1202" y="15462"/>
                  <a:pt x="1359" y="15559"/>
                </a:cubicBezTo>
                <a:cubicBezTo>
                  <a:pt x="1520" y="15659"/>
                  <a:pt x="1712" y="15651"/>
                  <a:pt x="1887" y="15711"/>
                </a:cubicBezTo>
                <a:cubicBezTo>
                  <a:pt x="1946" y="15731"/>
                  <a:pt x="2021" y="15806"/>
                  <a:pt x="2038" y="15881"/>
                </a:cubicBezTo>
                <a:cubicBezTo>
                  <a:pt x="2056" y="15961"/>
                  <a:pt x="2015" y="16067"/>
                  <a:pt x="1992" y="16210"/>
                </a:cubicBezTo>
                <a:cubicBezTo>
                  <a:pt x="1826" y="15931"/>
                  <a:pt x="1771" y="15873"/>
                  <a:pt x="1610" y="16015"/>
                </a:cubicBezTo>
                <a:cubicBezTo>
                  <a:pt x="1335" y="16260"/>
                  <a:pt x="977" y="16418"/>
                  <a:pt x="927" y="17019"/>
                </a:cubicBezTo>
                <a:cubicBezTo>
                  <a:pt x="683" y="17155"/>
                  <a:pt x="331" y="17611"/>
                  <a:pt x="219" y="17955"/>
                </a:cubicBezTo>
                <a:cubicBezTo>
                  <a:pt x="200" y="18012"/>
                  <a:pt x="173" y="18090"/>
                  <a:pt x="185" y="18138"/>
                </a:cubicBezTo>
                <a:cubicBezTo>
                  <a:pt x="250" y="18389"/>
                  <a:pt x="165" y="18556"/>
                  <a:pt x="59" y="18734"/>
                </a:cubicBezTo>
                <a:cubicBezTo>
                  <a:pt x="15" y="18809"/>
                  <a:pt x="-16" y="18968"/>
                  <a:pt x="9" y="19044"/>
                </a:cubicBezTo>
                <a:cubicBezTo>
                  <a:pt x="30" y="19107"/>
                  <a:pt x="142" y="19104"/>
                  <a:pt x="215" y="19129"/>
                </a:cubicBezTo>
                <a:cubicBezTo>
                  <a:pt x="239" y="19137"/>
                  <a:pt x="265" y="19138"/>
                  <a:pt x="311" y="19141"/>
                </a:cubicBezTo>
                <a:cubicBezTo>
                  <a:pt x="234" y="19360"/>
                  <a:pt x="171" y="19546"/>
                  <a:pt x="85" y="19792"/>
                </a:cubicBezTo>
                <a:cubicBezTo>
                  <a:pt x="309" y="19878"/>
                  <a:pt x="538" y="19949"/>
                  <a:pt x="759" y="20053"/>
                </a:cubicBezTo>
                <a:cubicBezTo>
                  <a:pt x="1272" y="20294"/>
                  <a:pt x="1775" y="20566"/>
                  <a:pt x="2289" y="20795"/>
                </a:cubicBezTo>
                <a:cubicBezTo>
                  <a:pt x="2523" y="20900"/>
                  <a:pt x="2793" y="21055"/>
                  <a:pt x="3010" y="20978"/>
                </a:cubicBezTo>
                <a:cubicBezTo>
                  <a:pt x="3330" y="20864"/>
                  <a:pt x="3591" y="20988"/>
                  <a:pt x="3845" y="21166"/>
                </a:cubicBezTo>
                <a:cubicBezTo>
                  <a:pt x="4208" y="21421"/>
                  <a:pt x="4587" y="21536"/>
                  <a:pt x="4981" y="21580"/>
                </a:cubicBezTo>
                <a:cubicBezTo>
                  <a:pt x="5080" y="21591"/>
                  <a:pt x="5187" y="21566"/>
                  <a:pt x="5282" y="21525"/>
                </a:cubicBezTo>
                <a:cubicBezTo>
                  <a:pt x="5323" y="21508"/>
                  <a:pt x="5343" y="21406"/>
                  <a:pt x="5375" y="21343"/>
                </a:cubicBezTo>
                <a:cubicBezTo>
                  <a:pt x="5328" y="21320"/>
                  <a:pt x="5284" y="21280"/>
                  <a:pt x="5236" y="21276"/>
                </a:cubicBezTo>
                <a:cubicBezTo>
                  <a:pt x="5131" y="21266"/>
                  <a:pt x="5023" y="21276"/>
                  <a:pt x="4918" y="21276"/>
                </a:cubicBezTo>
                <a:cubicBezTo>
                  <a:pt x="4915" y="21240"/>
                  <a:pt x="4912" y="21202"/>
                  <a:pt x="4909" y="21166"/>
                </a:cubicBezTo>
                <a:cubicBezTo>
                  <a:pt x="4965" y="21139"/>
                  <a:pt x="5022" y="21085"/>
                  <a:pt x="5077" y="21087"/>
                </a:cubicBezTo>
                <a:cubicBezTo>
                  <a:pt x="5308" y="21096"/>
                  <a:pt x="5538" y="21122"/>
                  <a:pt x="5769" y="21142"/>
                </a:cubicBezTo>
                <a:cubicBezTo>
                  <a:pt x="5897" y="21153"/>
                  <a:pt x="6026" y="21168"/>
                  <a:pt x="6154" y="21184"/>
                </a:cubicBezTo>
                <a:cubicBezTo>
                  <a:pt x="6261" y="21198"/>
                  <a:pt x="6368" y="21238"/>
                  <a:pt x="6473" y="21227"/>
                </a:cubicBezTo>
                <a:cubicBezTo>
                  <a:pt x="6585" y="21215"/>
                  <a:pt x="6697" y="21154"/>
                  <a:pt x="6837" y="21105"/>
                </a:cubicBezTo>
                <a:cubicBezTo>
                  <a:pt x="6813" y="21268"/>
                  <a:pt x="6798" y="21372"/>
                  <a:pt x="6783" y="21470"/>
                </a:cubicBezTo>
                <a:cubicBezTo>
                  <a:pt x="7092" y="21585"/>
                  <a:pt x="7156" y="21209"/>
                  <a:pt x="7278" y="20959"/>
                </a:cubicBezTo>
                <a:cubicBezTo>
                  <a:pt x="7439" y="21286"/>
                  <a:pt x="7812" y="21293"/>
                  <a:pt x="8020" y="21039"/>
                </a:cubicBezTo>
                <a:cubicBezTo>
                  <a:pt x="8104" y="21093"/>
                  <a:pt x="8190" y="21189"/>
                  <a:pt x="8225" y="21160"/>
                </a:cubicBezTo>
                <a:cubicBezTo>
                  <a:pt x="8447" y="20978"/>
                  <a:pt x="8651" y="20837"/>
                  <a:pt x="8929" y="20966"/>
                </a:cubicBezTo>
                <a:cubicBezTo>
                  <a:pt x="9124" y="21055"/>
                  <a:pt x="9349" y="20997"/>
                  <a:pt x="9562" y="21002"/>
                </a:cubicBezTo>
                <a:cubicBezTo>
                  <a:pt x="9663" y="21004"/>
                  <a:pt x="9769" y="21021"/>
                  <a:pt x="9868" y="21002"/>
                </a:cubicBezTo>
                <a:cubicBezTo>
                  <a:pt x="10107" y="20957"/>
                  <a:pt x="10343" y="20911"/>
                  <a:pt x="10577" y="20832"/>
                </a:cubicBezTo>
                <a:cubicBezTo>
                  <a:pt x="10864" y="20734"/>
                  <a:pt x="11147" y="20600"/>
                  <a:pt x="11432" y="20485"/>
                </a:cubicBezTo>
                <a:cubicBezTo>
                  <a:pt x="11528" y="20446"/>
                  <a:pt x="11636" y="20361"/>
                  <a:pt x="11721" y="20394"/>
                </a:cubicBezTo>
                <a:cubicBezTo>
                  <a:pt x="12196" y="20577"/>
                  <a:pt x="12606" y="20331"/>
                  <a:pt x="13020" y="20047"/>
                </a:cubicBezTo>
                <a:cubicBezTo>
                  <a:pt x="13399" y="19789"/>
                  <a:pt x="13788" y="19552"/>
                  <a:pt x="14177" y="19330"/>
                </a:cubicBezTo>
                <a:cubicBezTo>
                  <a:pt x="14386" y="19210"/>
                  <a:pt x="14607" y="19147"/>
                  <a:pt x="14823" y="19050"/>
                </a:cubicBezTo>
                <a:cubicBezTo>
                  <a:pt x="15603" y="18697"/>
                  <a:pt x="16380" y="18332"/>
                  <a:pt x="17162" y="17986"/>
                </a:cubicBezTo>
                <a:cubicBezTo>
                  <a:pt x="17354" y="17900"/>
                  <a:pt x="17561" y="17868"/>
                  <a:pt x="17757" y="17797"/>
                </a:cubicBezTo>
                <a:cubicBezTo>
                  <a:pt x="18066" y="17685"/>
                  <a:pt x="18380" y="17605"/>
                  <a:pt x="18675" y="17438"/>
                </a:cubicBezTo>
                <a:cubicBezTo>
                  <a:pt x="19161" y="17164"/>
                  <a:pt x="19634" y="16833"/>
                  <a:pt x="20109" y="16520"/>
                </a:cubicBezTo>
                <a:cubicBezTo>
                  <a:pt x="20203" y="16458"/>
                  <a:pt x="20285" y="16360"/>
                  <a:pt x="20373" y="16277"/>
                </a:cubicBezTo>
                <a:cubicBezTo>
                  <a:pt x="20358" y="16231"/>
                  <a:pt x="20342" y="16182"/>
                  <a:pt x="20326" y="16137"/>
                </a:cubicBezTo>
                <a:cubicBezTo>
                  <a:pt x="19890" y="16327"/>
                  <a:pt x="19455" y="16518"/>
                  <a:pt x="19019" y="16708"/>
                </a:cubicBezTo>
                <a:cubicBezTo>
                  <a:pt x="19013" y="16682"/>
                  <a:pt x="19008" y="16655"/>
                  <a:pt x="19002" y="16629"/>
                </a:cubicBezTo>
                <a:cubicBezTo>
                  <a:pt x="19099" y="16564"/>
                  <a:pt x="19190" y="16482"/>
                  <a:pt x="19291" y="16441"/>
                </a:cubicBezTo>
                <a:cubicBezTo>
                  <a:pt x="19723" y="16266"/>
                  <a:pt x="20155" y="16097"/>
                  <a:pt x="20591" y="15942"/>
                </a:cubicBezTo>
                <a:cubicBezTo>
                  <a:pt x="20834" y="15856"/>
                  <a:pt x="20992" y="15630"/>
                  <a:pt x="20976" y="15389"/>
                </a:cubicBezTo>
                <a:cubicBezTo>
                  <a:pt x="20836" y="15352"/>
                  <a:pt x="20703" y="15320"/>
                  <a:pt x="20570" y="15285"/>
                </a:cubicBezTo>
                <a:cubicBezTo>
                  <a:pt x="20568" y="15256"/>
                  <a:pt x="20567" y="15224"/>
                  <a:pt x="20565" y="15194"/>
                </a:cubicBezTo>
                <a:cubicBezTo>
                  <a:pt x="20811" y="15049"/>
                  <a:pt x="21153" y="15184"/>
                  <a:pt x="21286" y="14714"/>
                </a:cubicBezTo>
                <a:cubicBezTo>
                  <a:pt x="21116" y="14535"/>
                  <a:pt x="21136" y="14477"/>
                  <a:pt x="21492" y="14154"/>
                </a:cubicBezTo>
                <a:cubicBezTo>
                  <a:pt x="21276" y="14170"/>
                  <a:pt x="21088" y="14182"/>
                  <a:pt x="20880" y="14197"/>
                </a:cubicBezTo>
                <a:cubicBezTo>
                  <a:pt x="21074" y="13889"/>
                  <a:pt x="21442" y="14082"/>
                  <a:pt x="21567" y="13576"/>
                </a:cubicBezTo>
                <a:cubicBezTo>
                  <a:pt x="21471" y="13611"/>
                  <a:pt x="21408" y="13637"/>
                  <a:pt x="21341" y="13662"/>
                </a:cubicBezTo>
                <a:cubicBezTo>
                  <a:pt x="21222" y="13704"/>
                  <a:pt x="21101" y="13753"/>
                  <a:pt x="20980" y="13789"/>
                </a:cubicBezTo>
                <a:cubicBezTo>
                  <a:pt x="20692" y="13876"/>
                  <a:pt x="20402" y="13955"/>
                  <a:pt x="20113" y="14039"/>
                </a:cubicBezTo>
                <a:cubicBezTo>
                  <a:pt x="19984" y="14076"/>
                  <a:pt x="19857" y="14114"/>
                  <a:pt x="19727" y="14142"/>
                </a:cubicBezTo>
                <a:cubicBezTo>
                  <a:pt x="19720" y="14143"/>
                  <a:pt x="19703" y="14038"/>
                  <a:pt x="19694" y="13996"/>
                </a:cubicBezTo>
                <a:cubicBezTo>
                  <a:pt x="19297" y="14070"/>
                  <a:pt x="18968" y="14583"/>
                  <a:pt x="18478" y="14300"/>
                </a:cubicBezTo>
                <a:cubicBezTo>
                  <a:pt x="19215" y="13906"/>
                  <a:pt x="19920" y="13529"/>
                  <a:pt x="20628" y="13151"/>
                </a:cubicBezTo>
                <a:cubicBezTo>
                  <a:pt x="20628" y="13140"/>
                  <a:pt x="20629" y="13131"/>
                  <a:pt x="20628" y="13120"/>
                </a:cubicBezTo>
                <a:cubicBezTo>
                  <a:pt x="20474" y="13149"/>
                  <a:pt x="20318" y="13178"/>
                  <a:pt x="20205" y="13199"/>
                </a:cubicBezTo>
                <a:cubicBezTo>
                  <a:pt x="20312" y="13092"/>
                  <a:pt x="20437" y="12973"/>
                  <a:pt x="20557" y="12853"/>
                </a:cubicBezTo>
                <a:cubicBezTo>
                  <a:pt x="20618" y="12872"/>
                  <a:pt x="20680" y="12888"/>
                  <a:pt x="20741" y="12938"/>
                </a:cubicBezTo>
                <a:cubicBezTo>
                  <a:pt x="20774" y="12964"/>
                  <a:pt x="20854" y="12946"/>
                  <a:pt x="20871" y="12907"/>
                </a:cubicBezTo>
                <a:cubicBezTo>
                  <a:pt x="20896" y="12853"/>
                  <a:pt x="20900" y="12744"/>
                  <a:pt x="20880" y="12682"/>
                </a:cubicBezTo>
                <a:cubicBezTo>
                  <a:pt x="20822" y="12503"/>
                  <a:pt x="20725" y="12406"/>
                  <a:pt x="20603" y="12360"/>
                </a:cubicBezTo>
                <a:cubicBezTo>
                  <a:pt x="20600" y="12332"/>
                  <a:pt x="20598" y="12303"/>
                  <a:pt x="20595" y="12275"/>
                </a:cubicBezTo>
                <a:cubicBezTo>
                  <a:pt x="20549" y="12282"/>
                  <a:pt x="20503" y="12292"/>
                  <a:pt x="20456" y="12299"/>
                </a:cubicBezTo>
                <a:cubicBezTo>
                  <a:pt x="20369" y="12292"/>
                  <a:pt x="20320" y="12237"/>
                  <a:pt x="20297" y="12147"/>
                </a:cubicBezTo>
                <a:cubicBezTo>
                  <a:pt x="20381" y="12099"/>
                  <a:pt x="20465" y="12049"/>
                  <a:pt x="20549" y="12001"/>
                </a:cubicBezTo>
                <a:cubicBezTo>
                  <a:pt x="20555" y="12003"/>
                  <a:pt x="20563" y="12005"/>
                  <a:pt x="20570" y="12007"/>
                </a:cubicBezTo>
                <a:cubicBezTo>
                  <a:pt x="20580" y="11989"/>
                  <a:pt x="20583" y="11984"/>
                  <a:pt x="20586" y="11977"/>
                </a:cubicBezTo>
                <a:cubicBezTo>
                  <a:pt x="20609" y="11964"/>
                  <a:pt x="20631" y="11953"/>
                  <a:pt x="20653" y="11940"/>
                </a:cubicBezTo>
                <a:cubicBezTo>
                  <a:pt x="20631" y="11902"/>
                  <a:pt x="20617" y="11880"/>
                  <a:pt x="20599" y="11849"/>
                </a:cubicBezTo>
                <a:cubicBezTo>
                  <a:pt x="20603" y="11776"/>
                  <a:pt x="20606" y="11702"/>
                  <a:pt x="20595" y="11630"/>
                </a:cubicBezTo>
                <a:cubicBezTo>
                  <a:pt x="20649" y="11602"/>
                  <a:pt x="20699" y="11571"/>
                  <a:pt x="20771" y="11533"/>
                </a:cubicBezTo>
                <a:cubicBezTo>
                  <a:pt x="20683" y="11419"/>
                  <a:pt x="20610" y="11334"/>
                  <a:pt x="20532" y="11229"/>
                </a:cubicBezTo>
                <a:cubicBezTo>
                  <a:pt x="20518" y="11097"/>
                  <a:pt x="20519" y="10960"/>
                  <a:pt x="20578" y="10809"/>
                </a:cubicBezTo>
                <a:cubicBezTo>
                  <a:pt x="20667" y="10580"/>
                  <a:pt x="20275" y="10221"/>
                  <a:pt x="20067" y="10359"/>
                </a:cubicBezTo>
                <a:cubicBezTo>
                  <a:pt x="19903" y="10468"/>
                  <a:pt x="19905" y="10325"/>
                  <a:pt x="19886" y="10250"/>
                </a:cubicBezTo>
                <a:cubicBezTo>
                  <a:pt x="19964" y="10090"/>
                  <a:pt x="20019" y="9981"/>
                  <a:pt x="20062" y="9891"/>
                </a:cubicBezTo>
                <a:cubicBezTo>
                  <a:pt x="20135" y="9873"/>
                  <a:pt x="20248" y="9882"/>
                  <a:pt x="20259" y="9836"/>
                </a:cubicBezTo>
                <a:cubicBezTo>
                  <a:pt x="20287" y="9730"/>
                  <a:pt x="20293" y="9571"/>
                  <a:pt x="20255" y="9483"/>
                </a:cubicBezTo>
                <a:cubicBezTo>
                  <a:pt x="20169" y="9286"/>
                  <a:pt x="20050" y="9117"/>
                  <a:pt x="19958" y="8960"/>
                </a:cubicBezTo>
                <a:cubicBezTo>
                  <a:pt x="20251" y="8947"/>
                  <a:pt x="20442" y="8764"/>
                  <a:pt x="20482" y="8480"/>
                </a:cubicBezTo>
                <a:cubicBezTo>
                  <a:pt x="20573" y="8409"/>
                  <a:pt x="20670" y="8334"/>
                  <a:pt x="20712" y="8212"/>
                </a:cubicBezTo>
                <a:cubicBezTo>
                  <a:pt x="20841" y="7835"/>
                  <a:pt x="20585" y="7789"/>
                  <a:pt x="20444" y="7641"/>
                </a:cubicBezTo>
                <a:cubicBezTo>
                  <a:pt x="20519" y="7623"/>
                  <a:pt x="20582" y="7631"/>
                  <a:pt x="20645" y="7635"/>
                </a:cubicBezTo>
                <a:cubicBezTo>
                  <a:pt x="20841" y="7645"/>
                  <a:pt x="20908" y="7511"/>
                  <a:pt x="20817" y="7270"/>
                </a:cubicBezTo>
                <a:cubicBezTo>
                  <a:pt x="20777" y="7163"/>
                  <a:pt x="20718" y="7057"/>
                  <a:pt x="20649" y="6990"/>
                </a:cubicBezTo>
                <a:cubicBezTo>
                  <a:pt x="20439" y="6784"/>
                  <a:pt x="20438" y="6791"/>
                  <a:pt x="20637" y="6479"/>
                </a:cubicBezTo>
                <a:cubicBezTo>
                  <a:pt x="20494" y="6321"/>
                  <a:pt x="20366" y="6120"/>
                  <a:pt x="20209" y="6023"/>
                </a:cubicBezTo>
                <a:cubicBezTo>
                  <a:pt x="20048" y="5923"/>
                  <a:pt x="19856" y="5937"/>
                  <a:pt x="19681" y="5877"/>
                </a:cubicBezTo>
                <a:cubicBezTo>
                  <a:pt x="19622" y="5857"/>
                  <a:pt x="19547" y="5782"/>
                  <a:pt x="19530" y="5707"/>
                </a:cubicBezTo>
                <a:cubicBezTo>
                  <a:pt x="19512" y="5627"/>
                  <a:pt x="19553" y="5515"/>
                  <a:pt x="19576" y="5372"/>
                </a:cubicBezTo>
                <a:cubicBezTo>
                  <a:pt x="19742" y="5651"/>
                  <a:pt x="19801" y="5709"/>
                  <a:pt x="19962" y="5567"/>
                </a:cubicBezTo>
                <a:cubicBezTo>
                  <a:pt x="20237" y="5322"/>
                  <a:pt x="20591" y="5164"/>
                  <a:pt x="20641" y="4563"/>
                </a:cubicBezTo>
                <a:cubicBezTo>
                  <a:pt x="20885" y="4427"/>
                  <a:pt x="21237" y="3971"/>
                  <a:pt x="21349" y="3627"/>
                </a:cubicBezTo>
                <a:cubicBezTo>
                  <a:pt x="21368" y="3570"/>
                  <a:pt x="21395" y="3492"/>
                  <a:pt x="21383" y="3444"/>
                </a:cubicBezTo>
                <a:cubicBezTo>
                  <a:pt x="21318" y="3193"/>
                  <a:pt x="21403" y="3033"/>
                  <a:pt x="21509" y="2854"/>
                </a:cubicBezTo>
                <a:cubicBezTo>
                  <a:pt x="21553" y="2779"/>
                  <a:pt x="21584" y="2621"/>
                  <a:pt x="21559" y="2544"/>
                </a:cubicBezTo>
                <a:cubicBezTo>
                  <a:pt x="21538" y="2481"/>
                  <a:pt x="21426" y="2478"/>
                  <a:pt x="21353" y="2453"/>
                </a:cubicBezTo>
                <a:cubicBezTo>
                  <a:pt x="21329" y="2445"/>
                  <a:pt x="21303" y="2450"/>
                  <a:pt x="21257" y="2447"/>
                </a:cubicBezTo>
                <a:cubicBezTo>
                  <a:pt x="21334" y="2228"/>
                  <a:pt x="21402" y="2042"/>
                  <a:pt x="21488" y="1796"/>
                </a:cubicBezTo>
                <a:cubicBezTo>
                  <a:pt x="21263" y="1710"/>
                  <a:pt x="21034" y="1633"/>
                  <a:pt x="20813" y="1529"/>
                </a:cubicBezTo>
                <a:cubicBezTo>
                  <a:pt x="20301" y="1288"/>
                  <a:pt x="19793" y="1016"/>
                  <a:pt x="19279" y="787"/>
                </a:cubicBezTo>
                <a:cubicBezTo>
                  <a:pt x="19045" y="682"/>
                  <a:pt x="18779" y="533"/>
                  <a:pt x="18562" y="610"/>
                </a:cubicBezTo>
                <a:cubicBezTo>
                  <a:pt x="18242" y="724"/>
                  <a:pt x="17977" y="600"/>
                  <a:pt x="17723" y="422"/>
                </a:cubicBezTo>
                <a:cubicBezTo>
                  <a:pt x="17360" y="167"/>
                  <a:pt x="16986" y="46"/>
                  <a:pt x="16592" y="2"/>
                </a:cubicBezTo>
                <a:close/>
              </a:path>
            </a:pathLst>
          </a:custGeom>
          <a:solidFill>
            <a:srgbClr val="271880"/>
          </a:solidFill>
        </p:spPr>
        <p:txBody>
          <a:bodyPr lIns="53578" tIns="53578" rIns="53578" bIns="53578" anchor="ctr"/>
          <a:lstStyle/>
          <a:p>
            <a:pPr defTabSz="642937">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r>
              <a:rPr lang="en-US"/>
              <a:t> </a:t>
            </a:r>
            <a:endParaRPr/>
          </a:p>
        </p:txBody>
      </p:sp>
      <p:sp>
        <p:nvSpPr>
          <p:cNvPr id="40" name="Venenatis Euismod Purus"/>
          <p:cNvSpPr txBox="1">
            <a:spLocks noGrp="1"/>
          </p:cNvSpPr>
          <p:nvPr>
            <p:ph type="body" sz="quarter" idx="16"/>
          </p:nvPr>
        </p:nvSpPr>
        <p:spPr>
          <a:xfrm>
            <a:off x="3509995" y="4777632"/>
            <a:ext cx="2859803" cy="984568"/>
          </a:xfrm>
          <a:prstGeom prst="rect">
            <a:avLst/>
          </a:prstGeom>
        </p:spPr>
        <p:txBody>
          <a:bodyPr anchor="ctr"/>
          <a:lstStyle>
            <a:lvl1pPr algn="l">
              <a:lnSpc>
                <a:spcPct val="70000"/>
              </a:lnSpc>
              <a:defRPr sz="2200" b="1" cap="all" spc="330">
                <a:latin typeface="+mn-lt"/>
                <a:ea typeface="+mn-ea"/>
                <a:cs typeface="+mn-cs"/>
                <a:sym typeface="Avenir Next Condensed"/>
              </a:defRPr>
            </a:lvl1pPr>
          </a:lstStyle>
          <a:p>
            <a:pPr lvl="0"/>
            <a:r>
              <a:rPr lang="fr-FR"/>
              <a:t>Cliquez pour modifier les styles du texte du masque</a:t>
            </a:r>
          </a:p>
        </p:txBody>
      </p:sp>
      <p:sp>
        <p:nvSpPr>
          <p:cNvPr id="41" name="Body Level One…"/>
          <p:cNvSpPr txBox="1">
            <a:spLocks noGrp="1"/>
          </p:cNvSpPr>
          <p:nvPr>
            <p:ph type="body" sz="quarter" idx="1" hasCustomPrompt="1"/>
          </p:nvPr>
        </p:nvSpPr>
        <p:spPr>
          <a:xfrm>
            <a:off x="1893652" y="6426336"/>
            <a:ext cx="4476147" cy="1334152"/>
          </a:xfrm>
          <a:prstGeom prst="rect">
            <a:avLst/>
          </a:prstGeom>
        </p:spPr>
        <p:txBody>
          <a:bodyPr/>
          <a:lstStyle>
            <a:lvl1pPr algn="l">
              <a:lnSpc>
                <a:spcPct val="120000"/>
              </a:lnSpc>
              <a:defRPr sz="1800">
                <a:latin typeface="Avenir Book"/>
                <a:ea typeface="Avenir Book"/>
                <a:cs typeface="Avenir Book"/>
                <a:sym typeface="Avenir Book"/>
              </a:defRPr>
            </a:lvl1pPr>
            <a:lvl2pPr algn="l">
              <a:lnSpc>
                <a:spcPct val="120000"/>
              </a:lnSpc>
              <a:defRPr sz="1800">
                <a:latin typeface="Avenir Book"/>
                <a:ea typeface="Avenir Book"/>
                <a:cs typeface="Avenir Book"/>
                <a:sym typeface="Avenir Book"/>
              </a:defRPr>
            </a:lvl2pPr>
            <a:lvl3pPr algn="l">
              <a:lnSpc>
                <a:spcPct val="120000"/>
              </a:lnSpc>
              <a:defRPr sz="1800">
                <a:latin typeface="Avenir Book"/>
                <a:ea typeface="Avenir Book"/>
                <a:cs typeface="Avenir Book"/>
                <a:sym typeface="Avenir Book"/>
              </a:defRPr>
            </a:lvl3pPr>
            <a:lvl4pPr algn="l">
              <a:lnSpc>
                <a:spcPct val="120000"/>
              </a:lnSpc>
              <a:defRPr sz="1800">
                <a:latin typeface="Avenir Book"/>
                <a:ea typeface="Avenir Book"/>
                <a:cs typeface="Avenir Book"/>
                <a:sym typeface="Avenir Book"/>
              </a:defRPr>
            </a:lvl4pPr>
            <a:lvl5pPr algn="l">
              <a:lnSpc>
                <a:spcPct val="120000"/>
              </a:lnSpc>
              <a:defRPr sz="1800">
                <a:latin typeface="Avenir Book"/>
                <a:ea typeface="Avenir Book"/>
                <a:cs typeface="Avenir Book"/>
                <a:sym typeface="Avenir Book"/>
              </a:defRPr>
            </a:lvl5pPr>
          </a:lstStyle>
          <a:p>
            <a:r>
              <a:t>Body Level One</a:t>
            </a:r>
          </a:p>
          <a:p>
            <a:pPr lvl="1"/>
            <a:r>
              <a:t>Body Level Two</a:t>
            </a:r>
          </a:p>
          <a:p>
            <a:pPr lvl="2"/>
            <a:r>
              <a:t>Body Level Three</a:t>
            </a:r>
          </a:p>
          <a:p>
            <a:pPr lvl="3"/>
            <a:r>
              <a:t>Body Level Four</a:t>
            </a:r>
          </a:p>
        </p:txBody>
      </p:sp>
      <p:sp>
        <p:nvSpPr>
          <p:cNvPr id="42" name="Rectangle"/>
          <p:cNvSpPr>
            <a:spLocks noGrp="1"/>
          </p:cNvSpPr>
          <p:nvPr>
            <p:ph type="body" sz="quarter" idx="17" hasCustomPrompt="1"/>
          </p:nvPr>
        </p:nvSpPr>
        <p:spPr>
          <a:xfrm>
            <a:off x="11833975" y="11680031"/>
            <a:ext cx="716050" cy="1160790"/>
          </a:xfrm>
          <a:prstGeom prst="rect">
            <a:avLst/>
          </a:prstGeom>
          <a:ln>
            <a:solidFill>
              <a:srgbClr val="000000"/>
            </a:solidFill>
          </a:ln>
        </p:spPr>
        <p:txBody>
          <a:bodyPr anchor="ctr"/>
          <a:lstStyle/>
          <a:p>
            <a:pPr>
              <a:defRPr sz="5800">
                <a:latin typeface="Gill Sans"/>
                <a:ea typeface="Gill Sans"/>
                <a:cs typeface="Gill Sans"/>
                <a:sym typeface="Gill Sans"/>
              </a:defRPr>
            </a:pPr>
            <a:r>
              <a:rPr lang="en-US"/>
              <a:t> </a:t>
            </a:r>
            <a:endParaRPr/>
          </a:p>
        </p:txBody>
      </p:sp>
      <p:sp>
        <p:nvSpPr>
          <p:cNvPr id="43" name="Line"/>
          <p:cNvSpPr>
            <a:spLocks noGrp="1"/>
          </p:cNvSpPr>
          <p:nvPr>
            <p:ph type="body" sz="quarter" idx="18" hasCustomPrompt="1"/>
          </p:nvPr>
        </p:nvSpPr>
        <p:spPr>
          <a:xfrm>
            <a:off x="12191999" y="10451833"/>
            <a:ext cx="1" cy="371869"/>
          </a:xfrm>
          <a:prstGeom prst="line">
            <a:avLst/>
          </a:prstGeom>
          <a:ln>
            <a:solidFill>
              <a:srgbClr val="000000"/>
            </a:solidFill>
            <a:tailEnd type="arrow"/>
          </a:ln>
        </p:spPr>
        <p:txBody>
          <a:bodyPr lIns="71437" tIns="71437" rIns="71437" bIns="71437" anchor="ctr"/>
          <a:lstStyle/>
          <a:p>
            <a:pPr>
              <a:defRPr sz="56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r>
              <a:rPr lang="en-US" dirty="0"/>
              <a:t> </a:t>
            </a:r>
            <a:endParaRPr dirty="0"/>
          </a:p>
        </p:txBody>
      </p:sp>
      <p:sp>
        <p:nvSpPr>
          <p:cNvPr id="44" name="Slide Number"/>
          <p:cNvSpPr txBox="1">
            <a:spLocks noGrp="1"/>
          </p:cNvSpPr>
          <p:nvPr>
            <p:ph type="sldNum" sz="quarter" idx="2"/>
          </p:nvPr>
        </p:nvSpPr>
        <p:spPr>
          <a:xfrm>
            <a:off x="11988228" y="11772503"/>
            <a:ext cx="407544" cy="422276"/>
          </a:xfrm>
          <a:prstGeom prst="rect">
            <a:avLst/>
          </a:prstGeom>
        </p:spPr>
        <p:txBody>
          <a:bodyPr/>
          <a:lstStyle/>
          <a:p>
            <a:fld id="{86CB4B4D-7CA3-9044-876B-883B54F8677D}" type="slidenum">
              <a:t>‹N°›</a:t>
            </a:fld>
            <a:endParaRPr dirty="0"/>
          </a:p>
        </p:txBody>
      </p:sp>
      <p:sp>
        <p:nvSpPr>
          <p:cNvPr id="45" name="#1"/>
          <p:cNvSpPr txBox="1">
            <a:spLocks noGrp="1"/>
          </p:cNvSpPr>
          <p:nvPr>
            <p:ph type="body" sz="quarter" idx="19"/>
          </p:nvPr>
        </p:nvSpPr>
        <p:spPr>
          <a:xfrm>
            <a:off x="2202065" y="4777632"/>
            <a:ext cx="1030752" cy="984568"/>
          </a:xfrm>
          <a:prstGeom prst="rect">
            <a:avLst/>
          </a:prstGeom>
        </p:spPr>
        <p:txBody>
          <a:bodyPr lIns="71437" tIns="71437" rIns="71437" bIns="71437" anchor="ctr"/>
          <a:lstStyle>
            <a:lvl1pPr algn="l">
              <a:lnSpc>
                <a:spcPct val="70000"/>
              </a:lnSpc>
              <a:defRPr b="1" cap="all">
                <a:solidFill>
                  <a:srgbClr val="FFFFFF"/>
                </a:solidFill>
                <a:latin typeface="+mj-lt"/>
                <a:ea typeface="+mj-ea"/>
                <a:cs typeface="+mj-cs"/>
                <a:sym typeface="Avenir Next"/>
              </a:defRPr>
            </a:lvl1pPr>
          </a:lstStyle>
          <a:p>
            <a:pPr lvl="0"/>
            <a:r>
              <a:rPr lang="fr-FR"/>
              <a:t>Cliquez pour modifier les styles du texte du masque</a:t>
            </a:r>
          </a:p>
        </p:txBody>
      </p:sp>
      <p:sp>
        <p:nvSpPr>
          <p:cNvPr id="46" name="Shape"/>
          <p:cNvSpPr>
            <a:spLocks noGrp="1"/>
          </p:cNvSpPr>
          <p:nvPr>
            <p:ph type="body" sz="quarter" idx="20" hasCustomPrompt="1"/>
          </p:nvPr>
        </p:nvSpPr>
        <p:spPr>
          <a:xfrm>
            <a:off x="1872226" y="7987036"/>
            <a:ext cx="1236455" cy="1178650"/>
          </a:xfrm>
          <a:custGeom>
            <a:avLst/>
            <a:gdLst/>
            <a:ahLst/>
            <a:cxnLst>
              <a:cxn ang="0">
                <a:pos x="wd2" y="hd2"/>
              </a:cxn>
              <a:cxn ang="5400000">
                <a:pos x="wd2" y="hd2"/>
              </a:cxn>
              <a:cxn ang="10800000">
                <a:pos x="wd2" y="hd2"/>
              </a:cxn>
              <a:cxn ang="16200000">
                <a:pos x="wd2" y="hd2"/>
              </a:cxn>
            </a:cxnLst>
            <a:rect l="0" t="0" r="r" b="b"/>
            <a:pathLst>
              <a:path w="21568" h="21583" extrusionOk="0">
                <a:moveTo>
                  <a:pt x="16592" y="2"/>
                </a:moveTo>
                <a:cubicBezTo>
                  <a:pt x="16492" y="-9"/>
                  <a:pt x="16386" y="16"/>
                  <a:pt x="16290" y="57"/>
                </a:cubicBezTo>
                <a:cubicBezTo>
                  <a:pt x="16249" y="74"/>
                  <a:pt x="16225" y="182"/>
                  <a:pt x="16193" y="245"/>
                </a:cubicBezTo>
                <a:cubicBezTo>
                  <a:pt x="16240" y="268"/>
                  <a:pt x="16289" y="302"/>
                  <a:pt x="16336" y="306"/>
                </a:cubicBezTo>
                <a:cubicBezTo>
                  <a:pt x="16441" y="316"/>
                  <a:pt x="16545" y="312"/>
                  <a:pt x="16650" y="312"/>
                </a:cubicBezTo>
                <a:cubicBezTo>
                  <a:pt x="16653" y="348"/>
                  <a:pt x="16656" y="380"/>
                  <a:pt x="16659" y="416"/>
                </a:cubicBezTo>
                <a:cubicBezTo>
                  <a:pt x="16603" y="443"/>
                  <a:pt x="16546" y="497"/>
                  <a:pt x="16491" y="495"/>
                </a:cubicBezTo>
                <a:cubicBezTo>
                  <a:pt x="16260" y="486"/>
                  <a:pt x="16030" y="460"/>
                  <a:pt x="15799" y="440"/>
                </a:cubicBezTo>
                <a:cubicBezTo>
                  <a:pt x="15671" y="429"/>
                  <a:pt x="15542" y="420"/>
                  <a:pt x="15414" y="404"/>
                </a:cubicBezTo>
                <a:cubicBezTo>
                  <a:pt x="15307" y="390"/>
                  <a:pt x="15200" y="344"/>
                  <a:pt x="15095" y="355"/>
                </a:cubicBezTo>
                <a:cubicBezTo>
                  <a:pt x="14983" y="367"/>
                  <a:pt x="14871" y="428"/>
                  <a:pt x="14731" y="477"/>
                </a:cubicBezTo>
                <a:cubicBezTo>
                  <a:pt x="14755" y="314"/>
                  <a:pt x="14770" y="216"/>
                  <a:pt x="14785" y="118"/>
                </a:cubicBezTo>
                <a:cubicBezTo>
                  <a:pt x="14476" y="3"/>
                  <a:pt x="14417" y="373"/>
                  <a:pt x="14295" y="623"/>
                </a:cubicBezTo>
                <a:cubicBezTo>
                  <a:pt x="14133" y="296"/>
                  <a:pt x="13756" y="295"/>
                  <a:pt x="13548" y="550"/>
                </a:cubicBezTo>
                <a:cubicBezTo>
                  <a:pt x="13464" y="495"/>
                  <a:pt x="13378" y="393"/>
                  <a:pt x="13343" y="422"/>
                </a:cubicBezTo>
                <a:cubicBezTo>
                  <a:pt x="13121" y="604"/>
                  <a:pt x="12922" y="745"/>
                  <a:pt x="12643" y="616"/>
                </a:cubicBezTo>
                <a:cubicBezTo>
                  <a:pt x="12449" y="527"/>
                  <a:pt x="12219" y="591"/>
                  <a:pt x="12006" y="586"/>
                </a:cubicBezTo>
                <a:cubicBezTo>
                  <a:pt x="11905" y="584"/>
                  <a:pt x="11803" y="567"/>
                  <a:pt x="11704" y="586"/>
                </a:cubicBezTo>
                <a:cubicBezTo>
                  <a:pt x="11466" y="631"/>
                  <a:pt x="11225" y="671"/>
                  <a:pt x="10991" y="750"/>
                </a:cubicBezTo>
                <a:cubicBezTo>
                  <a:pt x="10704" y="848"/>
                  <a:pt x="10421" y="982"/>
                  <a:pt x="10136" y="1097"/>
                </a:cubicBezTo>
                <a:cubicBezTo>
                  <a:pt x="10040" y="1136"/>
                  <a:pt x="9932" y="1221"/>
                  <a:pt x="9847" y="1188"/>
                </a:cubicBezTo>
                <a:cubicBezTo>
                  <a:pt x="9372" y="1005"/>
                  <a:pt x="8962" y="1257"/>
                  <a:pt x="8548" y="1541"/>
                </a:cubicBezTo>
                <a:cubicBezTo>
                  <a:pt x="8169" y="1799"/>
                  <a:pt x="7784" y="2030"/>
                  <a:pt x="7395" y="2252"/>
                </a:cubicBezTo>
                <a:cubicBezTo>
                  <a:pt x="7186" y="2372"/>
                  <a:pt x="6961" y="2441"/>
                  <a:pt x="6745" y="2538"/>
                </a:cubicBezTo>
                <a:cubicBezTo>
                  <a:pt x="5965" y="2891"/>
                  <a:pt x="5188" y="3250"/>
                  <a:pt x="4406" y="3596"/>
                </a:cubicBezTo>
                <a:cubicBezTo>
                  <a:pt x="4214" y="3682"/>
                  <a:pt x="4011" y="3714"/>
                  <a:pt x="3815" y="3785"/>
                </a:cubicBezTo>
                <a:cubicBezTo>
                  <a:pt x="3506" y="3897"/>
                  <a:pt x="3188" y="3983"/>
                  <a:pt x="2893" y="4150"/>
                </a:cubicBezTo>
                <a:cubicBezTo>
                  <a:pt x="2407" y="4424"/>
                  <a:pt x="1934" y="4749"/>
                  <a:pt x="1459" y="5062"/>
                </a:cubicBezTo>
                <a:cubicBezTo>
                  <a:pt x="1365" y="5124"/>
                  <a:pt x="1283" y="5228"/>
                  <a:pt x="1195" y="5311"/>
                </a:cubicBezTo>
                <a:cubicBezTo>
                  <a:pt x="1210" y="5357"/>
                  <a:pt x="1226" y="5400"/>
                  <a:pt x="1242" y="5445"/>
                </a:cubicBezTo>
                <a:cubicBezTo>
                  <a:pt x="1678" y="5255"/>
                  <a:pt x="2113" y="5064"/>
                  <a:pt x="2549" y="4874"/>
                </a:cubicBezTo>
                <a:cubicBezTo>
                  <a:pt x="2555" y="4900"/>
                  <a:pt x="2564" y="4927"/>
                  <a:pt x="2570" y="4953"/>
                </a:cubicBezTo>
                <a:cubicBezTo>
                  <a:pt x="2474" y="5018"/>
                  <a:pt x="2378" y="5106"/>
                  <a:pt x="2277" y="5147"/>
                </a:cubicBezTo>
                <a:cubicBezTo>
                  <a:pt x="1845" y="5322"/>
                  <a:pt x="1413" y="5491"/>
                  <a:pt x="977" y="5646"/>
                </a:cubicBezTo>
                <a:cubicBezTo>
                  <a:pt x="734" y="5732"/>
                  <a:pt x="576" y="5952"/>
                  <a:pt x="592" y="6193"/>
                </a:cubicBezTo>
                <a:cubicBezTo>
                  <a:pt x="732" y="6230"/>
                  <a:pt x="865" y="6268"/>
                  <a:pt x="998" y="6303"/>
                </a:cubicBezTo>
                <a:cubicBezTo>
                  <a:pt x="1000" y="6332"/>
                  <a:pt x="1005" y="6358"/>
                  <a:pt x="1007" y="6388"/>
                </a:cubicBezTo>
                <a:cubicBezTo>
                  <a:pt x="761" y="6533"/>
                  <a:pt x="419" y="6398"/>
                  <a:pt x="286" y="6868"/>
                </a:cubicBezTo>
                <a:cubicBezTo>
                  <a:pt x="456" y="7047"/>
                  <a:pt x="436" y="7105"/>
                  <a:pt x="80" y="7428"/>
                </a:cubicBezTo>
                <a:cubicBezTo>
                  <a:pt x="296" y="7412"/>
                  <a:pt x="480" y="7400"/>
                  <a:pt x="688" y="7385"/>
                </a:cubicBezTo>
                <a:cubicBezTo>
                  <a:pt x="494" y="7693"/>
                  <a:pt x="126" y="7500"/>
                  <a:pt x="1" y="8006"/>
                </a:cubicBezTo>
                <a:cubicBezTo>
                  <a:pt x="97" y="7971"/>
                  <a:pt x="165" y="7951"/>
                  <a:pt x="231" y="7927"/>
                </a:cubicBezTo>
                <a:cubicBezTo>
                  <a:pt x="351" y="7884"/>
                  <a:pt x="467" y="7835"/>
                  <a:pt x="588" y="7799"/>
                </a:cubicBezTo>
                <a:cubicBezTo>
                  <a:pt x="876" y="7712"/>
                  <a:pt x="1166" y="7633"/>
                  <a:pt x="1455" y="7549"/>
                </a:cubicBezTo>
                <a:cubicBezTo>
                  <a:pt x="1584" y="7512"/>
                  <a:pt x="1711" y="7468"/>
                  <a:pt x="1841" y="7440"/>
                </a:cubicBezTo>
                <a:cubicBezTo>
                  <a:pt x="1848" y="7439"/>
                  <a:pt x="1869" y="7544"/>
                  <a:pt x="1879" y="7586"/>
                </a:cubicBezTo>
                <a:cubicBezTo>
                  <a:pt x="2276" y="7512"/>
                  <a:pt x="2605" y="6999"/>
                  <a:pt x="3094" y="7282"/>
                </a:cubicBezTo>
                <a:cubicBezTo>
                  <a:pt x="2357" y="7676"/>
                  <a:pt x="1648" y="8053"/>
                  <a:pt x="940" y="8431"/>
                </a:cubicBezTo>
                <a:cubicBezTo>
                  <a:pt x="940" y="8442"/>
                  <a:pt x="939" y="8451"/>
                  <a:pt x="940" y="8462"/>
                </a:cubicBezTo>
                <a:cubicBezTo>
                  <a:pt x="1094" y="8433"/>
                  <a:pt x="1250" y="8404"/>
                  <a:pt x="1363" y="8383"/>
                </a:cubicBezTo>
                <a:cubicBezTo>
                  <a:pt x="1256" y="8490"/>
                  <a:pt x="1135" y="8615"/>
                  <a:pt x="1015" y="8735"/>
                </a:cubicBezTo>
                <a:cubicBezTo>
                  <a:pt x="954" y="8716"/>
                  <a:pt x="892" y="8700"/>
                  <a:pt x="831" y="8650"/>
                </a:cubicBezTo>
                <a:cubicBezTo>
                  <a:pt x="798" y="8624"/>
                  <a:pt x="714" y="8642"/>
                  <a:pt x="697" y="8681"/>
                </a:cubicBezTo>
                <a:cubicBezTo>
                  <a:pt x="672" y="8735"/>
                  <a:pt x="668" y="8838"/>
                  <a:pt x="688" y="8900"/>
                </a:cubicBezTo>
                <a:cubicBezTo>
                  <a:pt x="746" y="9078"/>
                  <a:pt x="843" y="9181"/>
                  <a:pt x="965" y="9228"/>
                </a:cubicBezTo>
                <a:cubicBezTo>
                  <a:pt x="968" y="9255"/>
                  <a:pt x="970" y="9280"/>
                  <a:pt x="973" y="9307"/>
                </a:cubicBezTo>
                <a:cubicBezTo>
                  <a:pt x="1019" y="9300"/>
                  <a:pt x="1065" y="9290"/>
                  <a:pt x="1112" y="9283"/>
                </a:cubicBezTo>
                <a:cubicBezTo>
                  <a:pt x="1199" y="9290"/>
                  <a:pt x="1248" y="9346"/>
                  <a:pt x="1271" y="9435"/>
                </a:cubicBezTo>
                <a:cubicBezTo>
                  <a:pt x="1187" y="9483"/>
                  <a:pt x="1103" y="9533"/>
                  <a:pt x="1019" y="9581"/>
                </a:cubicBezTo>
                <a:cubicBezTo>
                  <a:pt x="1013" y="9579"/>
                  <a:pt x="1005" y="9577"/>
                  <a:pt x="998" y="9575"/>
                </a:cubicBezTo>
                <a:cubicBezTo>
                  <a:pt x="988" y="9593"/>
                  <a:pt x="985" y="9598"/>
                  <a:pt x="982" y="9605"/>
                </a:cubicBezTo>
                <a:cubicBezTo>
                  <a:pt x="959" y="9618"/>
                  <a:pt x="937" y="9629"/>
                  <a:pt x="915" y="9642"/>
                </a:cubicBezTo>
                <a:cubicBezTo>
                  <a:pt x="936" y="9679"/>
                  <a:pt x="951" y="9702"/>
                  <a:pt x="969" y="9733"/>
                </a:cubicBezTo>
                <a:cubicBezTo>
                  <a:pt x="965" y="9808"/>
                  <a:pt x="965" y="9884"/>
                  <a:pt x="977" y="9958"/>
                </a:cubicBezTo>
                <a:cubicBezTo>
                  <a:pt x="923" y="9986"/>
                  <a:pt x="870" y="10011"/>
                  <a:pt x="797" y="10049"/>
                </a:cubicBezTo>
                <a:cubicBezTo>
                  <a:pt x="885" y="10163"/>
                  <a:pt x="962" y="10247"/>
                  <a:pt x="1040" y="10353"/>
                </a:cubicBezTo>
                <a:cubicBezTo>
                  <a:pt x="1054" y="10486"/>
                  <a:pt x="1053" y="10627"/>
                  <a:pt x="994" y="10779"/>
                </a:cubicBezTo>
                <a:cubicBezTo>
                  <a:pt x="905" y="11008"/>
                  <a:pt x="1293" y="11361"/>
                  <a:pt x="1501" y="11223"/>
                </a:cubicBezTo>
                <a:cubicBezTo>
                  <a:pt x="1665" y="11114"/>
                  <a:pt x="1667" y="11257"/>
                  <a:pt x="1686" y="11332"/>
                </a:cubicBezTo>
                <a:cubicBezTo>
                  <a:pt x="1608" y="11492"/>
                  <a:pt x="1549" y="11607"/>
                  <a:pt x="1506" y="11697"/>
                </a:cubicBezTo>
                <a:cubicBezTo>
                  <a:pt x="1433" y="11715"/>
                  <a:pt x="1324" y="11707"/>
                  <a:pt x="1313" y="11752"/>
                </a:cubicBezTo>
                <a:cubicBezTo>
                  <a:pt x="1286" y="11858"/>
                  <a:pt x="1275" y="12017"/>
                  <a:pt x="1313" y="12105"/>
                </a:cubicBezTo>
                <a:cubicBezTo>
                  <a:pt x="1399" y="12302"/>
                  <a:pt x="1518" y="12471"/>
                  <a:pt x="1610" y="12628"/>
                </a:cubicBezTo>
                <a:cubicBezTo>
                  <a:pt x="1317" y="12641"/>
                  <a:pt x="1130" y="12818"/>
                  <a:pt x="1091" y="13102"/>
                </a:cubicBezTo>
                <a:cubicBezTo>
                  <a:pt x="999" y="13173"/>
                  <a:pt x="898" y="13254"/>
                  <a:pt x="856" y="13376"/>
                </a:cubicBezTo>
                <a:cubicBezTo>
                  <a:pt x="727" y="13753"/>
                  <a:pt x="983" y="13793"/>
                  <a:pt x="1124" y="13941"/>
                </a:cubicBezTo>
                <a:cubicBezTo>
                  <a:pt x="1049" y="13959"/>
                  <a:pt x="986" y="13957"/>
                  <a:pt x="923" y="13953"/>
                </a:cubicBezTo>
                <a:cubicBezTo>
                  <a:pt x="727" y="13943"/>
                  <a:pt x="660" y="14071"/>
                  <a:pt x="751" y="14312"/>
                </a:cubicBezTo>
                <a:cubicBezTo>
                  <a:pt x="791" y="14419"/>
                  <a:pt x="850" y="14525"/>
                  <a:pt x="919" y="14592"/>
                </a:cubicBezTo>
                <a:cubicBezTo>
                  <a:pt x="1129" y="14798"/>
                  <a:pt x="1134" y="14791"/>
                  <a:pt x="936" y="15103"/>
                </a:cubicBezTo>
                <a:cubicBezTo>
                  <a:pt x="1078" y="15261"/>
                  <a:pt x="1202" y="15462"/>
                  <a:pt x="1359" y="15559"/>
                </a:cubicBezTo>
                <a:cubicBezTo>
                  <a:pt x="1520" y="15659"/>
                  <a:pt x="1712" y="15651"/>
                  <a:pt x="1887" y="15711"/>
                </a:cubicBezTo>
                <a:cubicBezTo>
                  <a:pt x="1946" y="15731"/>
                  <a:pt x="2021" y="15806"/>
                  <a:pt x="2038" y="15881"/>
                </a:cubicBezTo>
                <a:cubicBezTo>
                  <a:pt x="2056" y="15961"/>
                  <a:pt x="2015" y="16067"/>
                  <a:pt x="1992" y="16210"/>
                </a:cubicBezTo>
                <a:cubicBezTo>
                  <a:pt x="1826" y="15931"/>
                  <a:pt x="1771" y="15873"/>
                  <a:pt x="1610" y="16015"/>
                </a:cubicBezTo>
                <a:cubicBezTo>
                  <a:pt x="1335" y="16260"/>
                  <a:pt x="977" y="16418"/>
                  <a:pt x="927" y="17019"/>
                </a:cubicBezTo>
                <a:cubicBezTo>
                  <a:pt x="683" y="17155"/>
                  <a:pt x="331" y="17611"/>
                  <a:pt x="219" y="17955"/>
                </a:cubicBezTo>
                <a:cubicBezTo>
                  <a:pt x="200" y="18012"/>
                  <a:pt x="173" y="18090"/>
                  <a:pt x="185" y="18138"/>
                </a:cubicBezTo>
                <a:cubicBezTo>
                  <a:pt x="250" y="18389"/>
                  <a:pt x="165" y="18556"/>
                  <a:pt x="59" y="18734"/>
                </a:cubicBezTo>
                <a:cubicBezTo>
                  <a:pt x="15" y="18809"/>
                  <a:pt x="-16" y="18968"/>
                  <a:pt x="9" y="19044"/>
                </a:cubicBezTo>
                <a:cubicBezTo>
                  <a:pt x="30" y="19107"/>
                  <a:pt x="142" y="19104"/>
                  <a:pt x="215" y="19129"/>
                </a:cubicBezTo>
                <a:cubicBezTo>
                  <a:pt x="239" y="19137"/>
                  <a:pt x="265" y="19138"/>
                  <a:pt x="311" y="19141"/>
                </a:cubicBezTo>
                <a:cubicBezTo>
                  <a:pt x="234" y="19360"/>
                  <a:pt x="171" y="19546"/>
                  <a:pt x="85" y="19792"/>
                </a:cubicBezTo>
                <a:cubicBezTo>
                  <a:pt x="309" y="19878"/>
                  <a:pt x="538" y="19949"/>
                  <a:pt x="759" y="20053"/>
                </a:cubicBezTo>
                <a:cubicBezTo>
                  <a:pt x="1272" y="20294"/>
                  <a:pt x="1775" y="20566"/>
                  <a:pt x="2289" y="20795"/>
                </a:cubicBezTo>
                <a:cubicBezTo>
                  <a:pt x="2523" y="20900"/>
                  <a:pt x="2793" y="21055"/>
                  <a:pt x="3010" y="20978"/>
                </a:cubicBezTo>
                <a:cubicBezTo>
                  <a:pt x="3330" y="20864"/>
                  <a:pt x="3591" y="20988"/>
                  <a:pt x="3845" y="21166"/>
                </a:cubicBezTo>
                <a:cubicBezTo>
                  <a:pt x="4208" y="21421"/>
                  <a:pt x="4587" y="21536"/>
                  <a:pt x="4981" y="21580"/>
                </a:cubicBezTo>
                <a:cubicBezTo>
                  <a:pt x="5080" y="21591"/>
                  <a:pt x="5187" y="21566"/>
                  <a:pt x="5282" y="21525"/>
                </a:cubicBezTo>
                <a:cubicBezTo>
                  <a:pt x="5323" y="21508"/>
                  <a:pt x="5343" y="21406"/>
                  <a:pt x="5375" y="21343"/>
                </a:cubicBezTo>
                <a:cubicBezTo>
                  <a:pt x="5328" y="21320"/>
                  <a:pt x="5284" y="21280"/>
                  <a:pt x="5236" y="21276"/>
                </a:cubicBezTo>
                <a:cubicBezTo>
                  <a:pt x="5131" y="21266"/>
                  <a:pt x="5023" y="21276"/>
                  <a:pt x="4918" y="21276"/>
                </a:cubicBezTo>
                <a:cubicBezTo>
                  <a:pt x="4915" y="21240"/>
                  <a:pt x="4912" y="21202"/>
                  <a:pt x="4909" y="21166"/>
                </a:cubicBezTo>
                <a:cubicBezTo>
                  <a:pt x="4965" y="21139"/>
                  <a:pt x="5022" y="21085"/>
                  <a:pt x="5077" y="21087"/>
                </a:cubicBezTo>
                <a:cubicBezTo>
                  <a:pt x="5308" y="21096"/>
                  <a:pt x="5538" y="21122"/>
                  <a:pt x="5769" y="21142"/>
                </a:cubicBezTo>
                <a:cubicBezTo>
                  <a:pt x="5897" y="21153"/>
                  <a:pt x="6026" y="21168"/>
                  <a:pt x="6154" y="21184"/>
                </a:cubicBezTo>
                <a:cubicBezTo>
                  <a:pt x="6261" y="21198"/>
                  <a:pt x="6368" y="21238"/>
                  <a:pt x="6473" y="21227"/>
                </a:cubicBezTo>
                <a:cubicBezTo>
                  <a:pt x="6585" y="21215"/>
                  <a:pt x="6697" y="21154"/>
                  <a:pt x="6837" y="21105"/>
                </a:cubicBezTo>
                <a:cubicBezTo>
                  <a:pt x="6813" y="21268"/>
                  <a:pt x="6798" y="21372"/>
                  <a:pt x="6783" y="21470"/>
                </a:cubicBezTo>
                <a:cubicBezTo>
                  <a:pt x="7092" y="21585"/>
                  <a:pt x="7156" y="21209"/>
                  <a:pt x="7278" y="20959"/>
                </a:cubicBezTo>
                <a:cubicBezTo>
                  <a:pt x="7439" y="21286"/>
                  <a:pt x="7812" y="21293"/>
                  <a:pt x="8020" y="21039"/>
                </a:cubicBezTo>
                <a:cubicBezTo>
                  <a:pt x="8104" y="21093"/>
                  <a:pt x="8190" y="21189"/>
                  <a:pt x="8225" y="21160"/>
                </a:cubicBezTo>
                <a:cubicBezTo>
                  <a:pt x="8447" y="20978"/>
                  <a:pt x="8651" y="20837"/>
                  <a:pt x="8929" y="20966"/>
                </a:cubicBezTo>
                <a:cubicBezTo>
                  <a:pt x="9124" y="21055"/>
                  <a:pt x="9349" y="20997"/>
                  <a:pt x="9562" y="21002"/>
                </a:cubicBezTo>
                <a:cubicBezTo>
                  <a:pt x="9663" y="21004"/>
                  <a:pt x="9769" y="21021"/>
                  <a:pt x="9868" y="21002"/>
                </a:cubicBezTo>
                <a:cubicBezTo>
                  <a:pt x="10107" y="20957"/>
                  <a:pt x="10343" y="20911"/>
                  <a:pt x="10577" y="20832"/>
                </a:cubicBezTo>
                <a:cubicBezTo>
                  <a:pt x="10864" y="20734"/>
                  <a:pt x="11147" y="20600"/>
                  <a:pt x="11432" y="20485"/>
                </a:cubicBezTo>
                <a:cubicBezTo>
                  <a:pt x="11528" y="20446"/>
                  <a:pt x="11636" y="20361"/>
                  <a:pt x="11721" y="20394"/>
                </a:cubicBezTo>
                <a:cubicBezTo>
                  <a:pt x="12196" y="20577"/>
                  <a:pt x="12606" y="20331"/>
                  <a:pt x="13020" y="20047"/>
                </a:cubicBezTo>
                <a:cubicBezTo>
                  <a:pt x="13399" y="19789"/>
                  <a:pt x="13788" y="19552"/>
                  <a:pt x="14177" y="19330"/>
                </a:cubicBezTo>
                <a:cubicBezTo>
                  <a:pt x="14386" y="19210"/>
                  <a:pt x="14607" y="19147"/>
                  <a:pt x="14823" y="19050"/>
                </a:cubicBezTo>
                <a:cubicBezTo>
                  <a:pt x="15603" y="18697"/>
                  <a:pt x="16380" y="18332"/>
                  <a:pt x="17162" y="17986"/>
                </a:cubicBezTo>
                <a:cubicBezTo>
                  <a:pt x="17354" y="17900"/>
                  <a:pt x="17561" y="17868"/>
                  <a:pt x="17757" y="17797"/>
                </a:cubicBezTo>
                <a:cubicBezTo>
                  <a:pt x="18066" y="17685"/>
                  <a:pt x="18380" y="17605"/>
                  <a:pt x="18675" y="17438"/>
                </a:cubicBezTo>
                <a:cubicBezTo>
                  <a:pt x="19161" y="17164"/>
                  <a:pt x="19634" y="16833"/>
                  <a:pt x="20109" y="16520"/>
                </a:cubicBezTo>
                <a:cubicBezTo>
                  <a:pt x="20203" y="16458"/>
                  <a:pt x="20285" y="16360"/>
                  <a:pt x="20373" y="16277"/>
                </a:cubicBezTo>
                <a:cubicBezTo>
                  <a:pt x="20358" y="16231"/>
                  <a:pt x="20342" y="16182"/>
                  <a:pt x="20326" y="16137"/>
                </a:cubicBezTo>
                <a:cubicBezTo>
                  <a:pt x="19890" y="16327"/>
                  <a:pt x="19455" y="16518"/>
                  <a:pt x="19019" y="16708"/>
                </a:cubicBezTo>
                <a:cubicBezTo>
                  <a:pt x="19013" y="16682"/>
                  <a:pt x="19008" y="16655"/>
                  <a:pt x="19002" y="16629"/>
                </a:cubicBezTo>
                <a:cubicBezTo>
                  <a:pt x="19099" y="16564"/>
                  <a:pt x="19190" y="16482"/>
                  <a:pt x="19291" y="16441"/>
                </a:cubicBezTo>
                <a:cubicBezTo>
                  <a:pt x="19723" y="16266"/>
                  <a:pt x="20155" y="16097"/>
                  <a:pt x="20591" y="15942"/>
                </a:cubicBezTo>
                <a:cubicBezTo>
                  <a:pt x="20834" y="15856"/>
                  <a:pt x="20992" y="15630"/>
                  <a:pt x="20976" y="15389"/>
                </a:cubicBezTo>
                <a:cubicBezTo>
                  <a:pt x="20836" y="15352"/>
                  <a:pt x="20703" y="15320"/>
                  <a:pt x="20570" y="15285"/>
                </a:cubicBezTo>
                <a:cubicBezTo>
                  <a:pt x="20568" y="15256"/>
                  <a:pt x="20567" y="15224"/>
                  <a:pt x="20565" y="15194"/>
                </a:cubicBezTo>
                <a:cubicBezTo>
                  <a:pt x="20811" y="15049"/>
                  <a:pt x="21153" y="15184"/>
                  <a:pt x="21286" y="14714"/>
                </a:cubicBezTo>
                <a:cubicBezTo>
                  <a:pt x="21116" y="14535"/>
                  <a:pt x="21136" y="14477"/>
                  <a:pt x="21492" y="14154"/>
                </a:cubicBezTo>
                <a:cubicBezTo>
                  <a:pt x="21276" y="14170"/>
                  <a:pt x="21088" y="14182"/>
                  <a:pt x="20880" y="14197"/>
                </a:cubicBezTo>
                <a:cubicBezTo>
                  <a:pt x="21074" y="13889"/>
                  <a:pt x="21442" y="14082"/>
                  <a:pt x="21567" y="13576"/>
                </a:cubicBezTo>
                <a:cubicBezTo>
                  <a:pt x="21471" y="13611"/>
                  <a:pt x="21408" y="13637"/>
                  <a:pt x="21341" y="13662"/>
                </a:cubicBezTo>
                <a:cubicBezTo>
                  <a:pt x="21222" y="13704"/>
                  <a:pt x="21101" y="13753"/>
                  <a:pt x="20980" y="13789"/>
                </a:cubicBezTo>
                <a:cubicBezTo>
                  <a:pt x="20692" y="13876"/>
                  <a:pt x="20402" y="13955"/>
                  <a:pt x="20113" y="14039"/>
                </a:cubicBezTo>
                <a:cubicBezTo>
                  <a:pt x="19984" y="14076"/>
                  <a:pt x="19857" y="14114"/>
                  <a:pt x="19727" y="14142"/>
                </a:cubicBezTo>
                <a:cubicBezTo>
                  <a:pt x="19720" y="14143"/>
                  <a:pt x="19703" y="14038"/>
                  <a:pt x="19694" y="13996"/>
                </a:cubicBezTo>
                <a:cubicBezTo>
                  <a:pt x="19297" y="14070"/>
                  <a:pt x="18968" y="14583"/>
                  <a:pt x="18478" y="14300"/>
                </a:cubicBezTo>
                <a:cubicBezTo>
                  <a:pt x="19215" y="13906"/>
                  <a:pt x="19920" y="13529"/>
                  <a:pt x="20628" y="13151"/>
                </a:cubicBezTo>
                <a:cubicBezTo>
                  <a:pt x="20628" y="13140"/>
                  <a:pt x="20629" y="13131"/>
                  <a:pt x="20628" y="13120"/>
                </a:cubicBezTo>
                <a:cubicBezTo>
                  <a:pt x="20474" y="13149"/>
                  <a:pt x="20318" y="13178"/>
                  <a:pt x="20205" y="13199"/>
                </a:cubicBezTo>
                <a:cubicBezTo>
                  <a:pt x="20312" y="13092"/>
                  <a:pt x="20437" y="12973"/>
                  <a:pt x="20557" y="12853"/>
                </a:cubicBezTo>
                <a:cubicBezTo>
                  <a:pt x="20618" y="12872"/>
                  <a:pt x="20680" y="12888"/>
                  <a:pt x="20741" y="12938"/>
                </a:cubicBezTo>
                <a:cubicBezTo>
                  <a:pt x="20774" y="12964"/>
                  <a:pt x="20854" y="12946"/>
                  <a:pt x="20871" y="12907"/>
                </a:cubicBezTo>
                <a:cubicBezTo>
                  <a:pt x="20896" y="12853"/>
                  <a:pt x="20900" y="12744"/>
                  <a:pt x="20880" y="12682"/>
                </a:cubicBezTo>
                <a:cubicBezTo>
                  <a:pt x="20822" y="12503"/>
                  <a:pt x="20725" y="12406"/>
                  <a:pt x="20603" y="12360"/>
                </a:cubicBezTo>
                <a:cubicBezTo>
                  <a:pt x="20600" y="12332"/>
                  <a:pt x="20598" y="12303"/>
                  <a:pt x="20595" y="12275"/>
                </a:cubicBezTo>
                <a:cubicBezTo>
                  <a:pt x="20549" y="12282"/>
                  <a:pt x="20503" y="12292"/>
                  <a:pt x="20456" y="12299"/>
                </a:cubicBezTo>
                <a:cubicBezTo>
                  <a:pt x="20369" y="12292"/>
                  <a:pt x="20320" y="12237"/>
                  <a:pt x="20297" y="12147"/>
                </a:cubicBezTo>
                <a:cubicBezTo>
                  <a:pt x="20381" y="12099"/>
                  <a:pt x="20465" y="12049"/>
                  <a:pt x="20549" y="12001"/>
                </a:cubicBezTo>
                <a:cubicBezTo>
                  <a:pt x="20555" y="12003"/>
                  <a:pt x="20563" y="12005"/>
                  <a:pt x="20570" y="12007"/>
                </a:cubicBezTo>
                <a:cubicBezTo>
                  <a:pt x="20580" y="11989"/>
                  <a:pt x="20583" y="11984"/>
                  <a:pt x="20586" y="11977"/>
                </a:cubicBezTo>
                <a:cubicBezTo>
                  <a:pt x="20609" y="11964"/>
                  <a:pt x="20631" y="11953"/>
                  <a:pt x="20653" y="11940"/>
                </a:cubicBezTo>
                <a:cubicBezTo>
                  <a:pt x="20631" y="11902"/>
                  <a:pt x="20617" y="11880"/>
                  <a:pt x="20599" y="11849"/>
                </a:cubicBezTo>
                <a:cubicBezTo>
                  <a:pt x="20603" y="11776"/>
                  <a:pt x="20606" y="11702"/>
                  <a:pt x="20595" y="11630"/>
                </a:cubicBezTo>
                <a:cubicBezTo>
                  <a:pt x="20649" y="11602"/>
                  <a:pt x="20699" y="11571"/>
                  <a:pt x="20771" y="11533"/>
                </a:cubicBezTo>
                <a:cubicBezTo>
                  <a:pt x="20683" y="11419"/>
                  <a:pt x="20610" y="11334"/>
                  <a:pt x="20532" y="11229"/>
                </a:cubicBezTo>
                <a:cubicBezTo>
                  <a:pt x="20518" y="11097"/>
                  <a:pt x="20519" y="10960"/>
                  <a:pt x="20578" y="10809"/>
                </a:cubicBezTo>
                <a:cubicBezTo>
                  <a:pt x="20667" y="10580"/>
                  <a:pt x="20275" y="10221"/>
                  <a:pt x="20067" y="10359"/>
                </a:cubicBezTo>
                <a:cubicBezTo>
                  <a:pt x="19903" y="10468"/>
                  <a:pt x="19905" y="10325"/>
                  <a:pt x="19886" y="10250"/>
                </a:cubicBezTo>
                <a:cubicBezTo>
                  <a:pt x="19964" y="10090"/>
                  <a:pt x="20019" y="9981"/>
                  <a:pt x="20062" y="9891"/>
                </a:cubicBezTo>
                <a:cubicBezTo>
                  <a:pt x="20135" y="9873"/>
                  <a:pt x="20248" y="9882"/>
                  <a:pt x="20259" y="9836"/>
                </a:cubicBezTo>
                <a:cubicBezTo>
                  <a:pt x="20287" y="9730"/>
                  <a:pt x="20293" y="9571"/>
                  <a:pt x="20255" y="9483"/>
                </a:cubicBezTo>
                <a:cubicBezTo>
                  <a:pt x="20169" y="9286"/>
                  <a:pt x="20050" y="9117"/>
                  <a:pt x="19958" y="8960"/>
                </a:cubicBezTo>
                <a:cubicBezTo>
                  <a:pt x="20251" y="8947"/>
                  <a:pt x="20442" y="8764"/>
                  <a:pt x="20482" y="8480"/>
                </a:cubicBezTo>
                <a:cubicBezTo>
                  <a:pt x="20573" y="8409"/>
                  <a:pt x="20670" y="8334"/>
                  <a:pt x="20712" y="8212"/>
                </a:cubicBezTo>
                <a:cubicBezTo>
                  <a:pt x="20841" y="7835"/>
                  <a:pt x="20585" y="7789"/>
                  <a:pt x="20444" y="7641"/>
                </a:cubicBezTo>
                <a:cubicBezTo>
                  <a:pt x="20519" y="7623"/>
                  <a:pt x="20582" y="7631"/>
                  <a:pt x="20645" y="7635"/>
                </a:cubicBezTo>
                <a:cubicBezTo>
                  <a:pt x="20841" y="7645"/>
                  <a:pt x="20908" y="7511"/>
                  <a:pt x="20817" y="7270"/>
                </a:cubicBezTo>
                <a:cubicBezTo>
                  <a:pt x="20777" y="7163"/>
                  <a:pt x="20718" y="7057"/>
                  <a:pt x="20649" y="6990"/>
                </a:cubicBezTo>
                <a:cubicBezTo>
                  <a:pt x="20439" y="6784"/>
                  <a:pt x="20438" y="6791"/>
                  <a:pt x="20637" y="6479"/>
                </a:cubicBezTo>
                <a:cubicBezTo>
                  <a:pt x="20494" y="6321"/>
                  <a:pt x="20366" y="6120"/>
                  <a:pt x="20209" y="6023"/>
                </a:cubicBezTo>
                <a:cubicBezTo>
                  <a:pt x="20048" y="5923"/>
                  <a:pt x="19856" y="5937"/>
                  <a:pt x="19681" y="5877"/>
                </a:cubicBezTo>
                <a:cubicBezTo>
                  <a:pt x="19622" y="5857"/>
                  <a:pt x="19547" y="5782"/>
                  <a:pt x="19530" y="5707"/>
                </a:cubicBezTo>
                <a:cubicBezTo>
                  <a:pt x="19512" y="5627"/>
                  <a:pt x="19553" y="5515"/>
                  <a:pt x="19576" y="5372"/>
                </a:cubicBezTo>
                <a:cubicBezTo>
                  <a:pt x="19742" y="5651"/>
                  <a:pt x="19801" y="5709"/>
                  <a:pt x="19962" y="5567"/>
                </a:cubicBezTo>
                <a:cubicBezTo>
                  <a:pt x="20237" y="5322"/>
                  <a:pt x="20591" y="5164"/>
                  <a:pt x="20641" y="4563"/>
                </a:cubicBezTo>
                <a:cubicBezTo>
                  <a:pt x="20885" y="4427"/>
                  <a:pt x="21237" y="3971"/>
                  <a:pt x="21349" y="3627"/>
                </a:cubicBezTo>
                <a:cubicBezTo>
                  <a:pt x="21368" y="3570"/>
                  <a:pt x="21395" y="3492"/>
                  <a:pt x="21383" y="3444"/>
                </a:cubicBezTo>
                <a:cubicBezTo>
                  <a:pt x="21318" y="3193"/>
                  <a:pt x="21403" y="3033"/>
                  <a:pt x="21509" y="2854"/>
                </a:cubicBezTo>
                <a:cubicBezTo>
                  <a:pt x="21553" y="2779"/>
                  <a:pt x="21584" y="2621"/>
                  <a:pt x="21559" y="2544"/>
                </a:cubicBezTo>
                <a:cubicBezTo>
                  <a:pt x="21538" y="2481"/>
                  <a:pt x="21426" y="2478"/>
                  <a:pt x="21353" y="2453"/>
                </a:cubicBezTo>
                <a:cubicBezTo>
                  <a:pt x="21329" y="2445"/>
                  <a:pt x="21303" y="2450"/>
                  <a:pt x="21257" y="2447"/>
                </a:cubicBezTo>
                <a:cubicBezTo>
                  <a:pt x="21334" y="2228"/>
                  <a:pt x="21402" y="2042"/>
                  <a:pt x="21488" y="1796"/>
                </a:cubicBezTo>
                <a:cubicBezTo>
                  <a:pt x="21263" y="1710"/>
                  <a:pt x="21034" y="1633"/>
                  <a:pt x="20813" y="1529"/>
                </a:cubicBezTo>
                <a:cubicBezTo>
                  <a:pt x="20301" y="1288"/>
                  <a:pt x="19793" y="1016"/>
                  <a:pt x="19279" y="787"/>
                </a:cubicBezTo>
                <a:cubicBezTo>
                  <a:pt x="19045" y="682"/>
                  <a:pt x="18779" y="533"/>
                  <a:pt x="18562" y="610"/>
                </a:cubicBezTo>
                <a:cubicBezTo>
                  <a:pt x="18242" y="724"/>
                  <a:pt x="17977" y="600"/>
                  <a:pt x="17723" y="422"/>
                </a:cubicBezTo>
                <a:cubicBezTo>
                  <a:pt x="17360" y="167"/>
                  <a:pt x="16986" y="46"/>
                  <a:pt x="16592" y="2"/>
                </a:cubicBezTo>
                <a:close/>
              </a:path>
            </a:pathLst>
          </a:custGeom>
          <a:solidFill>
            <a:srgbClr val="271880"/>
          </a:solidFill>
        </p:spPr>
        <p:txBody>
          <a:bodyPr lIns="53578" tIns="53578" rIns="53578" bIns="53578" anchor="ctr"/>
          <a:lstStyle/>
          <a:p>
            <a:pPr defTabSz="642937">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r>
              <a:rPr lang="en-US"/>
              <a:t> </a:t>
            </a:r>
            <a:endParaRPr/>
          </a:p>
        </p:txBody>
      </p:sp>
      <p:sp>
        <p:nvSpPr>
          <p:cNvPr id="47" name="Venenatis Euismod Purus"/>
          <p:cNvSpPr txBox="1">
            <a:spLocks noGrp="1"/>
          </p:cNvSpPr>
          <p:nvPr>
            <p:ph type="body" sz="quarter" idx="21"/>
          </p:nvPr>
        </p:nvSpPr>
        <p:spPr>
          <a:xfrm>
            <a:off x="3469416" y="8084077"/>
            <a:ext cx="2859803" cy="984568"/>
          </a:xfrm>
          <a:prstGeom prst="rect">
            <a:avLst/>
          </a:prstGeom>
        </p:spPr>
        <p:txBody>
          <a:bodyPr anchor="ctr"/>
          <a:lstStyle>
            <a:lvl1pPr algn="l">
              <a:lnSpc>
                <a:spcPct val="70000"/>
              </a:lnSpc>
              <a:defRPr sz="2200" b="1" cap="all" spc="330">
                <a:latin typeface="+mn-lt"/>
                <a:ea typeface="+mn-ea"/>
                <a:cs typeface="+mn-cs"/>
                <a:sym typeface="Avenir Next Condensed"/>
              </a:defRPr>
            </a:lvl1pPr>
          </a:lstStyle>
          <a:p>
            <a:pPr lvl="0"/>
            <a:r>
              <a:rPr lang="fr-FR"/>
              <a:t>Cliquez pour modifier les styles du texte du masque</a:t>
            </a:r>
          </a:p>
        </p:txBody>
      </p:sp>
      <p:sp>
        <p:nvSpPr>
          <p:cNvPr id="48" name="#2"/>
          <p:cNvSpPr txBox="1">
            <a:spLocks noGrp="1"/>
          </p:cNvSpPr>
          <p:nvPr>
            <p:ph type="body" sz="quarter" idx="22"/>
          </p:nvPr>
        </p:nvSpPr>
        <p:spPr>
          <a:xfrm>
            <a:off x="1975078" y="8084077"/>
            <a:ext cx="1030752" cy="984568"/>
          </a:xfrm>
          <a:prstGeom prst="rect">
            <a:avLst/>
          </a:prstGeom>
        </p:spPr>
        <p:txBody>
          <a:bodyPr lIns="71437" tIns="71437" rIns="71437" bIns="71437" anchor="ctr"/>
          <a:lstStyle>
            <a:lvl1pPr algn="l">
              <a:lnSpc>
                <a:spcPct val="70000"/>
              </a:lnSpc>
              <a:defRPr b="1" cap="all">
                <a:solidFill>
                  <a:srgbClr val="FFFFFF"/>
                </a:solidFill>
                <a:latin typeface="+mj-lt"/>
                <a:ea typeface="+mj-ea"/>
                <a:cs typeface="+mj-cs"/>
                <a:sym typeface="Avenir Next"/>
              </a:defRPr>
            </a:lvl1pPr>
          </a:lstStyle>
          <a:p>
            <a:pPr lvl="0"/>
            <a:r>
              <a:rPr lang="fr-FR"/>
              <a:t>Cliquez pour modifier les styles du texte du masque</a:t>
            </a:r>
          </a:p>
        </p:txBody>
      </p:sp>
      <p:sp>
        <p:nvSpPr>
          <p:cNvPr id="49" name="Vivamus lacus vel augue laoreet rutrum faucibus dolor auctor.Vivamus sagittis rutrum faucibus dolor auctor."/>
          <p:cNvSpPr txBox="1">
            <a:spLocks noGrp="1"/>
          </p:cNvSpPr>
          <p:nvPr>
            <p:ph type="body" sz="quarter" idx="23"/>
          </p:nvPr>
        </p:nvSpPr>
        <p:spPr>
          <a:xfrm>
            <a:off x="1853073" y="9732781"/>
            <a:ext cx="4476146" cy="1334152"/>
          </a:xfrm>
          <a:prstGeom prst="rect">
            <a:avLst/>
          </a:prstGeom>
        </p:spPr>
        <p:txBody>
          <a:bodyPr/>
          <a:lstStyle>
            <a:lvl1pPr algn="l">
              <a:lnSpc>
                <a:spcPct val="120000"/>
              </a:lnSpc>
              <a:defRPr sz="1800">
                <a:latin typeface="Avenir Book"/>
                <a:ea typeface="Avenir Book"/>
                <a:cs typeface="Avenir Book"/>
                <a:sym typeface="Avenir Book"/>
              </a:defRPr>
            </a:lvl1pPr>
          </a:lstStyle>
          <a:p>
            <a:pPr lvl="0"/>
            <a:r>
              <a:rPr lang="fr-FR"/>
              <a:t>Cliquez pour modifier les styles du texte du masque</a:t>
            </a:r>
          </a:p>
        </p:txBody>
      </p:sp>
      <p:sp>
        <p:nvSpPr>
          <p:cNvPr id="50" name="Shape"/>
          <p:cNvSpPr>
            <a:spLocks noGrp="1"/>
          </p:cNvSpPr>
          <p:nvPr>
            <p:ph type="body" sz="quarter" idx="24" hasCustomPrompt="1"/>
          </p:nvPr>
        </p:nvSpPr>
        <p:spPr>
          <a:xfrm>
            <a:off x="9973078" y="4680591"/>
            <a:ext cx="1236455" cy="1178650"/>
          </a:xfrm>
          <a:custGeom>
            <a:avLst/>
            <a:gdLst/>
            <a:ahLst/>
            <a:cxnLst>
              <a:cxn ang="0">
                <a:pos x="wd2" y="hd2"/>
              </a:cxn>
              <a:cxn ang="5400000">
                <a:pos x="wd2" y="hd2"/>
              </a:cxn>
              <a:cxn ang="10800000">
                <a:pos x="wd2" y="hd2"/>
              </a:cxn>
              <a:cxn ang="16200000">
                <a:pos x="wd2" y="hd2"/>
              </a:cxn>
            </a:cxnLst>
            <a:rect l="0" t="0" r="r" b="b"/>
            <a:pathLst>
              <a:path w="21568" h="21583" extrusionOk="0">
                <a:moveTo>
                  <a:pt x="16592" y="2"/>
                </a:moveTo>
                <a:cubicBezTo>
                  <a:pt x="16492" y="-9"/>
                  <a:pt x="16386" y="16"/>
                  <a:pt x="16290" y="57"/>
                </a:cubicBezTo>
                <a:cubicBezTo>
                  <a:pt x="16249" y="74"/>
                  <a:pt x="16225" y="182"/>
                  <a:pt x="16193" y="245"/>
                </a:cubicBezTo>
                <a:cubicBezTo>
                  <a:pt x="16240" y="268"/>
                  <a:pt x="16289" y="302"/>
                  <a:pt x="16336" y="306"/>
                </a:cubicBezTo>
                <a:cubicBezTo>
                  <a:pt x="16441" y="316"/>
                  <a:pt x="16545" y="312"/>
                  <a:pt x="16650" y="312"/>
                </a:cubicBezTo>
                <a:cubicBezTo>
                  <a:pt x="16653" y="348"/>
                  <a:pt x="16656" y="380"/>
                  <a:pt x="16659" y="416"/>
                </a:cubicBezTo>
                <a:cubicBezTo>
                  <a:pt x="16603" y="443"/>
                  <a:pt x="16546" y="497"/>
                  <a:pt x="16491" y="495"/>
                </a:cubicBezTo>
                <a:cubicBezTo>
                  <a:pt x="16260" y="486"/>
                  <a:pt x="16030" y="460"/>
                  <a:pt x="15799" y="440"/>
                </a:cubicBezTo>
                <a:cubicBezTo>
                  <a:pt x="15671" y="429"/>
                  <a:pt x="15542" y="420"/>
                  <a:pt x="15414" y="404"/>
                </a:cubicBezTo>
                <a:cubicBezTo>
                  <a:pt x="15307" y="390"/>
                  <a:pt x="15200" y="344"/>
                  <a:pt x="15095" y="355"/>
                </a:cubicBezTo>
                <a:cubicBezTo>
                  <a:pt x="14983" y="367"/>
                  <a:pt x="14871" y="428"/>
                  <a:pt x="14731" y="477"/>
                </a:cubicBezTo>
                <a:cubicBezTo>
                  <a:pt x="14755" y="314"/>
                  <a:pt x="14770" y="216"/>
                  <a:pt x="14785" y="118"/>
                </a:cubicBezTo>
                <a:cubicBezTo>
                  <a:pt x="14476" y="3"/>
                  <a:pt x="14417" y="373"/>
                  <a:pt x="14295" y="623"/>
                </a:cubicBezTo>
                <a:cubicBezTo>
                  <a:pt x="14133" y="296"/>
                  <a:pt x="13756" y="295"/>
                  <a:pt x="13548" y="550"/>
                </a:cubicBezTo>
                <a:cubicBezTo>
                  <a:pt x="13464" y="495"/>
                  <a:pt x="13378" y="393"/>
                  <a:pt x="13343" y="422"/>
                </a:cubicBezTo>
                <a:cubicBezTo>
                  <a:pt x="13121" y="604"/>
                  <a:pt x="12922" y="745"/>
                  <a:pt x="12643" y="616"/>
                </a:cubicBezTo>
                <a:cubicBezTo>
                  <a:pt x="12449" y="527"/>
                  <a:pt x="12219" y="591"/>
                  <a:pt x="12006" y="586"/>
                </a:cubicBezTo>
                <a:cubicBezTo>
                  <a:pt x="11905" y="584"/>
                  <a:pt x="11803" y="567"/>
                  <a:pt x="11704" y="586"/>
                </a:cubicBezTo>
                <a:cubicBezTo>
                  <a:pt x="11466" y="631"/>
                  <a:pt x="11225" y="671"/>
                  <a:pt x="10991" y="750"/>
                </a:cubicBezTo>
                <a:cubicBezTo>
                  <a:pt x="10704" y="848"/>
                  <a:pt x="10421" y="982"/>
                  <a:pt x="10136" y="1097"/>
                </a:cubicBezTo>
                <a:cubicBezTo>
                  <a:pt x="10040" y="1136"/>
                  <a:pt x="9932" y="1221"/>
                  <a:pt x="9847" y="1188"/>
                </a:cubicBezTo>
                <a:cubicBezTo>
                  <a:pt x="9372" y="1005"/>
                  <a:pt x="8962" y="1257"/>
                  <a:pt x="8548" y="1541"/>
                </a:cubicBezTo>
                <a:cubicBezTo>
                  <a:pt x="8169" y="1799"/>
                  <a:pt x="7784" y="2030"/>
                  <a:pt x="7395" y="2252"/>
                </a:cubicBezTo>
                <a:cubicBezTo>
                  <a:pt x="7186" y="2372"/>
                  <a:pt x="6961" y="2441"/>
                  <a:pt x="6745" y="2538"/>
                </a:cubicBezTo>
                <a:cubicBezTo>
                  <a:pt x="5965" y="2891"/>
                  <a:pt x="5188" y="3250"/>
                  <a:pt x="4406" y="3596"/>
                </a:cubicBezTo>
                <a:cubicBezTo>
                  <a:pt x="4214" y="3682"/>
                  <a:pt x="4011" y="3714"/>
                  <a:pt x="3815" y="3785"/>
                </a:cubicBezTo>
                <a:cubicBezTo>
                  <a:pt x="3506" y="3897"/>
                  <a:pt x="3188" y="3983"/>
                  <a:pt x="2893" y="4150"/>
                </a:cubicBezTo>
                <a:cubicBezTo>
                  <a:pt x="2407" y="4424"/>
                  <a:pt x="1934" y="4749"/>
                  <a:pt x="1459" y="5062"/>
                </a:cubicBezTo>
                <a:cubicBezTo>
                  <a:pt x="1365" y="5124"/>
                  <a:pt x="1283" y="5228"/>
                  <a:pt x="1195" y="5311"/>
                </a:cubicBezTo>
                <a:cubicBezTo>
                  <a:pt x="1210" y="5357"/>
                  <a:pt x="1226" y="5400"/>
                  <a:pt x="1242" y="5445"/>
                </a:cubicBezTo>
                <a:cubicBezTo>
                  <a:pt x="1678" y="5255"/>
                  <a:pt x="2113" y="5064"/>
                  <a:pt x="2549" y="4874"/>
                </a:cubicBezTo>
                <a:cubicBezTo>
                  <a:pt x="2555" y="4900"/>
                  <a:pt x="2564" y="4927"/>
                  <a:pt x="2570" y="4953"/>
                </a:cubicBezTo>
                <a:cubicBezTo>
                  <a:pt x="2474" y="5018"/>
                  <a:pt x="2378" y="5106"/>
                  <a:pt x="2277" y="5147"/>
                </a:cubicBezTo>
                <a:cubicBezTo>
                  <a:pt x="1845" y="5322"/>
                  <a:pt x="1413" y="5491"/>
                  <a:pt x="977" y="5646"/>
                </a:cubicBezTo>
                <a:cubicBezTo>
                  <a:pt x="734" y="5732"/>
                  <a:pt x="576" y="5952"/>
                  <a:pt x="592" y="6193"/>
                </a:cubicBezTo>
                <a:cubicBezTo>
                  <a:pt x="732" y="6230"/>
                  <a:pt x="865" y="6268"/>
                  <a:pt x="998" y="6303"/>
                </a:cubicBezTo>
                <a:cubicBezTo>
                  <a:pt x="1000" y="6332"/>
                  <a:pt x="1005" y="6358"/>
                  <a:pt x="1007" y="6388"/>
                </a:cubicBezTo>
                <a:cubicBezTo>
                  <a:pt x="761" y="6533"/>
                  <a:pt x="419" y="6398"/>
                  <a:pt x="286" y="6868"/>
                </a:cubicBezTo>
                <a:cubicBezTo>
                  <a:pt x="456" y="7047"/>
                  <a:pt x="436" y="7105"/>
                  <a:pt x="80" y="7428"/>
                </a:cubicBezTo>
                <a:cubicBezTo>
                  <a:pt x="296" y="7412"/>
                  <a:pt x="480" y="7400"/>
                  <a:pt x="688" y="7385"/>
                </a:cubicBezTo>
                <a:cubicBezTo>
                  <a:pt x="494" y="7693"/>
                  <a:pt x="126" y="7500"/>
                  <a:pt x="1" y="8006"/>
                </a:cubicBezTo>
                <a:cubicBezTo>
                  <a:pt x="97" y="7971"/>
                  <a:pt x="165" y="7951"/>
                  <a:pt x="231" y="7927"/>
                </a:cubicBezTo>
                <a:cubicBezTo>
                  <a:pt x="351" y="7884"/>
                  <a:pt x="467" y="7835"/>
                  <a:pt x="588" y="7799"/>
                </a:cubicBezTo>
                <a:cubicBezTo>
                  <a:pt x="876" y="7712"/>
                  <a:pt x="1166" y="7633"/>
                  <a:pt x="1455" y="7549"/>
                </a:cubicBezTo>
                <a:cubicBezTo>
                  <a:pt x="1584" y="7512"/>
                  <a:pt x="1711" y="7468"/>
                  <a:pt x="1841" y="7440"/>
                </a:cubicBezTo>
                <a:cubicBezTo>
                  <a:pt x="1848" y="7439"/>
                  <a:pt x="1869" y="7544"/>
                  <a:pt x="1879" y="7586"/>
                </a:cubicBezTo>
                <a:cubicBezTo>
                  <a:pt x="2276" y="7512"/>
                  <a:pt x="2605" y="6999"/>
                  <a:pt x="3094" y="7282"/>
                </a:cubicBezTo>
                <a:cubicBezTo>
                  <a:pt x="2357" y="7676"/>
                  <a:pt x="1648" y="8053"/>
                  <a:pt x="940" y="8431"/>
                </a:cubicBezTo>
                <a:cubicBezTo>
                  <a:pt x="940" y="8442"/>
                  <a:pt x="939" y="8451"/>
                  <a:pt x="940" y="8462"/>
                </a:cubicBezTo>
                <a:cubicBezTo>
                  <a:pt x="1094" y="8433"/>
                  <a:pt x="1250" y="8404"/>
                  <a:pt x="1363" y="8383"/>
                </a:cubicBezTo>
                <a:cubicBezTo>
                  <a:pt x="1256" y="8490"/>
                  <a:pt x="1135" y="8615"/>
                  <a:pt x="1015" y="8735"/>
                </a:cubicBezTo>
                <a:cubicBezTo>
                  <a:pt x="954" y="8716"/>
                  <a:pt x="892" y="8700"/>
                  <a:pt x="831" y="8650"/>
                </a:cubicBezTo>
                <a:cubicBezTo>
                  <a:pt x="798" y="8624"/>
                  <a:pt x="714" y="8642"/>
                  <a:pt x="697" y="8681"/>
                </a:cubicBezTo>
                <a:cubicBezTo>
                  <a:pt x="672" y="8735"/>
                  <a:pt x="668" y="8838"/>
                  <a:pt x="688" y="8900"/>
                </a:cubicBezTo>
                <a:cubicBezTo>
                  <a:pt x="746" y="9078"/>
                  <a:pt x="843" y="9181"/>
                  <a:pt x="965" y="9228"/>
                </a:cubicBezTo>
                <a:cubicBezTo>
                  <a:pt x="968" y="9255"/>
                  <a:pt x="970" y="9280"/>
                  <a:pt x="973" y="9307"/>
                </a:cubicBezTo>
                <a:cubicBezTo>
                  <a:pt x="1019" y="9300"/>
                  <a:pt x="1065" y="9290"/>
                  <a:pt x="1112" y="9283"/>
                </a:cubicBezTo>
                <a:cubicBezTo>
                  <a:pt x="1199" y="9290"/>
                  <a:pt x="1248" y="9346"/>
                  <a:pt x="1271" y="9435"/>
                </a:cubicBezTo>
                <a:cubicBezTo>
                  <a:pt x="1187" y="9483"/>
                  <a:pt x="1103" y="9533"/>
                  <a:pt x="1019" y="9581"/>
                </a:cubicBezTo>
                <a:cubicBezTo>
                  <a:pt x="1013" y="9579"/>
                  <a:pt x="1005" y="9577"/>
                  <a:pt x="998" y="9575"/>
                </a:cubicBezTo>
                <a:cubicBezTo>
                  <a:pt x="988" y="9593"/>
                  <a:pt x="985" y="9598"/>
                  <a:pt x="982" y="9605"/>
                </a:cubicBezTo>
                <a:cubicBezTo>
                  <a:pt x="959" y="9618"/>
                  <a:pt x="937" y="9629"/>
                  <a:pt x="915" y="9642"/>
                </a:cubicBezTo>
                <a:cubicBezTo>
                  <a:pt x="936" y="9679"/>
                  <a:pt x="951" y="9702"/>
                  <a:pt x="969" y="9733"/>
                </a:cubicBezTo>
                <a:cubicBezTo>
                  <a:pt x="965" y="9808"/>
                  <a:pt x="965" y="9884"/>
                  <a:pt x="977" y="9958"/>
                </a:cubicBezTo>
                <a:cubicBezTo>
                  <a:pt x="923" y="9986"/>
                  <a:pt x="870" y="10011"/>
                  <a:pt x="797" y="10049"/>
                </a:cubicBezTo>
                <a:cubicBezTo>
                  <a:pt x="885" y="10163"/>
                  <a:pt x="962" y="10247"/>
                  <a:pt x="1040" y="10353"/>
                </a:cubicBezTo>
                <a:cubicBezTo>
                  <a:pt x="1054" y="10486"/>
                  <a:pt x="1053" y="10627"/>
                  <a:pt x="994" y="10779"/>
                </a:cubicBezTo>
                <a:cubicBezTo>
                  <a:pt x="905" y="11008"/>
                  <a:pt x="1293" y="11361"/>
                  <a:pt x="1501" y="11223"/>
                </a:cubicBezTo>
                <a:cubicBezTo>
                  <a:pt x="1665" y="11114"/>
                  <a:pt x="1667" y="11257"/>
                  <a:pt x="1686" y="11332"/>
                </a:cubicBezTo>
                <a:cubicBezTo>
                  <a:pt x="1608" y="11492"/>
                  <a:pt x="1549" y="11607"/>
                  <a:pt x="1506" y="11697"/>
                </a:cubicBezTo>
                <a:cubicBezTo>
                  <a:pt x="1433" y="11715"/>
                  <a:pt x="1324" y="11707"/>
                  <a:pt x="1313" y="11752"/>
                </a:cubicBezTo>
                <a:cubicBezTo>
                  <a:pt x="1286" y="11858"/>
                  <a:pt x="1275" y="12017"/>
                  <a:pt x="1313" y="12105"/>
                </a:cubicBezTo>
                <a:cubicBezTo>
                  <a:pt x="1399" y="12302"/>
                  <a:pt x="1518" y="12471"/>
                  <a:pt x="1610" y="12628"/>
                </a:cubicBezTo>
                <a:cubicBezTo>
                  <a:pt x="1317" y="12641"/>
                  <a:pt x="1130" y="12818"/>
                  <a:pt x="1091" y="13102"/>
                </a:cubicBezTo>
                <a:cubicBezTo>
                  <a:pt x="999" y="13173"/>
                  <a:pt x="898" y="13254"/>
                  <a:pt x="856" y="13376"/>
                </a:cubicBezTo>
                <a:cubicBezTo>
                  <a:pt x="727" y="13753"/>
                  <a:pt x="983" y="13793"/>
                  <a:pt x="1124" y="13941"/>
                </a:cubicBezTo>
                <a:cubicBezTo>
                  <a:pt x="1049" y="13959"/>
                  <a:pt x="986" y="13957"/>
                  <a:pt x="923" y="13953"/>
                </a:cubicBezTo>
                <a:cubicBezTo>
                  <a:pt x="727" y="13943"/>
                  <a:pt x="660" y="14071"/>
                  <a:pt x="751" y="14312"/>
                </a:cubicBezTo>
                <a:cubicBezTo>
                  <a:pt x="791" y="14419"/>
                  <a:pt x="850" y="14525"/>
                  <a:pt x="919" y="14592"/>
                </a:cubicBezTo>
                <a:cubicBezTo>
                  <a:pt x="1129" y="14798"/>
                  <a:pt x="1134" y="14791"/>
                  <a:pt x="936" y="15103"/>
                </a:cubicBezTo>
                <a:cubicBezTo>
                  <a:pt x="1078" y="15261"/>
                  <a:pt x="1202" y="15462"/>
                  <a:pt x="1359" y="15559"/>
                </a:cubicBezTo>
                <a:cubicBezTo>
                  <a:pt x="1520" y="15659"/>
                  <a:pt x="1712" y="15651"/>
                  <a:pt x="1887" y="15711"/>
                </a:cubicBezTo>
                <a:cubicBezTo>
                  <a:pt x="1946" y="15731"/>
                  <a:pt x="2021" y="15806"/>
                  <a:pt x="2038" y="15881"/>
                </a:cubicBezTo>
                <a:cubicBezTo>
                  <a:pt x="2056" y="15961"/>
                  <a:pt x="2015" y="16067"/>
                  <a:pt x="1992" y="16210"/>
                </a:cubicBezTo>
                <a:cubicBezTo>
                  <a:pt x="1826" y="15931"/>
                  <a:pt x="1771" y="15873"/>
                  <a:pt x="1610" y="16015"/>
                </a:cubicBezTo>
                <a:cubicBezTo>
                  <a:pt x="1335" y="16260"/>
                  <a:pt x="977" y="16418"/>
                  <a:pt x="927" y="17019"/>
                </a:cubicBezTo>
                <a:cubicBezTo>
                  <a:pt x="683" y="17155"/>
                  <a:pt x="331" y="17611"/>
                  <a:pt x="219" y="17955"/>
                </a:cubicBezTo>
                <a:cubicBezTo>
                  <a:pt x="200" y="18012"/>
                  <a:pt x="173" y="18090"/>
                  <a:pt x="185" y="18138"/>
                </a:cubicBezTo>
                <a:cubicBezTo>
                  <a:pt x="250" y="18389"/>
                  <a:pt x="165" y="18556"/>
                  <a:pt x="59" y="18734"/>
                </a:cubicBezTo>
                <a:cubicBezTo>
                  <a:pt x="15" y="18809"/>
                  <a:pt x="-16" y="18968"/>
                  <a:pt x="9" y="19044"/>
                </a:cubicBezTo>
                <a:cubicBezTo>
                  <a:pt x="30" y="19107"/>
                  <a:pt x="142" y="19104"/>
                  <a:pt x="215" y="19129"/>
                </a:cubicBezTo>
                <a:cubicBezTo>
                  <a:pt x="239" y="19137"/>
                  <a:pt x="265" y="19138"/>
                  <a:pt x="311" y="19141"/>
                </a:cubicBezTo>
                <a:cubicBezTo>
                  <a:pt x="234" y="19360"/>
                  <a:pt x="171" y="19546"/>
                  <a:pt x="85" y="19792"/>
                </a:cubicBezTo>
                <a:cubicBezTo>
                  <a:pt x="309" y="19878"/>
                  <a:pt x="538" y="19949"/>
                  <a:pt x="759" y="20053"/>
                </a:cubicBezTo>
                <a:cubicBezTo>
                  <a:pt x="1272" y="20294"/>
                  <a:pt x="1775" y="20566"/>
                  <a:pt x="2289" y="20795"/>
                </a:cubicBezTo>
                <a:cubicBezTo>
                  <a:pt x="2523" y="20900"/>
                  <a:pt x="2793" y="21055"/>
                  <a:pt x="3010" y="20978"/>
                </a:cubicBezTo>
                <a:cubicBezTo>
                  <a:pt x="3330" y="20864"/>
                  <a:pt x="3591" y="20988"/>
                  <a:pt x="3845" y="21166"/>
                </a:cubicBezTo>
                <a:cubicBezTo>
                  <a:pt x="4208" y="21421"/>
                  <a:pt x="4587" y="21536"/>
                  <a:pt x="4981" y="21580"/>
                </a:cubicBezTo>
                <a:cubicBezTo>
                  <a:pt x="5080" y="21591"/>
                  <a:pt x="5187" y="21566"/>
                  <a:pt x="5282" y="21525"/>
                </a:cubicBezTo>
                <a:cubicBezTo>
                  <a:pt x="5323" y="21508"/>
                  <a:pt x="5343" y="21406"/>
                  <a:pt x="5375" y="21343"/>
                </a:cubicBezTo>
                <a:cubicBezTo>
                  <a:pt x="5328" y="21320"/>
                  <a:pt x="5284" y="21280"/>
                  <a:pt x="5236" y="21276"/>
                </a:cubicBezTo>
                <a:cubicBezTo>
                  <a:pt x="5131" y="21266"/>
                  <a:pt x="5023" y="21276"/>
                  <a:pt x="4918" y="21276"/>
                </a:cubicBezTo>
                <a:cubicBezTo>
                  <a:pt x="4915" y="21240"/>
                  <a:pt x="4912" y="21202"/>
                  <a:pt x="4909" y="21166"/>
                </a:cubicBezTo>
                <a:cubicBezTo>
                  <a:pt x="4965" y="21139"/>
                  <a:pt x="5022" y="21085"/>
                  <a:pt x="5077" y="21087"/>
                </a:cubicBezTo>
                <a:cubicBezTo>
                  <a:pt x="5308" y="21096"/>
                  <a:pt x="5538" y="21122"/>
                  <a:pt x="5769" y="21142"/>
                </a:cubicBezTo>
                <a:cubicBezTo>
                  <a:pt x="5897" y="21153"/>
                  <a:pt x="6026" y="21168"/>
                  <a:pt x="6154" y="21184"/>
                </a:cubicBezTo>
                <a:cubicBezTo>
                  <a:pt x="6261" y="21198"/>
                  <a:pt x="6368" y="21238"/>
                  <a:pt x="6473" y="21227"/>
                </a:cubicBezTo>
                <a:cubicBezTo>
                  <a:pt x="6585" y="21215"/>
                  <a:pt x="6697" y="21154"/>
                  <a:pt x="6837" y="21105"/>
                </a:cubicBezTo>
                <a:cubicBezTo>
                  <a:pt x="6813" y="21268"/>
                  <a:pt x="6798" y="21372"/>
                  <a:pt x="6783" y="21470"/>
                </a:cubicBezTo>
                <a:cubicBezTo>
                  <a:pt x="7092" y="21585"/>
                  <a:pt x="7156" y="21209"/>
                  <a:pt x="7278" y="20959"/>
                </a:cubicBezTo>
                <a:cubicBezTo>
                  <a:pt x="7439" y="21286"/>
                  <a:pt x="7812" y="21293"/>
                  <a:pt x="8020" y="21039"/>
                </a:cubicBezTo>
                <a:cubicBezTo>
                  <a:pt x="8104" y="21093"/>
                  <a:pt x="8190" y="21189"/>
                  <a:pt x="8225" y="21160"/>
                </a:cubicBezTo>
                <a:cubicBezTo>
                  <a:pt x="8447" y="20978"/>
                  <a:pt x="8651" y="20837"/>
                  <a:pt x="8929" y="20966"/>
                </a:cubicBezTo>
                <a:cubicBezTo>
                  <a:pt x="9124" y="21055"/>
                  <a:pt x="9349" y="20997"/>
                  <a:pt x="9562" y="21002"/>
                </a:cubicBezTo>
                <a:cubicBezTo>
                  <a:pt x="9663" y="21004"/>
                  <a:pt x="9769" y="21021"/>
                  <a:pt x="9868" y="21002"/>
                </a:cubicBezTo>
                <a:cubicBezTo>
                  <a:pt x="10107" y="20957"/>
                  <a:pt x="10343" y="20911"/>
                  <a:pt x="10577" y="20832"/>
                </a:cubicBezTo>
                <a:cubicBezTo>
                  <a:pt x="10864" y="20734"/>
                  <a:pt x="11147" y="20600"/>
                  <a:pt x="11432" y="20485"/>
                </a:cubicBezTo>
                <a:cubicBezTo>
                  <a:pt x="11528" y="20446"/>
                  <a:pt x="11636" y="20361"/>
                  <a:pt x="11721" y="20394"/>
                </a:cubicBezTo>
                <a:cubicBezTo>
                  <a:pt x="12196" y="20577"/>
                  <a:pt x="12606" y="20331"/>
                  <a:pt x="13020" y="20047"/>
                </a:cubicBezTo>
                <a:cubicBezTo>
                  <a:pt x="13399" y="19789"/>
                  <a:pt x="13788" y="19552"/>
                  <a:pt x="14177" y="19330"/>
                </a:cubicBezTo>
                <a:cubicBezTo>
                  <a:pt x="14386" y="19210"/>
                  <a:pt x="14607" y="19147"/>
                  <a:pt x="14823" y="19050"/>
                </a:cubicBezTo>
                <a:cubicBezTo>
                  <a:pt x="15603" y="18697"/>
                  <a:pt x="16380" y="18332"/>
                  <a:pt x="17162" y="17986"/>
                </a:cubicBezTo>
                <a:cubicBezTo>
                  <a:pt x="17354" y="17900"/>
                  <a:pt x="17561" y="17868"/>
                  <a:pt x="17757" y="17797"/>
                </a:cubicBezTo>
                <a:cubicBezTo>
                  <a:pt x="18066" y="17685"/>
                  <a:pt x="18380" y="17605"/>
                  <a:pt x="18675" y="17438"/>
                </a:cubicBezTo>
                <a:cubicBezTo>
                  <a:pt x="19161" y="17164"/>
                  <a:pt x="19634" y="16833"/>
                  <a:pt x="20109" y="16520"/>
                </a:cubicBezTo>
                <a:cubicBezTo>
                  <a:pt x="20203" y="16458"/>
                  <a:pt x="20285" y="16360"/>
                  <a:pt x="20373" y="16277"/>
                </a:cubicBezTo>
                <a:cubicBezTo>
                  <a:pt x="20358" y="16231"/>
                  <a:pt x="20342" y="16182"/>
                  <a:pt x="20326" y="16137"/>
                </a:cubicBezTo>
                <a:cubicBezTo>
                  <a:pt x="19890" y="16327"/>
                  <a:pt x="19455" y="16518"/>
                  <a:pt x="19019" y="16708"/>
                </a:cubicBezTo>
                <a:cubicBezTo>
                  <a:pt x="19013" y="16682"/>
                  <a:pt x="19008" y="16655"/>
                  <a:pt x="19002" y="16629"/>
                </a:cubicBezTo>
                <a:cubicBezTo>
                  <a:pt x="19099" y="16564"/>
                  <a:pt x="19190" y="16482"/>
                  <a:pt x="19291" y="16441"/>
                </a:cubicBezTo>
                <a:cubicBezTo>
                  <a:pt x="19723" y="16266"/>
                  <a:pt x="20155" y="16097"/>
                  <a:pt x="20591" y="15942"/>
                </a:cubicBezTo>
                <a:cubicBezTo>
                  <a:pt x="20834" y="15856"/>
                  <a:pt x="20992" y="15630"/>
                  <a:pt x="20976" y="15389"/>
                </a:cubicBezTo>
                <a:cubicBezTo>
                  <a:pt x="20836" y="15352"/>
                  <a:pt x="20703" y="15320"/>
                  <a:pt x="20570" y="15285"/>
                </a:cubicBezTo>
                <a:cubicBezTo>
                  <a:pt x="20568" y="15256"/>
                  <a:pt x="20567" y="15224"/>
                  <a:pt x="20565" y="15194"/>
                </a:cubicBezTo>
                <a:cubicBezTo>
                  <a:pt x="20811" y="15049"/>
                  <a:pt x="21153" y="15184"/>
                  <a:pt x="21286" y="14714"/>
                </a:cubicBezTo>
                <a:cubicBezTo>
                  <a:pt x="21116" y="14535"/>
                  <a:pt x="21136" y="14477"/>
                  <a:pt x="21492" y="14154"/>
                </a:cubicBezTo>
                <a:cubicBezTo>
                  <a:pt x="21276" y="14170"/>
                  <a:pt x="21088" y="14182"/>
                  <a:pt x="20880" y="14197"/>
                </a:cubicBezTo>
                <a:cubicBezTo>
                  <a:pt x="21074" y="13889"/>
                  <a:pt x="21442" y="14082"/>
                  <a:pt x="21567" y="13576"/>
                </a:cubicBezTo>
                <a:cubicBezTo>
                  <a:pt x="21471" y="13611"/>
                  <a:pt x="21408" y="13637"/>
                  <a:pt x="21341" y="13662"/>
                </a:cubicBezTo>
                <a:cubicBezTo>
                  <a:pt x="21222" y="13704"/>
                  <a:pt x="21101" y="13753"/>
                  <a:pt x="20980" y="13789"/>
                </a:cubicBezTo>
                <a:cubicBezTo>
                  <a:pt x="20692" y="13876"/>
                  <a:pt x="20402" y="13955"/>
                  <a:pt x="20113" y="14039"/>
                </a:cubicBezTo>
                <a:cubicBezTo>
                  <a:pt x="19984" y="14076"/>
                  <a:pt x="19857" y="14114"/>
                  <a:pt x="19727" y="14142"/>
                </a:cubicBezTo>
                <a:cubicBezTo>
                  <a:pt x="19720" y="14143"/>
                  <a:pt x="19703" y="14038"/>
                  <a:pt x="19694" y="13996"/>
                </a:cubicBezTo>
                <a:cubicBezTo>
                  <a:pt x="19297" y="14070"/>
                  <a:pt x="18968" y="14583"/>
                  <a:pt x="18478" y="14300"/>
                </a:cubicBezTo>
                <a:cubicBezTo>
                  <a:pt x="19215" y="13906"/>
                  <a:pt x="19920" y="13529"/>
                  <a:pt x="20628" y="13151"/>
                </a:cubicBezTo>
                <a:cubicBezTo>
                  <a:pt x="20628" y="13140"/>
                  <a:pt x="20629" y="13131"/>
                  <a:pt x="20628" y="13120"/>
                </a:cubicBezTo>
                <a:cubicBezTo>
                  <a:pt x="20474" y="13149"/>
                  <a:pt x="20318" y="13178"/>
                  <a:pt x="20205" y="13199"/>
                </a:cubicBezTo>
                <a:cubicBezTo>
                  <a:pt x="20312" y="13092"/>
                  <a:pt x="20437" y="12973"/>
                  <a:pt x="20557" y="12853"/>
                </a:cubicBezTo>
                <a:cubicBezTo>
                  <a:pt x="20618" y="12872"/>
                  <a:pt x="20680" y="12888"/>
                  <a:pt x="20741" y="12938"/>
                </a:cubicBezTo>
                <a:cubicBezTo>
                  <a:pt x="20774" y="12964"/>
                  <a:pt x="20854" y="12946"/>
                  <a:pt x="20871" y="12907"/>
                </a:cubicBezTo>
                <a:cubicBezTo>
                  <a:pt x="20896" y="12853"/>
                  <a:pt x="20900" y="12744"/>
                  <a:pt x="20880" y="12682"/>
                </a:cubicBezTo>
                <a:cubicBezTo>
                  <a:pt x="20822" y="12503"/>
                  <a:pt x="20725" y="12406"/>
                  <a:pt x="20603" y="12360"/>
                </a:cubicBezTo>
                <a:cubicBezTo>
                  <a:pt x="20600" y="12332"/>
                  <a:pt x="20598" y="12303"/>
                  <a:pt x="20595" y="12275"/>
                </a:cubicBezTo>
                <a:cubicBezTo>
                  <a:pt x="20549" y="12282"/>
                  <a:pt x="20503" y="12292"/>
                  <a:pt x="20456" y="12299"/>
                </a:cubicBezTo>
                <a:cubicBezTo>
                  <a:pt x="20369" y="12292"/>
                  <a:pt x="20320" y="12237"/>
                  <a:pt x="20297" y="12147"/>
                </a:cubicBezTo>
                <a:cubicBezTo>
                  <a:pt x="20381" y="12099"/>
                  <a:pt x="20465" y="12049"/>
                  <a:pt x="20549" y="12001"/>
                </a:cubicBezTo>
                <a:cubicBezTo>
                  <a:pt x="20555" y="12003"/>
                  <a:pt x="20563" y="12005"/>
                  <a:pt x="20570" y="12007"/>
                </a:cubicBezTo>
                <a:cubicBezTo>
                  <a:pt x="20580" y="11989"/>
                  <a:pt x="20583" y="11984"/>
                  <a:pt x="20586" y="11977"/>
                </a:cubicBezTo>
                <a:cubicBezTo>
                  <a:pt x="20609" y="11964"/>
                  <a:pt x="20631" y="11953"/>
                  <a:pt x="20653" y="11940"/>
                </a:cubicBezTo>
                <a:cubicBezTo>
                  <a:pt x="20631" y="11902"/>
                  <a:pt x="20617" y="11880"/>
                  <a:pt x="20599" y="11849"/>
                </a:cubicBezTo>
                <a:cubicBezTo>
                  <a:pt x="20603" y="11776"/>
                  <a:pt x="20606" y="11702"/>
                  <a:pt x="20595" y="11630"/>
                </a:cubicBezTo>
                <a:cubicBezTo>
                  <a:pt x="20649" y="11602"/>
                  <a:pt x="20699" y="11571"/>
                  <a:pt x="20771" y="11533"/>
                </a:cubicBezTo>
                <a:cubicBezTo>
                  <a:pt x="20683" y="11419"/>
                  <a:pt x="20610" y="11334"/>
                  <a:pt x="20532" y="11229"/>
                </a:cubicBezTo>
                <a:cubicBezTo>
                  <a:pt x="20518" y="11097"/>
                  <a:pt x="20519" y="10960"/>
                  <a:pt x="20578" y="10809"/>
                </a:cubicBezTo>
                <a:cubicBezTo>
                  <a:pt x="20667" y="10580"/>
                  <a:pt x="20275" y="10221"/>
                  <a:pt x="20067" y="10359"/>
                </a:cubicBezTo>
                <a:cubicBezTo>
                  <a:pt x="19903" y="10468"/>
                  <a:pt x="19905" y="10325"/>
                  <a:pt x="19886" y="10250"/>
                </a:cubicBezTo>
                <a:cubicBezTo>
                  <a:pt x="19964" y="10090"/>
                  <a:pt x="20019" y="9981"/>
                  <a:pt x="20062" y="9891"/>
                </a:cubicBezTo>
                <a:cubicBezTo>
                  <a:pt x="20135" y="9873"/>
                  <a:pt x="20248" y="9882"/>
                  <a:pt x="20259" y="9836"/>
                </a:cubicBezTo>
                <a:cubicBezTo>
                  <a:pt x="20287" y="9730"/>
                  <a:pt x="20293" y="9571"/>
                  <a:pt x="20255" y="9483"/>
                </a:cubicBezTo>
                <a:cubicBezTo>
                  <a:pt x="20169" y="9286"/>
                  <a:pt x="20050" y="9117"/>
                  <a:pt x="19958" y="8960"/>
                </a:cubicBezTo>
                <a:cubicBezTo>
                  <a:pt x="20251" y="8947"/>
                  <a:pt x="20442" y="8764"/>
                  <a:pt x="20482" y="8480"/>
                </a:cubicBezTo>
                <a:cubicBezTo>
                  <a:pt x="20573" y="8409"/>
                  <a:pt x="20670" y="8334"/>
                  <a:pt x="20712" y="8212"/>
                </a:cubicBezTo>
                <a:cubicBezTo>
                  <a:pt x="20841" y="7835"/>
                  <a:pt x="20585" y="7789"/>
                  <a:pt x="20444" y="7641"/>
                </a:cubicBezTo>
                <a:cubicBezTo>
                  <a:pt x="20519" y="7623"/>
                  <a:pt x="20582" y="7631"/>
                  <a:pt x="20645" y="7635"/>
                </a:cubicBezTo>
                <a:cubicBezTo>
                  <a:pt x="20841" y="7645"/>
                  <a:pt x="20908" y="7511"/>
                  <a:pt x="20817" y="7270"/>
                </a:cubicBezTo>
                <a:cubicBezTo>
                  <a:pt x="20777" y="7163"/>
                  <a:pt x="20718" y="7057"/>
                  <a:pt x="20649" y="6990"/>
                </a:cubicBezTo>
                <a:cubicBezTo>
                  <a:pt x="20439" y="6784"/>
                  <a:pt x="20438" y="6791"/>
                  <a:pt x="20637" y="6479"/>
                </a:cubicBezTo>
                <a:cubicBezTo>
                  <a:pt x="20494" y="6321"/>
                  <a:pt x="20366" y="6120"/>
                  <a:pt x="20209" y="6023"/>
                </a:cubicBezTo>
                <a:cubicBezTo>
                  <a:pt x="20048" y="5923"/>
                  <a:pt x="19856" y="5937"/>
                  <a:pt x="19681" y="5877"/>
                </a:cubicBezTo>
                <a:cubicBezTo>
                  <a:pt x="19622" y="5857"/>
                  <a:pt x="19547" y="5782"/>
                  <a:pt x="19530" y="5707"/>
                </a:cubicBezTo>
                <a:cubicBezTo>
                  <a:pt x="19512" y="5627"/>
                  <a:pt x="19553" y="5515"/>
                  <a:pt x="19576" y="5372"/>
                </a:cubicBezTo>
                <a:cubicBezTo>
                  <a:pt x="19742" y="5651"/>
                  <a:pt x="19801" y="5709"/>
                  <a:pt x="19962" y="5567"/>
                </a:cubicBezTo>
                <a:cubicBezTo>
                  <a:pt x="20237" y="5322"/>
                  <a:pt x="20591" y="5164"/>
                  <a:pt x="20641" y="4563"/>
                </a:cubicBezTo>
                <a:cubicBezTo>
                  <a:pt x="20885" y="4427"/>
                  <a:pt x="21237" y="3971"/>
                  <a:pt x="21349" y="3627"/>
                </a:cubicBezTo>
                <a:cubicBezTo>
                  <a:pt x="21368" y="3570"/>
                  <a:pt x="21395" y="3492"/>
                  <a:pt x="21383" y="3444"/>
                </a:cubicBezTo>
                <a:cubicBezTo>
                  <a:pt x="21318" y="3193"/>
                  <a:pt x="21403" y="3033"/>
                  <a:pt x="21509" y="2854"/>
                </a:cubicBezTo>
                <a:cubicBezTo>
                  <a:pt x="21553" y="2779"/>
                  <a:pt x="21584" y="2621"/>
                  <a:pt x="21559" y="2544"/>
                </a:cubicBezTo>
                <a:cubicBezTo>
                  <a:pt x="21538" y="2481"/>
                  <a:pt x="21426" y="2478"/>
                  <a:pt x="21353" y="2453"/>
                </a:cubicBezTo>
                <a:cubicBezTo>
                  <a:pt x="21329" y="2445"/>
                  <a:pt x="21303" y="2450"/>
                  <a:pt x="21257" y="2447"/>
                </a:cubicBezTo>
                <a:cubicBezTo>
                  <a:pt x="21334" y="2228"/>
                  <a:pt x="21402" y="2042"/>
                  <a:pt x="21488" y="1796"/>
                </a:cubicBezTo>
                <a:cubicBezTo>
                  <a:pt x="21263" y="1710"/>
                  <a:pt x="21034" y="1633"/>
                  <a:pt x="20813" y="1529"/>
                </a:cubicBezTo>
                <a:cubicBezTo>
                  <a:pt x="20301" y="1288"/>
                  <a:pt x="19793" y="1016"/>
                  <a:pt x="19279" y="787"/>
                </a:cubicBezTo>
                <a:cubicBezTo>
                  <a:pt x="19045" y="682"/>
                  <a:pt x="18779" y="533"/>
                  <a:pt x="18562" y="610"/>
                </a:cubicBezTo>
                <a:cubicBezTo>
                  <a:pt x="18242" y="724"/>
                  <a:pt x="17977" y="600"/>
                  <a:pt x="17723" y="422"/>
                </a:cubicBezTo>
                <a:cubicBezTo>
                  <a:pt x="17360" y="167"/>
                  <a:pt x="16986" y="46"/>
                  <a:pt x="16592" y="2"/>
                </a:cubicBezTo>
                <a:close/>
              </a:path>
            </a:pathLst>
          </a:custGeom>
          <a:solidFill>
            <a:srgbClr val="271880"/>
          </a:solidFill>
        </p:spPr>
        <p:txBody>
          <a:bodyPr lIns="53578" tIns="53578" rIns="53578" bIns="53578" anchor="ctr"/>
          <a:lstStyle/>
          <a:p>
            <a:pPr defTabSz="642937">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r>
              <a:rPr lang="en-US"/>
              <a:t> </a:t>
            </a:r>
            <a:endParaRPr/>
          </a:p>
        </p:txBody>
      </p:sp>
      <p:sp>
        <p:nvSpPr>
          <p:cNvPr id="51" name="Venenatis Euismod Purus"/>
          <p:cNvSpPr txBox="1">
            <a:spLocks noGrp="1"/>
          </p:cNvSpPr>
          <p:nvPr>
            <p:ph type="body" sz="quarter" idx="25"/>
          </p:nvPr>
        </p:nvSpPr>
        <p:spPr>
          <a:xfrm>
            <a:off x="11570269" y="4777632"/>
            <a:ext cx="2859803" cy="984568"/>
          </a:xfrm>
          <a:prstGeom prst="rect">
            <a:avLst/>
          </a:prstGeom>
        </p:spPr>
        <p:txBody>
          <a:bodyPr anchor="ctr"/>
          <a:lstStyle>
            <a:lvl1pPr algn="l">
              <a:lnSpc>
                <a:spcPct val="70000"/>
              </a:lnSpc>
              <a:defRPr sz="2200" b="1" cap="all" spc="330">
                <a:latin typeface="+mn-lt"/>
                <a:ea typeface="+mn-ea"/>
                <a:cs typeface="+mn-cs"/>
                <a:sym typeface="Avenir Next Condensed"/>
              </a:defRPr>
            </a:lvl1pPr>
          </a:lstStyle>
          <a:p>
            <a:pPr lvl="0"/>
            <a:r>
              <a:rPr lang="fr-FR"/>
              <a:t>Cliquez pour modifier les styles du texte du masque</a:t>
            </a:r>
          </a:p>
        </p:txBody>
      </p:sp>
      <p:sp>
        <p:nvSpPr>
          <p:cNvPr id="52" name="#3"/>
          <p:cNvSpPr txBox="1">
            <a:spLocks noGrp="1"/>
          </p:cNvSpPr>
          <p:nvPr>
            <p:ph type="body" sz="quarter" idx="26"/>
          </p:nvPr>
        </p:nvSpPr>
        <p:spPr>
          <a:xfrm>
            <a:off x="10075931" y="4777632"/>
            <a:ext cx="1030752" cy="984568"/>
          </a:xfrm>
          <a:prstGeom prst="rect">
            <a:avLst/>
          </a:prstGeom>
        </p:spPr>
        <p:txBody>
          <a:bodyPr lIns="71437" tIns="71437" rIns="71437" bIns="71437" anchor="ctr"/>
          <a:lstStyle>
            <a:lvl1pPr algn="l">
              <a:lnSpc>
                <a:spcPct val="70000"/>
              </a:lnSpc>
              <a:defRPr b="1" cap="all">
                <a:solidFill>
                  <a:srgbClr val="FFFFFF"/>
                </a:solidFill>
                <a:latin typeface="+mj-lt"/>
                <a:ea typeface="+mj-ea"/>
                <a:cs typeface="+mj-cs"/>
                <a:sym typeface="Avenir Next"/>
              </a:defRPr>
            </a:lvl1pPr>
          </a:lstStyle>
          <a:p>
            <a:pPr lvl="0"/>
            <a:r>
              <a:rPr lang="fr-FR"/>
              <a:t>Cliquez pour modifier les styles du texte du masque</a:t>
            </a:r>
          </a:p>
        </p:txBody>
      </p:sp>
      <p:sp>
        <p:nvSpPr>
          <p:cNvPr id="53" name="Aenean lacinia nulla sed consectetur. Duis mollis, est non luctus, eget lacinia odio sem nec elit."/>
          <p:cNvSpPr txBox="1">
            <a:spLocks noGrp="1"/>
          </p:cNvSpPr>
          <p:nvPr>
            <p:ph type="body" sz="quarter" idx="27"/>
          </p:nvPr>
        </p:nvSpPr>
        <p:spPr>
          <a:xfrm>
            <a:off x="9953926" y="6426336"/>
            <a:ext cx="4476146" cy="1334152"/>
          </a:xfrm>
          <a:prstGeom prst="rect">
            <a:avLst/>
          </a:prstGeom>
        </p:spPr>
        <p:txBody>
          <a:bodyPr/>
          <a:lstStyle>
            <a:lvl1pPr algn="l">
              <a:lnSpc>
                <a:spcPct val="120000"/>
              </a:lnSpc>
              <a:defRPr sz="1800">
                <a:latin typeface="Avenir Book"/>
                <a:ea typeface="Avenir Book"/>
                <a:cs typeface="Avenir Book"/>
                <a:sym typeface="Avenir Book"/>
              </a:defRPr>
            </a:lvl1pPr>
          </a:lstStyle>
          <a:p>
            <a:pPr lvl="0"/>
            <a:r>
              <a:rPr lang="fr-FR"/>
              <a:t>Cliquez pour modifier les styles du texte du masque</a:t>
            </a:r>
          </a:p>
        </p:txBody>
      </p:sp>
      <p:sp>
        <p:nvSpPr>
          <p:cNvPr id="20" name="Shape">
            <a:extLst>
              <a:ext uri="{FF2B5EF4-FFF2-40B4-BE49-F238E27FC236}">
                <a16:creationId xmlns="" xmlns:a16="http://schemas.microsoft.com/office/drawing/2014/main" id="{D4A50A30-F69D-804B-AEE0-973ED11DFDAC}"/>
              </a:ext>
            </a:extLst>
          </p:cNvPr>
          <p:cNvSpPr>
            <a:spLocks noGrp="1"/>
          </p:cNvSpPr>
          <p:nvPr>
            <p:ph type="body" sz="quarter" idx="28" hasCustomPrompt="1"/>
          </p:nvPr>
        </p:nvSpPr>
        <p:spPr>
          <a:xfrm>
            <a:off x="9890063" y="8139364"/>
            <a:ext cx="1236455" cy="1178650"/>
          </a:xfrm>
          <a:custGeom>
            <a:avLst/>
            <a:gdLst/>
            <a:ahLst/>
            <a:cxnLst>
              <a:cxn ang="0">
                <a:pos x="wd2" y="hd2"/>
              </a:cxn>
              <a:cxn ang="5400000">
                <a:pos x="wd2" y="hd2"/>
              </a:cxn>
              <a:cxn ang="10800000">
                <a:pos x="wd2" y="hd2"/>
              </a:cxn>
              <a:cxn ang="16200000">
                <a:pos x="wd2" y="hd2"/>
              </a:cxn>
            </a:cxnLst>
            <a:rect l="0" t="0" r="r" b="b"/>
            <a:pathLst>
              <a:path w="21568" h="21583" extrusionOk="0">
                <a:moveTo>
                  <a:pt x="16592" y="2"/>
                </a:moveTo>
                <a:cubicBezTo>
                  <a:pt x="16492" y="-9"/>
                  <a:pt x="16386" y="16"/>
                  <a:pt x="16290" y="57"/>
                </a:cubicBezTo>
                <a:cubicBezTo>
                  <a:pt x="16249" y="74"/>
                  <a:pt x="16225" y="182"/>
                  <a:pt x="16193" y="245"/>
                </a:cubicBezTo>
                <a:cubicBezTo>
                  <a:pt x="16240" y="268"/>
                  <a:pt x="16289" y="302"/>
                  <a:pt x="16336" y="306"/>
                </a:cubicBezTo>
                <a:cubicBezTo>
                  <a:pt x="16441" y="316"/>
                  <a:pt x="16545" y="312"/>
                  <a:pt x="16650" y="312"/>
                </a:cubicBezTo>
                <a:cubicBezTo>
                  <a:pt x="16653" y="348"/>
                  <a:pt x="16656" y="380"/>
                  <a:pt x="16659" y="416"/>
                </a:cubicBezTo>
                <a:cubicBezTo>
                  <a:pt x="16603" y="443"/>
                  <a:pt x="16546" y="497"/>
                  <a:pt x="16491" y="495"/>
                </a:cubicBezTo>
                <a:cubicBezTo>
                  <a:pt x="16260" y="486"/>
                  <a:pt x="16030" y="460"/>
                  <a:pt x="15799" y="440"/>
                </a:cubicBezTo>
                <a:cubicBezTo>
                  <a:pt x="15671" y="429"/>
                  <a:pt x="15542" y="420"/>
                  <a:pt x="15414" y="404"/>
                </a:cubicBezTo>
                <a:cubicBezTo>
                  <a:pt x="15307" y="390"/>
                  <a:pt x="15200" y="344"/>
                  <a:pt x="15095" y="355"/>
                </a:cubicBezTo>
                <a:cubicBezTo>
                  <a:pt x="14983" y="367"/>
                  <a:pt x="14871" y="428"/>
                  <a:pt x="14731" y="477"/>
                </a:cubicBezTo>
                <a:cubicBezTo>
                  <a:pt x="14755" y="314"/>
                  <a:pt x="14770" y="216"/>
                  <a:pt x="14785" y="118"/>
                </a:cubicBezTo>
                <a:cubicBezTo>
                  <a:pt x="14476" y="3"/>
                  <a:pt x="14417" y="373"/>
                  <a:pt x="14295" y="623"/>
                </a:cubicBezTo>
                <a:cubicBezTo>
                  <a:pt x="14133" y="296"/>
                  <a:pt x="13756" y="295"/>
                  <a:pt x="13548" y="550"/>
                </a:cubicBezTo>
                <a:cubicBezTo>
                  <a:pt x="13464" y="495"/>
                  <a:pt x="13378" y="393"/>
                  <a:pt x="13343" y="422"/>
                </a:cubicBezTo>
                <a:cubicBezTo>
                  <a:pt x="13121" y="604"/>
                  <a:pt x="12922" y="745"/>
                  <a:pt x="12643" y="616"/>
                </a:cubicBezTo>
                <a:cubicBezTo>
                  <a:pt x="12449" y="527"/>
                  <a:pt x="12219" y="591"/>
                  <a:pt x="12006" y="586"/>
                </a:cubicBezTo>
                <a:cubicBezTo>
                  <a:pt x="11905" y="584"/>
                  <a:pt x="11803" y="567"/>
                  <a:pt x="11704" y="586"/>
                </a:cubicBezTo>
                <a:cubicBezTo>
                  <a:pt x="11466" y="631"/>
                  <a:pt x="11225" y="671"/>
                  <a:pt x="10991" y="750"/>
                </a:cubicBezTo>
                <a:cubicBezTo>
                  <a:pt x="10704" y="848"/>
                  <a:pt x="10421" y="982"/>
                  <a:pt x="10136" y="1097"/>
                </a:cubicBezTo>
                <a:cubicBezTo>
                  <a:pt x="10040" y="1136"/>
                  <a:pt x="9932" y="1221"/>
                  <a:pt x="9847" y="1188"/>
                </a:cubicBezTo>
                <a:cubicBezTo>
                  <a:pt x="9372" y="1005"/>
                  <a:pt x="8962" y="1257"/>
                  <a:pt x="8548" y="1541"/>
                </a:cubicBezTo>
                <a:cubicBezTo>
                  <a:pt x="8169" y="1799"/>
                  <a:pt x="7784" y="2030"/>
                  <a:pt x="7395" y="2252"/>
                </a:cubicBezTo>
                <a:cubicBezTo>
                  <a:pt x="7186" y="2372"/>
                  <a:pt x="6961" y="2441"/>
                  <a:pt x="6745" y="2538"/>
                </a:cubicBezTo>
                <a:cubicBezTo>
                  <a:pt x="5965" y="2891"/>
                  <a:pt x="5188" y="3250"/>
                  <a:pt x="4406" y="3596"/>
                </a:cubicBezTo>
                <a:cubicBezTo>
                  <a:pt x="4214" y="3682"/>
                  <a:pt x="4011" y="3714"/>
                  <a:pt x="3815" y="3785"/>
                </a:cubicBezTo>
                <a:cubicBezTo>
                  <a:pt x="3506" y="3897"/>
                  <a:pt x="3188" y="3983"/>
                  <a:pt x="2893" y="4150"/>
                </a:cubicBezTo>
                <a:cubicBezTo>
                  <a:pt x="2407" y="4424"/>
                  <a:pt x="1934" y="4749"/>
                  <a:pt x="1459" y="5062"/>
                </a:cubicBezTo>
                <a:cubicBezTo>
                  <a:pt x="1365" y="5124"/>
                  <a:pt x="1283" y="5228"/>
                  <a:pt x="1195" y="5311"/>
                </a:cubicBezTo>
                <a:cubicBezTo>
                  <a:pt x="1210" y="5357"/>
                  <a:pt x="1226" y="5400"/>
                  <a:pt x="1242" y="5445"/>
                </a:cubicBezTo>
                <a:cubicBezTo>
                  <a:pt x="1678" y="5255"/>
                  <a:pt x="2113" y="5064"/>
                  <a:pt x="2549" y="4874"/>
                </a:cubicBezTo>
                <a:cubicBezTo>
                  <a:pt x="2555" y="4900"/>
                  <a:pt x="2564" y="4927"/>
                  <a:pt x="2570" y="4953"/>
                </a:cubicBezTo>
                <a:cubicBezTo>
                  <a:pt x="2474" y="5018"/>
                  <a:pt x="2378" y="5106"/>
                  <a:pt x="2277" y="5147"/>
                </a:cubicBezTo>
                <a:cubicBezTo>
                  <a:pt x="1845" y="5322"/>
                  <a:pt x="1413" y="5491"/>
                  <a:pt x="977" y="5646"/>
                </a:cubicBezTo>
                <a:cubicBezTo>
                  <a:pt x="734" y="5732"/>
                  <a:pt x="576" y="5952"/>
                  <a:pt x="592" y="6193"/>
                </a:cubicBezTo>
                <a:cubicBezTo>
                  <a:pt x="732" y="6230"/>
                  <a:pt x="865" y="6268"/>
                  <a:pt x="998" y="6303"/>
                </a:cubicBezTo>
                <a:cubicBezTo>
                  <a:pt x="1000" y="6332"/>
                  <a:pt x="1005" y="6358"/>
                  <a:pt x="1007" y="6388"/>
                </a:cubicBezTo>
                <a:cubicBezTo>
                  <a:pt x="761" y="6533"/>
                  <a:pt x="419" y="6398"/>
                  <a:pt x="286" y="6868"/>
                </a:cubicBezTo>
                <a:cubicBezTo>
                  <a:pt x="456" y="7047"/>
                  <a:pt x="436" y="7105"/>
                  <a:pt x="80" y="7428"/>
                </a:cubicBezTo>
                <a:cubicBezTo>
                  <a:pt x="296" y="7412"/>
                  <a:pt x="480" y="7400"/>
                  <a:pt x="688" y="7385"/>
                </a:cubicBezTo>
                <a:cubicBezTo>
                  <a:pt x="494" y="7693"/>
                  <a:pt x="126" y="7500"/>
                  <a:pt x="1" y="8006"/>
                </a:cubicBezTo>
                <a:cubicBezTo>
                  <a:pt x="97" y="7971"/>
                  <a:pt x="165" y="7951"/>
                  <a:pt x="231" y="7927"/>
                </a:cubicBezTo>
                <a:cubicBezTo>
                  <a:pt x="351" y="7884"/>
                  <a:pt x="467" y="7835"/>
                  <a:pt x="588" y="7799"/>
                </a:cubicBezTo>
                <a:cubicBezTo>
                  <a:pt x="876" y="7712"/>
                  <a:pt x="1166" y="7633"/>
                  <a:pt x="1455" y="7549"/>
                </a:cubicBezTo>
                <a:cubicBezTo>
                  <a:pt x="1584" y="7512"/>
                  <a:pt x="1711" y="7468"/>
                  <a:pt x="1841" y="7440"/>
                </a:cubicBezTo>
                <a:cubicBezTo>
                  <a:pt x="1848" y="7439"/>
                  <a:pt x="1869" y="7544"/>
                  <a:pt x="1879" y="7586"/>
                </a:cubicBezTo>
                <a:cubicBezTo>
                  <a:pt x="2276" y="7512"/>
                  <a:pt x="2605" y="6999"/>
                  <a:pt x="3094" y="7282"/>
                </a:cubicBezTo>
                <a:cubicBezTo>
                  <a:pt x="2357" y="7676"/>
                  <a:pt x="1648" y="8053"/>
                  <a:pt x="940" y="8431"/>
                </a:cubicBezTo>
                <a:cubicBezTo>
                  <a:pt x="940" y="8442"/>
                  <a:pt x="939" y="8451"/>
                  <a:pt x="940" y="8462"/>
                </a:cubicBezTo>
                <a:cubicBezTo>
                  <a:pt x="1094" y="8433"/>
                  <a:pt x="1250" y="8404"/>
                  <a:pt x="1363" y="8383"/>
                </a:cubicBezTo>
                <a:cubicBezTo>
                  <a:pt x="1256" y="8490"/>
                  <a:pt x="1135" y="8615"/>
                  <a:pt x="1015" y="8735"/>
                </a:cubicBezTo>
                <a:cubicBezTo>
                  <a:pt x="954" y="8716"/>
                  <a:pt x="892" y="8700"/>
                  <a:pt x="831" y="8650"/>
                </a:cubicBezTo>
                <a:cubicBezTo>
                  <a:pt x="798" y="8624"/>
                  <a:pt x="714" y="8642"/>
                  <a:pt x="697" y="8681"/>
                </a:cubicBezTo>
                <a:cubicBezTo>
                  <a:pt x="672" y="8735"/>
                  <a:pt x="668" y="8838"/>
                  <a:pt x="688" y="8900"/>
                </a:cubicBezTo>
                <a:cubicBezTo>
                  <a:pt x="746" y="9078"/>
                  <a:pt x="843" y="9181"/>
                  <a:pt x="965" y="9228"/>
                </a:cubicBezTo>
                <a:cubicBezTo>
                  <a:pt x="968" y="9255"/>
                  <a:pt x="970" y="9280"/>
                  <a:pt x="973" y="9307"/>
                </a:cubicBezTo>
                <a:cubicBezTo>
                  <a:pt x="1019" y="9300"/>
                  <a:pt x="1065" y="9290"/>
                  <a:pt x="1112" y="9283"/>
                </a:cubicBezTo>
                <a:cubicBezTo>
                  <a:pt x="1199" y="9290"/>
                  <a:pt x="1248" y="9346"/>
                  <a:pt x="1271" y="9435"/>
                </a:cubicBezTo>
                <a:cubicBezTo>
                  <a:pt x="1187" y="9483"/>
                  <a:pt x="1103" y="9533"/>
                  <a:pt x="1019" y="9581"/>
                </a:cubicBezTo>
                <a:cubicBezTo>
                  <a:pt x="1013" y="9579"/>
                  <a:pt x="1005" y="9577"/>
                  <a:pt x="998" y="9575"/>
                </a:cubicBezTo>
                <a:cubicBezTo>
                  <a:pt x="988" y="9593"/>
                  <a:pt x="985" y="9598"/>
                  <a:pt x="982" y="9605"/>
                </a:cubicBezTo>
                <a:cubicBezTo>
                  <a:pt x="959" y="9618"/>
                  <a:pt x="937" y="9629"/>
                  <a:pt x="915" y="9642"/>
                </a:cubicBezTo>
                <a:cubicBezTo>
                  <a:pt x="936" y="9679"/>
                  <a:pt x="951" y="9702"/>
                  <a:pt x="969" y="9733"/>
                </a:cubicBezTo>
                <a:cubicBezTo>
                  <a:pt x="965" y="9808"/>
                  <a:pt x="965" y="9884"/>
                  <a:pt x="977" y="9958"/>
                </a:cubicBezTo>
                <a:cubicBezTo>
                  <a:pt x="923" y="9986"/>
                  <a:pt x="870" y="10011"/>
                  <a:pt x="797" y="10049"/>
                </a:cubicBezTo>
                <a:cubicBezTo>
                  <a:pt x="885" y="10163"/>
                  <a:pt x="962" y="10247"/>
                  <a:pt x="1040" y="10353"/>
                </a:cubicBezTo>
                <a:cubicBezTo>
                  <a:pt x="1054" y="10486"/>
                  <a:pt x="1053" y="10627"/>
                  <a:pt x="994" y="10779"/>
                </a:cubicBezTo>
                <a:cubicBezTo>
                  <a:pt x="905" y="11008"/>
                  <a:pt x="1293" y="11361"/>
                  <a:pt x="1501" y="11223"/>
                </a:cubicBezTo>
                <a:cubicBezTo>
                  <a:pt x="1665" y="11114"/>
                  <a:pt x="1667" y="11257"/>
                  <a:pt x="1686" y="11332"/>
                </a:cubicBezTo>
                <a:cubicBezTo>
                  <a:pt x="1608" y="11492"/>
                  <a:pt x="1549" y="11607"/>
                  <a:pt x="1506" y="11697"/>
                </a:cubicBezTo>
                <a:cubicBezTo>
                  <a:pt x="1433" y="11715"/>
                  <a:pt x="1324" y="11707"/>
                  <a:pt x="1313" y="11752"/>
                </a:cubicBezTo>
                <a:cubicBezTo>
                  <a:pt x="1286" y="11858"/>
                  <a:pt x="1275" y="12017"/>
                  <a:pt x="1313" y="12105"/>
                </a:cubicBezTo>
                <a:cubicBezTo>
                  <a:pt x="1399" y="12302"/>
                  <a:pt x="1518" y="12471"/>
                  <a:pt x="1610" y="12628"/>
                </a:cubicBezTo>
                <a:cubicBezTo>
                  <a:pt x="1317" y="12641"/>
                  <a:pt x="1130" y="12818"/>
                  <a:pt x="1091" y="13102"/>
                </a:cubicBezTo>
                <a:cubicBezTo>
                  <a:pt x="999" y="13173"/>
                  <a:pt x="898" y="13254"/>
                  <a:pt x="856" y="13376"/>
                </a:cubicBezTo>
                <a:cubicBezTo>
                  <a:pt x="727" y="13753"/>
                  <a:pt x="983" y="13793"/>
                  <a:pt x="1124" y="13941"/>
                </a:cubicBezTo>
                <a:cubicBezTo>
                  <a:pt x="1049" y="13959"/>
                  <a:pt x="986" y="13957"/>
                  <a:pt x="923" y="13953"/>
                </a:cubicBezTo>
                <a:cubicBezTo>
                  <a:pt x="727" y="13943"/>
                  <a:pt x="660" y="14071"/>
                  <a:pt x="751" y="14312"/>
                </a:cubicBezTo>
                <a:cubicBezTo>
                  <a:pt x="791" y="14419"/>
                  <a:pt x="850" y="14525"/>
                  <a:pt x="919" y="14592"/>
                </a:cubicBezTo>
                <a:cubicBezTo>
                  <a:pt x="1129" y="14798"/>
                  <a:pt x="1134" y="14791"/>
                  <a:pt x="936" y="15103"/>
                </a:cubicBezTo>
                <a:cubicBezTo>
                  <a:pt x="1078" y="15261"/>
                  <a:pt x="1202" y="15462"/>
                  <a:pt x="1359" y="15559"/>
                </a:cubicBezTo>
                <a:cubicBezTo>
                  <a:pt x="1520" y="15659"/>
                  <a:pt x="1712" y="15651"/>
                  <a:pt x="1887" y="15711"/>
                </a:cubicBezTo>
                <a:cubicBezTo>
                  <a:pt x="1946" y="15731"/>
                  <a:pt x="2021" y="15806"/>
                  <a:pt x="2038" y="15881"/>
                </a:cubicBezTo>
                <a:cubicBezTo>
                  <a:pt x="2056" y="15961"/>
                  <a:pt x="2015" y="16067"/>
                  <a:pt x="1992" y="16210"/>
                </a:cubicBezTo>
                <a:cubicBezTo>
                  <a:pt x="1826" y="15931"/>
                  <a:pt x="1771" y="15873"/>
                  <a:pt x="1610" y="16015"/>
                </a:cubicBezTo>
                <a:cubicBezTo>
                  <a:pt x="1335" y="16260"/>
                  <a:pt x="977" y="16418"/>
                  <a:pt x="927" y="17019"/>
                </a:cubicBezTo>
                <a:cubicBezTo>
                  <a:pt x="683" y="17155"/>
                  <a:pt x="331" y="17611"/>
                  <a:pt x="219" y="17955"/>
                </a:cubicBezTo>
                <a:cubicBezTo>
                  <a:pt x="200" y="18012"/>
                  <a:pt x="173" y="18090"/>
                  <a:pt x="185" y="18138"/>
                </a:cubicBezTo>
                <a:cubicBezTo>
                  <a:pt x="250" y="18389"/>
                  <a:pt x="165" y="18556"/>
                  <a:pt x="59" y="18734"/>
                </a:cubicBezTo>
                <a:cubicBezTo>
                  <a:pt x="15" y="18809"/>
                  <a:pt x="-16" y="18968"/>
                  <a:pt x="9" y="19044"/>
                </a:cubicBezTo>
                <a:cubicBezTo>
                  <a:pt x="30" y="19107"/>
                  <a:pt x="142" y="19104"/>
                  <a:pt x="215" y="19129"/>
                </a:cubicBezTo>
                <a:cubicBezTo>
                  <a:pt x="239" y="19137"/>
                  <a:pt x="265" y="19138"/>
                  <a:pt x="311" y="19141"/>
                </a:cubicBezTo>
                <a:cubicBezTo>
                  <a:pt x="234" y="19360"/>
                  <a:pt x="171" y="19546"/>
                  <a:pt x="85" y="19792"/>
                </a:cubicBezTo>
                <a:cubicBezTo>
                  <a:pt x="309" y="19878"/>
                  <a:pt x="538" y="19949"/>
                  <a:pt x="759" y="20053"/>
                </a:cubicBezTo>
                <a:cubicBezTo>
                  <a:pt x="1272" y="20294"/>
                  <a:pt x="1775" y="20566"/>
                  <a:pt x="2289" y="20795"/>
                </a:cubicBezTo>
                <a:cubicBezTo>
                  <a:pt x="2523" y="20900"/>
                  <a:pt x="2793" y="21055"/>
                  <a:pt x="3010" y="20978"/>
                </a:cubicBezTo>
                <a:cubicBezTo>
                  <a:pt x="3330" y="20864"/>
                  <a:pt x="3591" y="20988"/>
                  <a:pt x="3845" y="21166"/>
                </a:cubicBezTo>
                <a:cubicBezTo>
                  <a:pt x="4208" y="21421"/>
                  <a:pt x="4587" y="21536"/>
                  <a:pt x="4981" y="21580"/>
                </a:cubicBezTo>
                <a:cubicBezTo>
                  <a:pt x="5080" y="21591"/>
                  <a:pt x="5187" y="21566"/>
                  <a:pt x="5282" y="21525"/>
                </a:cubicBezTo>
                <a:cubicBezTo>
                  <a:pt x="5323" y="21508"/>
                  <a:pt x="5343" y="21406"/>
                  <a:pt x="5375" y="21343"/>
                </a:cubicBezTo>
                <a:cubicBezTo>
                  <a:pt x="5328" y="21320"/>
                  <a:pt x="5284" y="21280"/>
                  <a:pt x="5236" y="21276"/>
                </a:cubicBezTo>
                <a:cubicBezTo>
                  <a:pt x="5131" y="21266"/>
                  <a:pt x="5023" y="21276"/>
                  <a:pt x="4918" y="21276"/>
                </a:cubicBezTo>
                <a:cubicBezTo>
                  <a:pt x="4915" y="21240"/>
                  <a:pt x="4912" y="21202"/>
                  <a:pt x="4909" y="21166"/>
                </a:cubicBezTo>
                <a:cubicBezTo>
                  <a:pt x="4965" y="21139"/>
                  <a:pt x="5022" y="21085"/>
                  <a:pt x="5077" y="21087"/>
                </a:cubicBezTo>
                <a:cubicBezTo>
                  <a:pt x="5308" y="21096"/>
                  <a:pt x="5538" y="21122"/>
                  <a:pt x="5769" y="21142"/>
                </a:cubicBezTo>
                <a:cubicBezTo>
                  <a:pt x="5897" y="21153"/>
                  <a:pt x="6026" y="21168"/>
                  <a:pt x="6154" y="21184"/>
                </a:cubicBezTo>
                <a:cubicBezTo>
                  <a:pt x="6261" y="21198"/>
                  <a:pt x="6368" y="21238"/>
                  <a:pt x="6473" y="21227"/>
                </a:cubicBezTo>
                <a:cubicBezTo>
                  <a:pt x="6585" y="21215"/>
                  <a:pt x="6697" y="21154"/>
                  <a:pt x="6837" y="21105"/>
                </a:cubicBezTo>
                <a:cubicBezTo>
                  <a:pt x="6813" y="21268"/>
                  <a:pt x="6798" y="21372"/>
                  <a:pt x="6783" y="21470"/>
                </a:cubicBezTo>
                <a:cubicBezTo>
                  <a:pt x="7092" y="21585"/>
                  <a:pt x="7156" y="21209"/>
                  <a:pt x="7278" y="20959"/>
                </a:cubicBezTo>
                <a:cubicBezTo>
                  <a:pt x="7439" y="21286"/>
                  <a:pt x="7812" y="21293"/>
                  <a:pt x="8020" y="21039"/>
                </a:cubicBezTo>
                <a:cubicBezTo>
                  <a:pt x="8104" y="21093"/>
                  <a:pt x="8190" y="21189"/>
                  <a:pt x="8225" y="21160"/>
                </a:cubicBezTo>
                <a:cubicBezTo>
                  <a:pt x="8447" y="20978"/>
                  <a:pt x="8651" y="20837"/>
                  <a:pt x="8929" y="20966"/>
                </a:cubicBezTo>
                <a:cubicBezTo>
                  <a:pt x="9124" y="21055"/>
                  <a:pt x="9349" y="20997"/>
                  <a:pt x="9562" y="21002"/>
                </a:cubicBezTo>
                <a:cubicBezTo>
                  <a:pt x="9663" y="21004"/>
                  <a:pt x="9769" y="21021"/>
                  <a:pt x="9868" y="21002"/>
                </a:cubicBezTo>
                <a:cubicBezTo>
                  <a:pt x="10107" y="20957"/>
                  <a:pt x="10343" y="20911"/>
                  <a:pt x="10577" y="20832"/>
                </a:cubicBezTo>
                <a:cubicBezTo>
                  <a:pt x="10864" y="20734"/>
                  <a:pt x="11147" y="20600"/>
                  <a:pt x="11432" y="20485"/>
                </a:cubicBezTo>
                <a:cubicBezTo>
                  <a:pt x="11528" y="20446"/>
                  <a:pt x="11636" y="20361"/>
                  <a:pt x="11721" y="20394"/>
                </a:cubicBezTo>
                <a:cubicBezTo>
                  <a:pt x="12196" y="20577"/>
                  <a:pt x="12606" y="20331"/>
                  <a:pt x="13020" y="20047"/>
                </a:cubicBezTo>
                <a:cubicBezTo>
                  <a:pt x="13399" y="19789"/>
                  <a:pt x="13788" y="19552"/>
                  <a:pt x="14177" y="19330"/>
                </a:cubicBezTo>
                <a:cubicBezTo>
                  <a:pt x="14386" y="19210"/>
                  <a:pt x="14607" y="19147"/>
                  <a:pt x="14823" y="19050"/>
                </a:cubicBezTo>
                <a:cubicBezTo>
                  <a:pt x="15603" y="18697"/>
                  <a:pt x="16380" y="18332"/>
                  <a:pt x="17162" y="17986"/>
                </a:cubicBezTo>
                <a:cubicBezTo>
                  <a:pt x="17354" y="17900"/>
                  <a:pt x="17561" y="17868"/>
                  <a:pt x="17757" y="17797"/>
                </a:cubicBezTo>
                <a:cubicBezTo>
                  <a:pt x="18066" y="17685"/>
                  <a:pt x="18380" y="17605"/>
                  <a:pt x="18675" y="17438"/>
                </a:cubicBezTo>
                <a:cubicBezTo>
                  <a:pt x="19161" y="17164"/>
                  <a:pt x="19634" y="16833"/>
                  <a:pt x="20109" y="16520"/>
                </a:cubicBezTo>
                <a:cubicBezTo>
                  <a:pt x="20203" y="16458"/>
                  <a:pt x="20285" y="16360"/>
                  <a:pt x="20373" y="16277"/>
                </a:cubicBezTo>
                <a:cubicBezTo>
                  <a:pt x="20358" y="16231"/>
                  <a:pt x="20342" y="16182"/>
                  <a:pt x="20326" y="16137"/>
                </a:cubicBezTo>
                <a:cubicBezTo>
                  <a:pt x="19890" y="16327"/>
                  <a:pt x="19455" y="16518"/>
                  <a:pt x="19019" y="16708"/>
                </a:cubicBezTo>
                <a:cubicBezTo>
                  <a:pt x="19013" y="16682"/>
                  <a:pt x="19008" y="16655"/>
                  <a:pt x="19002" y="16629"/>
                </a:cubicBezTo>
                <a:cubicBezTo>
                  <a:pt x="19099" y="16564"/>
                  <a:pt x="19190" y="16482"/>
                  <a:pt x="19291" y="16441"/>
                </a:cubicBezTo>
                <a:cubicBezTo>
                  <a:pt x="19723" y="16266"/>
                  <a:pt x="20155" y="16097"/>
                  <a:pt x="20591" y="15942"/>
                </a:cubicBezTo>
                <a:cubicBezTo>
                  <a:pt x="20834" y="15856"/>
                  <a:pt x="20992" y="15630"/>
                  <a:pt x="20976" y="15389"/>
                </a:cubicBezTo>
                <a:cubicBezTo>
                  <a:pt x="20836" y="15352"/>
                  <a:pt x="20703" y="15320"/>
                  <a:pt x="20570" y="15285"/>
                </a:cubicBezTo>
                <a:cubicBezTo>
                  <a:pt x="20568" y="15256"/>
                  <a:pt x="20567" y="15224"/>
                  <a:pt x="20565" y="15194"/>
                </a:cubicBezTo>
                <a:cubicBezTo>
                  <a:pt x="20811" y="15049"/>
                  <a:pt x="21153" y="15184"/>
                  <a:pt x="21286" y="14714"/>
                </a:cubicBezTo>
                <a:cubicBezTo>
                  <a:pt x="21116" y="14535"/>
                  <a:pt x="21136" y="14477"/>
                  <a:pt x="21492" y="14154"/>
                </a:cubicBezTo>
                <a:cubicBezTo>
                  <a:pt x="21276" y="14170"/>
                  <a:pt x="21088" y="14182"/>
                  <a:pt x="20880" y="14197"/>
                </a:cubicBezTo>
                <a:cubicBezTo>
                  <a:pt x="21074" y="13889"/>
                  <a:pt x="21442" y="14082"/>
                  <a:pt x="21567" y="13576"/>
                </a:cubicBezTo>
                <a:cubicBezTo>
                  <a:pt x="21471" y="13611"/>
                  <a:pt x="21408" y="13637"/>
                  <a:pt x="21341" y="13662"/>
                </a:cubicBezTo>
                <a:cubicBezTo>
                  <a:pt x="21222" y="13704"/>
                  <a:pt x="21101" y="13753"/>
                  <a:pt x="20980" y="13789"/>
                </a:cubicBezTo>
                <a:cubicBezTo>
                  <a:pt x="20692" y="13876"/>
                  <a:pt x="20402" y="13955"/>
                  <a:pt x="20113" y="14039"/>
                </a:cubicBezTo>
                <a:cubicBezTo>
                  <a:pt x="19984" y="14076"/>
                  <a:pt x="19857" y="14114"/>
                  <a:pt x="19727" y="14142"/>
                </a:cubicBezTo>
                <a:cubicBezTo>
                  <a:pt x="19720" y="14143"/>
                  <a:pt x="19703" y="14038"/>
                  <a:pt x="19694" y="13996"/>
                </a:cubicBezTo>
                <a:cubicBezTo>
                  <a:pt x="19297" y="14070"/>
                  <a:pt x="18968" y="14583"/>
                  <a:pt x="18478" y="14300"/>
                </a:cubicBezTo>
                <a:cubicBezTo>
                  <a:pt x="19215" y="13906"/>
                  <a:pt x="19920" y="13529"/>
                  <a:pt x="20628" y="13151"/>
                </a:cubicBezTo>
                <a:cubicBezTo>
                  <a:pt x="20628" y="13140"/>
                  <a:pt x="20629" y="13131"/>
                  <a:pt x="20628" y="13120"/>
                </a:cubicBezTo>
                <a:cubicBezTo>
                  <a:pt x="20474" y="13149"/>
                  <a:pt x="20318" y="13178"/>
                  <a:pt x="20205" y="13199"/>
                </a:cubicBezTo>
                <a:cubicBezTo>
                  <a:pt x="20312" y="13092"/>
                  <a:pt x="20437" y="12973"/>
                  <a:pt x="20557" y="12853"/>
                </a:cubicBezTo>
                <a:cubicBezTo>
                  <a:pt x="20618" y="12872"/>
                  <a:pt x="20680" y="12888"/>
                  <a:pt x="20741" y="12938"/>
                </a:cubicBezTo>
                <a:cubicBezTo>
                  <a:pt x="20774" y="12964"/>
                  <a:pt x="20854" y="12946"/>
                  <a:pt x="20871" y="12907"/>
                </a:cubicBezTo>
                <a:cubicBezTo>
                  <a:pt x="20896" y="12853"/>
                  <a:pt x="20900" y="12744"/>
                  <a:pt x="20880" y="12682"/>
                </a:cubicBezTo>
                <a:cubicBezTo>
                  <a:pt x="20822" y="12503"/>
                  <a:pt x="20725" y="12406"/>
                  <a:pt x="20603" y="12360"/>
                </a:cubicBezTo>
                <a:cubicBezTo>
                  <a:pt x="20600" y="12332"/>
                  <a:pt x="20598" y="12303"/>
                  <a:pt x="20595" y="12275"/>
                </a:cubicBezTo>
                <a:cubicBezTo>
                  <a:pt x="20549" y="12282"/>
                  <a:pt x="20503" y="12292"/>
                  <a:pt x="20456" y="12299"/>
                </a:cubicBezTo>
                <a:cubicBezTo>
                  <a:pt x="20369" y="12292"/>
                  <a:pt x="20320" y="12237"/>
                  <a:pt x="20297" y="12147"/>
                </a:cubicBezTo>
                <a:cubicBezTo>
                  <a:pt x="20381" y="12099"/>
                  <a:pt x="20465" y="12049"/>
                  <a:pt x="20549" y="12001"/>
                </a:cubicBezTo>
                <a:cubicBezTo>
                  <a:pt x="20555" y="12003"/>
                  <a:pt x="20563" y="12005"/>
                  <a:pt x="20570" y="12007"/>
                </a:cubicBezTo>
                <a:cubicBezTo>
                  <a:pt x="20580" y="11989"/>
                  <a:pt x="20583" y="11984"/>
                  <a:pt x="20586" y="11977"/>
                </a:cubicBezTo>
                <a:cubicBezTo>
                  <a:pt x="20609" y="11964"/>
                  <a:pt x="20631" y="11953"/>
                  <a:pt x="20653" y="11940"/>
                </a:cubicBezTo>
                <a:cubicBezTo>
                  <a:pt x="20631" y="11902"/>
                  <a:pt x="20617" y="11880"/>
                  <a:pt x="20599" y="11849"/>
                </a:cubicBezTo>
                <a:cubicBezTo>
                  <a:pt x="20603" y="11776"/>
                  <a:pt x="20606" y="11702"/>
                  <a:pt x="20595" y="11630"/>
                </a:cubicBezTo>
                <a:cubicBezTo>
                  <a:pt x="20649" y="11602"/>
                  <a:pt x="20699" y="11571"/>
                  <a:pt x="20771" y="11533"/>
                </a:cubicBezTo>
                <a:cubicBezTo>
                  <a:pt x="20683" y="11419"/>
                  <a:pt x="20610" y="11334"/>
                  <a:pt x="20532" y="11229"/>
                </a:cubicBezTo>
                <a:cubicBezTo>
                  <a:pt x="20518" y="11097"/>
                  <a:pt x="20519" y="10960"/>
                  <a:pt x="20578" y="10809"/>
                </a:cubicBezTo>
                <a:cubicBezTo>
                  <a:pt x="20667" y="10580"/>
                  <a:pt x="20275" y="10221"/>
                  <a:pt x="20067" y="10359"/>
                </a:cubicBezTo>
                <a:cubicBezTo>
                  <a:pt x="19903" y="10468"/>
                  <a:pt x="19905" y="10325"/>
                  <a:pt x="19886" y="10250"/>
                </a:cubicBezTo>
                <a:cubicBezTo>
                  <a:pt x="19964" y="10090"/>
                  <a:pt x="20019" y="9981"/>
                  <a:pt x="20062" y="9891"/>
                </a:cubicBezTo>
                <a:cubicBezTo>
                  <a:pt x="20135" y="9873"/>
                  <a:pt x="20248" y="9882"/>
                  <a:pt x="20259" y="9836"/>
                </a:cubicBezTo>
                <a:cubicBezTo>
                  <a:pt x="20287" y="9730"/>
                  <a:pt x="20293" y="9571"/>
                  <a:pt x="20255" y="9483"/>
                </a:cubicBezTo>
                <a:cubicBezTo>
                  <a:pt x="20169" y="9286"/>
                  <a:pt x="20050" y="9117"/>
                  <a:pt x="19958" y="8960"/>
                </a:cubicBezTo>
                <a:cubicBezTo>
                  <a:pt x="20251" y="8947"/>
                  <a:pt x="20442" y="8764"/>
                  <a:pt x="20482" y="8480"/>
                </a:cubicBezTo>
                <a:cubicBezTo>
                  <a:pt x="20573" y="8409"/>
                  <a:pt x="20670" y="8334"/>
                  <a:pt x="20712" y="8212"/>
                </a:cubicBezTo>
                <a:cubicBezTo>
                  <a:pt x="20841" y="7835"/>
                  <a:pt x="20585" y="7789"/>
                  <a:pt x="20444" y="7641"/>
                </a:cubicBezTo>
                <a:cubicBezTo>
                  <a:pt x="20519" y="7623"/>
                  <a:pt x="20582" y="7631"/>
                  <a:pt x="20645" y="7635"/>
                </a:cubicBezTo>
                <a:cubicBezTo>
                  <a:pt x="20841" y="7645"/>
                  <a:pt x="20908" y="7511"/>
                  <a:pt x="20817" y="7270"/>
                </a:cubicBezTo>
                <a:cubicBezTo>
                  <a:pt x="20777" y="7163"/>
                  <a:pt x="20718" y="7057"/>
                  <a:pt x="20649" y="6990"/>
                </a:cubicBezTo>
                <a:cubicBezTo>
                  <a:pt x="20439" y="6784"/>
                  <a:pt x="20438" y="6791"/>
                  <a:pt x="20637" y="6479"/>
                </a:cubicBezTo>
                <a:cubicBezTo>
                  <a:pt x="20494" y="6321"/>
                  <a:pt x="20366" y="6120"/>
                  <a:pt x="20209" y="6023"/>
                </a:cubicBezTo>
                <a:cubicBezTo>
                  <a:pt x="20048" y="5923"/>
                  <a:pt x="19856" y="5937"/>
                  <a:pt x="19681" y="5877"/>
                </a:cubicBezTo>
                <a:cubicBezTo>
                  <a:pt x="19622" y="5857"/>
                  <a:pt x="19547" y="5782"/>
                  <a:pt x="19530" y="5707"/>
                </a:cubicBezTo>
                <a:cubicBezTo>
                  <a:pt x="19512" y="5627"/>
                  <a:pt x="19553" y="5515"/>
                  <a:pt x="19576" y="5372"/>
                </a:cubicBezTo>
                <a:cubicBezTo>
                  <a:pt x="19742" y="5651"/>
                  <a:pt x="19801" y="5709"/>
                  <a:pt x="19962" y="5567"/>
                </a:cubicBezTo>
                <a:cubicBezTo>
                  <a:pt x="20237" y="5322"/>
                  <a:pt x="20591" y="5164"/>
                  <a:pt x="20641" y="4563"/>
                </a:cubicBezTo>
                <a:cubicBezTo>
                  <a:pt x="20885" y="4427"/>
                  <a:pt x="21237" y="3971"/>
                  <a:pt x="21349" y="3627"/>
                </a:cubicBezTo>
                <a:cubicBezTo>
                  <a:pt x="21368" y="3570"/>
                  <a:pt x="21395" y="3492"/>
                  <a:pt x="21383" y="3444"/>
                </a:cubicBezTo>
                <a:cubicBezTo>
                  <a:pt x="21318" y="3193"/>
                  <a:pt x="21403" y="3033"/>
                  <a:pt x="21509" y="2854"/>
                </a:cubicBezTo>
                <a:cubicBezTo>
                  <a:pt x="21553" y="2779"/>
                  <a:pt x="21584" y="2621"/>
                  <a:pt x="21559" y="2544"/>
                </a:cubicBezTo>
                <a:cubicBezTo>
                  <a:pt x="21538" y="2481"/>
                  <a:pt x="21426" y="2478"/>
                  <a:pt x="21353" y="2453"/>
                </a:cubicBezTo>
                <a:cubicBezTo>
                  <a:pt x="21329" y="2445"/>
                  <a:pt x="21303" y="2450"/>
                  <a:pt x="21257" y="2447"/>
                </a:cubicBezTo>
                <a:cubicBezTo>
                  <a:pt x="21334" y="2228"/>
                  <a:pt x="21402" y="2042"/>
                  <a:pt x="21488" y="1796"/>
                </a:cubicBezTo>
                <a:cubicBezTo>
                  <a:pt x="21263" y="1710"/>
                  <a:pt x="21034" y="1633"/>
                  <a:pt x="20813" y="1529"/>
                </a:cubicBezTo>
                <a:cubicBezTo>
                  <a:pt x="20301" y="1288"/>
                  <a:pt x="19793" y="1016"/>
                  <a:pt x="19279" y="787"/>
                </a:cubicBezTo>
                <a:cubicBezTo>
                  <a:pt x="19045" y="682"/>
                  <a:pt x="18779" y="533"/>
                  <a:pt x="18562" y="610"/>
                </a:cubicBezTo>
                <a:cubicBezTo>
                  <a:pt x="18242" y="724"/>
                  <a:pt x="17977" y="600"/>
                  <a:pt x="17723" y="422"/>
                </a:cubicBezTo>
                <a:cubicBezTo>
                  <a:pt x="17360" y="167"/>
                  <a:pt x="16986" y="46"/>
                  <a:pt x="16592" y="2"/>
                </a:cubicBezTo>
                <a:close/>
              </a:path>
            </a:pathLst>
          </a:custGeom>
          <a:solidFill>
            <a:srgbClr val="271880"/>
          </a:solidFill>
        </p:spPr>
        <p:txBody>
          <a:bodyPr lIns="53578" tIns="53578" rIns="53578" bIns="53578" anchor="ctr"/>
          <a:lstStyle/>
          <a:p>
            <a:pPr defTabSz="642937">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r>
              <a:rPr lang="en-US"/>
              <a:t> </a:t>
            </a:r>
            <a:endParaRPr/>
          </a:p>
        </p:txBody>
      </p:sp>
      <p:sp>
        <p:nvSpPr>
          <p:cNvPr id="21" name="Venenatis Euismod Purus">
            <a:extLst>
              <a:ext uri="{FF2B5EF4-FFF2-40B4-BE49-F238E27FC236}">
                <a16:creationId xmlns="" xmlns:a16="http://schemas.microsoft.com/office/drawing/2014/main" id="{CD7B92BB-726E-BE4A-82FF-025F8ABC94CF}"/>
              </a:ext>
            </a:extLst>
          </p:cNvPr>
          <p:cNvSpPr txBox="1">
            <a:spLocks noGrp="1"/>
          </p:cNvSpPr>
          <p:nvPr>
            <p:ph type="body" sz="quarter" idx="29"/>
          </p:nvPr>
        </p:nvSpPr>
        <p:spPr>
          <a:xfrm>
            <a:off x="11487254" y="8236405"/>
            <a:ext cx="2859803" cy="984568"/>
          </a:xfrm>
          <a:prstGeom prst="rect">
            <a:avLst/>
          </a:prstGeom>
        </p:spPr>
        <p:txBody>
          <a:bodyPr anchor="ctr"/>
          <a:lstStyle>
            <a:lvl1pPr algn="l">
              <a:lnSpc>
                <a:spcPct val="70000"/>
              </a:lnSpc>
              <a:defRPr sz="2200" b="1" cap="all" spc="330">
                <a:latin typeface="+mn-lt"/>
                <a:ea typeface="+mn-ea"/>
                <a:cs typeface="+mn-cs"/>
                <a:sym typeface="Avenir Next Condensed"/>
              </a:defRPr>
            </a:lvl1pPr>
          </a:lstStyle>
          <a:p>
            <a:pPr lvl="0"/>
            <a:r>
              <a:rPr lang="fr-FR"/>
              <a:t>Cliquez pour modifier les styles du texte du masque</a:t>
            </a:r>
          </a:p>
        </p:txBody>
      </p:sp>
      <p:sp>
        <p:nvSpPr>
          <p:cNvPr id="23" name="Aenean lacinia nulla sed consectetur. Duis mollis, est non luctus, eget lacinia odio sem nec elit.">
            <a:extLst>
              <a:ext uri="{FF2B5EF4-FFF2-40B4-BE49-F238E27FC236}">
                <a16:creationId xmlns="" xmlns:a16="http://schemas.microsoft.com/office/drawing/2014/main" id="{B48B02FC-0BB1-CF46-AFC6-5FA98C2A5C0F}"/>
              </a:ext>
            </a:extLst>
          </p:cNvPr>
          <p:cNvSpPr txBox="1">
            <a:spLocks noGrp="1"/>
          </p:cNvSpPr>
          <p:nvPr>
            <p:ph type="body" sz="quarter" idx="31"/>
          </p:nvPr>
        </p:nvSpPr>
        <p:spPr>
          <a:xfrm>
            <a:off x="9870911" y="9885109"/>
            <a:ext cx="4476146" cy="1334152"/>
          </a:xfrm>
          <a:prstGeom prst="rect">
            <a:avLst/>
          </a:prstGeom>
        </p:spPr>
        <p:txBody>
          <a:bodyPr/>
          <a:lstStyle>
            <a:lvl1pPr algn="l">
              <a:lnSpc>
                <a:spcPct val="120000"/>
              </a:lnSpc>
              <a:defRPr sz="1800">
                <a:latin typeface="Avenir Book"/>
                <a:ea typeface="Avenir Book"/>
                <a:cs typeface="Avenir Book"/>
                <a:sym typeface="Avenir Book"/>
              </a:defRPr>
            </a:lvl1pPr>
          </a:lstStyle>
          <a:p>
            <a:pPr lvl="0"/>
            <a:r>
              <a:rPr lang="fr-FR"/>
              <a:t>Cliquez pour modifier les styles du texte du masque</a:t>
            </a:r>
          </a:p>
        </p:txBody>
      </p:sp>
      <p:sp>
        <p:nvSpPr>
          <p:cNvPr id="24" name="Shape">
            <a:extLst>
              <a:ext uri="{FF2B5EF4-FFF2-40B4-BE49-F238E27FC236}">
                <a16:creationId xmlns="" xmlns:a16="http://schemas.microsoft.com/office/drawing/2014/main" id="{25852FD4-00C9-3348-989E-8938C1BAEB5D}"/>
              </a:ext>
            </a:extLst>
          </p:cNvPr>
          <p:cNvSpPr>
            <a:spLocks noGrp="1"/>
          </p:cNvSpPr>
          <p:nvPr>
            <p:ph type="body" sz="quarter" idx="32" hasCustomPrompt="1"/>
          </p:nvPr>
        </p:nvSpPr>
        <p:spPr>
          <a:xfrm>
            <a:off x="17835304" y="4680591"/>
            <a:ext cx="1236455" cy="1178650"/>
          </a:xfrm>
          <a:custGeom>
            <a:avLst/>
            <a:gdLst/>
            <a:ahLst/>
            <a:cxnLst>
              <a:cxn ang="0">
                <a:pos x="wd2" y="hd2"/>
              </a:cxn>
              <a:cxn ang="5400000">
                <a:pos x="wd2" y="hd2"/>
              </a:cxn>
              <a:cxn ang="10800000">
                <a:pos x="wd2" y="hd2"/>
              </a:cxn>
              <a:cxn ang="16200000">
                <a:pos x="wd2" y="hd2"/>
              </a:cxn>
            </a:cxnLst>
            <a:rect l="0" t="0" r="r" b="b"/>
            <a:pathLst>
              <a:path w="21568" h="21583" extrusionOk="0">
                <a:moveTo>
                  <a:pt x="16592" y="2"/>
                </a:moveTo>
                <a:cubicBezTo>
                  <a:pt x="16492" y="-9"/>
                  <a:pt x="16386" y="16"/>
                  <a:pt x="16290" y="57"/>
                </a:cubicBezTo>
                <a:cubicBezTo>
                  <a:pt x="16249" y="74"/>
                  <a:pt x="16225" y="182"/>
                  <a:pt x="16193" y="245"/>
                </a:cubicBezTo>
                <a:cubicBezTo>
                  <a:pt x="16240" y="268"/>
                  <a:pt x="16289" y="302"/>
                  <a:pt x="16336" y="306"/>
                </a:cubicBezTo>
                <a:cubicBezTo>
                  <a:pt x="16441" y="316"/>
                  <a:pt x="16545" y="312"/>
                  <a:pt x="16650" y="312"/>
                </a:cubicBezTo>
                <a:cubicBezTo>
                  <a:pt x="16653" y="348"/>
                  <a:pt x="16656" y="380"/>
                  <a:pt x="16659" y="416"/>
                </a:cubicBezTo>
                <a:cubicBezTo>
                  <a:pt x="16603" y="443"/>
                  <a:pt x="16546" y="497"/>
                  <a:pt x="16491" y="495"/>
                </a:cubicBezTo>
                <a:cubicBezTo>
                  <a:pt x="16260" y="486"/>
                  <a:pt x="16030" y="460"/>
                  <a:pt x="15799" y="440"/>
                </a:cubicBezTo>
                <a:cubicBezTo>
                  <a:pt x="15671" y="429"/>
                  <a:pt x="15542" y="420"/>
                  <a:pt x="15414" y="404"/>
                </a:cubicBezTo>
                <a:cubicBezTo>
                  <a:pt x="15307" y="390"/>
                  <a:pt x="15200" y="344"/>
                  <a:pt x="15095" y="355"/>
                </a:cubicBezTo>
                <a:cubicBezTo>
                  <a:pt x="14983" y="367"/>
                  <a:pt x="14871" y="428"/>
                  <a:pt x="14731" y="477"/>
                </a:cubicBezTo>
                <a:cubicBezTo>
                  <a:pt x="14755" y="314"/>
                  <a:pt x="14770" y="216"/>
                  <a:pt x="14785" y="118"/>
                </a:cubicBezTo>
                <a:cubicBezTo>
                  <a:pt x="14476" y="3"/>
                  <a:pt x="14417" y="373"/>
                  <a:pt x="14295" y="623"/>
                </a:cubicBezTo>
                <a:cubicBezTo>
                  <a:pt x="14133" y="296"/>
                  <a:pt x="13756" y="295"/>
                  <a:pt x="13548" y="550"/>
                </a:cubicBezTo>
                <a:cubicBezTo>
                  <a:pt x="13464" y="495"/>
                  <a:pt x="13378" y="393"/>
                  <a:pt x="13343" y="422"/>
                </a:cubicBezTo>
                <a:cubicBezTo>
                  <a:pt x="13121" y="604"/>
                  <a:pt x="12922" y="745"/>
                  <a:pt x="12643" y="616"/>
                </a:cubicBezTo>
                <a:cubicBezTo>
                  <a:pt x="12449" y="527"/>
                  <a:pt x="12219" y="591"/>
                  <a:pt x="12006" y="586"/>
                </a:cubicBezTo>
                <a:cubicBezTo>
                  <a:pt x="11905" y="584"/>
                  <a:pt x="11803" y="567"/>
                  <a:pt x="11704" y="586"/>
                </a:cubicBezTo>
                <a:cubicBezTo>
                  <a:pt x="11466" y="631"/>
                  <a:pt x="11225" y="671"/>
                  <a:pt x="10991" y="750"/>
                </a:cubicBezTo>
                <a:cubicBezTo>
                  <a:pt x="10704" y="848"/>
                  <a:pt x="10421" y="982"/>
                  <a:pt x="10136" y="1097"/>
                </a:cubicBezTo>
                <a:cubicBezTo>
                  <a:pt x="10040" y="1136"/>
                  <a:pt x="9932" y="1221"/>
                  <a:pt x="9847" y="1188"/>
                </a:cubicBezTo>
                <a:cubicBezTo>
                  <a:pt x="9372" y="1005"/>
                  <a:pt x="8962" y="1257"/>
                  <a:pt x="8548" y="1541"/>
                </a:cubicBezTo>
                <a:cubicBezTo>
                  <a:pt x="8169" y="1799"/>
                  <a:pt x="7784" y="2030"/>
                  <a:pt x="7395" y="2252"/>
                </a:cubicBezTo>
                <a:cubicBezTo>
                  <a:pt x="7186" y="2372"/>
                  <a:pt x="6961" y="2441"/>
                  <a:pt x="6745" y="2538"/>
                </a:cubicBezTo>
                <a:cubicBezTo>
                  <a:pt x="5965" y="2891"/>
                  <a:pt x="5188" y="3250"/>
                  <a:pt x="4406" y="3596"/>
                </a:cubicBezTo>
                <a:cubicBezTo>
                  <a:pt x="4214" y="3682"/>
                  <a:pt x="4011" y="3714"/>
                  <a:pt x="3815" y="3785"/>
                </a:cubicBezTo>
                <a:cubicBezTo>
                  <a:pt x="3506" y="3897"/>
                  <a:pt x="3188" y="3983"/>
                  <a:pt x="2893" y="4150"/>
                </a:cubicBezTo>
                <a:cubicBezTo>
                  <a:pt x="2407" y="4424"/>
                  <a:pt x="1934" y="4749"/>
                  <a:pt x="1459" y="5062"/>
                </a:cubicBezTo>
                <a:cubicBezTo>
                  <a:pt x="1365" y="5124"/>
                  <a:pt x="1283" y="5228"/>
                  <a:pt x="1195" y="5311"/>
                </a:cubicBezTo>
                <a:cubicBezTo>
                  <a:pt x="1210" y="5357"/>
                  <a:pt x="1226" y="5400"/>
                  <a:pt x="1242" y="5445"/>
                </a:cubicBezTo>
                <a:cubicBezTo>
                  <a:pt x="1678" y="5255"/>
                  <a:pt x="2113" y="5064"/>
                  <a:pt x="2549" y="4874"/>
                </a:cubicBezTo>
                <a:cubicBezTo>
                  <a:pt x="2555" y="4900"/>
                  <a:pt x="2564" y="4927"/>
                  <a:pt x="2570" y="4953"/>
                </a:cubicBezTo>
                <a:cubicBezTo>
                  <a:pt x="2474" y="5018"/>
                  <a:pt x="2378" y="5106"/>
                  <a:pt x="2277" y="5147"/>
                </a:cubicBezTo>
                <a:cubicBezTo>
                  <a:pt x="1845" y="5322"/>
                  <a:pt x="1413" y="5491"/>
                  <a:pt x="977" y="5646"/>
                </a:cubicBezTo>
                <a:cubicBezTo>
                  <a:pt x="734" y="5732"/>
                  <a:pt x="576" y="5952"/>
                  <a:pt x="592" y="6193"/>
                </a:cubicBezTo>
                <a:cubicBezTo>
                  <a:pt x="732" y="6230"/>
                  <a:pt x="865" y="6268"/>
                  <a:pt x="998" y="6303"/>
                </a:cubicBezTo>
                <a:cubicBezTo>
                  <a:pt x="1000" y="6332"/>
                  <a:pt x="1005" y="6358"/>
                  <a:pt x="1007" y="6388"/>
                </a:cubicBezTo>
                <a:cubicBezTo>
                  <a:pt x="761" y="6533"/>
                  <a:pt x="419" y="6398"/>
                  <a:pt x="286" y="6868"/>
                </a:cubicBezTo>
                <a:cubicBezTo>
                  <a:pt x="456" y="7047"/>
                  <a:pt x="436" y="7105"/>
                  <a:pt x="80" y="7428"/>
                </a:cubicBezTo>
                <a:cubicBezTo>
                  <a:pt x="296" y="7412"/>
                  <a:pt x="480" y="7400"/>
                  <a:pt x="688" y="7385"/>
                </a:cubicBezTo>
                <a:cubicBezTo>
                  <a:pt x="494" y="7693"/>
                  <a:pt x="126" y="7500"/>
                  <a:pt x="1" y="8006"/>
                </a:cubicBezTo>
                <a:cubicBezTo>
                  <a:pt x="97" y="7971"/>
                  <a:pt x="165" y="7951"/>
                  <a:pt x="231" y="7927"/>
                </a:cubicBezTo>
                <a:cubicBezTo>
                  <a:pt x="351" y="7884"/>
                  <a:pt x="467" y="7835"/>
                  <a:pt x="588" y="7799"/>
                </a:cubicBezTo>
                <a:cubicBezTo>
                  <a:pt x="876" y="7712"/>
                  <a:pt x="1166" y="7633"/>
                  <a:pt x="1455" y="7549"/>
                </a:cubicBezTo>
                <a:cubicBezTo>
                  <a:pt x="1584" y="7512"/>
                  <a:pt x="1711" y="7468"/>
                  <a:pt x="1841" y="7440"/>
                </a:cubicBezTo>
                <a:cubicBezTo>
                  <a:pt x="1848" y="7439"/>
                  <a:pt x="1869" y="7544"/>
                  <a:pt x="1879" y="7586"/>
                </a:cubicBezTo>
                <a:cubicBezTo>
                  <a:pt x="2276" y="7512"/>
                  <a:pt x="2605" y="6999"/>
                  <a:pt x="3094" y="7282"/>
                </a:cubicBezTo>
                <a:cubicBezTo>
                  <a:pt x="2357" y="7676"/>
                  <a:pt x="1648" y="8053"/>
                  <a:pt x="940" y="8431"/>
                </a:cubicBezTo>
                <a:cubicBezTo>
                  <a:pt x="940" y="8442"/>
                  <a:pt x="939" y="8451"/>
                  <a:pt x="940" y="8462"/>
                </a:cubicBezTo>
                <a:cubicBezTo>
                  <a:pt x="1094" y="8433"/>
                  <a:pt x="1250" y="8404"/>
                  <a:pt x="1363" y="8383"/>
                </a:cubicBezTo>
                <a:cubicBezTo>
                  <a:pt x="1256" y="8490"/>
                  <a:pt x="1135" y="8615"/>
                  <a:pt x="1015" y="8735"/>
                </a:cubicBezTo>
                <a:cubicBezTo>
                  <a:pt x="954" y="8716"/>
                  <a:pt x="892" y="8700"/>
                  <a:pt x="831" y="8650"/>
                </a:cubicBezTo>
                <a:cubicBezTo>
                  <a:pt x="798" y="8624"/>
                  <a:pt x="714" y="8642"/>
                  <a:pt x="697" y="8681"/>
                </a:cubicBezTo>
                <a:cubicBezTo>
                  <a:pt x="672" y="8735"/>
                  <a:pt x="668" y="8838"/>
                  <a:pt x="688" y="8900"/>
                </a:cubicBezTo>
                <a:cubicBezTo>
                  <a:pt x="746" y="9078"/>
                  <a:pt x="843" y="9181"/>
                  <a:pt x="965" y="9228"/>
                </a:cubicBezTo>
                <a:cubicBezTo>
                  <a:pt x="968" y="9255"/>
                  <a:pt x="970" y="9280"/>
                  <a:pt x="973" y="9307"/>
                </a:cubicBezTo>
                <a:cubicBezTo>
                  <a:pt x="1019" y="9300"/>
                  <a:pt x="1065" y="9290"/>
                  <a:pt x="1112" y="9283"/>
                </a:cubicBezTo>
                <a:cubicBezTo>
                  <a:pt x="1199" y="9290"/>
                  <a:pt x="1248" y="9346"/>
                  <a:pt x="1271" y="9435"/>
                </a:cubicBezTo>
                <a:cubicBezTo>
                  <a:pt x="1187" y="9483"/>
                  <a:pt x="1103" y="9533"/>
                  <a:pt x="1019" y="9581"/>
                </a:cubicBezTo>
                <a:cubicBezTo>
                  <a:pt x="1013" y="9579"/>
                  <a:pt x="1005" y="9577"/>
                  <a:pt x="998" y="9575"/>
                </a:cubicBezTo>
                <a:cubicBezTo>
                  <a:pt x="988" y="9593"/>
                  <a:pt x="985" y="9598"/>
                  <a:pt x="982" y="9605"/>
                </a:cubicBezTo>
                <a:cubicBezTo>
                  <a:pt x="959" y="9618"/>
                  <a:pt x="937" y="9629"/>
                  <a:pt x="915" y="9642"/>
                </a:cubicBezTo>
                <a:cubicBezTo>
                  <a:pt x="936" y="9679"/>
                  <a:pt x="951" y="9702"/>
                  <a:pt x="969" y="9733"/>
                </a:cubicBezTo>
                <a:cubicBezTo>
                  <a:pt x="965" y="9808"/>
                  <a:pt x="965" y="9884"/>
                  <a:pt x="977" y="9958"/>
                </a:cubicBezTo>
                <a:cubicBezTo>
                  <a:pt x="923" y="9986"/>
                  <a:pt x="870" y="10011"/>
                  <a:pt x="797" y="10049"/>
                </a:cubicBezTo>
                <a:cubicBezTo>
                  <a:pt x="885" y="10163"/>
                  <a:pt x="962" y="10247"/>
                  <a:pt x="1040" y="10353"/>
                </a:cubicBezTo>
                <a:cubicBezTo>
                  <a:pt x="1054" y="10486"/>
                  <a:pt x="1053" y="10627"/>
                  <a:pt x="994" y="10779"/>
                </a:cubicBezTo>
                <a:cubicBezTo>
                  <a:pt x="905" y="11008"/>
                  <a:pt x="1293" y="11361"/>
                  <a:pt x="1501" y="11223"/>
                </a:cubicBezTo>
                <a:cubicBezTo>
                  <a:pt x="1665" y="11114"/>
                  <a:pt x="1667" y="11257"/>
                  <a:pt x="1686" y="11332"/>
                </a:cubicBezTo>
                <a:cubicBezTo>
                  <a:pt x="1608" y="11492"/>
                  <a:pt x="1549" y="11607"/>
                  <a:pt x="1506" y="11697"/>
                </a:cubicBezTo>
                <a:cubicBezTo>
                  <a:pt x="1433" y="11715"/>
                  <a:pt x="1324" y="11707"/>
                  <a:pt x="1313" y="11752"/>
                </a:cubicBezTo>
                <a:cubicBezTo>
                  <a:pt x="1286" y="11858"/>
                  <a:pt x="1275" y="12017"/>
                  <a:pt x="1313" y="12105"/>
                </a:cubicBezTo>
                <a:cubicBezTo>
                  <a:pt x="1399" y="12302"/>
                  <a:pt x="1518" y="12471"/>
                  <a:pt x="1610" y="12628"/>
                </a:cubicBezTo>
                <a:cubicBezTo>
                  <a:pt x="1317" y="12641"/>
                  <a:pt x="1130" y="12818"/>
                  <a:pt x="1091" y="13102"/>
                </a:cubicBezTo>
                <a:cubicBezTo>
                  <a:pt x="999" y="13173"/>
                  <a:pt x="898" y="13254"/>
                  <a:pt x="856" y="13376"/>
                </a:cubicBezTo>
                <a:cubicBezTo>
                  <a:pt x="727" y="13753"/>
                  <a:pt x="983" y="13793"/>
                  <a:pt x="1124" y="13941"/>
                </a:cubicBezTo>
                <a:cubicBezTo>
                  <a:pt x="1049" y="13959"/>
                  <a:pt x="986" y="13957"/>
                  <a:pt x="923" y="13953"/>
                </a:cubicBezTo>
                <a:cubicBezTo>
                  <a:pt x="727" y="13943"/>
                  <a:pt x="660" y="14071"/>
                  <a:pt x="751" y="14312"/>
                </a:cubicBezTo>
                <a:cubicBezTo>
                  <a:pt x="791" y="14419"/>
                  <a:pt x="850" y="14525"/>
                  <a:pt x="919" y="14592"/>
                </a:cubicBezTo>
                <a:cubicBezTo>
                  <a:pt x="1129" y="14798"/>
                  <a:pt x="1134" y="14791"/>
                  <a:pt x="936" y="15103"/>
                </a:cubicBezTo>
                <a:cubicBezTo>
                  <a:pt x="1078" y="15261"/>
                  <a:pt x="1202" y="15462"/>
                  <a:pt x="1359" y="15559"/>
                </a:cubicBezTo>
                <a:cubicBezTo>
                  <a:pt x="1520" y="15659"/>
                  <a:pt x="1712" y="15651"/>
                  <a:pt x="1887" y="15711"/>
                </a:cubicBezTo>
                <a:cubicBezTo>
                  <a:pt x="1946" y="15731"/>
                  <a:pt x="2021" y="15806"/>
                  <a:pt x="2038" y="15881"/>
                </a:cubicBezTo>
                <a:cubicBezTo>
                  <a:pt x="2056" y="15961"/>
                  <a:pt x="2015" y="16067"/>
                  <a:pt x="1992" y="16210"/>
                </a:cubicBezTo>
                <a:cubicBezTo>
                  <a:pt x="1826" y="15931"/>
                  <a:pt x="1771" y="15873"/>
                  <a:pt x="1610" y="16015"/>
                </a:cubicBezTo>
                <a:cubicBezTo>
                  <a:pt x="1335" y="16260"/>
                  <a:pt x="977" y="16418"/>
                  <a:pt x="927" y="17019"/>
                </a:cubicBezTo>
                <a:cubicBezTo>
                  <a:pt x="683" y="17155"/>
                  <a:pt x="331" y="17611"/>
                  <a:pt x="219" y="17955"/>
                </a:cubicBezTo>
                <a:cubicBezTo>
                  <a:pt x="200" y="18012"/>
                  <a:pt x="173" y="18090"/>
                  <a:pt x="185" y="18138"/>
                </a:cubicBezTo>
                <a:cubicBezTo>
                  <a:pt x="250" y="18389"/>
                  <a:pt x="165" y="18556"/>
                  <a:pt x="59" y="18734"/>
                </a:cubicBezTo>
                <a:cubicBezTo>
                  <a:pt x="15" y="18809"/>
                  <a:pt x="-16" y="18968"/>
                  <a:pt x="9" y="19044"/>
                </a:cubicBezTo>
                <a:cubicBezTo>
                  <a:pt x="30" y="19107"/>
                  <a:pt x="142" y="19104"/>
                  <a:pt x="215" y="19129"/>
                </a:cubicBezTo>
                <a:cubicBezTo>
                  <a:pt x="239" y="19137"/>
                  <a:pt x="265" y="19138"/>
                  <a:pt x="311" y="19141"/>
                </a:cubicBezTo>
                <a:cubicBezTo>
                  <a:pt x="234" y="19360"/>
                  <a:pt x="171" y="19546"/>
                  <a:pt x="85" y="19792"/>
                </a:cubicBezTo>
                <a:cubicBezTo>
                  <a:pt x="309" y="19878"/>
                  <a:pt x="538" y="19949"/>
                  <a:pt x="759" y="20053"/>
                </a:cubicBezTo>
                <a:cubicBezTo>
                  <a:pt x="1272" y="20294"/>
                  <a:pt x="1775" y="20566"/>
                  <a:pt x="2289" y="20795"/>
                </a:cubicBezTo>
                <a:cubicBezTo>
                  <a:pt x="2523" y="20900"/>
                  <a:pt x="2793" y="21055"/>
                  <a:pt x="3010" y="20978"/>
                </a:cubicBezTo>
                <a:cubicBezTo>
                  <a:pt x="3330" y="20864"/>
                  <a:pt x="3591" y="20988"/>
                  <a:pt x="3845" y="21166"/>
                </a:cubicBezTo>
                <a:cubicBezTo>
                  <a:pt x="4208" y="21421"/>
                  <a:pt x="4587" y="21536"/>
                  <a:pt x="4981" y="21580"/>
                </a:cubicBezTo>
                <a:cubicBezTo>
                  <a:pt x="5080" y="21591"/>
                  <a:pt x="5187" y="21566"/>
                  <a:pt x="5282" y="21525"/>
                </a:cubicBezTo>
                <a:cubicBezTo>
                  <a:pt x="5323" y="21508"/>
                  <a:pt x="5343" y="21406"/>
                  <a:pt x="5375" y="21343"/>
                </a:cubicBezTo>
                <a:cubicBezTo>
                  <a:pt x="5328" y="21320"/>
                  <a:pt x="5284" y="21280"/>
                  <a:pt x="5236" y="21276"/>
                </a:cubicBezTo>
                <a:cubicBezTo>
                  <a:pt x="5131" y="21266"/>
                  <a:pt x="5023" y="21276"/>
                  <a:pt x="4918" y="21276"/>
                </a:cubicBezTo>
                <a:cubicBezTo>
                  <a:pt x="4915" y="21240"/>
                  <a:pt x="4912" y="21202"/>
                  <a:pt x="4909" y="21166"/>
                </a:cubicBezTo>
                <a:cubicBezTo>
                  <a:pt x="4965" y="21139"/>
                  <a:pt x="5022" y="21085"/>
                  <a:pt x="5077" y="21087"/>
                </a:cubicBezTo>
                <a:cubicBezTo>
                  <a:pt x="5308" y="21096"/>
                  <a:pt x="5538" y="21122"/>
                  <a:pt x="5769" y="21142"/>
                </a:cubicBezTo>
                <a:cubicBezTo>
                  <a:pt x="5897" y="21153"/>
                  <a:pt x="6026" y="21168"/>
                  <a:pt x="6154" y="21184"/>
                </a:cubicBezTo>
                <a:cubicBezTo>
                  <a:pt x="6261" y="21198"/>
                  <a:pt x="6368" y="21238"/>
                  <a:pt x="6473" y="21227"/>
                </a:cubicBezTo>
                <a:cubicBezTo>
                  <a:pt x="6585" y="21215"/>
                  <a:pt x="6697" y="21154"/>
                  <a:pt x="6837" y="21105"/>
                </a:cubicBezTo>
                <a:cubicBezTo>
                  <a:pt x="6813" y="21268"/>
                  <a:pt x="6798" y="21372"/>
                  <a:pt x="6783" y="21470"/>
                </a:cubicBezTo>
                <a:cubicBezTo>
                  <a:pt x="7092" y="21585"/>
                  <a:pt x="7156" y="21209"/>
                  <a:pt x="7278" y="20959"/>
                </a:cubicBezTo>
                <a:cubicBezTo>
                  <a:pt x="7439" y="21286"/>
                  <a:pt x="7812" y="21293"/>
                  <a:pt x="8020" y="21039"/>
                </a:cubicBezTo>
                <a:cubicBezTo>
                  <a:pt x="8104" y="21093"/>
                  <a:pt x="8190" y="21189"/>
                  <a:pt x="8225" y="21160"/>
                </a:cubicBezTo>
                <a:cubicBezTo>
                  <a:pt x="8447" y="20978"/>
                  <a:pt x="8651" y="20837"/>
                  <a:pt x="8929" y="20966"/>
                </a:cubicBezTo>
                <a:cubicBezTo>
                  <a:pt x="9124" y="21055"/>
                  <a:pt x="9349" y="20997"/>
                  <a:pt x="9562" y="21002"/>
                </a:cubicBezTo>
                <a:cubicBezTo>
                  <a:pt x="9663" y="21004"/>
                  <a:pt x="9769" y="21021"/>
                  <a:pt x="9868" y="21002"/>
                </a:cubicBezTo>
                <a:cubicBezTo>
                  <a:pt x="10107" y="20957"/>
                  <a:pt x="10343" y="20911"/>
                  <a:pt x="10577" y="20832"/>
                </a:cubicBezTo>
                <a:cubicBezTo>
                  <a:pt x="10864" y="20734"/>
                  <a:pt x="11147" y="20600"/>
                  <a:pt x="11432" y="20485"/>
                </a:cubicBezTo>
                <a:cubicBezTo>
                  <a:pt x="11528" y="20446"/>
                  <a:pt x="11636" y="20361"/>
                  <a:pt x="11721" y="20394"/>
                </a:cubicBezTo>
                <a:cubicBezTo>
                  <a:pt x="12196" y="20577"/>
                  <a:pt x="12606" y="20331"/>
                  <a:pt x="13020" y="20047"/>
                </a:cubicBezTo>
                <a:cubicBezTo>
                  <a:pt x="13399" y="19789"/>
                  <a:pt x="13788" y="19552"/>
                  <a:pt x="14177" y="19330"/>
                </a:cubicBezTo>
                <a:cubicBezTo>
                  <a:pt x="14386" y="19210"/>
                  <a:pt x="14607" y="19147"/>
                  <a:pt x="14823" y="19050"/>
                </a:cubicBezTo>
                <a:cubicBezTo>
                  <a:pt x="15603" y="18697"/>
                  <a:pt x="16380" y="18332"/>
                  <a:pt x="17162" y="17986"/>
                </a:cubicBezTo>
                <a:cubicBezTo>
                  <a:pt x="17354" y="17900"/>
                  <a:pt x="17561" y="17868"/>
                  <a:pt x="17757" y="17797"/>
                </a:cubicBezTo>
                <a:cubicBezTo>
                  <a:pt x="18066" y="17685"/>
                  <a:pt x="18380" y="17605"/>
                  <a:pt x="18675" y="17438"/>
                </a:cubicBezTo>
                <a:cubicBezTo>
                  <a:pt x="19161" y="17164"/>
                  <a:pt x="19634" y="16833"/>
                  <a:pt x="20109" y="16520"/>
                </a:cubicBezTo>
                <a:cubicBezTo>
                  <a:pt x="20203" y="16458"/>
                  <a:pt x="20285" y="16360"/>
                  <a:pt x="20373" y="16277"/>
                </a:cubicBezTo>
                <a:cubicBezTo>
                  <a:pt x="20358" y="16231"/>
                  <a:pt x="20342" y="16182"/>
                  <a:pt x="20326" y="16137"/>
                </a:cubicBezTo>
                <a:cubicBezTo>
                  <a:pt x="19890" y="16327"/>
                  <a:pt x="19455" y="16518"/>
                  <a:pt x="19019" y="16708"/>
                </a:cubicBezTo>
                <a:cubicBezTo>
                  <a:pt x="19013" y="16682"/>
                  <a:pt x="19008" y="16655"/>
                  <a:pt x="19002" y="16629"/>
                </a:cubicBezTo>
                <a:cubicBezTo>
                  <a:pt x="19099" y="16564"/>
                  <a:pt x="19190" y="16482"/>
                  <a:pt x="19291" y="16441"/>
                </a:cubicBezTo>
                <a:cubicBezTo>
                  <a:pt x="19723" y="16266"/>
                  <a:pt x="20155" y="16097"/>
                  <a:pt x="20591" y="15942"/>
                </a:cubicBezTo>
                <a:cubicBezTo>
                  <a:pt x="20834" y="15856"/>
                  <a:pt x="20992" y="15630"/>
                  <a:pt x="20976" y="15389"/>
                </a:cubicBezTo>
                <a:cubicBezTo>
                  <a:pt x="20836" y="15352"/>
                  <a:pt x="20703" y="15320"/>
                  <a:pt x="20570" y="15285"/>
                </a:cubicBezTo>
                <a:cubicBezTo>
                  <a:pt x="20568" y="15256"/>
                  <a:pt x="20567" y="15224"/>
                  <a:pt x="20565" y="15194"/>
                </a:cubicBezTo>
                <a:cubicBezTo>
                  <a:pt x="20811" y="15049"/>
                  <a:pt x="21153" y="15184"/>
                  <a:pt x="21286" y="14714"/>
                </a:cubicBezTo>
                <a:cubicBezTo>
                  <a:pt x="21116" y="14535"/>
                  <a:pt x="21136" y="14477"/>
                  <a:pt x="21492" y="14154"/>
                </a:cubicBezTo>
                <a:cubicBezTo>
                  <a:pt x="21276" y="14170"/>
                  <a:pt x="21088" y="14182"/>
                  <a:pt x="20880" y="14197"/>
                </a:cubicBezTo>
                <a:cubicBezTo>
                  <a:pt x="21074" y="13889"/>
                  <a:pt x="21442" y="14082"/>
                  <a:pt x="21567" y="13576"/>
                </a:cubicBezTo>
                <a:cubicBezTo>
                  <a:pt x="21471" y="13611"/>
                  <a:pt x="21408" y="13637"/>
                  <a:pt x="21341" y="13662"/>
                </a:cubicBezTo>
                <a:cubicBezTo>
                  <a:pt x="21222" y="13704"/>
                  <a:pt x="21101" y="13753"/>
                  <a:pt x="20980" y="13789"/>
                </a:cubicBezTo>
                <a:cubicBezTo>
                  <a:pt x="20692" y="13876"/>
                  <a:pt x="20402" y="13955"/>
                  <a:pt x="20113" y="14039"/>
                </a:cubicBezTo>
                <a:cubicBezTo>
                  <a:pt x="19984" y="14076"/>
                  <a:pt x="19857" y="14114"/>
                  <a:pt x="19727" y="14142"/>
                </a:cubicBezTo>
                <a:cubicBezTo>
                  <a:pt x="19720" y="14143"/>
                  <a:pt x="19703" y="14038"/>
                  <a:pt x="19694" y="13996"/>
                </a:cubicBezTo>
                <a:cubicBezTo>
                  <a:pt x="19297" y="14070"/>
                  <a:pt x="18968" y="14583"/>
                  <a:pt x="18478" y="14300"/>
                </a:cubicBezTo>
                <a:cubicBezTo>
                  <a:pt x="19215" y="13906"/>
                  <a:pt x="19920" y="13529"/>
                  <a:pt x="20628" y="13151"/>
                </a:cubicBezTo>
                <a:cubicBezTo>
                  <a:pt x="20628" y="13140"/>
                  <a:pt x="20629" y="13131"/>
                  <a:pt x="20628" y="13120"/>
                </a:cubicBezTo>
                <a:cubicBezTo>
                  <a:pt x="20474" y="13149"/>
                  <a:pt x="20318" y="13178"/>
                  <a:pt x="20205" y="13199"/>
                </a:cubicBezTo>
                <a:cubicBezTo>
                  <a:pt x="20312" y="13092"/>
                  <a:pt x="20437" y="12973"/>
                  <a:pt x="20557" y="12853"/>
                </a:cubicBezTo>
                <a:cubicBezTo>
                  <a:pt x="20618" y="12872"/>
                  <a:pt x="20680" y="12888"/>
                  <a:pt x="20741" y="12938"/>
                </a:cubicBezTo>
                <a:cubicBezTo>
                  <a:pt x="20774" y="12964"/>
                  <a:pt x="20854" y="12946"/>
                  <a:pt x="20871" y="12907"/>
                </a:cubicBezTo>
                <a:cubicBezTo>
                  <a:pt x="20896" y="12853"/>
                  <a:pt x="20900" y="12744"/>
                  <a:pt x="20880" y="12682"/>
                </a:cubicBezTo>
                <a:cubicBezTo>
                  <a:pt x="20822" y="12503"/>
                  <a:pt x="20725" y="12406"/>
                  <a:pt x="20603" y="12360"/>
                </a:cubicBezTo>
                <a:cubicBezTo>
                  <a:pt x="20600" y="12332"/>
                  <a:pt x="20598" y="12303"/>
                  <a:pt x="20595" y="12275"/>
                </a:cubicBezTo>
                <a:cubicBezTo>
                  <a:pt x="20549" y="12282"/>
                  <a:pt x="20503" y="12292"/>
                  <a:pt x="20456" y="12299"/>
                </a:cubicBezTo>
                <a:cubicBezTo>
                  <a:pt x="20369" y="12292"/>
                  <a:pt x="20320" y="12237"/>
                  <a:pt x="20297" y="12147"/>
                </a:cubicBezTo>
                <a:cubicBezTo>
                  <a:pt x="20381" y="12099"/>
                  <a:pt x="20465" y="12049"/>
                  <a:pt x="20549" y="12001"/>
                </a:cubicBezTo>
                <a:cubicBezTo>
                  <a:pt x="20555" y="12003"/>
                  <a:pt x="20563" y="12005"/>
                  <a:pt x="20570" y="12007"/>
                </a:cubicBezTo>
                <a:cubicBezTo>
                  <a:pt x="20580" y="11989"/>
                  <a:pt x="20583" y="11984"/>
                  <a:pt x="20586" y="11977"/>
                </a:cubicBezTo>
                <a:cubicBezTo>
                  <a:pt x="20609" y="11964"/>
                  <a:pt x="20631" y="11953"/>
                  <a:pt x="20653" y="11940"/>
                </a:cubicBezTo>
                <a:cubicBezTo>
                  <a:pt x="20631" y="11902"/>
                  <a:pt x="20617" y="11880"/>
                  <a:pt x="20599" y="11849"/>
                </a:cubicBezTo>
                <a:cubicBezTo>
                  <a:pt x="20603" y="11776"/>
                  <a:pt x="20606" y="11702"/>
                  <a:pt x="20595" y="11630"/>
                </a:cubicBezTo>
                <a:cubicBezTo>
                  <a:pt x="20649" y="11602"/>
                  <a:pt x="20699" y="11571"/>
                  <a:pt x="20771" y="11533"/>
                </a:cubicBezTo>
                <a:cubicBezTo>
                  <a:pt x="20683" y="11419"/>
                  <a:pt x="20610" y="11334"/>
                  <a:pt x="20532" y="11229"/>
                </a:cubicBezTo>
                <a:cubicBezTo>
                  <a:pt x="20518" y="11097"/>
                  <a:pt x="20519" y="10960"/>
                  <a:pt x="20578" y="10809"/>
                </a:cubicBezTo>
                <a:cubicBezTo>
                  <a:pt x="20667" y="10580"/>
                  <a:pt x="20275" y="10221"/>
                  <a:pt x="20067" y="10359"/>
                </a:cubicBezTo>
                <a:cubicBezTo>
                  <a:pt x="19903" y="10468"/>
                  <a:pt x="19905" y="10325"/>
                  <a:pt x="19886" y="10250"/>
                </a:cubicBezTo>
                <a:cubicBezTo>
                  <a:pt x="19964" y="10090"/>
                  <a:pt x="20019" y="9981"/>
                  <a:pt x="20062" y="9891"/>
                </a:cubicBezTo>
                <a:cubicBezTo>
                  <a:pt x="20135" y="9873"/>
                  <a:pt x="20248" y="9882"/>
                  <a:pt x="20259" y="9836"/>
                </a:cubicBezTo>
                <a:cubicBezTo>
                  <a:pt x="20287" y="9730"/>
                  <a:pt x="20293" y="9571"/>
                  <a:pt x="20255" y="9483"/>
                </a:cubicBezTo>
                <a:cubicBezTo>
                  <a:pt x="20169" y="9286"/>
                  <a:pt x="20050" y="9117"/>
                  <a:pt x="19958" y="8960"/>
                </a:cubicBezTo>
                <a:cubicBezTo>
                  <a:pt x="20251" y="8947"/>
                  <a:pt x="20442" y="8764"/>
                  <a:pt x="20482" y="8480"/>
                </a:cubicBezTo>
                <a:cubicBezTo>
                  <a:pt x="20573" y="8409"/>
                  <a:pt x="20670" y="8334"/>
                  <a:pt x="20712" y="8212"/>
                </a:cubicBezTo>
                <a:cubicBezTo>
                  <a:pt x="20841" y="7835"/>
                  <a:pt x="20585" y="7789"/>
                  <a:pt x="20444" y="7641"/>
                </a:cubicBezTo>
                <a:cubicBezTo>
                  <a:pt x="20519" y="7623"/>
                  <a:pt x="20582" y="7631"/>
                  <a:pt x="20645" y="7635"/>
                </a:cubicBezTo>
                <a:cubicBezTo>
                  <a:pt x="20841" y="7645"/>
                  <a:pt x="20908" y="7511"/>
                  <a:pt x="20817" y="7270"/>
                </a:cubicBezTo>
                <a:cubicBezTo>
                  <a:pt x="20777" y="7163"/>
                  <a:pt x="20718" y="7057"/>
                  <a:pt x="20649" y="6990"/>
                </a:cubicBezTo>
                <a:cubicBezTo>
                  <a:pt x="20439" y="6784"/>
                  <a:pt x="20438" y="6791"/>
                  <a:pt x="20637" y="6479"/>
                </a:cubicBezTo>
                <a:cubicBezTo>
                  <a:pt x="20494" y="6321"/>
                  <a:pt x="20366" y="6120"/>
                  <a:pt x="20209" y="6023"/>
                </a:cubicBezTo>
                <a:cubicBezTo>
                  <a:pt x="20048" y="5923"/>
                  <a:pt x="19856" y="5937"/>
                  <a:pt x="19681" y="5877"/>
                </a:cubicBezTo>
                <a:cubicBezTo>
                  <a:pt x="19622" y="5857"/>
                  <a:pt x="19547" y="5782"/>
                  <a:pt x="19530" y="5707"/>
                </a:cubicBezTo>
                <a:cubicBezTo>
                  <a:pt x="19512" y="5627"/>
                  <a:pt x="19553" y="5515"/>
                  <a:pt x="19576" y="5372"/>
                </a:cubicBezTo>
                <a:cubicBezTo>
                  <a:pt x="19742" y="5651"/>
                  <a:pt x="19801" y="5709"/>
                  <a:pt x="19962" y="5567"/>
                </a:cubicBezTo>
                <a:cubicBezTo>
                  <a:pt x="20237" y="5322"/>
                  <a:pt x="20591" y="5164"/>
                  <a:pt x="20641" y="4563"/>
                </a:cubicBezTo>
                <a:cubicBezTo>
                  <a:pt x="20885" y="4427"/>
                  <a:pt x="21237" y="3971"/>
                  <a:pt x="21349" y="3627"/>
                </a:cubicBezTo>
                <a:cubicBezTo>
                  <a:pt x="21368" y="3570"/>
                  <a:pt x="21395" y="3492"/>
                  <a:pt x="21383" y="3444"/>
                </a:cubicBezTo>
                <a:cubicBezTo>
                  <a:pt x="21318" y="3193"/>
                  <a:pt x="21403" y="3033"/>
                  <a:pt x="21509" y="2854"/>
                </a:cubicBezTo>
                <a:cubicBezTo>
                  <a:pt x="21553" y="2779"/>
                  <a:pt x="21584" y="2621"/>
                  <a:pt x="21559" y="2544"/>
                </a:cubicBezTo>
                <a:cubicBezTo>
                  <a:pt x="21538" y="2481"/>
                  <a:pt x="21426" y="2478"/>
                  <a:pt x="21353" y="2453"/>
                </a:cubicBezTo>
                <a:cubicBezTo>
                  <a:pt x="21329" y="2445"/>
                  <a:pt x="21303" y="2450"/>
                  <a:pt x="21257" y="2447"/>
                </a:cubicBezTo>
                <a:cubicBezTo>
                  <a:pt x="21334" y="2228"/>
                  <a:pt x="21402" y="2042"/>
                  <a:pt x="21488" y="1796"/>
                </a:cubicBezTo>
                <a:cubicBezTo>
                  <a:pt x="21263" y="1710"/>
                  <a:pt x="21034" y="1633"/>
                  <a:pt x="20813" y="1529"/>
                </a:cubicBezTo>
                <a:cubicBezTo>
                  <a:pt x="20301" y="1288"/>
                  <a:pt x="19793" y="1016"/>
                  <a:pt x="19279" y="787"/>
                </a:cubicBezTo>
                <a:cubicBezTo>
                  <a:pt x="19045" y="682"/>
                  <a:pt x="18779" y="533"/>
                  <a:pt x="18562" y="610"/>
                </a:cubicBezTo>
                <a:cubicBezTo>
                  <a:pt x="18242" y="724"/>
                  <a:pt x="17977" y="600"/>
                  <a:pt x="17723" y="422"/>
                </a:cubicBezTo>
                <a:cubicBezTo>
                  <a:pt x="17360" y="167"/>
                  <a:pt x="16986" y="46"/>
                  <a:pt x="16592" y="2"/>
                </a:cubicBezTo>
                <a:close/>
              </a:path>
            </a:pathLst>
          </a:custGeom>
          <a:solidFill>
            <a:srgbClr val="271880"/>
          </a:solidFill>
        </p:spPr>
        <p:txBody>
          <a:bodyPr lIns="53578" tIns="53578" rIns="53578" bIns="53578" anchor="ctr"/>
          <a:lstStyle/>
          <a:p>
            <a:pPr defTabSz="642937">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r>
              <a:rPr lang="en-US"/>
              <a:t> </a:t>
            </a:r>
            <a:endParaRPr/>
          </a:p>
        </p:txBody>
      </p:sp>
      <p:sp>
        <p:nvSpPr>
          <p:cNvPr id="25" name="Venenatis Euismod Purus">
            <a:extLst>
              <a:ext uri="{FF2B5EF4-FFF2-40B4-BE49-F238E27FC236}">
                <a16:creationId xmlns="" xmlns:a16="http://schemas.microsoft.com/office/drawing/2014/main" id="{5FEA7C18-FC0C-CA47-9CB2-CB88A7E36287}"/>
              </a:ext>
            </a:extLst>
          </p:cNvPr>
          <p:cNvSpPr txBox="1">
            <a:spLocks noGrp="1"/>
          </p:cNvSpPr>
          <p:nvPr>
            <p:ph type="body" sz="quarter" idx="33"/>
          </p:nvPr>
        </p:nvSpPr>
        <p:spPr>
          <a:xfrm>
            <a:off x="19432495" y="4777632"/>
            <a:ext cx="2859803" cy="984568"/>
          </a:xfrm>
          <a:prstGeom prst="rect">
            <a:avLst/>
          </a:prstGeom>
        </p:spPr>
        <p:txBody>
          <a:bodyPr anchor="ctr"/>
          <a:lstStyle>
            <a:lvl1pPr algn="l">
              <a:lnSpc>
                <a:spcPct val="70000"/>
              </a:lnSpc>
              <a:defRPr sz="2200" b="1" cap="all" spc="330">
                <a:latin typeface="+mn-lt"/>
                <a:ea typeface="+mn-ea"/>
                <a:cs typeface="+mn-cs"/>
                <a:sym typeface="Avenir Next Condensed"/>
              </a:defRPr>
            </a:lvl1pPr>
          </a:lstStyle>
          <a:p>
            <a:pPr lvl="0"/>
            <a:r>
              <a:rPr lang="fr-FR"/>
              <a:t>Cliquez pour modifier les styles du texte du masque</a:t>
            </a:r>
          </a:p>
        </p:txBody>
      </p:sp>
      <p:sp>
        <p:nvSpPr>
          <p:cNvPr id="26" name="#3">
            <a:extLst>
              <a:ext uri="{FF2B5EF4-FFF2-40B4-BE49-F238E27FC236}">
                <a16:creationId xmlns="" xmlns:a16="http://schemas.microsoft.com/office/drawing/2014/main" id="{63B275F0-9B76-B345-B936-35F9D5512586}"/>
              </a:ext>
            </a:extLst>
          </p:cNvPr>
          <p:cNvSpPr txBox="1">
            <a:spLocks noGrp="1"/>
          </p:cNvSpPr>
          <p:nvPr>
            <p:ph type="body" sz="quarter" idx="34"/>
          </p:nvPr>
        </p:nvSpPr>
        <p:spPr>
          <a:xfrm>
            <a:off x="17938157" y="4777632"/>
            <a:ext cx="1030752" cy="984568"/>
          </a:xfrm>
          <a:prstGeom prst="rect">
            <a:avLst/>
          </a:prstGeom>
        </p:spPr>
        <p:txBody>
          <a:bodyPr lIns="71437" tIns="71437" rIns="71437" bIns="71437" anchor="ctr"/>
          <a:lstStyle>
            <a:lvl1pPr algn="l">
              <a:lnSpc>
                <a:spcPct val="70000"/>
              </a:lnSpc>
              <a:defRPr b="1" cap="all">
                <a:solidFill>
                  <a:srgbClr val="FFFFFF"/>
                </a:solidFill>
                <a:latin typeface="+mj-lt"/>
                <a:ea typeface="+mj-ea"/>
                <a:cs typeface="+mj-cs"/>
                <a:sym typeface="Avenir Next"/>
              </a:defRPr>
            </a:lvl1pPr>
          </a:lstStyle>
          <a:p>
            <a:pPr lvl="0"/>
            <a:r>
              <a:rPr lang="fr-FR"/>
              <a:t>Cliquez pour modifier les styles du texte du masque</a:t>
            </a:r>
          </a:p>
        </p:txBody>
      </p:sp>
      <p:sp>
        <p:nvSpPr>
          <p:cNvPr id="27" name="Aenean lacinia nulla sed consectetur. Duis mollis, est non luctus, eget lacinia odio sem nec elit.">
            <a:extLst>
              <a:ext uri="{FF2B5EF4-FFF2-40B4-BE49-F238E27FC236}">
                <a16:creationId xmlns="" xmlns:a16="http://schemas.microsoft.com/office/drawing/2014/main" id="{F721DA07-8856-0D4B-80C6-8EAD33FD70C7}"/>
              </a:ext>
            </a:extLst>
          </p:cNvPr>
          <p:cNvSpPr txBox="1">
            <a:spLocks noGrp="1"/>
          </p:cNvSpPr>
          <p:nvPr>
            <p:ph type="body" sz="quarter" idx="35"/>
          </p:nvPr>
        </p:nvSpPr>
        <p:spPr>
          <a:xfrm>
            <a:off x="17816152" y="6426336"/>
            <a:ext cx="4476146" cy="1334152"/>
          </a:xfrm>
          <a:prstGeom prst="rect">
            <a:avLst/>
          </a:prstGeom>
        </p:spPr>
        <p:txBody>
          <a:bodyPr/>
          <a:lstStyle>
            <a:lvl1pPr algn="l">
              <a:lnSpc>
                <a:spcPct val="120000"/>
              </a:lnSpc>
              <a:defRPr sz="1800">
                <a:latin typeface="Avenir Book"/>
                <a:ea typeface="Avenir Book"/>
                <a:cs typeface="Avenir Book"/>
                <a:sym typeface="Avenir Book"/>
              </a:defRPr>
            </a:lvl1pPr>
          </a:lstStyle>
          <a:p>
            <a:pPr lvl="0"/>
            <a:r>
              <a:rPr lang="fr-FR"/>
              <a:t>Cliquez pour modifier les styles du texte du masque</a:t>
            </a:r>
          </a:p>
        </p:txBody>
      </p:sp>
      <p:sp>
        <p:nvSpPr>
          <p:cNvPr id="28" name="Shape">
            <a:extLst>
              <a:ext uri="{FF2B5EF4-FFF2-40B4-BE49-F238E27FC236}">
                <a16:creationId xmlns="" xmlns:a16="http://schemas.microsoft.com/office/drawing/2014/main" id="{0BD5CE0B-4CBC-0149-B066-02B7F687D27D}"/>
              </a:ext>
            </a:extLst>
          </p:cNvPr>
          <p:cNvSpPr>
            <a:spLocks noGrp="1"/>
          </p:cNvSpPr>
          <p:nvPr>
            <p:ph type="body" sz="quarter" idx="36" hasCustomPrompt="1"/>
          </p:nvPr>
        </p:nvSpPr>
        <p:spPr>
          <a:xfrm>
            <a:off x="17835304" y="8039012"/>
            <a:ext cx="1236455" cy="1178650"/>
          </a:xfrm>
          <a:custGeom>
            <a:avLst/>
            <a:gdLst/>
            <a:ahLst/>
            <a:cxnLst>
              <a:cxn ang="0">
                <a:pos x="wd2" y="hd2"/>
              </a:cxn>
              <a:cxn ang="5400000">
                <a:pos x="wd2" y="hd2"/>
              </a:cxn>
              <a:cxn ang="10800000">
                <a:pos x="wd2" y="hd2"/>
              </a:cxn>
              <a:cxn ang="16200000">
                <a:pos x="wd2" y="hd2"/>
              </a:cxn>
            </a:cxnLst>
            <a:rect l="0" t="0" r="r" b="b"/>
            <a:pathLst>
              <a:path w="21568" h="21583" extrusionOk="0">
                <a:moveTo>
                  <a:pt x="16592" y="2"/>
                </a:moveTo>
                <a:cubicBezTo>
                  <a:pt x="16492" y="-9"/>
                  <a:pt x="16386" y="16"/>
                  <a:pt x="16290" y="57"/>
                </a:cubicBezTo>
                <a:cubicBezTo>
                  <a:pt x="16249" y="74"/>
                  <a:pt x="16225" y="182"/>
                  <a:pt x="16193" y="245"/>
                </a:cubicBezTo>
                <a:cubicBezTo>
                  <a:pt x="16240" y="268"/>
                  <a:pt x="16289" y="302"/>
                  <a:pt x="16336" y="306"/>
                </a:cubicBezTo>
                <a:cubicBezTo>
                  <a:pt x="16441" y="316"/>
                  <a:pt x="16545" y="312"/>
                  <a:pt x="16650" y="312"/>
                </a:cubicBezTo>
                <a:cubicBezTo>
                  <a:pt x="16653" y="348"/>
                  <a:pt x="16656" y="380"/>
                  <a:pt x="16659" y="416"/>
                </a:cubicBezTo>
                <a:cubicBezTo>
                  <a:pt x="16603" y="443"/>
                  <a:pt x="16546" y="497"/>
                  <a:pt x="16491" y="495"/>
                </a:cubicBezTo>
                <a:cubicBezTo>
                  <a:pt x="16260" y="486"/>
                  <a:pt x="16030" y="460"/>
                  <a:pt x="15799" y="440"/>
                </a:cubicBezTo>
                <a:cubicBezTo>
                  <a:pt x="15671" y="429"/>
                  <a:pt x="15542" y="420"/>
                  <a:pt x="15414" y="404"/>
                </a:cubicBezTo>
                <a:cubicBezTo>
                  <a:pt x="15307" y="390"/>
                  <a:pt x="15200" y="344"/>
                  <a:pt x="15095" y="355"/>
                </a:cubicBezTo>
                <a:cubicBezTo>
                  <a:pt x="14983" y="367"/>
                  <a:pt x="14871" y="428"/>
                  <a:pt x="14731" y="477"/>
                </a:cubicBezTo>
                <a:cubicBezTo>
                  <a:pt x="14755" y="314"/>
                  <a:pt x="14770" y="216"/>
                  <a:pt x="14785" y="118"/>
                </a:cubicBezTo>
                <a:cubicBezTo>
                  <a:pt x="14476" y="3"/>
                  <a:pt x="14417" y="373"/>
                  <a:pt x="14295" y="623"/>
                </a:cubicBezTo>
                <a:cubicBezTo>
                  <a:pt x="14133" y="296"/>
                  <a:pt x="13756" y="295"/>
                  <a:pt x="13548" y="550"/>
                </a:cubicBezTo>
                <a:cubicBezTo>
                  <a:pt x="13464" y="495"/>
                  <a:pt x="13378" y="393"/>
                  <a:pt x="13343" y="422"/>
                </a:cubicBezTo>
                <a:cubicBezTo>
                  <a:pt x="13121" y="604"/>
                  <a:pt x="12922" y="745"/>
                  <a:pt x="12643" y="616"/>
                </a:cubicBezTo>
                <a:cubicBezTo>
                  <a:pt x="12449" y="527"/>
                  <a:pt x="12219" y="591"/>
                  <a:pt x="12006" y="586"/>
                </a:cubicBezTo>
                <a:cubicBezTo>
                  <a:pt x="11905" y="584"/>
                  <a:pt x="11803" y="567"/>
                  <a:pt x="11704" y="586"/>
                </a:cubicBezTo>
                <a:cubicBezTo>
                  <a:pt x="11466" y="631"/>
                  <a:pt x="11225" y="671"/>
                  <a:pt x="10991" y="750"/>
                </a:cubicBezTo>
                <a:cubicBezTo>
                  <a:pt x="10704" y="848"/>
                  <a:pt x="10421" y="982"/>
                  <a:pt x="10136" y="1097"/>
                </a:cubicBezTo>
                <a:cubicBezTo>
                  <a:pt x="10040" y="1136"/>
                  <a:pt x="9932" y="1221"/>
                  <a:pt x="9847" y="1188"/>
                </a:cubicBezTo>
                <a:cubicBezTo>
                  <a:pt x="9372" y="1005"/>
                  <a:pt x="8962" y="1257"/>
                  <a:pt x="8548" y="1541"/>
                </a:cubicBezTo>
                <a:cubicBezTo>
                  <a:pt x="8169" y="1799"/>
                  <a:pt x="7784" y="2030"/>
                  <a:pt x="7395" y="2252"/>
                </a:cubicBezTo>
                <a:cubicBezTo>
                  <a:pt x="7186" y="2372"/>
                  <a:pt x="6961" y="2441"/>
                  <a:pt x="6745" y="2538"/>
                </a:cubicBezTo>
                <a:cubicBezTo>
                  <a:pt x="5965" y="2891"/>
                  <a:pt x="5188" y="3250"/>
                  <a:pt x="4406" y="3596"/>
                </a:cubicBezTo>
                <a:cubicBezTo>
                  <a:pt x="4214" y="3682"/>
                  <a:pt x="4011" y="3714"/>
                  <a:pt x="3815" y="3785"/>
                </a:cubicBezTo>
                <a:cubicBezTo>
                  <a:pt x="3506" y="3897"/>
                  <a:pt x="3188" y="3983"/>
                  <a:pt x="2893" y="4150"/>
                </a:cubicBezTo>
                <a:cubicBezTo>
                  <a:pt x="2407" y="4424"/>
                  <a:pt x="1934" y="4749"/>
                  <a:pt x="1459" y="5062"/>
                </a:cubicBezTo>
                <a:cubicBezTo>
                  <a:pt x="1365" y="5124"/>
                  <a:pt x="1283" y="5228"/>
                  <a:pt x="1195" y="5311"/>
                </a:cubicBezTo>
                <a:cubicBezTo>
                  <a:pt x="1210" y="5357"/>
                  <a:pt x="1226" y="5400"/>
                  <a:pt x="1242" y="5445"/>
                </a:cubicBezTo>
                <a:cubicBezTo>
                  <a:pt x="1678" y="5255"/>
                  <a:pt x="2113" y="5064"/>
                  <a:pt x="2549" y="4874"/>
                </a:cubicBezTo>
                <a:cubicBezTo>
                  <a:pt x="2555" y="4900"/>
                  <a:pt x="2564" y="4927"/>
                  <a:pt x="2570" y="4953"/>
                </a:cubicBezTo>
                <a:cubicBezTo>
                  <a:pt x="2474" y="5018"/>
                  <a:pt x="2378" y="5106"/>
                  <a:pt x="2277" y="5147"/>
                </a:cubicBezTo>
                <a:cubicBezTo>
                  <a:pt x="1845" y="5322"/>
                  <a:pt x="1413" y="5491"/>
                  <a:pt x="977" y="5646"/>
                </a:cubicBezTo>
                <a:cubicBezTo>
                  <a:pt x="734" y="5732"/>
                  <a:pt x="576" y="5952"/>
                  <a:pt x="592" y="6193"/>
                </a:cubicBezTo>
                <a:cubicBezTo>
                  <a:pt x="732" y="6230"/>
                  <a:pt x="865" y="6268"/>
                  <a:pt x="998" y="6303"/>
                </a:cubicBezTo>
                <a:cubicBezTo>
                  <a:pt x="1000" y="6332"/>
                  <a:pt x="1005" y="6358"/>
                  <a:pt x="1007" y="6388"/>
                </a:cubicBezTo>
                <a:cubicBezTo>
                  <a:pt x="761" y="6533"/>
                  <a:pt x="419" y="6398"/>
                  <a:pt x="286" y="6868"/>
                </a:cubicBezTo>
                <a:cubicBezTo>
                  <a:pt x="456" y="7047"/>
                  <a:pt x="436" y="7105"/>
                  <a:pt x="80" y="7428"/>
                </a:cubicBezTo>
                <a:cubicBezTo>
                  <a:pt x="296" y="7412"/>
                  <a:pt x="480" y="7400"/>
                  <a:pt x="688" y="7385"/>
                </a:cubicBezTo>
                <a:cubicBezTo>
                  <a:pt x="494" y="7693"/>
                  <a:pt x="126" y="7500"/>
                  <a:pt x="1" y="8006"/>
                </a:cubicBezTo>
                <a:cubicBezTo>
                  <a:pt x="97" y="7971"/>
                  <a:pt x="165" y="7951"/>
                  <a:pt x="231" y="7927"/>
                </a:cubicBezTo>
                <a:cubicBezTo>
                  <a:pt x="351" y="7884"/>
                  <a:pt x="467" y="7835"/>
                  <a:pt x="588" y="7799"/>
                </a:cubicBezTo>
                <a:cubicBezTo>
                  <a:pt x="876" y="7712"/>
                  <a:pt x="1166" y="7633"/>
                  <a:pt x="1455" y="7549"/>
                </a:cubicBezTo>
                <a:cubicBezTo>
                  <a:pt x="1584" y="7512"/>
                  <a:pt x="1711" y="7468"/>
                  <a:pt x="1841" y="7440"/>
                </a:cubicBezTo>
                <a:cubicBezTo>
                  <a:pt x="1848" y="7439"/>
                  <a:pt x="1869" y="7544"/>
                  <a:pt x="1879" y="7586"/>
                </a:cubicBezTo>
                <a:cubicBezTo>
                  <a:pt x="2276" y="7512"/>
                  <a:pt x="2605" y="6999"/>
                  <a:pt x="3094" y="7282"/>
                </a:cubicBezTo>
                <a:cubicBezTo>
                  <a:pt x="2357" y="7676"/>
                  <a:pt x="1648" y="8053"/>
                  <a:pt x="940" y="8431"/>
                </a:cubicBezTo>
                <a:cubicBezTo>
                  <a:pt x="940" y="8442"/>
                  <a:pt x="939" y="8451"/>
                  <a:pt x="940" y="8462"/>
                </a:cubicBezTo>
                <a:cubicBezTo>
                  <a:pt x="1094" y="8433"/>
                  <a:pt x="1250" y="8404"/>
                  <a:pt x="1363" y="8383"/>
                </a:cubicBezTo>
                <a:cubicBezTo>
                  <a:pt x="1256" y="8490"/>
                  <a:pt x="1135" y="8615"/>
                  <a:pt x="1015" y="8735"/>
                </a:cubicBezTo>
                <a:cubicBezTo>
                  <a:pt x="954" y="8716"/>
                  <a:pt x="892" y="8700"/>
                  <a:pt x="831" y="8650"/>
                </a:cubicBezTo>
                <a:cubicBezTo>
                  <a:pt x="798" y="8624"/>
                  <a:pt x="714" y="8642"/>
                  <a:pt x="697" y="8681"/>
                </a:cubicBezTo>
                <a:cubicBezTo>
                  <a:pt x="672" y="8735"/>
                  <a:pt x="668" y="8838"/>
                  <a:pt x="688" y="8900"/>
                </a:cubicBezTo>
                <a:cubicBezTo>
                  <a:pt x="746" y="9078"/>
                  <a:pt x="843" y="9181"/>
                  <a:pt x="965" y="9228"/>
                </a:cubicBezTo>
                <a:cubicBezTo>
                  <a:pt x="968" y="9255"/>
                  <a:pt x="970" y="9280"/>
                  <a:pt x="973" y="9307"/>
                </a:cubicBezTo>
                <a:cubicBezTo>
                  <a:pt x="1019" y="9300"/>
                  <a:pt x="1065" y="9290"/>
                  <a:pt x="1112" y="9283"/>
                </a:cubicBezTo>
                <a:cubicBezTo>
                  <a:pt x="1199" y="9290"/>
                  <a:pt x="1248" y="9346"/>
                  <a:pt x="1271" y="9435"/>
                </a:cubicBezTo>
                <a:cubicBezTo>
                  <a:pt x="1187" y="9483"/>
                  <a:pt x="1103" y="9533"/>
                  <a:pt x="1019" y="9581"/>
                </a:cubicBezTo>
                <a:cubicBezTo>
                  <a:pt x="1013" y="9579"/>
                  <a:pt x="1005" y="9577"/>
                  <a:pt x="998" y="9575"/>
                </a:cubicBezTo>
                <a:cubicBezTo>
                  <a:pt x="988" y="9593"/>
                  <a:pt x="985" y="9598"/>
                  <a:pt x="982" y="9605"/>
                </a:cubicBezTo>
                <a:cubicBezTo>
                  <a:pt x="959" y="9618"/>
                  <a:pt x="937" y="9629"/>
                  <a:pt x="915" y="9642"/>
                </a:cubicBezTo>
                <a:cubicBezTo>
                  <a:pt x="936" y="9679"/>
                  <a:pt x="951" y="9702"/>
                  <a:pt x="969" y="9733"/>
                </a:cubicBezTo>
                <a:cubicBezTo>
                  <a:pt x="965" y="9808"/>
                  <a:pt x="965" y="9884"/>
                  <a:pt x="977" y="9958"/>
                </a:cubicBezTo>
                <a:cubicBezTo>
                  <a:pt x="923" y="9986"/>
                  <a:pt x="870" y="10011"/>
                  <a:pt x="797" y="10049"/>
                </a:cubicBezTo>
                <a:cubicBezTo>
                  <a:pt x="885" y="10163"/>
                  <a:pt x="962" y="10247"/>
                  <a:pt x="1040" y="10353"/>
                </a:cubicBezTo>
                <a:cubicBezTo>
                  <a:pt x="1054" y="10486"/>
                  <a:pt x="1053" y="10627"/>
                  <a:pt x="994" y="10779"/>
                </a:cubicBezTo>
                <a:cubicBezTo>
                  <a:pt x="905" y="11008"/>
                  <a:pt x="1293" y="11361"/>
                  <a:pt x="1501" y="11223"/>
                </a:cubicBezTo>
                <a:cubicBezTo>
                  <a:pt x="1665" y="11114"/>
                  <a:pt x="1667" y="11257"/>
                  <a:pt x="1686" y="11332"/>
                </a:cubicBezTo>
                <a:cubicBezTo>
                  <a:pt x="1608" y="11492"/>
                  <a:pt x="1549" y="11607"/>
                  <a:pt x="1506" y="11697"/>
                </a:cubicBezTo>
                <a:cubicBezTo>
                  <a:pt x="1433" y="11715"/>
                  <a:pt x="1324" y="11707"/>
                  <a:pt x="1313" y="11752"/>
                </a:cubicBezTo>
                <a:cubicBezTo>
                  <a:pt x="1286" y="11858"/>
                  <a:pt x="1275" y="12017"/>
                  <a:pt x="1313" y="12105"/>
                </a:cubicBezTo>
                <a:cubicBezTo>
                  <a:pt x="1399" y="12302"/>
                  <a:pt x="1518" y="12471"/>
                  <a:pt x="1610" y="12628"/>
                </a:cubicBezTo>
                <a:cubicBezTo>
                  <a:pt x="1317" y="12641"/>
                  <a:pt x="1130" y="12818"/>
                  <a:pt x="1091" y="13102"/>
                </a:cubicBezTo>
                <a:cubicBezTo>
                  <a:pt x="999" y="13173"/>
                  <a:pt x="898" y="13254"/>
                  <a:pt x="856" y="13376"/>
                </a:cubicBezTo>
                <a:cubicBezTo>
                  <a:pt x="727" y="13753"/>
                  <a:pt x="983" y="13793"/>
                  <a:pt x="1124" y="13941"/>
                </a:cubicBezTo>
                <a:cubicBezTo>
                  <a:pt x="1049" y="13959"/>
                  <a:pt x="986" y="13957"/>
                  <a:pt x="923" y="13953"/>
                </a:cubicBezTo>
                <a:cubicBezTo>
                  <a:pt x="727" y="13943"/>
                  <a:pt x="660" y="14071"/>
                  <a:pt x="751" y="14312"/>
                </a:cubicBezTo>
                <a:cubicBezTo>
                  <a:pt x="791" y="14419"/>
                  <a:pt x="850" y="14525"/>
                  <a:pt x="919" y="14592"/>
                </a:cubicBezTo>
                <a:cubicBezTo>
                  <a:pt x="1129" y="14798"/>
                  <a:pt x="1134" y="14791"/>
                  <a:pt x="936" y="15103"/>
                </a:cubicBezTo>
                <a:cubicBezTo>
                  <a:pt x="1078" y="15261"/>
                  <a:pt x="1202" y="15462"/>
                  <a:pt x="1359" y="15559"/>
                </a:cubicBezTo>
                <a:cubicBezTo>
                  <a:pt x="1520" y="15659"/>
                  <a:pt x="1712" y="15651"/>
                  <a:pt x="1887" y="15711"/>
                </a:cubicBezTo>
                <a:cubicBezTo>
                  <a:pt x="1946" y="15731"/>
                  <a:pt x="2021" y="15806"/>
                  <a:pt x="2038" y="15881"/>
                </a:cubicBezTo>
                <a:cubicBezTo>
                  <a:pt x="2056" y="15961"/>
                  <a:pt x="2015" y="16067"/>
                  <a:pt x="1992" y="16210"/>
                </a:cubicBezTo>
                <a:cubicBezTo>
                  <a:pt x="1826" y="15931"/>
                  <a:pt x="1771" y="15873"/>
                  <a:pt x="1610" y="16015"/>
                </a:cubicBezTo>
                <a:cubicBezTo>
                  <a:pt x="1335" y="16260"/>
                  <a:pt x="977" y="16418"/>
                  <a:pt x="927" y="17019"/>
                </a:cubicBezTo>
                <a:cubicBezTo>
                  <a:pt x="683" y="17155"/>
                  <a:pt x="331" y="17611"/>
                  <a:pt x="219" y="17955"/>
                </a:cubicBezTo>
                <a:cubicBezTo>
                  <a:pt x="200" y="18012"/>
                  <a:pt x="173" y="18090"/>
                  <a:pt x="185" y="18138"/>
                </a:cubicBezTo>
                <a:cubicBezTo>
                  <a:pt x="250" y="18389"/>
                  <a:pt x="165" y="18556"/>
                  <a:pt x="59" y="18734"/>
                </a:cubicBezTo>
                <a:cubicBezTo>
                  <a:pt x="15" y="18809"/>
                  <a:pt x="-16" y="18968"/>
                  <a:pt x="9" y="19044"/>
                </a:cubicBezTo>
                <a:cubicBezTo>
                  <a:pt x="30" y="19107"/>
                  <a:pt x="142" y="19104"/>
                  <a:pt x="215" y="19129"/>
                </a:cubicBezTo>
                <a:cubicBezTo>
                  <a:pt x="239" y="19137"/>
                  <a:pt x="265" y="19138"/>
                  <a:pt x="311" y="19141"/>
                </a:cubicBezTo>
                <a:cubicBezTo>
                  <a:pt x="234" y="19360"/>
                  <a:pt x="171" y="19546"/>
                  <a:pt x="85" y="19792"/>
                </a:cubicBezTo>
                <a:cubicBezTo>
                  <a:pt x="309" y="19878"/>
                  <a:pt x="538" y="19949"/>
                  <a:pt x="759" y="20053"/>
                </a:cubicBezTo>
                <a:cubicBezTo>
                  <a:pt x="1272" y="20294"/>
                  <a:pt x="1775" y="20566"/>
                  <a:pt x="2289" y="20795"/>
                </a:cubicBezTo>
                <a:cubicBezTo>
                  <a:pt x="2523" y="20900"/>
                  <a:pt x="2793" y="21055"/>
                  <a:pt x="3010" y="20978"/>
                </a:cubicBezTo>
                <a:cubicBezTo>
                  <a:pt x="3330" y="20864"/>
                  <a:pt x="3591" y="20988"/>
                  <a:pt x="3845" y="21166"/>
                </a:cubicBezTo>
                <a:cubicBezTo>
                  <a:pt x="4208" y="21421"/>
                  <a:pt x="4587" y="21536"/>
                  <a:pt x="4981" y="21580"/>
                </a:cubicBezTo>
                <a:cubicBezTo>
                  <a:pt x="5080" y="21591"/>
                  <a:pt x="5187" y="21566"/>
                  <a:pt x="5282" y="21525"/>
                </a:cubicBezTo>
                <a:cubicBezTo>
                  <a:pt x="5323" y="21508"/>
                  <a:pt x="5343" y="21406"/>
                  <a:pt x="5375" y="21343"/>
                </a:cubicBezTo>
                <a:cubicBezTo>
                  <a:pt x="5328" y="21320"/>
                  <a:pt x="5284" y="21280"/>
                  <a:pt x="5236" y="21276"/>
                </a:cubicBezTo>
                <a:cubicBezTo>
                  <a:pt x="5131" y="21266"/>
                  <a:pt x="5023" y="21276"/>
                  <a:pt x="4918" y="21276"/>
                </a:cubicBezTo>
                <a:cubicBezTo>
                  <a:pt x="4915" y="21240"/>
                  <a:pt x="4912" y="21202"/>
                  <a:pt x="4909" y="21166"/>
                </a:cubicBezTo>
                <a:cubicBezTo>
                  <a:pt x="4965" y="21139"/>
                  <a:pt x="5022" y="21085"/>
                  <a:pt x="5077" y="21087"/>
                </a:cubicBezTo>
                <a:cubicBezTo>
                  <a:pt x="5308" y="21096"/>
                  <a:pt x="5538" y="21122"/>
                  <a:pt x="5769" y="21142"/>
                </a:cubicBezTo>
                <a:cubicBezTo>
                  <a:pt x="5897" y="21153"/>
                  <a:pt x="6026" y="21168"/>
                  <a:pt x="6154" y="21184"/>
                </a:cubicBezTo>
                <a:cubicBezTo>
                  <a:pt x="6261" y="21198"/>
                  <a:pt x="6368" y="21238"/>
                  <a:pt x="6473" y="21227"/>
                </a:cubicBezTo>
                <a:cubicBezTo>
                  <a:pt x="6585" y="21215"/>
                  <a:pt x="6697" y="21154"/>
                  <a:pt x="6837" y="21105"/>
                </a:cubicBezTo>
                <a:cubicBezTo>
                  <a:pt x="6813" y="21268"/>
                  <a:pt x="6798" y="21372"/>
                  <a:pt x="6783" y="21470"/>
                </a:cubicBezTo>
                <a:cubicBezTo>
                  <a:pt x="7092" y="21585"/>
                  <a:pt x="7156" y="21209"/>
                  <a:pt x="7278" y="20959"/>
                </a:cubicBezTo>
                <a:cubicBezTo>
                  <a:pt x="7439" y="21286"/>
                  <a:pt x="7812" y="21293"/>
                  <a:pt x="8020" y="21039"/>
                </a:cubicBezTo>
                <a:cubicBezTo>
                  <a:pt x="8104" y="21093"/>
                  <a:pt x="8190" y="21189"/>
                  <a:pt x="8225" y="21160"/>
                </a:cubicBezTo>
                <a:cubicBezTo>
                  <a:pt x="8447" y="20978"/>
                  <a:pt x="8651" y="20837"/>
                  <a:pt x="8929" y="20966"/>
                </a:cubicBezTo>
                <a:cubicBezTo>
                  <a:pt x="9124" y="21055"/>
                  <a:pt x="9349" y="20997"/>
                  <a:pt x="9562" y="21002"/>
                </a:cubicBezTo>
                <a:cubicBezTo>
                  <a:pt x="9663" y="21004"/>
                  <a:pt x="9769" y="21021"/>
                  <a:pt x="9868" y="21002"/>
                </a:cubicBezTo>
                <a:cubicBezTo>
                  <a:pt x="10107" y="20957"/>
                  <a:pt x="10343" y="20911"/>
                  <a:pt x="10577" y="20832"/>
                </a:cubicBezTo>
                <a:cubicBezTo>
                  <a:pt x="10864" y="20734"/>
                  <a:pt x="11147" y="20600"/>
                  <a:pt x="11432" y="20485"/>
                </a:cubicBezTo>
                <a:cubicBezTo>
                  <a:pt x="11528" y="20446"/>
                  <a:pt x="11636" y="20361"/>
                  <a:pt x="11721" y="20394"/>
                </a:cubicBezTo>
                <a:cubicBezTo>
                  <a:pt x="12196" y="20577"/>
                  <a:pt x="12606" y="20331"/>
                  <a:pt x="13020" y="20047"/>
                </a:cubicBezTo>
                <a:cubicBezTo>
                  <a:pt x="13399" y="19789"/>
                  <a:pt x="13788" y="19552"/>
                  <a:pt x="14177" y="19330"/>
                </a:cubicBezTo>
                <a:cubicBezTo>
                  <a:pt x="14386" y="19210"/>
                  <a:pt x="14607" y="19147"/>
                  <a:pt x="14823" y="19050"/>
                </a:cubicBezTo>
                <a:cubicBezTo>
                  <a:pt x="15603" y="18697"/>
                  <a:pt x="16380" y="18332"/>
                  <a:pt x="17162" y="17986"/>
                </a:cubicBezTo>
                <a:cubicBezTo>
                  <a:pt x="17354" y="17900"/>
                  <a:pt x="17561" y="17868"/>
                  <a:pt x="17757" y="17797"/>
                </a:cubicBezTo>
                <a:cubicBezTo>
                  <a:pt x="18066" y="17685"/>
                  <a:pt x="18380" y="17605"/>
                  <a:pt x="18675" y="17438"/>
                </a:cubicBezTo>
                <a:cubicBezTo>
                  <a:pt x="19161" y="17164"/>
                  <a:pt x="19634" y="16833"/>
                  <a:pt x="20109" y="16520"/>
                </a:cubicBezTo>
                <a:cubicBezTo>
                  <a:pt x="20203" y="16458"/>
                  <a:pt x="20285" y="16360"/>
                  <a:pt x="20373" y="16277"/>
                </a:cubicBezTo>
                <a:cubicBezTo>
                  <a:pt x="20358" y="16231"/>
                  <a:pt x="20342" y="16182"/>
                  <a:pt x="20326" y="16137"/>
                </a:cubicBezTo>
                <a:cubicBezTo>
                  <a:pt x="19890" y="16327"/>
                  <a:pt x="19455" y="16518"/>
                  <a:pt x="19019" y="16708"/>
                </a:cubicBezTo>
                <a:cubicBezTo>
                  <a:pt x="19013" y="16682"/>
                  <a:pt x="19008" y="16655"/>
                  <a:pt x="19002" y="16629"/>
                </a:cubicBezTo>
                <a:cubicBezTo>
                  <a:pt x="19099" y="16564"/>
                  <a:pt x="19190" y="16482"/>
                  <a:pt x="19291" y="16441"/>
                </a:cubicBezTo>
                <a:cubicBezTo>
                  <a:pt x="19723" y="16266"/>
                  <a:pt x="20155" y="16097"/>
                  <a:pt x="20591" y="15942"/>
                </a:cubicBezTo>
                <a:cubicBezTo>
                  <a:pt x="20834" y="15856"/>
                  <a:pt x="20992" y="15630"/>
                  <a:pt x="20976" y="15389"/>
                </a:cubicBezTo>
                <a:cubicBezTo>
                  <a:pt x="20836" y="15352"/>
                  <a:pt x="20703" y="15320"/>
                  <a:pt x="20570" y="15285"/>
                </a:cubicBezTo>
                <a:cubicBezTo>
                  <a:pt x="20568" y="15256"/>
                  <a:pt x="20567" y="15224"/>
                  <a:pt x="20565" y="15194"/>
                </a:cubicBezTo>
                <a:cubicBezTo>
                  <a:pt x="20811" y="15049"/>
                  <a:pt x="21153" y="15184"/>
                  <a:pt x="21286" y="14714"/>
                </a:cubicBezTo>
                <a:cubicBezTo>
                  <a:pt x="21116" y="14535"/>
                  <a:pt x="21136" y="14477"/>
                  <a:pt x="21492" y="14154"/>
                </a:cubicBezTo>
                <a:cubicBezTo>
                  <a:pt x="21276" y="14170"/>
                  <a:pt x="21088" y="14182"/>
                  <a:pt x="20880" y="14197"/>
                </a:cubicBezTo>
                <a:cubicBezTo>
                  <a:pt x="21074" y="13889"/>
                  <a:pt x="21442" y="14082"/>
                  <a:pt x="21567" y="13576"/>
                </a:cubicBezTo>
                <a:cubicBezTo>
                  <a:pt x="21471" y="13611"/>
                  <a:pt x="21408" y="13637"/>
                  <a:pt x="21341" y="13662"/>
                </a:cubicBezTo>
                <a:cubicBezTo>
                  <a:pt x="21222" y="13704"/>
                  <a:pt x="21101" y="13753"/>
                  <a:pt x="20980" y="13789"/>
                </a:cubicBezTo>
                <a:cubicBezTo>
                  <a:pt x="20692" y="13876"/>
                  <a:pt x="20402" y="13955"/>
                  <a:pt x="20113" y="14039"/>
                </a:cubicBezTo>
                <a:cubicBezTo>
                  <a:pt x="19984" y="14076"/>
                  <a:pt x="19857" y="14114"/>
                  <a:pt x="19727" y="14142"/>
                </a:cubicBezTo>
                <a:cubicBezTo>
                  <a:pt x="19720" y="14143"/>
                  <a:pt x="19703" y="14038"/>
                  <a:pt x="19694" y="13996"/>
                </a:cubicBezTo>
                <a:cubicBezTo>
                  <a:pt x="19297" y="14070"/>
                  <a:pt x="18968" y="14583"/>
                  <a:pt x="18478" y="14300"/>
                </a:cubicBezTo>
                <a:cubicBezTo>
                  <a:pt x="19215" y="13906"/>
                  <a:pt x="19920" y="13529"/>
                  <a:pt x="20628" y="13151"/>
                </a:cubicBezTo>
                <a:cubicBezTo>
                  <a:pt x="20628" y="13140"/>
                  <a:pt x="20629" y="13131"/>
                  <a:pt x="20628" y="13120"/>
                </a:cubicBezTo>
                <a:cubicBezTo>
                  <a:pt x="20474" y="13149"/>
                  <a:pt x="20318" y="13178"/>
                  <a:pt x="20205" y="13199"/>
                </a:cubicBezTo>
                <a:cubicBezTo>
                  <a:pt x="20312" y="13092"/>
                  <a:pt x="20437" y="12973"/>
                  <a:pt x="20557" y="12853"/>
                </a:cubicBezTo>
                <a:cubicBezTo>
                  <a:pt x="20618" y="12872"/>
                  <a:pt x="20680" y="12888"/>
                  <a:pt x="20741" y="12938"/>
                </a:cubicBezTo>
                <a:cubicBezTo>
                  <a:pt x="20774" y="12964"/>
                  <a:pt x="20854" y="12946"/>
                  <a:pt x="20871" y="12907"/>
                </a:cubicBezTo>
                <a:cubicBezTo>
                  <a:pt x="20896" y="12853"/>
                  <a:pt x="20900" y="12744"/>
                  <a:pt x="20880" y="12682"/>
                </a:cubicBezTo>
                <a:cubicBezTo>
                  <a:pt x="20822" y="12503"/>
                  <a:pt x="20725" y="12406"/>
                  <a:pt x="20603" y="12360"/>
                </a:cubicBezTo>
                <a:cubicBezTo>
                  <a:pt x="20600" y="12332"/>
                  <a:pt x="20598" y="12303"/>
                  <a:pt x="20595" y="12275"/>
                </a:cubicBezTo>
                <a:cubicBezTo>
                  <a:pt x="20549" y="12282"/>
                  <a:pt x="20503" y="12292"/>
                  <a:pt x="20456" y="12299"/>
                </a:cubicBezTo>
                <a:cubicBezTo>
                  <a:pt x="20369" y="12292"/>
                  <a:pt x="20320" y="12237"/>
                  <a:pt x="20297" y="12147"/>
                </a:cubicBezTo>
                <a:cubicBezTo>
                  <a:pt x="20381" y="12099"/>
                  <a:pt x="20465" y="12049"/>
                  <a:pt x="20549" y="12001"/>
                </a:cubicBezTo>
                <a:cubicBezTo>
                  <a:pt x="20555" y="12003"/>
                  <a:pt x="20563" y="12005"/>
                  <a:pt x="20570" y="12007"/>
                </a:cubicBezTo>
                <a:cubicBezTo>
                  <a:pt x="20580" y="11989"/>
                  <a:pt x="20583" y="11984"/>
                  <a:pt x="20586" y="11977"/>
                </a:cubicBezTo>
                <a:cubicBezTo>
                  <a:pt x="20609" y="11964"/>
                  <a:pt x="20631" y="11953"/>
                  <a:pt x="20653" y="11940"/>
                </a:cubicBezTo>
                <a:cubicBezTo>
                  <a:pt x="20631" y="11902"/>
                  <a:pt x="20617" y="11880"/>
                  <a:pt x="20599" y="11849"/>
                </a:cubicBezTo>
                <a:cubicBezTo>
                  <a:pt x="20603" y="11776"/>
                  <a:pt x="20606" y="11702"/>
                  <a:pt x="20595" y="11630"/>
                </a:cubicBezTo>
                <a:cubicBezTo>
                  <a:pt x="20649" y="11602"/>
                  <a:pt x="20699" y="11571"/>
                  <a:pt x="20771" y="11533"/>
                </a:cubicBezTo>
                <a:cubicBezTo>
                  <a:pt x="20683" y="11419"/>
                  <a:pt x="20610" y="11334"/>
                  <a:pt x="20532" y="11229"/>
                </a:cubicBezTo>
                <a:cubicBezTo>
                  <a:pt x="20518" y="11097"/>
                  <a:pt x="20519" y="10960"/>
                  <a:pt x="20578" y="10809"/>
                </a:cubicBezTo>
                <a:cubicBezTo>
                  <a:pt x="20667" y="10580"/>
                  <a:pt x="20275" y="10221"/>
                  <a:pt x="20067" y="10359"/>
                </a:cubicBezTo>
                <a:cubicBezTo>
                  <a:pt x="19903" y="10468"/>
                  <a:pt x="19905" y="10325"/>
                  <a:pt x="19886" y="10250"/>
                </a:cubicBezTo>
                <a:cubicBezTo>
                  <a:pt x="19964" y="10090"/>
                  <a:pt x="20019" y="9981"/>
                  <a:pt x="20062" y="9891"/>
                </a:cubicBezTo>
                <a:cubicBezTo>
                  <a:pt x="20135" y="9873"/>
                  <a:pt x="20248" y="9882"/>
                  <a:pt x="20259" y="9836"/>
                </a:cubicBezTo>
                <a:cubicBezTo>
                  <a:pt x="20287" y="9730"/>
                  <a:pt x="20293" y="9571"/>
                  <a:pt x="20255" y="9483"/>
                </a:cubicBezTo>
                <a:cubicBezTo>
                  <a:pt x="20169" y="9286"/>
                  <a:pt x="20050" y="9117"/>
                  <a:pt x="19958" y="8960"/>
                </a:cubicBezTo>
                <a:cubicBezTo>
                  <a:pt x="20251" y="8947"/>
                  <a:pt x="20442" y="8764"/>
                  <a:pt x="20482" y="8480"/>
                </a:cubicBezTo>
                <a:cubicBezTo>
                  <a:pt x="20573" y="8409"/>
                  <a:pt x="20670" y="8334"/>
                  <a:pt x="20712" y="8212"/>
                </a:cubicBezTo>
                <a:cubicBezTo>
                  <a:pt x="20841" y="7835"/>
                  <a:pt x="20585" y="7789"/>
                  <a:pt x="20444" y="7641"/>
                </a:cubicBezTo>
                <a:cubicBezTo>
                  <a:pt x="20519" y="7623"/>
                  <a:pt x="20582" y="7631"/>
                  <a:pt x="20645" y="7635"/>
                </a:cubicBezTo>
                <a:cubicBezTo>
                  <a:pt x="20841" y="7645"/>
                  <a:pt x="20908" y="7511"/>
                  <a:pt x="20817" y="7270"/>
                </a:cubicBezTo>
                <a:cubicBezTo>
                  <a:pt x="20777" y="7163"/>
                  <a:pt x="20718" y="7057"/>
                  <a:pt x="20649" y="6990"/>
                </a:cubicBezTo>
                <a:cubicBezTo>
                  <a:pt x="20439" y="6784"/>
                  <a:pt x="20438" y="6791"/>
                  <a:pt x="20637" y="6479"/>
                </a:cubicBezTo>
                <a:cubicBezTo>
                  <a:pt x="20494" y="6321"/>
                  <a:pt x="20366" y="6120"/>
                  <a:pt x="20209" y="6023"/>
                </a:cubicBezTo>
                <a:cubicBezTo>
                  <a:pt x="20048" y="5923"/>
                  <a:pt x="19856" y="5937"/>
                  <a:pt x="19681" y="5877"/>
                </a:cubicBezTo>
                <a:cubicBezTo>
                  <a:pt x="19622" y="5857"/>
                  <a:pt x="19547" y="5782"/>
                  <a:pt x="19530" y="5707"/>
                </a:cubicBezTo>
                <a:cubicBezTo>
                  <a:pt x="19512" y="5627"/>
                  <a:pt x="19553" y="5515"/>
                  <a:pt x="19576" y="5372"/>
                </a:cubicBezTo>
                <a:cubicBezTo>
                  <a:pt x="19742" y="5651"/>
                  <a:pt x="19801" y="5709"/>
                  <a:pt x="19962" y="5567"/>
                </a:cubicBezTo>
                <a:cubicBezTo>
                  <a:pt x="20237" y="5322"/>
                  <a:pt x="20591" y="5164"/>
                  <a:pt x="20641" y="4563"/>
                </a:cubicBezTo>
                <a:cubicBezTo>
                  <a:pt x="20885" y="4427"/>
                  <a:pt x="21237" y="3971"/>
                  <a:pt x="21349" y="3627"/>
                </a:cubicBezTo>
                <a:cubicBezTo>
                  <a:pt x="21368" y="3570"/>
                  <a:pt x="21395" y="3492"/>
                  <a:pt x="21383" y="3444"/>
                </a:cubicBezTo>
                <a:cubicBezTo>
                  <a:pt x="21318" y="3193"/>
                  <a:pt x="21403" y="3033"/>
                  <a:pt x="21509" y="2854"/>
                </a:cubicBezTo>
                <a:cubicBezTo>
                  <a:pt x="21553" y="2779"/>
                  <a:pt x="21584" y="2621"/>
                  <a:pt x="21559" y="2544"/>
                </a:cubicBezTo>
                <a:cubicBezTo>
                  <a:pt x="21538" y="2481"/>
                  <a:pt x="21426" y="2478"/>
                  <a:pt x="21353" y="2453"/>
                </a:cubicBezTo>
                <a:cubicBezTo>
                  <a:pt x="21329" y="2445"/>
                  <a:pt x="21303" y="2450"/>
                  <a:pt x="21257" y="2447"/>
                </a:cubicBezTo>
                <a:cubicBezTo>
                  <a:pt x="21334" y="2228"/>
                  <a:pt x="21402" y="2042"/>
                  <a:pt x="21488" y="1796"/>
                </a:cubicBezTo>
                <a:cubicBezTo>
                  <a:pt x="21263" y="1710"/>
                  <a:pt x="21034" y="1633"/>
                  <a:pt x="20813" y="1529"/>
                </a:cubicBezTo>
                <a:cubicBezTo>
                  <a:pt x="20301" y="1288"/>
                  <a:pt x="19793" y="1016"/>
                  <a:pt x="19279" y="787"/>
                </a:cubicBezTo>
                <a:cubicBezTo>
                  <a:pt x="19045" y="682"/>
                  <a:pt x="18779" y="533"/>
                  <a:pt x="18562" y="610"/>
                </a:cubicBezTo>
                <a:cubicBezTo>
                  <a:pt x="18242" y="724"/>
                  <a:pt x="17977" y="600"/>
                  <a:pt x="17723" y="422"/>
                </a:cubicBezTo>
                <a:cubicBezTo>
                  <a:pt x="17360" y="167"/>
                  <a:pt x="16986" y="46"/>
                  <a:pt x="16592" y="2"/>
                </a:cubicBezTo>
                <a:close/>
              </a:path>
            </a:pathLst>
          </a:custGeom>
          <a:solidFill>
            <a:srgbClr val="271880"/>
          </a:solidFill>
        </p:spPr>
        <p:txBody>
          <a:bodyPr lIns="53578" tIns="53578" rIns="53578" bIns="53578" anchor="ctr"/>
          <a:lstStyle/>
          <a:p>
            <a:pPr defTabSz="642937">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r>
              <a:rPr lang="en-US"/>
              <a:t> </a:t>
            </a:r>
            <a:endParaRPr/>
          </a:p>
        </p:txBody>
      </p:sp>
      <p:sp>
        <p:nvSpPr>
          <p:cNvPr id="29" name="Venenatis Euismod Purus">
            <a:extLst>
              <a:ext uri="{FF2B5EF4-FFF2-40B4-BE49-F238E27FC236}">
                <a16:creationId xmlns="" xmlns:a16="http://schemas.microsoft.com/office/drawing/2014/main" id="{59260C5E-98AF-F54C-B27E-D24DC14F0642}"/>
              </a:ext>
            </a:extLst>
          </p:cNvPr>
          <p:cNvSpPr txBox="1">
            <a:spLocks noGrp="1"/>
          </p:cNvSpPr>
          <p:nvPr>
            <p:ph type="body" sz="quarter" idx="37"/>
          </p:nvPr>
        </p:nvSpPr>
        <p:spPr>
          <a:xfrm>
            <a:off x="19432495" y="8136053"/>
            <a:ext cx="2859803" cy="984568"/>
          </a:xfrm>
          <a:prstGeom prst="rect">
            <a:avLst/>
          </a:prstGeom>
        </p:spPr>
        <p:txBody>
          <a:bodyPr anchor="ctr"/>
          <a:lstStyle>
            <a:lvl1pPr algn="l">
              <a:lnSpc>
                <a:spcPct val="70000"/>
              </a:lnSpc>
              <a:defRPr sz="2200" b="1" cap="all" spc="330">
                <a:latin typeface="+mn-lt"/>
                <a:ea typeface="+mn-ea"/>
                <a:cs typeface="+mn-cs"/>
                <a:sym typeface="Avenir Next Condensed"/>
              </a:defRPr>
            </a:lvl1pPr>
          </a:lstStyle>
          <a:p>
            <a:pPr lvl="0"/>
            <a:r>
              <a:rPr lang="fr-FR"/>
              <a:t>Cliquez pour modifier les styles du texte du masque</a:t>
            </a:r>
          </a:p>
        </p:txBody>
      </p:sp>
      <p:sp>
        <p:nvSpPr>
          <p:cNvPr id="30" name="#3">
            <a:extLst>
              <a:ext uri="{FF2B5EF4-FFF2-40B4-BE49-F238E27FC236}">
                <a16:creationId xmlns="" xmlns:a16="http://schemas.microsoft.com/office/drawing/2014/main" id="{B6841C4B-BE0F-B745-B0E8-FBE5C5635550}"/>
              </a:ext>
            </a:extLst>
          </p:cNvPr>
          <p:cNvSpPr txBox="1">
            <a:spLocks noGrp="1"/>
          </p:cNvSpPr>
          <p:nvPr>
            <p:ph type="body" sz="quarter" idx="38"/>
          </p:nvPr>
        </p:nvSpPr>
        <p:spPr>
          <a:xfrm>
            <a:off x="17938157" y="8136053"/>
            <a:ext cx="1030752" cy="984568"/>
          </a:xfrm>
          <a:prstGeom prst="rect">
            <a:avLst/>
          </a:prstGeom>
        </p:spPr>
        <p:txBody>
          <a:bodyPr lIns="71437" tIns="71437" rIns="71437" bIns="71437" anchor="ctr"/>
          <a:lstStyle>
            <a:lvl1pPr algn="l">
              <a:lnSpc>
                <a:spcPct val="70000"/>
              </a:lnSpc>
              <a:defRPr b="1" cap="all">
                <a:solidFill>
                  <a:srgbClr val="FFFFFF"/>
                </a:solidFill>
                <a:latin typeface="+mj-lt"/>
                <a:ea typeface="+mj-ea"/>
                <a:cs typeface="+mj-cs"/>
                <a:sym typeface="Avenir Next"/>
              </a:defRPr>
            </a:lvl1pPr>
          </a:lstStyle>
          <a:p>
            <a:pPr lvl="0"/>
            <a:r>
              <a:rPr lang="fr-FR"/>
              <a:t>Cliquez pour modifier les styles du texte du masque</a:t>
            </a:r>
          </a:p>
        </p:txBody>
      </p:sp>
      <p:sp>
        <p:nvSpPr>
          <p:cNvPr id="31" name="Aenean lacinia nulla sed consectetur. Duis mollis, est non luctus, eget lacinia odio sem nec elit.">
            <a:extLst>
              <a:ext uri="{FF2B5EF4-FFF2-40B4-BE49-F238E27FC236}">
                <a16:creationId xmlns="" xmlns:a16="http://schemas.microsoft.com/office/drawing/2014/main" id="{CED57DEE-B683-064B-92FF-2D90C377909D}"/>
              </a:ext>
            </a:extLst>
          </p:cNvPr>
          <p:cNvSpPr txBox="1">
            <a:spLocks noGrp="1"/>
          </p:cNvSpPr>
          <p:nvPr>
            <p:ph type="body" sz="quarter" idx="39"/>
          </p:nvPr>
        </p:nvSpPr>
        <p:spPr>
          <a:xfrm>
            <a:off x="17816152" y="9784757"/>
            <a:ext cx="4476146" cy="1334152"/>
          </a:xfrm>
          <a:prstGeom prst="rect">
            <a:avLst/>
          </a:prstGeom>
        </p:spPr>
        <p:txBody>
          <a:bodyPr/>
          <a:lstStyle>
            <a:lvl1pPr algn="l">
              <a:lnSpc>
                <a:spcPct val="120000"/>
              </a:lnSpc>
              <a:defRPr sz="1800">
                <a:latin typeface="Avenir Book"/>
                <a:ea typeface="Avenir Book"/>
                <a:cs typeface="Avenir Book"/>
                <a:sym typeface="Avenir Book"/>
              </a:defRPr>
            </a:lvl1pPr>
          </a:lstStyle>
          <a:p>
            <a:pPr lvl="0"/>
            <a:r>
              <a:rPr lang="fr-FR"/>
              <a:t>Cliquez pour modifier les styles du texte du masque</a:t>
            </a:r>
          </a:p>
        </p:txBody>
      </p:sp>
      <p:pic>
        <p:nvPicPr>
          <p:cNvPr id="3" name="Image 2" descr="Une image contenant dessin, alimentation&#10;&#10;Description générée automatiquement">
            <a:extLst>
              <a:ext uri="{FF2B5EF4-FFF2-40B4-BE49-F238E27FC236}">
                <a16:creationId xmlns="" xmlns:a16="http://schemas.microsoft.com/office/drawing/2014/main" id="{2E8E685C-D550-974B-8B59-F0014AB8DF9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2010168" y="11196325"/>
            <a:ext cx="1488505" cy="1717506"/>
          </a:xfrm>
          <a:prstGeom prst="rect">
            <a:avLst/>
          </a:prstGeom>
        </p:spPr>
      </p:pic>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15">
    <p:spTree>
      <p:nvGrpSpPr>
        <p:cNvPr id="1" name=""/>
        <p:cNvGrpSpPr/>
        <p:nvPr/>
      </p:nvGrpSpPr>
      <p:grpSpPr>
        <a:xfrm>
          <a:off x="0" y="0"/>
          <a:ext cx="0" cy="0"/>
          <a:chOff x="0" y="0"/>
          <a:chExt cx="0" cy="0"/>
        </a:xfrm>
      </p:grpSpPr>
      <p:sp>
        <p:nvSpPr>
          <p:cNvPr id="322" name="Shape"/>
          <p:cNvSpPr>
            <a:spLocks noGrp="1"/>
          </p:cNvSpPr>
          <p:nvPr>
            <p:ph type="body" sz="quarter" idx="13" hasCustomPrompt="1"/>
          </p:nvPr>
        </p:nvSpPr>
        <p:spPr>
          <a:xfrm>
            <a:off x="10016281" y="1602003"/>
            <a:ext cx="4351439" cy="793703"/>
          </a:xfrm>
          <a:custGeom>
            <a:avLst/>
            <a:gdLst/>
            <a:ahLst/>
            <a:cxnLst>
              <a:cxn ang="0">
                <a:pos x="wd2" y="hd2"/>
              </a:cxn>
              <a:cxn ang="5400000">
                <a:pos x="wd2" y="hd2"/>
              </a:cxn>
              <a:cxn ang="10800000">
                <a:pos x="wd2" y="hd2"/>
              </a:cxn>
              <a:cxn ang="16200000">
                <a:pos x="wd2" y="hd2"/>
              </a:cxn>
            </a:cxnLst>
            <a:rect l="0" t="0" r="r" b="b"/>
            <a:pathLst>
              <a:path w="21570" h="21203" extrusionOk="0">
                <a:moveTo>
                  <a:pt x="20706" y="11117"/>
                </a:moveTo>
                <a:cubicBezTo>
                  <a:pt x="20744" y="11198"/>
                  <a:pt x="20790" y="11201"/>
                  <a:pt x="20832" y="11207"/>
                </a:cubicBezTo>
                <a:cubicBezTo>
                  <a:pt x="20926" y="11219"/>
                  <a:pt x="21020" y="11211"/>
                  <a:pt x="21144" y="11211"/>
                </a:cubicBezTo>
                <a:cubicBezTo>
                  <a:pt x="21136" y="11015"/>
                  <a:pt x="21124" y="10685"/>
                  <a:pt x="21108" y="10249"/>
                </a:cubicBezTo>
                <a:cubicBezTo>
                  <a:pt x="21106" y="10246"/>
                  <a:pt x="21104" y="10243"/>
                  <a:pt x="21103" y="10241"/>
                </a:cubicBezTo>
                <a:cubicBezTo>
                  <a:pt x="21068" y="10481"/>
                  <a:pt x="21050" y="10608"/>
                  <a:pt x="21030" y="10722"/>
                </a:cubicBezTo>
                <a:cubicBezTo>
                  <a:pt x="21028" y="10729"/>
                  <a:pt x="21006" y="10632"/>
                  <a:pt x="20994" y="10584"/>
                </a:cubicBezTo>
                <a:cubicBezTo>
                  <a:pt x="21016" y="10447"/>
                  <a:pt x="21040" y="10186"/>
                  <a:pt x="21058" y="10196"/>
                </a:cubicBezTo>
                <a:cubicBezTo>
                  <a:pt x="21073" y="10206"/>
                  <a:pt x="21088" y="10221"/>
                  <a:pt x="21103" y="10241"/>
                </a:cubicBezTo>
                <a:cubicBezTo>
                  <a:pt x="21104" y="10233"/>
                  <a:pt x="21105" y="10225"/>
                  <a:pt x="21106" y="10217"/>
                </a:cubicBezTo>
                <a:cubicBezTo>
                  <a:pt x="21107" y="10228"/>
                  <a:pt x="21107" y="10238"/>
                  <a:pt x="21108" y="10249"/>
                </a:cubicBezTo>
                <a:cubicBezTo>
                  <a:pt x="21148" y="10306"/>
                  <a:pt x="21187" y="10394"/>
                  <a:pt x="21227" y="10467"/>
                </a:cubicBezTo>
                <a:cubicBezTo>
                  <a:pt x="21238" y="10489"/>
                  <a:pt x="21248" y="10542"/>
                  <a:pt x="21264" y="10604"/>
                </a:cubicBezTo>
                <a:cubicBezTo>
                  <a:pt x="21264" y="10433"/>
                  <a:pt x="21264" y="10310"/>
                  <a:pt x="21264" y="10203"/>
                </a:cubicBezTo>
                <a:cubicBezTo>
                  <a:pt x="21365" y="10257"/>
                  <a:pt x="21465" y="10310"/>
                  <a:pt x="21565" y="10363"/>
                </a:cubicBezTo>
                <a:cubicBezTo>
                  <a:pt x="21567" y="10291"/>
                  <a:pt x="21568" y="10219"/>
                  <a:pt x="21570" y="10147"/>
                </a:cubicBezTo>
                <a:cubicBezTo>
                  <a:pt x="21507" y="10093"/>
                  <a:pt x="21445" y="10025"/>
                  <a:pt x="21382" y="9987"/>
                </a:cubicBezTo>
                <a:cubicBezTo>
                  <a:pt x="21082" y="9811"/>
                  <a:pt x="20782" y="9555"/>
                  <a:pt x="20481" y="9511"/>
                </a:cubicBezTo>
                <a:cubicBezTo>
                  <a:pt x="20326" y="9489"/>
                  <a:pt x="20185" y="8900"/>
                  <a:pt x="20020" y="9257"/>
                </a:cubicBezTo>
                <a:cubicBezTo>
                  <a:pt x="19989" y="9324"/>
                  <a:pt x="19826" y="9565"/>
                  <a:pt x="19901" y="8688"/>
                </a:cubicBezTo>
                <a:cubicBezTo>
                  <a:pt x="19940" y="8614"/>
                  <a:pt x="19978" y="8541"/>
                  <a:pt x="20017" y="8468"/>
                </a:cubicBezTo>
                <a:cubicBezTo>
                  <a:pt x="20032" y="8597"/>
                  <a:pt x="20048" y="8727"/>
                  <a:pt x="20077" y="8978"/>
                </a:cubicBezTo>
                <a:cubicBezTo>
                  <a:pt x="20100" y="8182"/>
                  <a:pt x="20117" y="7594"/>
                  <a:pt x="20134" y="7011"/>
                </a:cubicBezTo>
                <a:cubicBezTo>
                  <a:pt x="20136" y="7007"/>
                  <a:pt x="20137" y="7003"/>
                  <a:pt x="20138" y="6999"/>
                </a:cubicBezTo>
                <a:cubicBezTo>
                  <a:pt x="20138" y="6996"/>
                  <a:pt x="20138" y="6992"/>
                  <a:pt x="20138" y="6988"/>
                </a:cubicBezTo>
                <a:cubicBezTo>
                  <a:pt x="20182" y="7315"/>
                  <a:pt x="20226" y="7644"/>
                  <a:pt x="20275" y="8012"/>
                </a:cubicBezTo>
                <a:cubicBezTo>
                  <a:pt x="20275" y="7886"/>
                  <a:pt x="20275" y="7792"/>
                  <a:pt x="20275" y="7767"/>
                </a:cubicBezTo>
                <a:cubicBezTo>
                  <a:pt x="20633" y="7986"/>
                  <a:pt x="20978" y="8633"/>
                  <a:pt x="21347" y="8246"/>
                </a:cubicBezTo>
                <a:cubicBezTo>
                  <a:pt x="21167" y="8026"/>
                  <a:pt x="20986" y="7806"/>
                  <a:pt x="20806" y="7585"/>
                </a:cubicBezTo>
                <a:cubicBezTo>
                  <a:pt x="20774" y="7605"/>
                  <a:pt x="20746" y="7350"/>
                  <a:pt x="20712" y="7327"/>
                </a:cubicBezTo>
                <a:cubicBezTo>
                  <a:pt x="20644" y="7280"/>
                  <a:pt x="20573" y="7357"/>
                  <a:pt x="20522" y="7377"/>
                </a:cubicBezTo>
                <a:cubicBezTo>
                  <a:pt x="20522" y="6866"/>
                  <a:pt x="20522" y="6507"/>
                  <a:pt x="20522" y="6087"/>
                </a:cubicBezTo>
                <a:cubicBezTo>
                  <a:pt x="20465" y="6405"/>
                  <a:pt x="20424" y="6634"/>
                  <a:pt x="20354" y="7026"/>
                </a:cubicBezTo>
                <a:cubicBezTo>
                  <a:pt x="20318" y="6823"/>
                  <a:pt x="20258" y="6487"/>
                  <a:pt x="20199" y="6153"/>
                </a:cubicBezTo>
                <a:cubicBezTo>
                  <a:pt x="20183" y="5304"/>
                  <a:pt x="20087" y="5742"/>
                  <a:pt x="20014" y="5816"/>
                </a:cubicBezTo>
                <a:cubicBezTo>
                  <a:pt x="20000" y="5928"/>
                  <a:pt x="19987" y="6041"/>
                  <a:pt x="19972" y="6159"/>
                </a:cubicBezTo>
                <a:cubicBezTo>
                  <a:pt x="19954" y="6041"/>
                  <a:pt x="19937" y="5930"/>
                  <a:pt x="19904" y="5720"/>
                </a:cubicBezTo>
                <a:cubicBezTo>
                  <a:pt x="19862" y="6229"/>
                  <a:pt x="19827" y="6658"/>
                  <a:pt x="19782" y="7205"/>
                </a:cubicBezTo>
                <a:cubicBezTo>
                  <a:pt x="19713" y="7011"/>
                  <a:pt x="19661" y="6862"/>
                  <a:pt x="19608" y="6711"/>
                </a:cubicBezTo>
                <a:cubicBezTo>
                  <a:pt x="19628" y="6604"/>
                  <a:pt x="19648" y="6495"/>
                  <a:pt x="19667" y="6388"/>
                </a:cubicBezTo>
                <a:cubicBezTo>
                  <a:pt x="19628" y="6470"/>
                  <a:pt x="19589" y="6552"/>
                  <a:pt x="19526" y="6683"/>
                </a:cubicBezTo>
                <a:cubicBezTo>
                  <a:pt x="19550" y="5998"/>
                  <a:pt x="19569" y="5438"/>
                  <a:pt x="19587" y="4932"/>
                </a:cubicBezTo>
                <a:cubicBezTo>
                  <a:pt x="19569" y="4918"/>
                  <a:pt x="19526" y="4943"/>
                  <a:pt x="19519" y="4867"/>
                </a:cubicBezTo>
                <a:cubicBezTo>
                  <a:pt x="19440" y="4041"/>
                  <a:pt x="19374" y="4719"/>
                  <a:pt x="19344" y="4799"/>
                </a:cubicBezTo>
                <a:cubicBezTo>
                  <a:pt x="19226" y="4641"/>
                  <a:pt x="19143" y="4547"/>
                  <a:pt x="19062" y="4416"/>
                </a:cubicBezTo>
                <a:cubicBezTo>
                  <a:pt x="19009" y="4332"/>
                  <a:pt x="18961" y="4134"/>
                  <a:pt x="18908" y="4099"/>
                </a:cubicBezTo>
                <a:cubicBezTo>
                  <a:pt x="18846" y="4058"/>
                  <a:pt x="18777" y="4214"/>
                  <a:pt x="18717" y="4147"/>
                </a:cubicBezTo>
                <a:cubicBezTo>
                  <a:pt x="18623" y="4041"/>
                  <a:pt x="18500" y="4318"/>
                  <a:pt x="18440" y="3644"/>
                </a:cubicBezTo>
                <a:cubicBezTo>
                  <a:pt x="18440" y="3640"/>
                  <a:pt x="18431" y="3657"/>
                  <a:pt x="18424" y="3666"/>
                </a:cubicBezTo>
                <a:cubicBezTo>
                  <a:pt x="18405" y="3843"/>
                  <a:pt x="18385" y="4028"/>
                  <a:pt x="18365" y="4213"/>
                </a:cubicBezTo>
                <a:cubicBezTo>
                  <a:pt x="18355" y="4214"/>
                  <a:pt x="18345" y="4216"/>
                  <a:pt x="18335" y="4218"/>
                </a:cubicBezTo>
                <a:cubicBezTo>
                  <a:pt x="18335" y="3778"/>
                  <a:pt x="18335" y="3336"/>
                  <a:pt x="18335" y="2892"/>
                </a:cubicBezTo>
                <a:cubicBezTo>
                  <a:pt x="18215" y="3085"/>
                  <a:pt x="18100" y="3270"/>
                  <a:pt x="17977" y="3466"/>
                </a:cubicBezTo>
                <a:cubicBezTo>
                  <a:pt x="17950" y="3221"/>
                  <a:pt x="17913" y="2874"/>
                  <a:pt x="17872" y="2490"/>
                </a:cubicBezTo>
                <a:cubicBezTo>
                  <a:pt x="17833" y="2568"/>
                  <a:pt x="17794" y="2648"/>
                  <a:pt x="17745" y="2744"/>
                </a:cubicBezTo>
                <a:cubicBezTo>
                  <a:pt x="17776" y="3006"/>
                  <a:pt x="17797" y="3188"/>
                  <a:pt x="17837" y="3520"/>
                </a:cubicBezTo>
                <a:cubicBezTo>
                  <a:pt x="17758" y="3411"/>
                  <a:pt x="17711" y="3346"/>
                  <a:pt x="17684" y="3309"/>
                </a:cubicBezTo>
                <a:cubicBezTo>
                  <a:pt x="17700" y="3074"/>
                  <a:pt x="17733" y="2800"/>
                  <a:pt x="17721" y="2706"/>
                </a:cubicBezTo>
                <a:cubicBezTo>
                  <a:pt x="17697" y="2528"/>
                  <a:pt x="17649" y="2392"/>
                  <a:pt x="17607" y="2346"/>
                </a:cubicBezTo>
                <a:cubicBezTo>
                  <a:pt x="17473" y="2202"/>
                  <a:pt x="17337" y="2108"/>
                  <a:pt x="17193" y="1987"/>
                </a:cubicBezTo>
                <a:cubicBezTo>
                  <a:pt x="17178" y="2077"/>
                  <a:pt x="17151" y="2240"/>
                  <a:pt x="17124" y="2405"/>
                </a:cubicBezTo>
                <a:cubicBezTo>
                  <a:pt x="17103" y="2189"/>
                  <a:pt x="17083" y="1977"/>
                  <a:pt x="17048" y="1619"/>
                </a:cubicBezTo>
                <a:cubicBezTo>
                  <a:pt x="17021" y="1838"/>
                  <a:pt x="17003" y="1977"/>
                  <a:pt x="16985" y="2116"/>
                </a:cubicBezTo>
                <a:cubicBezTo>
                  <a:pt x="16850" y="1284"/>
                  <a:pt x="16881" y="2522"/>
                  <a:pt x="16801" y="2540"/>
                </a:cubicBezTo>
                <a:cubicBezTo>
                  <a:pt x="16868" y="1719"/>
                  <a:pt x="16731" y="1777"/>
                  <a:pt x="16668" y="1731"/>
                </a:cubicBezTo>
                <a:cubicBezTo>
                  <a:pt x="16602" y="1683"/>
                  <a:pt x="16528" y="1929"/>
                  <a:pt x="16454" y="2052"/>
                </a:cubicBezTo>
                <a:cubicBezTo>
                  <a:pt x="16301" y="1720"/>
                  <a:pt x="16129" y="1347"/>
                  <a:pt x="15965" y="991"/>
                </a:cubicBezTo>
                <a:cubicBezTo>
                  <a:pt x="15599" y="1642"/>
                  <a:pt x="15216" y="1009"/>
                  <a:pt x="14808" y="1043"/>
                </a:cubicBezTo>
                <a:cubicBezTo>
                  <a:pt x="14761" y="770"/>
                  <a:pt x="14676" y="856"/>
                  <a:pt x="14565" y="1009"/>
                </a:cubicBezTo>
                <a:cubicBezTo>
                  <a:pt x="14487" y="1117"/>
                  <a:pt x="14389" y="789"/>
                  <a:pt x="14300" y="650"/>
                </a:cubicBezTo>
                <a:cubicBezTo>
                  <a:pt x="14292" y="639"/>
                  <a:pt x="14287" y="586"/>
                  <a:pt x="14283" y="568"/>
                </a:cubicBezTo>
                <a:cubicBezTo>
                  <a:pt x="14171" y="809"/>
                  <a:pt x="14084" y="1063"/>
                  <a:pt x="13937" y="790"/>
                </a:cubicBezTo>
                <a:cubicBezTo>
                  <a:pt x="13762" y="468"/>
                  <a:pt x="13552" y="768"/>
                  <a:pt x="13361" y="640"/>
                </a:cubicBezTo>
                <a:cubicBezTo>
                  <a:pt x="13236" y="556"/>
                  <a:pt x="13184" y="690"/>
                  <a:pt x="13187" y="1465"/>
                </a:cubicBezTo>
                <a:cubicBezTo>
                  <a:pt x="13151" y="923"/>
                  <a:pt x="13131" y="574"/>
                  <a:pt x="13002" y="716"/>
                </a:cubicBezTo>
                <a:cubicBezTo>
                  <a:pt x="12952" y="771"/>
                  <a:pt x="12772" y="869"/>
                  <a:pt x="12755" y="0"/>
                </a:cubicBezTo>
                <a:cubicBezTo>
                  <a:pt x="12724" y="0"/>
                  <a:pt x="12693" y="0"/>
                  <a:pt x="12662" y="0"/>
                </a:cubicBezTo>
                <a:cubicBezTo>
                  <a:pt x="12656" y="197"/>
                  <a:pt x="12649" y="394"/>
                  <a:pt x="12642" y="631"/>
                </a:cubicBezTo>
                <a:cubicBezTo>
                  <a:pt x="12574" y="631"/>
                  <a:pt x="12442" y="666"/>
                  <a:pt x="12442" y="625"/>
                </a:cubicBezTo>
                <a:cubicBezTo>
                  <a:pt x="12424" y="-235"/>
                  <a:pt x="12381" y="370"/>
                  <a:pt x="12341" y="546"/>
                </a:cubicBezTo>
                <a:cubicBezTo>
                  <a:pt x="12323" y="625"/>
                  <a:pt x="12293" y="656"/>
                  <a:pt x="12268" y="659"/>
                </a:cubicBezTo>
                <a:cubicBezTo>
                  <a:pt x="12146" y="674"/>
                  <a:pt x="12024" y="678"/>
                  <a:pt x="11901" y="677"/>
                </a:cubicBezTo>
                <a:cubicBezTo>
                  <a:pt x="11851" y="677"/>
                  <a:pt x="11801" y="653"/>
                  <a:pt x="11743" y="639"/>
                </a:cubicBezTo>
                <a:cubicBezTo>
                  <a:pt x="11740" y="687"/>
                  <a:pt x="11732" y="832"/>
                  <a:pt x="11724" y="995"/>
                </a:cubicBezTo>
                <a:cubicBezTo>
                  <a:pt x="11655" y="809"/>
                  <a:pt x="11593" y="638"/>
                  <a:pt x="11535" y="479"/>
                </a:cubicBezTo>
                <a:cubicBezTo>
                  <a:pt x="11512" y="674"/>
                  <a:pt x="11488" y="887"/>
                  <a:pt x="11459" y="1136"/>
                </a:cubicBezTo>
                <a:cubicBezTo>
                  <a:pt x="11411" y="896"/>
                  <a:pt x="11380" y="737"/>
                  <a:pt x="11347" y="574"/>
                </a:cubicBezTo>
                <a:cubicBezTo>
                  <a:pt x="11322" y="787"/>
                  <a:pt x="11299" y="984"/>
                  <a:pt x="11273" y="1207"/>
                </a:cubicBezTo>
                <a:cubicBezTo>
                  <a:pt x="11253" y="877"/>
                  <a:pt x="11239" y="631"/>
                  <a:pt x="11224" y="383"/>
                </a:cubicBezTo>
                <a:cubicBezTo>
                  <a:pt x="11211" y="398"/>
                  <a:pt x="11199" y="411"/>
                  <a:pt x="11186" y="425"/>
                </a:cubicBezTo>
                <a:cubicBezTo>
                  <a:pt x="11184" y="646"/>
                  <a:pt x="11182" y="869"/>
                  <a:pt x="11179" y="1092"/>
                </a:cubicBezTo>
                <a:cubicBezTo>
                  <a:pt x="11173" y="1094"/>
                  <a:pt x="11166" y="1096"/>
                  <a:pt x="11160" y="1097"/>
                </a:cubicBezTo>
                <a:cubicBezTo>
                  <a:pt x="11153" y="868"/>
                  <a:pt x="11146" y="640"/>
                  <a:pt x="11142" y="518"/>
                </a:cubicBezTo>
                <a:cubicBezTo>
                  <a:pt x="11025" y="518"/>
                  <a:pt x="10918" y="518"/>
                  <a:pt x="10811" y="518"/>
                </a:cubicBezTo>
                <a:cubicBezTo>
                  <a:pt x="10810" y="563"/>
                  <a:pt x="10809" y="608"/>
                  <a:pt x="10809" y="653"/>
                </a:cubicBezTo>
                <a:cubicBezTo>
                  <a:pt x="10849" y="745"/>
                  <a:pt x="10889" y="837"/>
                  <a:pt x="10929" y="929"/>
                </a:cubicBezTo>
                <a:cubicBezTo>
                  <a:pt x="10929" y="990"/>
                  <a:pt x="10929" y="1050"/>
                  <a:pt x="10929" y="1110"/>
                </a:cubicBezTo>
                <a:cubicBezTo>
                  <a:pt x="10788" y="1110"/>
                  <a:pt x="10647" y="1110"/>
                  <a:pt x="10505" y="1110"/>
                </a:cubicBezTo>
                <a:cubicBezTo>
                  <a:pt x="10505" y="1055"/>
                  <a:pt x="10504" y="1000"/>
                  <a:pt x="10504" y="945"/>
                </a:cubicBezTo>
                <a:cubicBezTo>
                  <a:pt x="10533" y="849"/>
                  <a:pt x="10562" y="752"/>
                  <a:pt x="10597" y="635"/>
                </a:cubicBezTo>
                <a:cubicBezTo>
                  <a:pt x="10466" y="635"/>
                  <a:pt x="10349" y="635"/>
                  <a:pt x="10232" y="635"/>
                </a:cubicBezTo>
                <a:cubicBezTo>
                  <a:pt x="10232" y="681"/>
                  <a:pt x="10233" y="727"/>
                  <a:pt x="10234" y="773"/>
                </a:cubicBezTo>
                <a:cubicBezTo>
                  <a:pt x="10286" y="835"/>
                  <a:pt x="10339" y="896"/>
                  <a:pt x="10392" y="957"/>
                </a:cubicBezTo>
                <a:cubicBezTo>
                  <a:pt x="10389" y="1049"/>
                  <a:pt x="10386" y="1141"/>
                  <a:pt x="10383" y="1232"/>
                </a:cubicBezTo>
                <a:cubicBezTo>
                  <a:pt x="10311" y="1097"/>
                  <a:pt x="10220" y="1724"/>
                  <a:pt x="10162" y="910"/>
                </a:cubicBezTo>
                <a:cubicBezTo>
                  <a:pt x="10153" y="787"/>
                  <a:pt x="10102" y="625"/>
                  <a:pt x="10086" y="665"/>
                </a:cubicBezTo>
                <a:cubicBezTo>
                  <a:pt x="10029" y="805"/>
                  <a:pt x="9979" y="1025"/>
                  <a:pt x="9959" y="1098"/>
                </a:cubicBezTo>
                <a:cubicBezTo>
                  <a:pt x="9827" y="987"/>
                  <a:pt x="9713" y="835"/>
                  <a:pt x="9599" y="818"/>
                </a:cubicBezTo>
                <a:cubicBezTo>
                  <a:pt x="9545" y="810"/>
                  <a:pt x="9492" y="1092"/>
                  <a:pt x="9435" y="1183"/>
                </a:cubicBezTo>
                <a:cubicBezTo>
                  <a:pt x="9391" y="1254"/>
                  <a:pt x="9342" y="1272"/>
                  <a:pt x="9296" y="1244"/>
                </a:cubicBezTo>
                <a:cubicBezTo>
                  <a:pt x="9256" y="1219"/>
                  <a:pt x="9217" y="1098"/>
                  <a:pt x="9178" y="1020"/>
                </a:cubicBezTo>
                <a:cubicBezTo>
                  <a:pt x="9142" y="1718"/>
                  <a:pt x="9041" y="1551"/>
                  <a:pt x="8953" y="1475"/>
                </a:cubicBezTo>
                <a:cubicBezTo>
                  <a:pt x="8911" y="1439"/>
                  <a:pt x="8873" y="1275"/>
                  <a:pt x="8832" y="1193"/>
                </a:cubicBezTo>
                <a:cubicBezTo>
                  <a:pt x="8727" y="983"/>
                  <a:pt x="8619" y="1527"/>
                  <a:pt x="8514" y="1168"/>
                </a:cubicBezTo>
                <a:cubicBezTo>
                  <a:pt x="8507" y="1147"/>
                  <a:pt x="8479" y="1223"/>
                  <a:pt x="8479" y="1250"/>
                </a:cubicBezTo>
                <a:cubicBezTo>
                  <a:pt x="8485" y="1822"/>
                  <a:pt x="8451" y="1665"/>
                  <a:pt x="8400" y="1394"/>
                </a:cubicBezTo>
                <a:cubicBezTo>
                  <a:pt x="8380" y="1284"/>
                  <a:pt x="8345" y="1193"/>
                  <a:pt x="8317" y="1195"/>
                </a:cubicBezTo>
                <a:cubicBezTo>
                  <a:pt x="7970" y="1232"/>
                  <a:pt x="7624" y="1309"/>
                  <a:pt x="7277" y="1333"/>
                </a:cubicBezTo>
                <a:cubicBezTo>
                  <a:pt x="6981" y="1352"/>
                  <a:pt x="6686" y="1308"/>
                  <a:pt x="6390" y="1311"/>
                </a:cubicBezTo>
                <a:cubicBezTo>
                  <a:pt x="6299" y="1312"/>
                  <a:pt x="6207" y="1420"/>
                  <a:pt x="6116" y="1403"/>
                </a:cubicBezTo>
                <a:cubicBezTo>
                  <a:pt x="5889" y="1360"/>
                  <a:pt x="5662" y="1215"/>
                  <a:pt x="5435" y="1224"/>
                </a:cubicBezTo>
                <a:cubicBezTo>
                  <a:pt x="5235" y="1232"/>
                  <a:pt x="5035" y="1462"/>
                  <a:pt x="4835" y="1473"/>
                </a:cubicBezTo>
                <a:cubicBezTo>
                  <a:pt x="4599" y="1487"/>
                  <a:pt x="4363" y="1354"/>
                  <a:pt x="4126" y="1316"/>
                </a:cubicBezTo>
                <a:cubicBezTo>
                  <a:pt x="3950" y="1287"/>
                  <a:pt x="3772" y="1295"/>
                  <a:pt x="3596" y="1309"/>
                </a:cubicBezTo>
                <a:cubicBezTo>
                  <a:pt x="3329" y="1331"/>
                  <a:pt x="3062" y="1352"/>
                  <a:pt x="2796" y="1413"/>
                </a:cubicBezTo>
                <a:cubicBezTo>
                  <a:pt x="2404" y="1503"/>
                  <a:pt x="2012" y="1563"/>
                  <a:pt x="1621" y="1760"/>
                </a:cubicBezTo>
                <a:cubicBezTo>
                  <a:pt x="1296" y="1923"/>
                  <a:pt x="975" y="2292"/>
                  <a:pt x="650" y="2518"/>
                </a:cubicBezTo>
                <a:cubicBezTo>
                  <a:pt x="483" y="2633"/>
                  <a:pt x="313" y="2612"/>
                  <a:pt x="145" y="2695"/>
                </a:cubicBezTo>
                <a:cubicBezTo>
                  <a:pt x="-5" y="2771"/>
                  <a:pt x="-30" y="3143"/>
                  <a:pt x="31" y="3852"/>
                </a:cubicBezTo>
                <a:cubicBezTo>
                  <a:pt x="85" y="4476"/>
                  <a:pt x="131" y="5150"/>
                  <a:pt x="149" y="5825"/>
                </a:cubicBezTo>
                <a:cubicBezTo>
                  <a:pt x="196" y="7568"/>
                  <a:pt x="239" y="9320"/>
                  <a:pt x="258" y="11076"/>
                </a:cubicBezTo>
                <a:cubicBezTo>
                  <a:pt x="270" y="12143"/>
                  <a:pt x="249" y="13235"/>
                  <a:pt x="218" y="14296"/>
                </a:cubicBezTo>
                <a:cubicBezTo>
                  <a:pt x="202" y="14872"/>
                  <a:pt x="278" y="17555"/>
                  <a:pt x="362" y="17917"/>
                </a:cubicBezTo>
                <a:cubicBezTo>
                  <a:pt x="391" y="18042"/>
                  <a:pt x="435" y="18091"/>
                  <a:pt x="474" y="18120"/>
                </a:cubicBezTo>
                <a:cubicBezTo>
                  <a:pt x="803" y="18359"/>
                  <a:pt x="1131" y="18608"/>
                  <a:pt x="1460" y="18811"/>
                </a:cubicBezTo>
                <a:cubicBezTo>
                  <a:pt x="1679" y="18945"/>
                  <a:pt x="1898" y="19022"/>
                  <a:pt x="2117" y="19097"/>
                </a:cubicBezTo>
                <a:cubicBezTo>
                  <a:pt x="2305" y="19162"/>
                  <a:pt x="2494" y="19156"/>
                  <a:pt x="2681" y="19239"/>
                </a:cubicBezTo>
                <a:cubicBezTo>
                  <a:pt x="2869" y="19323"/>
                  <a:pt x="3054" y="19518"/>
                  <a:pt x="3241" y="19594"/>
                </a:cubicBezTo>
                <a:cubicBezTo>
                  <a:pt x="3432" y="19671"/>
                  <a:pt x="3624" y="19632"/>
                  <a:pt x="3815" y="19700"/>
                </a:cubicBezTo>
                <a:cubicBezTo>
                  <a:pt x="3973" y="19757"/>
                  <a:pt x="4130" y="19930"/>
                  <a:pt x="4288" y="19990"/>
                </a:cubicBezTo>
                <a:cubicBezTo>
                  <a:pt x="4605" y="20109"/>
                  <a:pt x="4922" y="20180"/>
                  <a:pt x="5239" y="20283"/>
                </a:cubicBezTo>
                <a:cubicBezTo>
                  <a:pt x="5401" y="20336"/>
                  <a:pt x="5563" y="20438"/>
                  <a:pt x="5725" y="20477"/>
                </a:cubicBezTo>
                <a:cubicBezTo>
                  <a:pt x="5997" y="20542"/>
                  <a:pt x="6269" y="20544"/>
                  <a:pt x="6540" y="20632"/>
                </a:cubicBezTo>
                <a:cubicBezTo>
                  <a:pt x="6746" y="20698"/>
                  <a:pt x="6951" y="20928"/>
                  <a:pt x="7156" y="20955"/>
                </a:cubicBezTo>
                <a:cubicBezTo>
                  <a:pt x="7436" y="20992"/>
                  <a:pt x="7723" y="20691"/>
                  <a:pt x="7993" y="20951"/>
                </a:cubicBezTo>
                <a:cubicBezTo>
                  <a:pt x="8168" y="21120"/>
                  <a:pt x="8333" y="20739"/>
                  <a:pt x="8511" y="21094"/>
                </a:cubicBezTo>
                <a:cubicBezTo>
                  <a:pt x="8646" y="21365"/>
                  <a:pt x="8818" y="21033"/>
                  <a:pt x="8975" y="21142"/>
                </a:cubicBezTo>
                <a:cubicBezTo>
                  <a:pt x="9130" y="21248"/>
                  <a:pt x="9283" y="20755"/>
                  <a:pt x="9443" y="21068"/>
                </a:cubicBezTo>
                <a:cubicBezTo>
                  <a:pt x="9469" y="21117"/>
                  <a:pt x="9511" y="20844"/>
                  <a:pt x="9547" y="20836"/>
                </a:cubicBezTo>
                <a:cubicBezTo>
                  <a:pt x="9630" y="20818"/>
                  <a:pt x="9715" y="20921"/>
                  <a:pt x="9798" y="20879"/>
                </a:cubicBezTo>
                <a:cubicBezTo>
                  <a:pt x="9877" y="20839"/>
                  <a:pt x="9947" y="20794"/>
                  <a:pt x="10030" y="20865"/>
                </a:cubicBezTo>
                <a:cubicBezTo>
                  <a:pt x="10147" y="20965"/>
                  <a:pt x="10274" y="20760"/>
                  <a:pt x="10396" y="20650"/>
                </a:cubicBezTo>
                <a:cubicBezTo>
                  <a:pt x="10412" y="20636"/>
                  <a:pt x="10422" y="20416"/>
                  <a:pt x="10437" y="20264"/>
                </a:cubicBezTo>
                <a:cubicBezTo>
                  <a:pt x="10514" y="20914"/>
                  <a:pt x="10756" y="20810"/>
                  <a:pt x="10883" y="20156"/>
                </a:cubicBezTo>
                <a:cubicBezTo>
                  <a:pt x="10898" y="20278"/>
                  <a:pt x="10919" y="20526"/>
                  <a:pt x="10930" y="20514"/>
                </a:cubicBezTo>
                <a:cubicBezTo>
                  <a:pt x="11029" y="20400"/>
                  <a:pt x="11127" y="20243"/>
                  <a:pt x="11242" y="20071"/>
                </a:cubicBezTo>
                <a:cubicBezTo>
                  <a:pt x="11241" y="20057"/>
                  <a:pt x="11257" y="20262"/>
                  <a:pt x="11274" y="20474"/>
                </a:cubicBezTo>
                <a:cubicBezTo>
                  <a:pt x="11326" y="20406"/>
                  <a:pt x="11370" y="20347"/>
                  <a:pt x="11414" y="20288"/>
                </a:cubicBezTo>
                <a:cubicBezTo>
                  <a:pt x="11408" y="20129"/>
                  <a:pt x="11403" y="19989"/>
                  <a:pt x="11392" y="19695"/>
                </a:cubicBezTo>
                <a:cubicBezTo>
                  <a:pt x="11444" y="19937"/>
                  <a:pt x="11474" y="20075"/>
                  <a:pt x="11497" y="20184"/>
                </a:cubicBezTo>
                <a:cubicBezTo>
                  <a:pt x="11662" y="19584"/>
                  <a:pt x="11902" y="20704"/>
                  <a:pt x="12028" y="19378"/>
                </a:cubicBezTo>
                <a:cubicBezTo>
                  <a:pt x="12042" y="19636"/>
                  <a:pt x="12050" y="19784"/>
                  <a:pt x="12053" y="19829"/>
                </a:cubicBezTo>
                <a:cubicBezTo>
                  <a:pt x="12124" y="19774"/>
                  <a:pt x="12194" y="19622"/>
                  <a:pt x="12255" y="19693"/>
                </a:cubicBezTo>
                <a:cubicBezTo>
                  <a:pt x="12401" y="19866"/>
                  <a:pt x="12536" y="19945"/>
                  <a:pt x="12665" y="19390"/>
                </a:cubicBezTo>
                <a:cubicBezTo>
                  <a:pt x="12696" y="19256"/>
                  <a:pt x="12795" y="19262"/>
                  <a:pt x="12798" y="19309"/>
                </a:cubicBezTo>
                <a:cubicBezTo>
                  <a:pt x="12829" y="19869"/>
                  <a:pt x="12883" y="19609"/>
                  <a:pt x="12938" y="19476"/>
                </a:cubicBezTo>
                <a:cubicBezTo>
                  <a:pt x="12980" y="19378"/>
                  <a:pt x="13041" y="19183"/>
                  <a:pt x="13064" y="19267"/>
                </a:cubicBezTo>
                <a:cubicBezTo>
                  <a:pt x="13231" y="19879"/>
                  <a:pt x="13403" y="19196"/>
                  <a:pt x="13572" y="19377"/>
                </a:cubicBezTo>
                <a:cubicBezTo>
                  <a:pt x="13640" y="19449"/>
                  <a:pt x="13718" y="19268"/>
                  <a:pt x="13806" y="19188"/>
                </a:cubicBezTo>
                <a:cubicBezTo>
                  <a:pt x="13815" y="19230"/>
                  <a:pt x="13846" y="19368"/>
                  <a:pt x="13878" y="19511"/>
                </a:cubicBezTo>
                <a:cubicBezTo>
                  <a:pt x="13977" y="18524"/>
                  <a:pt x="14197" y="20024"/>
                  <a:pt x="14267" y="19064"/>
                </a:cubicBezTo>
                <a:cubicBezTo>
                  <a:pt x="14353" y="19128"/>
                  <a:pt x="14430" y="19136"/>
                  <a:pt x="14501" y="19250"/>
                </a:cubicBezTo>
                <a:cubicBezTo>
                  <a:pt x="14638" y="19469"/>
                  <a:pt x="14770" y="18219"/>
                  <a:pt x="14899" y="19316"/>
                </a:cubicBezTo>
                <a:cubicBezTo>
                  <a:pt x="14922" y="18993"/>
                  <a:pt x="14939" y="18757"/>
                  <a:pt x="14951" y="18592"/>
                </a:cubicBezTo>
                <a:cubicBezTo>
                  <a:pt x="14986" y="18845"/>
                  <a:pt x="15019" y="19266"/>
                  <a:pt x="15049" y="19259"/>
                </a:cubicBezTo>
                <a:cubicBezTo>
                  <a:pt x="15127" y="19241"/>
                  <a:pt x="15204" y="19039"/>
                  <a:pt x="15288" y="18898"/>
                </a:cubicBezTo>
                <a:cubicBezTo>
                  <a:pt x="15305" y="18917"/>
                  <a:pt x="15342" y="18991"/>
                  <a:pt x="15379" y="18991"/>
                </a:cubicBezTo>
                <a:cubicBezTo>
                  <a:pt x="15417" y="18991"/>
                  <a:pt x="15487" y="18856"/>
                  <a:pt x="15489" y="18885"/>
                </a:cubicBezTo>
                <a:cubicBezTo>
                  <a:pt x="15547" y="19743"/>
                  <a:pt x="15662" y="18955"/>
                  <a:pt x="15746" y="19136"/>
                </a:cubicBezTo>
                <a:cubicBezTo>
                  <a:pt x="15788" y="19228"/>
                  <a:pt x="15854" y="19005"/>
                  <a:pt x="15891" y="18950"/>
                </a:cubicBezTo>
                <a:cubicBezTo>
                  <a:pt x="16019" y="19035"/>
                  <a:pt x="16137" y="19115"/>
                  <a:pt x="16255" y="19194"/>
                </a:cubicBezTo>
                <a:cubicBezTo>
                  <a:pt x="16309" y="18104"/>
                  <a:pt x="16360" y="17998"/>
                  <a:pt x="16578" y="18477"/>
                </a:cubicBezTo>
                <a:cubicBezTo>
                  <a:pt x="16560" y="18636"/>
                  <a:pt x="16541" y="18800"/>
                  <a:pt x="16523" y="18964"/>
                </a:cubicBezTo>
                <a:cubicBezTo>
                  <a:pt x="16598" y="19008"/>
                  <a:pt x="16673" y="19051"/>
                  <a:pt x="16752" y="19097"/>
                </a:cubicBezTo>
                <a:cubicBezTo>
                  <a:pt x="16752" y="19094"/>
                  <a:pt x="16752" y="19207"/>
                  <a:pt x="16752" y="19314"/>
                </a:cubicBezTo>
                <a:cubicBezTo>
                  <a:pt x="16818" y="19249"/>
                  <a:pt x="16879" y="19191"/>
                  <a:pt x="16914" y="19156"/>
                </a:cubicBezTo>
                <a:cubicBezTo>
                  <a:pt x="17003" y="18792"/>
                  <a:pt x="17077" y="18488"/>
                  <a:pt x="17157" y="18159"/>
                </a:cubicBezTo>
                <a:cubicBezTo>
                  <a:pt x="17127" y="18972"/>
                  <a:pt x="17199" y="18869"/>
                  <a:pt x="17287" y="18587"/>
                </a:cubicBezTo>
                <a:cubicBezTo>
                  <a:pt x="17295" y="18734"/>
                  <a:pt x="17303" y="18867"/>
                  <a:pt x="17309" y="18983"/>
                </a:cubicBezTo>
                <a:cubicBezTo>
                  <a:pt x="17374" y="18861"/>
                  <a:pt x="17425" y="18764"/>
                  <a:pt x="17472" y="18675"/>
                </a:cubicBezTo>
                <a:cubicBezTo>
                  <a:pt x="17509" y="18921"/>
                  <a:pt x="17539" y="19124"/>
                  <a:pt x="17591" y="19476"/>
                </a:cubicBezTo>
                <a:cubicBezTo>
                  <a:pt x="17621" y="18995"/>
                  <a:pt x="17642" y="18667"/>
                  <a:pt x="17662" y="18341"/>
                </a:cubicBezTo>
                <a:cubicBezTo>
                  <a:pt x="17669" y="18348"/>
                  <a:pt x="17676" y="18354"/>
                  <a:pt x="17682" y="18361"/>
                </a:cubicBezTo>
                <a:cubicBezTo>
                  <a:pt x="17682" y="18609"/>
                  <a:pt x="17682" y="18857"/>
                  <a:pt x="17682" y="19195"/>
                </a:cubicBezTo>
                <a:cubicBezTo>
                  <a:pt x="17755" y="18835"/>
                  <a:pt x="17825" y="18433"/>
                  <a:pt x="17931" y="19306"/>
                </a:cubicBezTo>
                <a:cubicBezTo>
                  <a:pt x="17931" y="18602"/>
                  <a:pt x="17931" y="18186"/>
                  <a:pt x="17931" y="17773"/>
                </a:cubicBezTo>
                <a:cubicBezTo>
                  <a:pt x="17981" y="18114"/>
                  <a:pt x="18031" y="18456"/>
                  <a:pt x="18082" y="18807"/>
                </a:cubicBezTo>
                <a:cubicBezTo>
                  <a:pt x="18070" y="18833"/>
                  <a:pt x="18031" y="18917"/>
                  <a:pt x="17971" y="19050"/>
                </a:cubicBezTo>
                <a:cubicBezTo>
                  <a:pt x="18078" y="19105"/>
                  <a:pt x="18159" y="19145"/>
                  <a:pt x="18240" y="19186"/>
                </a:cubicBezTo>
                <a:cubicBezTo>
                  <a:pt x="18243" y="18974"/>
                  <a:pt x="18247" y="18733"/>
                  <a:pt x="18250" y="18493"/>
                </a:cubicBezTo>
                <a:cubicBezTo>
                  <a:pt x="18264" y="18537"/>
                  <a:pt x="18278" y="18582"/>
                  <a:pt x="18292" y="18627"/>
                </a:cubicBezTo>
                <a:cubicBezTo>
                  <a:pt x="18330" y="18350"/>
                  <a:pt x="18367" y="18074"/>
                  <a:pt x="18404" y="17803"/>
                </a:cubicBezTo>
                <a:cubicBezTo>
                  <a:pt x="18427" y="18235"/>
                  <a:pt x="18451" y="18674"/>
                  <a:pt x="18478" y="19187"/>
                </a:cubicBezTo>
                <a:cubicBezTo>
                  <a:pt x="18541" y="18740"/>
                  <a:pt x="18588" y="18400"/>
                  <a:pt x="18643" y="18008"/>
                </a:cubicBezTo>
                <a:cubicBezTo>
                  <a:pt x="18674" y="18452"/>
                  <a:pt x="18700" y="18832"/>
                  <a:pt x="18731" y="19275"/>
                </a:cubicBezTo>
                <a:cubicBezTo>
                  <a:pt x="18752" y="18936"/>
                  <a:pt x="18769" y="18659"/>
                  <a:pt x="18784" y="18425"/>
                </a:cubicBezTo>
                <a:cubicBezTo>
                  <a:pt x="18830" y="18473"/>
                  <a:pt x="18872" y="18517"/>
                  <a:pt x="18914" y="18559"/>
                </a:cubicBezTo>
                <a:cubicBezTo>
                  <a:pt x="18848" y="18068"/>
                  <a:pt x="18784" y="17563"/>
                  <a:pt x="18710" y="17109"/>
                </a:cubicBezTo>
                <a:cubicBezTo>
                  <a:pt x="18703" y="17063"/>
                  <a:pt x="18618" y="17272"/>
                  <a:pt x="18591" y="17457"/>
                </a:cubicBezTo>
                <a:cubicBezTo>
                  <a:pt x="18565" y="17644"/>
                  <a:pt x="18566" y="17948"/>
                  <a:pt x="18548" y="18377"/>
                </a:cubicBezTo>
                <a:cubicBezTo>
                  <a:pt x="18501" y="17841"/>
                  <a:pt x="18637" y="17194"/>
                  <a:pt x="18470" y="17143"/>
                </a:cubicBezTo>
                <a:cubicBezTo>
                  <a:pt x="18361" y="17110"/>
                  <a:pt x="18251" y="17092"/>
                  <a:pt x="18144" y="17169"/>
                </a:cubicBezTo>
                <a:cubicBezTo>
                  <a:pt x="18063" y="17228"/>
                  <a:pt x="17946" y="17016"/>
                  <a:pt x="17924" y="17758"/>
                </a:cubicBezTo>
                <a:cubicBezTo>
                  <a:pt x="17907" y="17359"/>
                  <a:pt x="17891" y="16959"/>
                  <a:pt x="17874" y="16559"/>
                </a:cubicBezTo>
                <a:cubicBezTo>
                  <a:pt x="17860" y="16573"/>
                  <a:pt x="17845" y="16587"/>
                  <a:pt x="17831" y="16602"/>
                </a:cubicBezTo>
                <a:cubicBezTo>
                  <a:pt x="17829" y="16695"/>
                  <a:pt x="17834" y="16828"/>
                  <a:pt x="17824" y="16872"/>
                </a:cubicBezTo>
                <a:cubicBezTo>
                  <a:pt x="17806" y="16954"/>
                  <a:pt x="17780" y="16986"/>
                  <a:pt x="17757" y="17038"/>
                </a:cubicBezTo>
                <a:cubicBezTo>
                  <a:pt x="17787" y="16684"/>
                  <a:pt x="17817" y="16331"/>
                  <a:pt x="17839" y="16079"/>
                </a:cubicBezTo>
                <a:cubicBezTo>
                  <a:pt x="17946" y="16348"/>
                  <a:pt x="18032" y="16566"/>
                  <a:pt x="18135" y="16827"/>
                </a:cubicBezTo>
                <a:cubicBezTo>
                  <a:pt x="18184" y="16256"/>
                  <a:pt x="18233" y="15692"/>
                  <a:pt x="18285" y="15092"/>
                </a:cubicBezTo>
                <a:cubicBezTo>
                  <a:pt x="18256" y="15037"/>
                  <a:pt x="18218" y="14961"/>
                  <a:pt x="18179" y="14886"/>
                </a:cubicBezTo>
                <a:cubicBezTo>
                  <a:pt x="18184" y="14804"/>
                  <a:pt x="18189" y="14721"/>
                  <a:pt x="18193" y="14639"/>
                </a:cubicBezTo>
                <a:cubicBezTo>
                  <a:pt x="18145" y="14620"/>
                  <a:pt x="18097" y="14601"/>
                  <a:pt x="18065" y="14589"/>
                </a:cubicBezTo>
                <a:cubicBezTo>
                  <a:pt x="18035" y="14911"/>
                  <a:pt x="18014" y="15151"/>
                  <a:pt x="17975" y="15574"/>
                </a:cubicBezTo>
                <a:cubicBezTo>
                  <a:pt x="17968" y="15105"/>
                  <a:pt x="17964" y="14832"/>
                  <a:pt x="17959" y="14533"/>
                </a:cubicBezTo>
                <a:cubicBezTo>
                  <a:pt x="17842" y="14474"/>
                  <a:pt x="17706" y="14406"/>
                  <a:pt x="17570" y="14337"/>
                </a:cubicBezTo>
                <a:cubicBezTo>
                  <a:pt x="17540" y="14995"/>
                  <a:pt x="17542" y="14982"/>
                  <a:pt x="17451" y="14564"/>
                </a:cubicBezTo>
                <a:cubicBezTo>
                  <a:pt x="17424" y="14442"/>
                  <a:pt x="17383" y="14366"/>
                  <a:pt x="17348" y="14356"/>
                </a:cubicBezTo>
                <a:cubicBezTo>
                  <a:pt x="17202" y="14315"/>
                  <a:pt x="17051" y="14411"/>
                  <a:pt x="16910" y="14255"/>
                </a:cubicBezTo>
                <a:cubicBezTo>
                  <a:pt x="16798" y="14131"/>
                  <a:pt x="16771" y="14275"/>
                  <a:pt x="16786" y="14899"/>
                </a:cubicBezTo>
                <a:cubicBezTo>
                  <a:pt x="16663" y="14049"/>
                  <a:pt x="16837" y="13985"/>
                  <a:pt x="16860" y="13756"/>
                </a:cubicBezTo>
                <a:cubicBezTo>
                  <a:pt x="16879" y="13858"/>
                  <a:pt x="16906" y="13999"/>
                  <a:pt x="16932" y="14140"/>
                </a:cubicBezTo>
                <a:cubicBezTo>
                  <a:pt x="16938" y="14055"/>
                  <a:pt x="16944" y="13969"/>
                  <a:pt x="16950" y="13884"/>
                </a:cubicBezTo>
                <a:cubicBezTo>
                  <a:pt x="16982" y="13753"/>
                  <a:pt x="17014" y="13623"/>
                  <a:pt x="17047" y="13493"/>
                </a:cubicBezTo>
                <a:cubicBezTo>
                  <a:pt x="17049" y="13650"/>
                  <a:pt x="17051" y="13808"/>
                  <a:pt x="17054" y="14014"/>
                </a:cubicBezTo>
                <a:cubicBezTo>
                  <a:pt x="17247" y="13630"/>
                  <a:pt x="17464" y="14347"/>
                  <a:pt x="17647" y="13453"/>
                </a:cubicBezTo>
                <a:cubicBezTo>
                  <a:pt x="17646" y="13419"/>
                  <a:pt x="17645" y="13320"/>
                  <a:pt x="17645" y="13288"/>
                </a:cubicBezTo>
                <a:cubicBezTo>
                  <a:pt x="17726" y="13460"/>
                  <a:pt x="17813" y="13643"/>
                  <a:pt x="17893" y="13814"/>
                </a:cubicBezTo>
                <a:cubicBezTo>
                  <a:pt x="17882" y="13841"/>
                  <a:pt x="17856" y="13914"/>
                  <a:pt x="17821" y="14006"/>
                </a:cubicBezTo>
                <a:cubicBezTo>
                  <a:pt x="18014" y="14475"/>
                  <a:pt x="18179" y="14319"/>
                  <a:pt x="18321" y="13553"/>
                </a:cubicBezTo>
                <a:cubicBezTo>
                  <a:pt x="18318" y="13537"/>
                  <a:pt x="18304" y="13456"/>
                  <a:pt x="18286" y="13349"/>
                </a:cubicBezTo>
                <a:cubicBezTo>
                  <a:pt x="18327" y="13312"/>
                  <a:pt x="18361" y="13280"/>
                  <a:pt x="18400" y="13245"/>
                </a:cubicBezTo>
                <a:cubicBezTo>
                  <a:pt x="18400" y="13620"/>
                  <a:pt x="18400" y="13969"/>
                  <a:pt x="18400" y="14457"/>
                </a:cubicBezTo>
                <a:cubicBezTo>
                  <a:pt x="18433" y="14175"/>
                  <a:pt x="18451" y="14023"/>
                  <a:pt x="18480" y="13776"/>
                </a:cubicBezTo>
                <a:cubicBezTo>
                  <a:pt x="18480" y="14070"/>
                  <a:pt x="18480" y="14227"/>
                  <a:pt x="18480" y="14434"/>
                </a:cubicBezTo>
                <a:cubicBezTo>
                  <a:pt x="18620" y="14037"/>
                  <a:pt x="18544" y="13704"/>
                  <a:pt x="18456" y="13312"/>
                </a:cubicBezTo>
                <a:cubicBezTo>
                  <a:pt x="18564" y="13348"/>
                  <a:pt x="18640" y="13374"/>
                  <a:pt x="18715" y="13398"/>
                </a:cubicBezTo>
                <a:cubicBezTo>
                  <a:pt x="18716" y="13449"/>
                  <a:pt x="18717" y="13502"/>
                  <a:pt x="18718" y="13553"/>
                </a:cubicBezTo>
                <a:cubicBezTo>
                  <a:pt x="18690" y="13611"/>
                  <a:pt x="18663" y="13670"/>
                  <a:pt x="18630" y="13739"/>
                </a:cubicBezTo>
                <a:cubicBezTo>
                  <a:pt x="18783" y="14320"/>
                  <a:pt x="18718" y="13258"/>
                  <a:pt x="18795" y="13193"/>
                </a:cubicBezTo>
                <a:cubicBezTo>
                  <a:pt x="18851" y="13730"/>
                  <a:pt x="18913" y="13702"/>
                  <a:pt x="18965" y="13030"/>
                </a:cubicBezTo>
                <a:cubicBezTo>
                  <a:pt x="18978" y="13188"/>
                  <a:pt x="18988" y="13302"/>
                  <a:pt x="18992" y="13346"/>
                </a:cubicBezTo>
                <a:cubicBezTo>
                  <a:pt x="19078" y="13448"/>
                  <a:pt x="19136" y="13548"/>
                  <a:pt x="19194" y="13577"/>
                </a:cubicBezTo>
                <a:cubicBezTo>
                  <a:pt x="19264" y="13612"/>
                  <a:pt x="19334" y="13586"/>
                  <a:pt x="19411" y="13586"/>
                </a:cubicBezTo>
                <a:cubicBezTo>
                  <a:pt x="19411" y="13567"/>
                  <a:pt x="19408" y="13404"/>
                  <a:pt x="19408" y="13357"/>
                </a:cubicBezTo>
                <a:cubicBezTo>
                  <a:pt x="19529" y="13456"/>
                  <a:pt x="19644" y="13550"/>
                  <a:pt x="19745" y="13634"/>
                </a:cubicBezTo>
                <a:cubicBezTo>
                  <a:pt x="19781" y="13189"/>
                  <a:pt x="19818" y="12742"/>
                  <a:pt x="19855" y="12295"/>
                </a:cubicBezTo>
                <a:cubicBezTo>
                  <a:pt x="19866" y="12304"/>
                  <a:pt x="19877" y="12311"/>
                  <a:pt x="19888" y="12321"/>
                </a:cubicBezTo>
                <a:cubicBezTo>
                  <a:pt x="19903" y="12657"/>
                  <a:pt x="19918" y="12994"/>
                  <a:pt x="19933" y="13333"/>
                </a:cubicBezTo>
                <a:cubicBezTo>
                  <a:pt x="20114" y="13346"/>
                  <a:pt x="19993" y="12256"/>
                  <a:pt x="20090" y="12019"/>
                </a:cubicBezTo>
                <a:cubicBezTo>
                  <a:pt x="20121" y="12499"/>
                  <a:pt x="20153" y="12979"/>
                  <a:pt x="20184" y="13461"/>
                </a:cubicBezTo>
                <a:cubicBezTo>
                  <a:pt x="20195" y="13439"/>
                  <a:pt x="20207" y="13418"/>
                  <a:pt x="20218" y="13397"/>
                </a:cubicBezTo>
                <a:cubicBezTo>
                  <a:pt x="20202" y="13057"/>
                  <a:pt x="20185" y="12716"/>
                  <a:pt x="20165" y="12295"/>
                </a:cubicBezTo>
                <a:cubicBezTo>
                  <a:pt x="20209" y="12272"/>
                  <a:pt x="20272" y="12238"/>
                  <a:pt x="20346" y="12198"/>
                </a:cubicBezTo>
                <a:cubicBezTo>
                  <a:pt x="20346" y="12163"/>
                  <a:pt x="20346" y="12098"/>
                  <a:pt x="20346" y="12032"/>
                </a:cubicBezTo>
                <a:cubicBezTo>
                  <a:pt x="20361" y="12065"/>
                  <a:pt x="20375" y="12099"/>
                  <a:pt x="20389" y="12133"/>
                </a:cubicBezTo>
                <a:cubicBezTo>
                  <a:pt x="20364" y="12315"/>
                  <a:pt x="20329" y="12479"/>
                  <a:pt x="20315" y="12685"/>
                </a:cubicBezTo>
                <a:cubicBezTo>
                  <a:pt x="20297" y="12960"/>
                  <a:pt x="20294" y="13266"/>
                  <a:pt x="20280" y="13707"/>
                </a:cubicBezTo>
                <a:cubicBezTo>
                  <a:pt x="20357" y="13080"/>
                  <a:pt x="20416" y="12602"/>
                  <a:pt x="20486" y="12030"/>
                </a:cubicBezTo>
                <a:cubicBezTo>
                  <a:pt x="20486" y="12397"/>
                  <a:pt x="20486" y="12627"/>
                  <a:pt x="20486" y="12803"/>
                </a:cubicBezTo>
                <a:cubicBezTo>
                  <a:pt x="20531" y="12575"/>
                  <a:pt x="20577" y="12340"/>
                  <a:pt x="20626" y="12087"/>
                </a:cubicBezTo>
                <a:cubicBezTo>
                  <a:pt x="20659" y="12352"/>
                  <a:pt x="20682" y="12542"/>
                  <a:pt x="20715" y="12808"/>
                </a:cubicBezTo>
                <a:cubicBezTo>
                  <a:pt x="20721" y="12535"/>
                  <a:pt x="20724" y="12378"/>
                  <a:pt x="20730" y="12112"/>
                </a:cubicBezTo>
                <a:cubicBezTo>
                  <a:pt x="20803" y="12222"/>
                  <a:pt x="20870" y="12323"/>
                  <a:pt x="20943" y="12432"/>
                </a:cubicBezTo>
                <a:cubicBezTo>
                  <a:pt x="20951" y="12254"/>
                  <a:pt x="20964" y="11958"/>
                  <a:pt x="20978" y="11655"/>
                </a:cubicBezTo>
                <a:cubicBezTo>
                  <a:pt x="20823" y="11655"/>
                  <a:pt x="20687" y="11655"/>
                  <a:pt x="20551" y="11655"/>
                </a:cubicBezTo>
                <a:cubicBezTo>
                  <a:pt x="20567" y="10926"/>
                  <a:pt x="20586" y="10868"/>
                  <a:pt x="20706" y="11117"/>
                </a:cubicBezTo>
                <a:close/>
              </a:path>
            </a:pathLst>
          </a:custGeom>
          <a:solidFill>
            <a:srgbClr val="271880"/>
          </a:solidFill>
        </p:spPr>
        <p:txBody>
          <a:bodyPr lIns="53578" tIns="53578" rIns="53578" bIns="53578" anchor="ctr"/>
          <a:lstStyle/>
          <a:p>
            <a:pPr defTabSz="642937">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r>
              <a:rPr lang="en-US"/>
              <a:t> </a:t>
            </a:r>
            <a:endParaRPr/>
          </a:p>
        </p:txBody>
      </p:sp>
      <p:sp>
        <p:nvSpPr>
          <p:cNvPr id="323" name="Title Text"/>
          <p:cNvSpPr txBox="1">
            <a:spLocks noGrp="1"/>
          </p:cNvSpPr>
          <p:nvPr>
            <p:ph type="title"/>
          </p:nvPr>
        </p:nvSpPr>
        <p:spPr>
          <a:xfrm>
            <a:off x="4836344" y="1531022"/>
            <a:ext cx="14711312" cy="935665"/>
          </a:xfrm>
          <a:prstGeom prst="rect">
            <a:avLst/>
          </a:prstGeom>
        </p:spPr>
        <p:txBody>
          <a:bodyPr anchor="ctr"/>
          <a:lstStyle>
            <a:lvl1pPr algn="ctr">
              <a:defRPr sz="5000" cap="all">
                <a:solidFill>
                  <a:srgbClr val="000000"/>
                </a:solidFill>
              </a:defRPr>
            </a:lvl1pPr>
          </a:lstStyle>
          <a:p>
            <a:r>
              <a:rPr lang="fr-FR"/>
              <a:t>Modifiez le style du titre</a:t>
            </a:r>
            <a:endParaRPr/>
          </a:p>
        </p:txBody>
      </p:sp>
      <p:sp>
        <p:nvSpPr>
          <p:cNvPr id="324" name="SuBTITLE GOES HERE"/>
          <p:cNvSpPr txBox="1">
            <a:spLocks noGrp="1"/>
          </p:cNvSpPr>
          <p:nvPr>
            <p:ph type="body" sz="quarter" idx="14"/>
          </p:nvPr>
        </p:nvSpPr>
        <p:spPr>
          <a:xfrm>
            <a:off x="4836344" y="1098839"/>
            <a:ext cx="14711312" cy="371281"/>
          </a:xfrm>
          <a:prstGeom prst="rect">
            <a:avLst/>
          </a:prstGeom>
        </p:spPr>
        <p:txBody>
          <a:bodyPr lIns="71437" tIns="71437" rIns="71437" bIns="71437" anchor="ctr"/>
          <a:lstStyle>
            <a:lvl1pPr>
              <a:lnSpc>
                <a:spcPct val="70000"/>
              </a:lnSpc>
              <a:defRPr sz="1600" b="1" cap="all" spc="240">
                <a:latin typeface="+mn-lt"/>
                <a:ea typeface="+mn-ea"/>
                <a:cs typeface="+mn-cs"/>
                <a:sym typeface="Avenir Next Condensed"/>
              </a:defRPr>
            </a:lvl1pPr>
          </a:lstStyle>
          <a:p>
            <a:pPr lvl="0"/>
            <a:r>
              <a:rPr lang="fr-FR"/>
              <a:t>Cliquez pour modifier les styles du texte du masque</a:t>
            </a:r>
          </a:p>
        </p:txBody>
      </p:sp>
      <p:sp>
        <p:nvSpPr>
          <p:cNvPr id="325" name="Rectangle"/>
          <p:cNvSpPr>
            <a:spLocks noGrp="1"/>
          </p:cNvSpPr>
          <p:nvPr>
            <p:ph type="body" sz="quarter" idx="15" hasCustomPrompt="1"/>
          </p:nvPr>
        </p:nvSpPr>
        <p:spPr>
          <a:xfrm>
            <a:off x="11833975" y="11680031"/>
            <a:ext cx="716050" cy="1160790"/>
          </a:xfrm>
          <a:prstGeom prst="rect">
            <a:avLst/>
          </a:prstGeom>
          <a:ln>
            <a:solidFill>
              <a:srgbClr val="000000"/>
            </a:solidFill>
          </a:ln>
        </p:spPr>
        <p:txBody>
          <a:bodyPr anchor="ctr"/>
          <a:lstStyle/>
          <a:p>
            <a:pPr>
              <a:defRPr sz="5800">
                <a:latin typeface="Gill Sans"/>
                <a:ea typeface="Gill Sans"/>
                <a:cs typeface="Gill Sans"/>
                <a:sym typeface="Gill Sans"/>
              </a:defRPr>
            </a:pPr>
            <a:r>
              <a:rPr lang="en-US"/>
              <a:t> </a:t>
            </a:r>
            <a:endParaRPr/>
          </a:p>
        </p:txBody>
      </p:sp>
      <p:sp>
        <p:nvSpPr>
          <p:cNvPr id="326" name="Line"/>
          <p:cNvSpPr>
            <a:spLocks noGrp="1"/>
          </p:cNvSpPr>
          <p:nvPr>
            <p:ph type="body" sz="quarter" idx="16" hasCustomPrompt="1"/>
          </p:nvPr>
        </p:nvSpPr>
        <p:spPr>
          <a:xfrm>
            <a:off x="12191999" y="12288648"/>
            <a:ext cx="1" cy="371869"/>
          </a:xfrm>
          <a:prstGeom prst="line">
            <a:avLst/>
          </a:prstGeom>
          <a:ln>
            <a:solidFill>
              <a:srgbClr val="000000"/>
            </a:solidFill>
            <a:tailEnd type="arrow"/>
          </a:ln>
        </p:spPr>
        <p:txBody>
          <a:bodyPr lIns="71437" tIns="71437" rIns="71437" bIns="71437" anchor="ctr"/>
          <a:lstStyle/>
          <a:p>
            <a:pPr>
              <a:defRPr sz="56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r>
              <a:rPr lang="en-US"/>
              <a:t> </a:t>
            </a:r>
            <a:endParaRPr/>
          </a:p>
        </p:txBody>
      </p:sp>
      <p:sp>
        <p:nvSpPr>
          <p:cNvPr id="327" name="Slide Number"/>
          <p:cNvSpPr txBox="1">
            <a:spLocks noGrp="1"/>
          </p:cNvSpPr>
          <p:nvPr>
            <p:ph type="sldNum" sz="quarter" idx="2"/>
          </p:nvPr>
        </p:nvSpPr>
        <p:spPr>
          <a:xfrm>
            <a:off x="11988228" y="11867974"/>
            <a:ext cx="407544" cy="422276"/>
          </a:xfrm>
          <a:prstGeom prst="rect">
            <a:avLst/>
          </a:prstGeom>
        </p:spPr>
        <p:txBody>
          <a:bodyPr/>
          <a:lstStyle/>
          <a:p>
            <a:fld id="{86CB4B4D-7CA3-9044-876B-883B54F8677D}" type="slidenum">
              <a:t>‹N°›</a:t>
            </a:fld>
            <a:endParaRPr dirty="0"/>
          </a:p>
        </p:txBody>
      </p:sp>
      <p:sp>
        <p:nvSpPr>
          <p:cNvPr id="328" name="Shape"/>
          <p:cNvSpPr>
            <a:spLocks noGrp="1"/>
          </p:cNvSpPr>
          <p:nvPr>
            <p:ph type="body" sz="quarter" idx="17" hasCustomPrompt="1"/>
          </p:nvPr>
        </p:nvSpPr>
        <p:spPr>
          <a:xfrm rot="10800000">
            <a:off x="4413137" y="5410952"/>
            <a:ext cx="1236455" cy="1178650"/>
          </a:xfrm>
          <a:custGeom>
            <a:avLst/>
            <a:gdLst/>
            <a:ahLst/>
            <a:cxnLst>
              <a:cxn ang="0">
                <a:pos x="wd2" y="hd2"/>
              </a:cxn>
              <a:cxn ang="5400000">
                <a:pos x="wd2" y="hd2"/>
              </a:cxn>
              <a:cxn ang="10800000">
                <a:pos x="wd2" y="hd2"/>
              </a:cxn>
              <a:cxn ang="16200000">
                <a:pos x="wd2" y="hd2"/>
              </a:cxn>
            </a:cxnLst>
            <a:rect l="0" t="0" r="r" b="b"/>
            <a:pathLst>
              <a:path w="21568" h="21583" extrusionOk="0">
                <a:moveTo>
                  <a:pt x="16592" y="2"/>
                </a:moveTo>
                <a:cubicBezTo>
                  <a:pt x="16492" y="-9"/>
                  <a:pt x="16386" y="16"/>
                  <a:pt x="16290" y="57"/>
                </a:cubicBezTo>
                <a:cubicBezTo>
                  <a:pt x="16249" y="74"/>
                  <a:pt x="16225" y="182"/>
                  <a:pt x="16193" y="245"/>
                </a:cubicBezTo>
                <a:cubicBezTo>
                  <a:pt x="16240" y="268"/>
                  <a:pt x="16289" y="302"/>
                  <a:pt x="16336" y="306"/>
                </a:cubicBezTo>
                <a:cubicBezTo>
                  <a:pt x="16441" y="316"/>
                  <a:pt x="16545" y="312"/>
                  <a:pt x="16650" y="312"/>
                </a:cubicBezTo>
                <a:cubicBezTo>
                  <a:pt x="16653" y="348"/>
                  <a:pt x="16656" y="380"/>
                  <a:pt x="16659" y="416"/>
                </a:cubicBezTo>
                <a:cubicBezTo>
                  <a:pt x="16603" y="443"/>
                  <a:pt x="16546" y="497"/>
                  <a:pt x="16491" y="495"/>
                </a:cubicBezTo>
                <a:cubicBezTo>
                  <a:pt x="16260" y="486"/>
                  <a:pt x="16030" y="460"/>
                  <a:pt x="15799" y="440"/>
                </a:cubicBezTo>
                <a:cubicBezTo>
                  <a:pt x="15671" y="429"/>
                  <a:pt x="15542" y="420"/>
                  <a:pt x="15414" y="404"/>
                </a:cubicBezTo>
                <a:cubicBezTo>
                  <a:pt x="15307" y="390"/>
                  <a:pt x="15200" y="344"/>
                  <a:pt x="15095" y="355"/>
                </a:cubicBezTo>
                <a:cubicBezTo>
                  <a:pt x="14983" y="367"/>
                  <a:pt x="14871" y="428"/>
                  <a:pt x="14731" y="477"/>
                </a:cubicBezTo>
                <a:cubicBezTo>
                  <a:pt x="14755" y="314"/>
                  <a:pt x="14770" y="216"/>
                  <a:pt x="14785" y="118"/>
                </a:cubicBezTo>
                <a:cubicBezTo>
                  <a:pt x="14476" y="3"/>
                  <a:pt x="14417" y="373"/>
                  <a:pt x="14295" y="623"/>
                </a:cubicBezTo>
                <a:cubicBezTo>
                  <a:pt x="14133" y="296"/>
                  <a:pt x="13756" y="295"/>
                  <a:pt x="13548" y="550"/>
                </a:cubicBezTo>
                <a:cubicBezTo>
                  <a:pt x="13464" y="495"/>
                  <a:pt x="13378" y="393"/>
                  <a:pt x="13343" y="422"/>
                </a:cubicBezTo>
                <a:cubicBezTo>
                  <a:pt x="13121" y="604"/>
                  <a:pt x="12922" y="745"/>
                  <a:pt x="12643" y="616"/>
                </a:cubicBezTo>
                <a:cubicBezTo>
                  <a:pt x="12449" y="527"/>
                  <a:pt x="12219" y="591"/>
                  <a:pt x="12006" y="586"/>
                </a:cubicBezTo>
                <a:cubicBezTo>
                  <a:pt x="11905" y="584"/>
                  <a:pt x="11803" y="567"/>
                  <a:pt x="11704" y="586"/>
                </a:cubicBezTo>
                <a:cubicBezTo>
                  <a:pt x="11466" y="631"/>
                  <a:pt x="11225" y="671"/>
                  <a:pt x="10991" y="750"/>
                </a:cubicBezTo>
                <a:cubicBezTo>
                  <a:pt x="10704" y="848"/>
                  <a:pt x="10421" y="982"/>
                  <a:pt x="10136" y="1097"/>
                </a:cubicBezTo>
                <a:cubicBezTo>
                  <a:pt x="10040" y="1136"/>
                  <a:pt x="9932" y="1221"/>
                  <a:pt x="9847" y="1188"/>
                </a:cubicBezTo>
                <a:cubicBezTo>
                  <a:pt x="9372" y="1005"/>
                  <a:pt x="8962" y="1257"/>
                  <a:pt x="8548" y="1541"/>
                </a:cubicBezTo>
                <a:cubicBezTo>
                  <a:pt x="8169" y="1799"/>
                  <a:pt x="7784" y="2030"/>
                  <a:pt x="7395" y="2252"/>
                </a:cubicBezTo>
                <a:cubicBezTo>
                  <a:pt x="7186" y="2372"/>
                  <a:pt x="6961" y="2441"/>
                  <a:pt x="6745" y="2538"/>
                </a:cubicBezTo>
                <a:cubicBezTo>
                  <a:pt x="5965" y="2891"/>
                  <a:pt x="5188" y="3250"/>
                  <a:pt x="4406" y="3596"/>
                </a:cubicBezTo>
                <a:cubicBezTo>
                  <a:pt x="4214" y="3682"/>
                  <a:pt x="4011" y="3714"/>
                  <a:pt x="3815" y="3785"/>
                </a:cubicBezTo>
                <a:cubicBezTo>
                  <a:pt x="3506" y="3897"/>
                  <a:pt x="3188" y="3983"/>
                  <a:pt x="2893" y="4150"/>
                </a:cubicBezTo>
                <a:cubicBezTo>
                  <a:pt x="2407" y="4424"/>
                  <a:pt x="1934" y="4749"/>
                  <a:pt x="1459" y="5062"/>
                </a:cubicBezTo>
                <a:cubicBezTo>
                  <a:pt x="1365" y="5124"/>
                  <a:pt x="1283" y="5228"/>
                  <a:pt x="1195" y="5311"/>
                </a:cubicBezTo>
                <a:cubicBezTo>
                  <a:pt x="1210" y="5357"/>
                  <a:pt x="1226" y="5400"/>
                  <a:pt x="1242" y="5445"/>
                </a:cubicBezTo>
                <a:cubicBezTo>
                  <a:pt x="1678" y="5255"/>
                  <a:pt x="2113" y="5064"/>
                  <a:pt x="2549" y="4874"/>
                </a:cubicBezTo>
                <a:cubicBezTo>
                  <a:pt x="2555" y="4900"/>
                  <a:pt x="2564" y="4927"/>
                  <a:pt x="2570" y="4953"/>
                </a:cubicBezTo>
                <a:cubicBezTo>
                  <a:pt x="2474" y="5018"/>
                  <a:pt x="2378" y="5106"/>
                  <a:pt x="2277" y="5147"/>
                </a:cubicBezTo>
                <a:cubicBezTo>
                  <a:pt x="1845" y="5322"/>
                  <a:pt x="1413" y="5491"/>
                  <a:pt x="977" y="5646"/>
                </a:cubicBezTo>
                <a:cubicBezTo>
                  <a:pt x="734" y="5732"/>
                  <a:pt x="576" y="5952"/>
                  <a:pt x="592" y="6193"/>
                </a:cubicBezTo>
                <a:cubicBezTo>
                  <a:pt x="732" y="6230"/>
                  <a:pt x="865" y="6268"/>
                  <a:pt x="998" y="6303"/>
                </a:cubicBezTo>
                <a:cubicBezTo>
                  <a:pt x="1000" y="6332"/>
                  <a:pt x="1005" y="6358"/>
                  <a:pt x="1007" y="6388"/>
                </a:cubicBezTo>
                <a:cubicBezTo>
                  <a:pt x="761" y="6533"/>
                  <a:pt x="419" y="6398"/>
                  <a:pt x="286" y="6868"/>
                </a:cubicBezTo>
                <a:cubicBezTo>
                  <a:pt x="456" y="7047"/>
                  <a:pt x="436" y="7105"/>
                  <a:pt x="80" y="7428"/>
                </a:cubicBezTo>
                <a:cubicBezTo>
                  <a:pt x="296" y="7412"/>
                  <a:pt x="480" y="7400"/>
                  <a:pt x="688" y="7385"/>
                </a:cubicBezTo>
                <a:cubicBezTo>
                  <a:pt x="494" y="7693"/>
                  <a:pt x="126" y="7500"/>
                  <a:pt x="1" y="8006"/>
                </a:cubicBezTo>
                <a:cubicBezTo>
                  <a:pt x="97" y="7971"/>
                  <a:pt x="165" y="7951"/>
                  <a:pt x="231" y="7927"/>
                </a:cubicBezTo>
                <a:cubicBezTo>
                  <a:pt x="351" y="7884"/>
                  <a:pt x="467" y="7835"/>
                  <a:pt x="588" y="7799"/>
                </a:cubicBezTo>
                <a:cubicBezTo>
                  <a:pt x="876" y="7712"/>
                  <a:pt x="1166" y="7633"/>
                  <a:pt x="1455" y="7549"/>
                </a:cubicBezTo>
                <a:cubicBezTo>
                  <a:pt x="1584" y="7512"/>
                  <a:pt x="1711" y="7468"/>
                  <a:pt x="1841" y="7440"/>
                </a:cubicBezTo>
                <a:cubicBezTo>
                  <a:pt x="1848" y="7439"/>
                  <a:pt x="1869" y="7544"/>
                  <a:pt x="1879" y="7586"/>
                </a:cubicBezTo>
                <a:cubicBezTo>
                  <a:pt x="2276" y="7512"/>
                  <a:pt x="2605" y="6999"/>
                  <a:pt x="3094" y="7282"/>
                </a:cubicBezTo>
                <a:cubicBezTo>
                  <a:pt x="2357" y="7676"/>
                  <a:pt x="1648" y="8053"/>
                  <a:pt x="940" y="8431"/>
                </a:cubicBezTo>
                <a:cubicBezTo>
                  <a:pt x="940" y="8442"/>
                  <a:pt x="939" y="8451"/>
                  <a:pt x="940" y="8462"/>
                </a:cubicBezTo>
                <a:cubicBezTo>
                  <a:pt x="1094" y="8433"/>
                  <a:pt x="1250" y="8404"/>
                  <a:pt x="1363" y="8383"/>
                </a:cubicBezTo>
                <a:cubicBezTo>
                  <a:pt x="1256" y="8490"/>
                  <a:pt x="1135" y="8615"/>
                  <a:pt x="1015" y="8735"/>
                </a:cubicBezTo>
                <a:cubicBezTo>
                  <a:pt x="954" y="8716"/>
                  <a:pt x="892" y="8700"/>
                  <a:pt x="831" y="8650"/>
                </a:cubicBezTo>
                <a:cubicBezTo>
                  <a:pt x="798" y="8624"/>
                  <a:pt x="714" y="8642"/>
                  <a:pt x="697" y="8681"/>
                </a:cubicBezTo>
                <a:cubicBezTo>
                  <a:pt x="672" y="8735"/>
                  <a:pt x="668" y="8838"/>
                  <a:pt x="688" y="8900"/>
                </a:cubicBezTo>
                <a:cubicBezTo>
                  <a:pt x="746" y="9078"/>
                  <a:pt x="843" y="9181"/>
                  <a:pt x="965" y="9228"/>
                </a:cubicBezTo>
                <a:cubicBezTo>
                  <a:pt x="968" y="9255"/>
                  <a:pt x="970" y="9280"/>
                  <a:pt x="973" y="9307"/>
                </a:cubicBezTo>
                <a:cubicBezTo>
                  <a:pt x="1019" y="9300"/>
                  <a:pt x="1065" y="9290"/>
                  <a:pt x="1112" y="9283"/>
                </a:cubicBezTo>
                <a:cubicBezTo>
                  <a:pt x="1199" y="9290"/>
                  <a:pt x="1248" y="9346"/>
                  <a:pt x="1271" y="9435"/>
                </a:cubicBezTo>
                <a:cubicBezTo>
                  <a:pt x="1187" y="9483"/>
                  <a:pt x="1103" y="9533"/>
                  <a:pt x="1019" y="9581"/>
                </a:cubicBezTo>
                <a:cubicBezTo>
                  <a:pt x="1013" y="9579"/>
                  <a:pt x="1005" y="9577"/>
                  <a:pt x="998" y="9575"/>
                </a:cubicBezTo>
                <a:cubicBezTo>
                  <a:pt x="988" y="9593"/>
                  <a:pt x="985" y="9598"/>
                  <a:pt x="982" y="9605"/>
                </a:cubicBezTo>
                <a:cubicBezTo>
                  <a:pt x="959" y="9618"/>
                  <a:pt x="937" y="9629"/>
                  <a:pt x="915" y="9642"/>
                </a:cubicBezTo>
                <a:cubicBezTo>
                  <a:pt x="936" y="9679"/>
                  <a:pt x="951" y="9702"/>
                  <a:pt x="969" y="9733"/>
                </a:cubicBezTo>
                <a:cubicBezTo>
                  <a:pt x="965" y="9808"/>
                  <a:pt x="965" y="9884"/>
                  <a:pt x="977" y="9958"/>
                </a:cubicBezTo>
                <a:cubicBezTo>
                  <a:pt x="923" y="9986"/>
                  <a:pt x="870" y="10011"/>
                  <a:pt x="797" y="10049"/>
                </a:cubicBezTo>
                <a:cubicBezTo>
                  <a:pt x="885" y="10163"/>
                  <a:pt x="962" y="10247"/>
                  <a:pt x="1040" y="10353"/>
                </a:cubicBezTo>
                <a:cubicBezTo>
                  <a:pt x="1054" y="10486"/>
                  <a:pt x="1053" y="10627"/>
                  <a:pt x="994" y="10779"/>
                </a:cubicBezTo>
                <a:cubicBezTo>
                  <a:pt x="905" y="11008"/>
                  <a:pt x="1293" y="11361"/>
                  <a:pt x="1501" y="11223"/>
                </a:cubicBezTo>
                <a:cubicBezTo>
                  <a:pt x="1665" y="11114"/>
                  <a:pt x="1667" y="11257"/>
                  <a:pt x="1686" y="11332"/>
                </a:cubicBezTo>
                <a:cubicBezTo>
                  <a:pt x="1608" y="11492"/>
                  <a:pt x="1549" y="11607"/>
                  <a:pt x="1506" y="11697"/>
                </a:cubicBezTo>
                <a:cubicBezTo>
                  <a:pt x="1433" y="11715"/>
                  <a:pt x="1324" y="11707"/>
                  <a:pt x="1313" y="11752"/>
                </a:cubicBezTo>
                <a:cubicBezTo>
                  <a:pt x="1286" y="11858"/>
                  <a:pt x="1275" y="12017"/>
                  <a:pt x="1313" y="12105"/>
                </a:cubicBezTo>
                <a:cubicBezTo>
                  <a:pt x="1399" y="12302"/>
                  <a:pt x="1518" y="12471"/>
                  <a:pt x="1610" y="12628"/>
                </a:cubicBezTo>
                <a:cubicBezTo>
                  <a:pt x="1317" y="12641"/>
                  <a:pt x="1130" y="12818"/>
                  <a:pt x="1091" y="13102"/>
                </a:cubicBezTo>
                <a:cubicBezTo>
                  <a:pt x="999" y="13173"/>
                  <a:pt x="898" y="13254"/>
                  <a:pt x="856" y="13376"/>
                </a:cubicBezTo>
                <a:cubicBezTo>
                  <a:pt x="727" y="13753"/>
                  <a:pt x="983" y="13793"/>
                  <a:pt x="1124" y="13941"/>
                </a:cubicBezTo>
                <a:cubicBezTo>
                  <a:pt x="1049" y="13959"/>
                  <a:pt x="986" y="13957"/>
                  <a:pt x="923" y="13953"/>
                </a:cubicBezTo>
                <a:cubicBezTo>
                  <a:pt x="727" y="13943"/>
                  <a:pt x="660" y="14071"/>
                  <a:pt x="751" y="14312"/>
                </a:cubicBezTo>
                <a:cubicBezTo>
                  <a:pt x="791" y="14419"/>
                  <a:pt x="850" y="14525"/>
                  <a:pt x="919" y="14592"/>
                </a:cubicBezTo>
                <a:cubicBezTo>
                  <a:pt x="1129" y="14798"/>
                  <a:pt x="1134" y="14791"/>
                  <a:pt x="936" y="15103"/>
                </a:cubicBezTo>
                <a:cubicBezTo>
                  <a:pt x="1078" y="15261"/>
                  <a:pt x="1202" y="15462"/>
                  <a:pt x="1359" y="15559"/>
                </a:cubicBezTo>
                <a:cubicBezTo>
                  <a:pt x="1520" y="15659"/>
                  <a:pt x="1712" y="15651"/>
                  <a:pt x="1887" y="15711"/>
                </a:cubicBezTo>
                <a:cubicBezTo>
                  <a:pt x="1946" y="15731"/>
                  <a:pt x="2021" y="15806"/>
                  <a:pt x="2038" y="15881"/>
                </a:cubicBezTo>
                <a:cubicBezTo>
                  <a:pt x="2056" y="15961"/>
                  <a:pt x="2015" y="16067"/>
                  <a:pt x="1992" y="16210"/>
                </a:cubicBezTo>
                <a:cubicBezTo>
                  <a:pt x="1826" y="15931"/>
                  <a:pt x="1771" y="15873"/>
                  <a:pt x="1610" y="16015"/>
                </a:cubicBezTo>
                <a:cubicBezTo>
                  <a:pt x="1335" y="16260"/>
                  <a:pt x="977" y="16418"/>
                  <a:pt x="927" y="17019"/>
                </a:cubicBezTo>
                <a:cubicBezTo>
                  <a:pt x="683" y="17155"/>
                  <a:pt x="331" y="17611"/>
                  <a:pt x="219" y="17955"/>
                </a:cubicBezTo>
                <a:cubicBezTo>
                  <a:pt x="200" y="18012"/>
                  <a:pt x="173" y="18090"/>
                  <a:pt x="185" y="18138"/>
                </a:cubicBezTo>
                <a:cubicBezTo>
                  <a:pt x="250" y="18389"/>
                  <a:pt x="165" y="18556"/>
                  <a:pt x="59" y="18734"/>
                </a:cubicBezTo>
                <a:cubicBezTo>
                  <a:pt x="15" y="18809"/>
                  <a:pt x="-16" y="18968"/>
                  <a:pt x="9" y="19044"/>
                </a:cubicBezTo>
                <a:cubicBezTo>
                  <a:pt x="30" y="19107"/>
                  <a:pt x="142" y="19104"/>
                  <a:pt x="215" y="19129"/>
                </a:cubicBezTo>
                <a:cubicBezTo>
                  <a:pt x="239" y="19137"/>
                  <a:pt x="265" y="19138"/>
                  <a:pt x="311" y="19141"/>
                </a:cubicBezTo>
                <a:cubicBezTo>
                  <a:pt x="234" y="19360"/>
                  <a:pt x="171" y="19546"/>
                  <a:pt x="85" y="19792"/>
                </a:cubicBezTo>
                <a:cubicBezTo>
                  <a:pt x="309" y="19878"/>
                  <a:pt x="538" y="19949"/>
                  <a:pt x="759" y="20053"/>
                </a:cubicBezTo>
                <a:cubicBezTo>
                  <a:pt x="1272" y="20294"/>
                  <a:pt x="1775" y="20566"/>
                  <a:pt x="2289" y="20795"/>
                </a:cubicBezTo>
                <a:cubicBezTo>
                  <a:pt x="2523" y="20900"/>
                  <a:pt x="2793" y="21055"/>
                  <a:pt x="3010" y="20978"/>
                </a:cubicBezTo>
                <a:cubicBezTo>
                  <a:pt x="3330" y="20864"/>
                  <a:pt x="3591" y="20988"/>
                  <a:pt x="3845" y="21166"/>
                </a:cubicBezTo>
                <a:cubicBezTo>
                  <a:pt x="4208" y="21421"/>
                  <a:pt x="4587" y="21536"/>
                  <a:pt x="4981" y="21580"/>
                </a:cubicBezTo>
                <a:cubicBezTo>
                  <a:pt x="5080" y="21591"/>
                  <a:pt x="5187" y="21566"/>
                  <a:pt x="5282" y="21525"/>
                </a:cubicBezTo>
                <a:cubicBezTo>
                  <a:pt x="5323" y="21508"/>
                  <a:pt x="5343" y="21406"/>
                  <a:pt x="5375" y="21343"/>
                </a:cubicBezTo>
                <a:cubicBezTo>
                  <a:pt x="5328" y="21320"/>
                  <a:pt x="5284" y="21280"/>
                  <a:pt x="5236" y="21276"/>
                </a:cubicBezTo>
                <a:cubicBezTo>
                  <a:pt x="5131" y="21266"/>
                  <a:pt x="5023" y="21276"/>
                  <a:pt x="4918" y="21276"/>
                </a:cubicBezTo>
                <a:cubicBezTo>
                  <a:pt x="4915" y="21240"/>
                  <a:pt x="4912" y="21202"/>
                  <a:pt x="4909" y="21166"/>
                </a:cubicBezTo>
                <a:cubicBezTo>
                  <a:pt x="4965" y="21139"/>
                  <a:pt x="5022" y="21085"/>
                  <a:pt x="5077" y="21087"/>
                </a:cubicBezTo>
                <a:cubicBezTo>
                  <a:pt x="5308" y="21096"/>
                  <a:pt x="5538" y="21122"/>
                  <a:pt x="5769" y="21142"/>
                </a:cubicBezTo>
                <a:cubicBezTo>
                  <a:pt x="5897" y="21153"/>
                  <a:pt x="6026" y="21168"/>
                  <a:pt x="6154" y="21184"/>
                </a:cubicBezTo>
                <a:cubicBezTo>
                  <a:pt x="6261" y="21198"/>
                  <a:pt x="6368" y="21238"/>
                  <a:pt x="6473" y="21227"/>
                </a:cubicBezTo>
                <a:cubicBezTo>
                  <a:pt x="6585" y="21215"/>
                  <a:pt x="6697" y="21154"/>
                  <a:pt x="6837" y="21105"/>
                </a:cubicBezTo>
                <a:cubicBezTo>
                  <a:pt x="6813" y="21268"/>
                  <a:pt x="6798" y="21372"/>
                  <a:pt x="6783" y="21470"/>
                </a:cubicBezTo>
                <a:cubicBezTo>
                  <a:pt x="7092" y="21585"/>
                  <a:pt x="7156" y="21209"/>
                  <a:pt x="7278" y="20959"/>
                </a:cubicBezTo>
                <a:cubicBezTo>
                  <a:pt x="7439" y="21286"/>
                  <a:pt x="7812" y="21293"/>
                  <a:pt x="8020" y="21039"/>
                </a:cubicBezTo>
                <a:cubicBezTo>
                  <a:pt x="8104" y="21093"/>
                  <a:pt x="8190" y="21189"/>
                  <a:pt x="8225" y="21160"/>
                </a:cubicBezTo>
                <a:cubicBezTo>
                  <a:pt x="8447" y="20978"/>
                  <a:pt x="8651" y="20837"/>
                  <a:pt x="8929" y="20966"/>
                </a:cubicBezTo>
                <a:cubicBezTo>
                  <a:pt x="9124" y="21055"/>
                  <a:pt x="9349" y="20997"/>
                  <a:pt x="9562" y="21002"/>
                </a:cubicBezTo>
                <a:cubicBezTo>
                  <a:pt x="9663" y="21004"/>
                  <a:pt x="9769" y="21021"/>
                  <a:pt x="9868" y="21002"/>
                </a:cubicBezTo>
                <a:cubicBezTo>
                  <a:pt x="10107" y="20957"/>
                  <a:pt x="10343" y="20911"/>
                  <a:pt x="10577" y="20832"/>
                </a:cubicBezTo>
                <a:cubicBezTo>
                  <a:pt x="10864" y="20734"/>
                  <a:pt x="11147" y="20600"/>
                  <a:pt x="11432" y="20485"/>
                </a:cubicBezTo>
                <a:cubicBezTo>
                  <a:pt x="11528" y="20446"/>
                  <a:pt x="11636" y="20361"/>
                  <a:pt x="11721" y="20394"/>
                </a:cubicBezTo>
                <a:cubicBezTo>
                  <a:pt x="12196" y="20577"/>
                  <a:pt x="12606" y="20331"/>
                  <a:pt x="13020" y="20047"/>
                </a:cubicBezTo>
                <a:cubicBezTo>
                  <a:pt x="13399" y="19789"/>
                  <a:pt x="13788" y="19552"/>
                  <a:pt x="14177" y="19330"/>
                </a:cubicBezTo>
                <a:cubicBezTo>
                  <a:pt x="14386" y="19210"/>
                  <a:pt x="14607" y="19147"/>
                  <a:pt x="14823" y="19050"/>
                </a:cubicBezTo>
                <a:cubicBezTo>
                  <a:pt x="15603" y="18697"/>
                  <a:pt x="16380" y="18332"/>
                  <a:pt x="17162" y="17986"/>
                </a:cubicBezTo>
                <a:cubicBezTo>
                  <a:pt x="17354" y="17900"/>
                  <a:pt x="17561" y="17868"/>
                  <a:pt x="17757" y="17797"/>
                </a:cubicBezTo>
                <a:cubicBezTo>
                  <a:pt x="18066" y="17685"/>
                  <a:pt x="18380" y="17605"/>
                  <a:pt x="18675" y="17438"/>
                </a:cubicBezTo>
                <a:cubicBezTo>
                  <a:pt x="19161" y="17164"/>
                  <a:pt x="19634" y="16833"/>
                  <a:pt x="20109" y="16520"/>
                </a:cubicBezTo>
                <a:cubicBezTo>
                  <a:pt x="20203" y="16458"/>
                  <a:pt x="20285" y="16360"/>
                  <a:pt x="20373" y="16277"/>
                </a:cubicBezTo>
                <a:cubicBezTo>
                  <a:pt x="20358" y="16231"/>
                  <a:pt x="20342" y="16182"/>
                  <a:pt x="20326" y="16137"/>
                </a:cubicBezTo>
                <a:cubicBezTo>
                  <a:pt x="19890" y="16327"/>
                  <a:pt x="19455" y="16518"/>
                  <a:pt x="19019" y="16708"/>
                </a:cubicBezTo>
                <a:cubicBezTo>
                  <a:pt x="19013" y="16682"/>
                  <a:pt x="19008" y="16655"/>
                  <a:pt x="19002" y="16629"/>
                </a:cubicBezTo>
                <a:cubicBezTo>
                  <a:pt x="19099" y="16564"/>
                  <a:pt x="19190" y="16482"/>
                  <a:pt x="19291" y="16441"/>
                </a:cubicBezTo>
                <a:cubicBezTo>
                  <a:pt x="19723" y="16266"/>
                  <a:pt x="20155" y="16097"/>
                  <a:pt x="20591" y="15942"/>
                </a:cubicBezTo>
                <a:cubicBezTo>
                  <a:pt x="20834" y="15856"/>
                  <a:pt x="20992" y="15630"/>
                  <a:pt x="20976" y="15389"/>
                </a:cubicBezTo>
                <a:cubicBezTo>
                  <a:pt x="20836" y="15352"/>
                  <a:pt x="20703" y="15320"/>
                  <a:pt x="20570" y="15285"/>
                </a:cubicBezTo>
                <a:cubicBezTo>
                  <a:pt x="20568" y="15256"/>
                  <a:pt x="20567" y="15224"/>
                  <a:pt x="20565" y="15194"/>
                </a:cubicBezTo>
                <a:cubicBezTo>
                  <a:pt x="20811" y="15049"/>
                  <a:pt x="21153" y="15184"/>
                  <a:pt x="21286" y="14714"/>
                </a:cubicBezTo>
                <a:cubicBezTo>
                  <a:pt x="21116" y="14535"/>
                  <a:pt x="21136" y="14477"/>
                  <a:pt x="21492" y="14154"/>
                </a:cubicBezTo>
                <a:cubicBezTo>
                  <a:pt x="21276" y="14170"/>
                  <a:pt x="21088" y="14182"/>
                  <a:pt x="20880" y="14197"/>
                </a:cubicBezTo>
                <a:cubicBezTo>
                  <a:pt x="21074" y="13889"/>
                  <a:pt x="21442" y="14082"/>
                  <a:pt x="21567" y="13576"/>
                </a:cubicBezTo>
                <a:cubicBezTo>
                  <a:pt x="21471" y="13611"/>
                  <a:pt x="21408" y="13637"/>
                  <a:pt x="21341" y="13662"/>
                </a:cubicBezTo>
                <a:cubicBezTo>
                  <a:pt x="21222" y="13704"/>
                  <a:pt x="21101" y="13753"/>
                  <a:pt x="20980" y="13789"/>
                </a:cubicBezTo>
                <a:cubicBezTo>
                  <a:pt x="20692" y="13876"/>
                  <a:pt x="20402" y="13955"/>
                  <a:pt x="20113" y="14039"/>
                </a:cubicBezTo>
                <a:cubicBezTo>
                  <a:pt x="19984" y="14076"/>
                  <a:pt x="19857" y="14114"/>
                  <a:pt x="19727" y="14142"/>
                </a:cubicBezTo>
                <a:cubicBezTo>
                  <a:pt x="19720" y="14143"/>
                  <a:pt x="19703" y="14038"/>
                  <a:pt x="19694" y="13996"/>
                </a:cubicBezTo>
                <a:cubicBezTo>
                  <a:pt x="19297" y="14070"/>
                  <a:pt x="18968" y="14583"/>
                  <a:pt x="18478" y="14300"/>
                </a:cubicBezTo>
                <a:cubicBezTo>
                  <a:pt x="19215" y="13906"/>
                  <a:pt x="19920" y="13529"/>
                  <a:pt x="20628" y="13151"/>
                </a:cubicBezTo>
                <a:cubicBezTo>
                  <a:pt x="20628" y="13140"/>
                  <a:pt x="20629" y="13131"/>
                  <a:pt x="20628" y="13120"/>
                </a:cubicBezTo>
                <a:cubicBezTo>
                  <a:pt x="20474" y="13149"/>
                  <a:pt x="20318" y="13178"/>
                  <a:pt x="20205" y="13199"/>
                </a:cubicBezTo>
                <a:cubicBezTo>
                  <a:pt x="20312" y="13092"/>
                  <a:pt x="20437" y="12973"/>
                  <a:pt x="20557" y="12853"/>
                </a:cubicBezTo>
                <a:cubicBezTo>
                  <a:pt x="20618" y="12872"/>
                  <a:pt x="20680" y="12888"/>
                  <a:pt x="20741" y="12938"/>
                </a:cubicBezTo>
                <a:cubicBezTo>
                  <a:pt x="20774" y="12964"/>
                  <a:pt x="20854" y="12946"/>
                  <a:pt x="20871" y="12907"/>
                </a:cubicBezTo>
                <a:cubicBezTo>
                  <a:pt x="20896" y="12853"/>
                  <a:pt x="20900" y="12744"/>
                  <a:pt x="20880" y="12682"/>
                </a:cubicBezTo>
                <a:cubicBezTo>
                  <a:pt x="20822" y="12503"/>
                  <a:pt x="20725" y="12406"/>
                  <a:pt x="20603" y="12360"/>
                </a:cubicBezTo>
                <a:cubicBezTo>
                  <a:pt x="20600" y="12332"/>
                  <a:pt x="20598" y="12303"/>
                  <a:pt x="20595" y="12275"/>
                </a:cubicBezTo>
                <a:cubicBezTo>
                  <a:pt x="20549" y="12282"/>
                  <a:pt x="20503" y="12292"/>
                  <a:pt x="20456" y="12299"/>
                </a:cubicBezTo>
                <a:cubicBezTo>
                  <a:pt x="20369" y="12292"/>
                  <a:pt x="20320" y="12237"/>
                  <a:pt x="20297" y="12147"/>
                </a:cubicBezTo>
                <a:cubicBezTo>
                  <a:pt x="20381" y="12099"/>
                  <a:pt x="20465" y="12049"/>
                  <a:pt x="20549" y="12001"/>
                </a:cubicBezTo>
                <a:cubicBezTo>
                  <a:pt x="20555" y="12003"/>
                  <a:pt x="20563" y="12005"/>
                  <a:pt x="20570" y="12007"/>
                </a:cubicBezTo>
                <a:cubicBezTo>
                  <a:pt x="20580" y="11989"/>
                  <a:pt x="20583" y="11984"/>
                  <a:pt x="20586" y="11977"/>
                </a:cubicBezTo>
                <a:cubicBezTo>
                  <a:pt x="20609" y="11964"/>
                  <a:pt x="20631" y="11953"/>
                  <a:pt x="20653" y="11940"/>
                </a:cubicBezTo>
                <a:cubicBezTo>
                  <a:pt x="20631" y="11902"/>
                  <a:pt x="20617" y="11880"/>
                  <a:pt x="20599" y="11849"/>
                </a:cubicBezTo>
                <a:cubicBezTo>
                  <a:pt x="20603" y="11776"/>
                  <a:pt x="20606" y="11702"/>
                  <a:pt x="20595" y="11630"/>
                </a:cubicBezTo>
                <a:cubicBezTo>
                  <a:pt x="20649" y="11602"/>
                  <a:pt x="20699" y="11571"/>
                  <a:pt x="20771" y="11533"/>
                </a:cubicBezTo>
                <a:cubicBezTo>
                  <a:pt x="20683" y="11419"/>
                  <a:pt x="20610" y="11334"/>
                  <a:pt x="20532" y="11229"/>
                </a:cubicBezTo>
                <a:cubicBezTo>
                  <a:pt x="20518" y="11097"/>
                  <a:pt x="20519" y="10960"/>
                  <a:pt x="20578" y="10809"/>
                </a:cubicBezTo>
                <a:cubicBezTo>
                  <a:pt x="20667" y="10580"/>
                  <a:pt x="20275" y="10221"/>
                  <a:pt x="20067" y="10359"/>
                </a:cubicBezTo>
                <a:cubicBezTo>
                  <a:pt x="19903" y="10468"/>
                  <a:pt x="19905" y="10325"/>
                  <a:pt x="19886" y="10250"/>
                </a:cubicBezTo>
                <a:cubicBezTo>
                  <a:pt x="19964" y="10090"/>
                  <a:pt x="20019" y="9981"/>
                  <a:pt x="20062" y="9891"/>
                </a:cubicBezTo>
                <a:cubicBezTo>
                  <a:pt x="20135" y="9873"/>
                  <a:pt x="20248" y="9882"/>
                  <a:pt x="20259" y="9836"/>
                </a:cubicBezTo>
                <a:cubicBezTo>
                  <a:pt x="20287" y="9730"/>
                  <a:pt x="20293" y="9571"/>
                  <a:pt x="20255" y="9483"/>
                </a:cubicBezTo>
                <a:cubicBezTo>
                  <a:pt x="20169" y="9286"/>
                  <a:pt x="20050" y="9117"/>
                  <a:pt x="19958" y="8960"/>
                </a:cubicBezTo>
                <a:cubicBezTo>
                  <a:pt x="20251" y="8947"/>
                  <a:pt x="20442" y="8764"/>
                  <a:pt x="20482" y="8480"/>
                </a:cubicBezTo>
                <a:cubicBezTo>
                  <a:pt x="20573" y="8409"/>
                  <a:pt x="20670" y="8334"/>
                  <a:pt x="20712" y="8212"/>
                </a:cubicBezTo>
                <a:cubicBezTo>
                  <a:pt x="20841" y="7835"/>
                  <a:pt x="20585" y="7789"/>
                  <a:pt x="20444" y="7641"/>
                </a:cubicBezTo>
                <a:cubicBezTo>
                  <a:pt x="20519" y="7623"/>
                  <a:pt x="20582" y="7631"/>
                  <a:pt x="20645" y="7635"/>
                </a:cubicBezTo>
                <a:cubicBezTo>
                  <a:pt x="20841" y="7645"/>
                  <a:pt x="20908" y="7511"/>
                  <a:pt x="20817" y="7270"/>
                </a:cubicBezTo>
                <a:cubicBezTo>
                  <a:pt x="20777" y="7163"/>
                  <a:pt x="20718" y="7057"/>
                  <a:pt x="20649" y="6990"/>
                </a:cubicBezTo>
                <a:cubicBezTo>
                  <a:pt x="20439" y="6784"/>
                  <a:pt x="20438" y="6791"/>
                  <a:pt x="20637" y="6479"/>
                </a:cubicBezTo>
                <a:cubicBezTo>
                  <a:pt x="20494" y="6321"/>
                  <a:pt x="20366" y="6120"/>
                  <a:pt x="20209" y="6023"/>
                </a:cubicBezTo>
                <a:cubicBezTo>
                  <a:pt x="20048" y="5923"/>
                  <a:pt x="19856" y="5937"/>
                  <a:pt x="19681" y="5877"/>
                </a:cubicBezTo>
                <a:cubicBezTo>
                  <a:pt x="19622" y="5857"/>
                  <a:pt x="19547" y="5782"/>
                  <a:pt x="19530" y="5707"/>
                </a:cubicBezTo>
                <a:cubicBezTo>
                  <a:pt x="19512" y="5627"/>
                  <a:pt x="19553" y="5515"/>
                  <a:pt x="19576" y="5372"/>
                </a:cubicBezTo>
                <a:cubicBezTo>
                  <a:pt x="19742" y="5651"/>
                  <a:pt x="19801" y="5709"/>
                  <a:pt x="19962" y="5567"/>
                </a:cubicBezTo>
                <a:cubicBezTo>
                  <a:pt x="20237" y="5322"/>
                  <a:pt x="20591" y="5164"/>
                  <a:pt x="20641" y="4563"/>
                </a:cubicBezTo>
                <a:cubicBezTo>
                  <a:pt x="20885" y="4427"/>
                  <a:pt x="21237" y="3971"/>
                  <a:pt x="21349" y="3627"/>
                </a:cubicBezTo>
                <a:cubicBezTo>
                  <a:pt x="21368" y="3570"/>
                  <a:pt x="21395" y="3492"/>
                  <a:pt x="21383" y="3444"/>
                </a:cubicBezTo>
                <a:cubicBezTo>
                  <a:pt x="21318" y="3193"/>
                  <a:pt x="21403" y="3033"/>
                  <a:pt x="21509" y="2854"/>
                </a:cubicBezTo>
                <a:cubicBezTo>
                  <a:pt x="21553" y="2779"/>
                  <a:pt x="21584" y="2621"/>
                  <a:pt x="21559" y="2544"/>
                </a:cubicBezTo>
                <a:cubicBezTo>
                  <a:pt x="21538" y="2481"/>
                  <a:pt x="21426" y="2478"/>
                  <a:pt x="21353" y="2453"/>
                </a:cubicBezTo>
                <a:cubicBezTo>
                  <a:pt x="21329" y="2445"/>
                  <a:pt x="21303" y="2450"/>
                  <a:pt x="21257" y="2447"/>
                </a:cubicBezTo>
                <a:cubicBezTo>
                  <a:pt x="21334" y="2228"/>
                  <a:pt x="21402" y="2042"/>
                  <a:pt x="21488" y="1796"/>
                </a:cubicBezTo>
                <a:cubicBezTo>
                  <a:pt x="21263" y="1710"/>
                  <a:pt x="21034" y="1633"/>
                  <a:pt x="20813" y="1529"/>
                </a:cubicBezTo>
                <a:cubicBezTo>
                  <a:pt x="20301" y="1288"/>
                  <a:pt x="19793" y="1016"/>
                  <a:pt x="19279" y="787"/>
                </a:cubicBezTo>
                <a:cubicBezTo>
                  <a:pt x="19045" y="682"/>
                  <a:pt x="18779" y="533"/>
                  <a:pt x="18562" y="610"/>
                </a:cubicBezTo>
                <a:cubicBezTo>
                  <a:pt x="18242" y="724"/>
                  <a:pt x="17977" y="600"/>
                  <a:pt x="17723" y="422"/>
                </a:cubicBezTo>
                <a:cubicBezTo>
                  <a:pt x="17360" y="167"/>
                  <a:pt x="16986" y="46"/>
                  <a:pt x="16592" y="2"/>
                </a:cubicBezTo>
                <a:close/>
              </a:path>
            </a:pathLst>
          </a:custGeom>
          <a:solidFill>
            <a:srgbClr val="271880"/>
          </a:solidFill>
        </p:spPr>
        <p:txBody>
          <a:bodyPr lIns="53578" tIns="53578" rIns="53578" bIns="53578" anchor="ctr"/>
          <a:lstStyle/>
          <a:p>
            <a:pPr defTabSz="642937">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r>
              <a:rPr lang="en-US"/>
              <a:t> </a:t>
            </a:r>
            <a:endParaRPr/>
          </a:p>
        </p:txBody>
      </p:sp>
      <p:sp>
        <p:nvSpPr>
          <p:cNvPr id="329" name="S"/>
          <p:cNvSpPr txBox="1">
            <a:spLocks noGrp="1"/>
          </p:cNvSpPr>
          <p:nvPr>
            <p:ph type="body" sz="quarter" idx="18"/>
          </p:nvPr>
        </p:nvSpPr>
        <p:spPr>
          <a:xfrm>
            <a:off x="4822349" y="5332279"/>
            <a:ext cx="974001" cy="1656028"/>
          </a:xfrm>
          <a:prstGeom prst="rect">
            <a:avLst/>
          </a:prstGeom>
        </p:spPr>
        <p:txBody>
          <a:bodyPr lIns="71437" tIns="71437" rIns="71437" bIns="71437" anchor="ctr"/>
          <a:lstStyle>
            <a:lvl1pPr>
              <a:lnSpc>
                <a:spcPct val="70000"/>
              </a:lnSpc>
              <a:defRPr sz="11200" b="1" cap="all">
                <a:solidFill>
                  <a:srgbClr val="FFFFFF"/>
                </a:solidFill>
                <a:latin typeface="+mj-lt"/>
                <a:ea typeface="+mj-ea"/>
                <a:cs typeface="+mj-cs"/>
                <a:sym typeface="Avenir Next"/>
              </a:defRPr>
            </a:lvl1pPr>
          </a:lstStyle>
          <a:p>
            <a:pPr lvl="0"/>
            <a:r>
              <a:rPr lang="fr-FR"/>
              <a:t>Cliquez pour modifier les styles du texte du masque</a:t>
            </a:r>
          </a:p>
        </p:txBody>
      </p:sp>
      <p:sp>
        <p:nvSpPr>
          <p:cNvPr id="330" name="Shape"/>
          <p:cNvSpPr>
            <a:spLocks noGrp="1"/>
          </p:cNvSpPr>
          <p:nvPr>
            <p:ph type="body" sz="quarter" idx="19" hasCustomPrompt="1"/>
          </p:nvPr>
        </p:nvSpPr>
        <p:spPr>
          <a:xfrm rot="10800000">
            <a:off x="9105182" y="5386352"/>
            <a:ext cx="1380343" cy="1315811"/>
          </a:xfrm>
          <a:custGeom>
            <a:avLst/>
            <a:gdLst/>
            <a:ahLst/>
            <a:cxnLst>
              <a:cxn ang="0">
                <a:pos x="wd2" y="hd2"/>
              </a:cxn>
              <a:cxn ang="5400000">
                <a:pos x="wd2" y="hd2"/>
              </a:cxn>
              <a:cxn ang="10800000">
                <a:pos x="wd2" y="hd2"/>
              </a:cxn>
              <a:cxn ang="16200000">
                <a:pos x="wd2" y="hd2"/>
              </a:cxn>
            </a:cxnLst>
            <a:rect l="0" t="0" r="r" b="b"/>
            <a:pathLst>
              <a:path w="21568" h="21583" extrusionOk="0">
                <a:moveTo>
                  <a:pt x="16592" y="2"/>
                </a:moveTo>
                <a:cubicBezTo>
                  <a:pt x="16492" y="-9"/>
                  <a:pt x="16386" y="16"/>
                  <a:pt x="16290" y="57"/>
                </a:cubicBezTo>
                <a:cubicBezTo>
                  <a:pt x="16249" y="74"/>
                  <a:pt x="16225" y="182"/>
                  <a:pt x="16193" y="245"/>
                </a:cubicBezTo>
                <a:cubicBezTo>
                  <a:pt x="16240" y="268"/>
                  <a:pt x="16289" y="302"/>
                  <a:pt x="16336" y="306"/>
                </a:cubicBezTo>
                <a:cubicBezTo>
                  <a:pt x="16441" y="316"/>
                  <a:pt x="16545" y="312"/>
                  <a:pt x="16650" y="312"/>
                </a:cubicBezTo>
                <a:cubicBezTo>
                  <a:pt x="16653" y="348"/>
                  <a:pt x="16656" y="380"/>
                  <a:pt x="16659" y="416"/>
                </a:cubicBezTo>
                <a:cubicBezTo>
                  <a:pt x="16603" y="443"/>
                  <a:pt x="16546" y="497"/>
                  <a:pt x="16491" y="495"/>
                </a:cubicBezTo>
                <a:cubicBezTo>
                  <a:pt x="16260" y="486"/>
                  <a:pt x="16030" y="460"/>
                  <a:pt x="15799" y="440"/>
                </a:cubicBezTo>
                <a:cubicBezTo>
                  <a:pt x="15671" y="429"/>
                  <a:pt x="15542" y="420"/>
                  <a:pt x="15414" y="404"/>
                </a:cubicBezTo>
                <a:cubicBezTo>
                  <a:pt x="15307" y="390"/>
                  <a:pt x="15200" y="344"/>
                  <a:pt x="15095" y="355"/>
                </a:cubicBezTo>
                <a:cubicBezTo>
                  <a:pt x="14983" y="367"/>
                  <a:pt x="14871" y="428"/>
                  <a:pt x="14731" y="477"/>
                </a:cubicBezTo>
                <a:cubicBezTo>
                  <a:pt x="14755" y="314"/>
                  <a:pt x="14770" y="216"/>
                  <a:pt x="14785" y="118"/>
                </a:cubicBezTo>
                <a:cubicBezTo>
                  <a:pt x="14476" y="3"/>
                  <a:pt x="14417" y="373"/>
                  <a:pt x="14295" y="623"/>
                </a:cubicBezTo>
                <a:cubicBezTo>
                  <a:pt x="14133" y="296"/>
                  <a:pt x="13756" y="295"/>
                  <a:pt x="13548" y="550"/>
                </a:cubicBezTo>
                <a:cubicBezTo>
                  <a:pt x="13464" y="495"/>
                  <a:pt x="13378" y="393"/>
                  <a:pt x="13343" y="422"/>
                </a:cubicBezTo>
                <a:cubicBezTo>
                  <a:pt x="13121" y="604"/>
                  <a:pt x="12922" y="745"/>
                  <a:pt x="12643" y="616"/>
                </a:cubicBezTo>
                <a:cubicBezTo>
                  <a:pt x="12449" y="527"/>
                  <a:pt x="12219" y="591"/>
                  <a:pt x="12006" y="586"/>
                </a:cubicBezTo>
                <a:cubicBezTo>
                  <a:pt x="11905" y="584"/>
                  <a:pt x="11803" y="567"/>
                  <a:pt x="11704" y="586"/>
                </a:cubicBezTo>
                <a:cubicBezTo>
                  <a:pt x="11466" y="631"/>
                  <a:pt x="11225" y="671"/>
                  <a:pt x="10991" y="750"/>
                </a:cubicBezTo>
                <a:cubicBezTo>
                  <a:pt x="10704" y="848"/>
                  <a:pt x="10421" y="982"/>
                  <a:pt x="10136" y="1097"/>
                </a:cubicBezTo>
                <a:cubicBezTo>
                  <a:pt x="10040" y="1136"/>
                  <a:pt x="9932" y="1221"/>
                  <a:pt x="9847" y="1188"/>
                </a:cubicBezTo>
                <a:cubicBezTo>
                  <a:pt x="9372" y="1005"/>
                  <a:pt x="8962" y="1257"/>
                  <a:pt x="8548" y="1541"/>
                </a:cubicBezTo>
                <a:cubicBezTo>
                  <a:pt x="8169" y="1799"/>
                  <a:pt x="7784" y="2030"/>
                  <a:pt x="7395" y="2252"/>
                </a:cubicBezTo>
                <a:cubicBezTo>
                  <a:pt x="7186" y="2372"/>
                  <a:pt x="6961" y="2441"/>
                  <a:pt x="6745" y="2538"/>
                </a:cubicBezTo>
                <a:cubicBezTo>
                  <a:pt x="5965" y="2891"/>
                  <a:pt x="5188" y="3250"/>
                  <a:pt x="4406" y="3596"/>
                </a:cubicBezTo>
                <a:cubicBezTo>
                  <a:pt x="4214" y="3682"/>
                  <a:pt x="4011" y="3714"/>
                  <a:pt x="3815" y="3785"/>
                </a:cubicBezTo>
                <a:cubicBezTo>
                  <a:pt x="3506" y="3897"/>
                  <a:pt x="3188" y="3983"/>
                  <a:pt x="2893" y="4150"/>
                </a:cubicBezTo>
                <a:cubicBezTo>
                  <a:pt x="2407" y="4424"/>
                  <a:pt x="1934" y="4749"/>
                  <a:pt x="1459" y="5062"/>
                </a:cubicBezTo>
                <a:cubicBezTo>
                  <a:pt x="1365" y="5124"/>
                  <a:pt x="1283" y="5228"/>
                  <a:pt x="1195" y="5311"/>
                </a:cubicBezTo>
                <a:cubicBezTo>
                  <a:pt x="1210" y="5357"/>
                  <a:pt x="1226" y="5400"/>
                  <a:pt x="1242" y="5445"/>
                </a:cubicBezTo>
                <a:cubicBezTo>
                  <a:pt x="1678" y="5255"/>
                  <a:pt x="2113" y="5064"/>
                  <a:pt x="2549" y="4874"/>
                </a:cubicBezTo>
                <a:cubicBezTo>
                  <a:pt x="2555" y="4900"/>
                  <a:pt x="2564" y="4927"/>
                  <a:pt x="2570" y="4953"/>
                </a:cubicBezTo>
                <a:cubicBezTo>
                  <a:pt x="2474" y="5018"/>
                  <a:pt x="2378" y="5106"/>
                  <a:pt x="2277" y="5147"/>
                </a:cubicBezTo>
                <a:cubicBezTo>
                  <a:pt x="1845" y="5322"/>
                  <a:pt x="1413" y="5491"/>
                  <a:pt x="977" y="5646"/>
                </a:cubicBezTo>
                <a:cubicBezTo>
                  <a:pt x="734" y="5732"/>
                  <a:pt x="576" y="5952"/>
                  <a:pt x="592" y="6193"/>
                </a:cubicBezTo>
                <a:cubicBezTo>
                  <a:pt x="732" y="6230"/>
                  <a:pt x="865" y="6268"/>
                  <a:pt x="998" y="6303"/>
                </a:cubicBezTo>
                <a:cubicBezTo>
                  <a:pt x="1000" y="6332"/>
                  <a:pt x="1005" y="6358"/>
                  <a:pt x="1007" y="6388"/>
                </a:cubicBezTo>
                <a:cubicBezTo>
                  <a:pt x="761" y="6533"/>
                  <a:pt x="419" y="6398"/>
                  <a:pt x="286" y="6868"/>
                </a:cubicBezTo>
                <a:cubicBezTo>
                  <a:pt x="456" y="7047"/>
                  <a:pt x="436" y="7105"/>
                  <a:pt x="80" y="7428"/>
                </a:cubicBezTo>
                <a:cubicBezTo>
                  <a:pt x="296" y="7412"/>
                  <a:pt x="480" y="7400"/>
                  <a:pt x="688" y="7385"/>
                </a:cubicBezTo>
                <a:cubicBezTo>
                  <a:pt x="494" y="7693"/>
                  <a:pt x="126" y="7500"/>
                  <a:pt x="1" y="8006"/>
                </a:cubicBezTo>
                <a:cubicBezTo>
                  <a:pt x="97" y="7971"/>
                  <a:pt x="165" y="7951"/>
                  <a:pt x="231" y="7927"/>
                </a:cubicBezTo>
                <a:cubicBezTo>
                  <a:pt x="351" y="7884"/>
                  <a:pt x="467" y="7835"/>
                  <a:pt x="588" y="7799"/>
                </a:cubicBezTo>
                <a:cubicBezTo>
                  <a:pt x="876" y="7712"/>
                  <a:pt x="1166" y="7633"/>
                  <a:pt x="1455" y="7549"/>
                </a:cubicBezTo>
                <a:cubicBezTo>
                  <a:pt x="1584" y="7512"/>
                  <a:pt x="1711" y="7468"/>
                  <a:pt x="1841" y="7440"/>
                </a:cubicBezTo>
                <a:cubicBezTo>
                  <a:pt x="1848" y="7439"/>
                  <a:pt x="1869" y="7544"/>
                  <a:pt x="1879" y="7586"/>
                </a:cubicBezTo>
                <a:cubicBezTo>
                  <a:pt x="2276" y="7512"/>
                  <a:pt x="2605" y="6999"/>
                  <a:pt x="3094" y="7282"/>
                </a:cubicBezTo>
                <a:cubicBezTo>
                  <a:pt x="2357" y="7676"/>
                  <a:pt x="1648" y="8053"/>
                  <a:pt x="940" y="8431"/>
                </a:cubicBezTo>
                <a:cubicBezTo>
                  <a:pt x="940" y="8442"/>
                  <a:pt x="939" y="8451"/>
                  <a:pt x="940" y="8462"/>
                </a:cubicBezTo>
                <a:cubicBezTo>
                  <a:pt x="1094" y="8433"/>
                  <a:pt x="1250" y="8404"/>
                  <a:pt x="1363" y="8383"/>
                </a:cubicBezTo>
                <a:cubicBezTo>
                  <a:pt x="1256" y="8490"/>
                  <a:pt x="1135" y="8615"/>
                  <a:pt x="1015" y="8735"/>
                </a:cubicBezTo>
                <a:cubicBezTo>
                  <a:pt x="954" y="8716"/>
                  <a:pt x="892" y="8700"/>
                  <a:pt x="831" y="8650"/>
                </a:cubicBezTo>
                <a:cubicBezTo>
                  <a:pt x="798" y="8624"/>
                  <a:pt x="714" y="8642"/>
                  <a:pt x="697" y="8681"/>
                </a:cubicBezTo>
                <a:cubicBezTo>
                  <a:pt x="672" y="8735"/>
                  <a:pt x="668" y="8838"/>
                  <a:pt x="688" y="8900"/>
                </a:cubicBezTo>
                <a:cubicBezTo>
                  <a:pt x="746" y="9078"/>
                  <a:pt x="843" y="9181"/>
                  <a:pt x="965" y="9228"/>
                </a:cubicBezTo>
                <a:cubicBezTo>
                  <a:pt x="968" y="9255"/>
                  <a:pt x="970" y="9280"/>
                  <a:pt x="973" y="9307"/>
                </a:cubicBezTo>
                <a:cubicBezTo>
                  <a:pt x="1019" y="9300"/>
                  <a:pt x="1065" y="9290"/>
                  <a:pt x="1112" y="9283"/>
                </a:cubicBezTo>
                <a:cubicBezTo>
                  <a:pt x="1199" y="9290"/>
                  <a:pt x="1248" y="9346"/>
                  <a:pt x="1271" y="9435"/>
                </a:cubicBezTo>
                <a:cubicBezTo>
                  <a:pt x="1187" y="9483"/>
                  <a:pt x="1103" y="9533"/>
                  <a:pt x="1019" y="9581"/>
                </a:cubicBezTo>
                <a:cubicBezTo>
                  <a:pt x="1013" y="9579"/>
                  <a:pt x="1005" y="9577"/>
                  <a:pt x="998" y="9575"/>
                </a:cubicBezTo>
                <a:cubicBezTo>
                  <a:pt x="988" y="9593"/>
                  <a:pt x="985" y="9598"/>
                  <a:pt x="982" y="9605"/>
                </a:cubicBezTo>
                <a:cubicBezTo>
                  <a:pt x="959" y="9618"/>
                  <a:pt x="937" y="9629"/>
                  <a:pt x="915" y="9642"/>
                </a:cubicBezTo>
                <a:cubicBezTo>
                  <a:pt x="936" y="9679"/>
                  <a:pt x="951" y="9702"/>
                  <a:pt x="969" y="9733"/>
                </a:cubicBezTo>
                <a:cubicBezTo>
                  <a:pt x="965" y="9808"/>
                  <a:pt x="965" y="9884"/>
                  <a:pt x="977" y="9958"/>
                </a:cubicBezTo>
                <a:cubicBezTo>
                  <a:pt x="923" y="9986"/>
                  <a:pt x="870" y="10011"/>
                  <a:pt x="797" y="10049"/>
                </a:cubicBezTo>
                <a:cubicBezTo>
                  <a:pt x="885" y="10163"/>
                  <a:pt x="962" y="10247"/>
                  <a:pt x="1040" y="10353"/>
                </a:cubicBezTo>
                <a:cubicBezTo>
                  <a:pt x="1054" y="10486"/>
                  <a:pt x="1053" y="10627"/>
                  <a:pt x="994" y="10779"/>
                </a:cubicBezTo>
                <a:cubicBezTo>
                  <a:pt x="905" y="11008"/>
                  <a:pt x="1293" y="11361"/>
                  <a:pt x="1501" y="11223"/>
                </a:cubicBezTo>
                <a:cubicBezTo>
                  <a:pt x="1665" y="11114"/>
                  <a:pt x="1667" y="11257"/>
                  <a:pt x="1686" y="11332"/>
                </a:cubicBezTo>
                <a:cubicBezTo>
                  <a:pt x="1608" y="11492"/>
                  <a:pt x="1549" y="11607"/>
                  <a:pt x="1506" y="11697"/>
                </a:cubicBezTo>
                <a:cubicBezTo>
                  <a:pt x="1433" y="11715"/>
                  <a:pt x="1324" y="11707"/>
                  <a:pt x="1313" y="11752"/>
                </a:cubicBezTo>
                <a:cubicBezTo>
                  <a:pt x="1286" y="11858"/>
                  <a:pt x="1275" y="12017"/>
                  <a:pt x="1313" y="12105"/>
                </a:cubicBezTo>
                <a:cubicBezTo>
                  <a:pt x="1399" y="12302"/>
                  <a:pt x="1518" y="12471"/>
                  <a:pt x="1610" y="12628"/>
                </a:cubicBezTo>
                <a:cubicBezTo>
                  <a:pt x="1317" y="12641"/>
                  <a:pt x="1130" y="12818"/>
                  <a:pt x="1091" y="13102"/>
                </a:cubicBezTo>
                <a:cubicBezTo>
                  <a:pt x="999" y="13173"/>
                  <a:pt x="898" y="13254"/>
                  <a:pt x="856" y="13376"/>
                </a:cubicBezTo>
                <a:cubicBezTo>
                  <a:pt x="727" y="13753"/>
                  <a:pt x="983" y="13793"/>
                  <a:pt x="1124" y="13941"/>
                </a:cubicBezTo>
                <a:cubicBezTo>
                  <a:pt x="1049" y="13959"/>
                  <a:pt x="986" y="13957"/>
                  <a:pt x="923" y="13953"/>
                </a:cubicBezTo>
                <a:cubicBezTo>
                  <a:pt x="727" y="13943"/>
                  <a:pt x="660" y="14071"/>
                  <a:pt x="751" y="14312"/>
                </a:cubicBezTo>
                <a:cubicBezTo>
                  <a:pt x="791" y="14419"/>
                  <a:pt x="850" y="14525"/>
                  <a:pt x="919" y="14592"/>
                </a:cubicBezTo>
                <a:cubicBezTo>
                  <a:pt x="1129" y="14798"/>
                  <a:pt x="1134" y="14791"/>
                  <a:pt x="936" y="15103"/>
                </a:cubicBezTo>
                <a:cubicBezTo>
                  <a:pt x="1078" y="15261"/>
                  <a:pt x="1202" y="15462"/>
                  <a:pt x="1359" y="15559"/>
                </a:cubicBezTo>
                <a:cubicBezTo>
                  <a:pt x="1520" y="15659"/>
                  <a:pt x="1712" y="15651"/>
                  <a:pt x="1887" y="15711"/>
                </a:cubicBezTo>
                <a:cubicBezTo>
                  <a:pt x="1946" y="15731"/>
                  <a:pt x="2021" y="15806"/>
                  <a:pt x="2038" y="15881"/>
                </a:cubicBezTo>
                <a:cubicBezTo>
                  <a:pt x="2056" y="15961"/>
                  <a:pt x="2015" y="16067"/>
                  <a:pt x="1992" y="16210"/>
                </a:cubicBezTo>
                <a:cubicBezTo>
                  <a:pt x="1826" y="15931"/>
                  <a:pt x="1771" y="15873"/>
                  <a:pt x="1610" y="16015"/>
                </a:cubicBezTo>
                <a:cubicBezTo>
                  <a:pt x="1335" y="16260"/>
                  <a:pt x="977" y="16418"/>
                  <a:pt x="927" y="17019"/>
                </a:cubicBezTo>
                <a:cubicBezTo>
                  <a:pt x="683" y="17155"/>
                  <a:pt x="331" y="17611"/>
                  <a:pt x="219" y="17955"/>
                </a:cubicBezTo>
                <a:cubicBezTo>
                  <a:pt x="200" y="18012"/>
                  <a:pt x="173" y="18090"/>
                  <a:pt x="185" y="18138"/>
                </a:cubicBezTo>
                <a:cubicBezTo>
                  <a:pt x="250" y="18389"/>
                  <a:pt x="165" y="18556"/>
                  <a:pt x="59" y="18734"/>
                </a:cubicBezTo>
                <a:cubicBezTo>
                  <a:pt x="15" y="18809"/>
                  <a:pt x="-16" y="18968"/>
                  <a:pt x="9" y="19044"/>
                </a:cubicBezTo>
                <a:cubicBezTo>
                  <a:pt x="30" y="19107"/>
                  <a:pt x="142" y="19104"/>
                  <a:pt x="215" y="19129"/>
                </a:cubicBezTo>
                <a:cubicBezTo>
                  <a:pt x="239" y="19137"/>
                  <a:pt x="265" y="19138"/>
                  <a:pt x="311" y="19141"/>
                </a:cubicBezTo>
                <a:cubicBezTo>
                  <a:pt x="234" y="19360"/>
                  <a:pt x="171" y="19546"/>
                  <a:pt x="85" y="19792"/>
                </a:cubicBezTo>
                <a:cubicBezTo>
                  <a:pt x="309" y="19878"/>
                  <a:pt x="538" y="19949"/>
                  <a:pt x="759" y="20053"/>
                </a:cubicBezTo>
                <a:cubicBezTo>
                  <a:pt x="1272" y="20294"/>
                  <a:pt x="1775" y="20566"/>
                  <a:pt x="2289" y="20795"/>
                </a:cubicBezTo>
                <a:cubicBezTo>
                  <a:pt x="2523" y="20900"/>
                  <a:pt x="2793" y="21055"/>
                  <a:pt x="3010" y="20978"/>
                </a:cubicBezTo>
                <a:cubicBezTo>
                  <a:pt x="3330" y="20864"/>
                  <a:pt x="3591" y="20988"/>
                  <a:pt x="3845" y="21166"/>
                </a:cubicBezTo>
                <a:cubicBezTo>
                  <a:pt x="4208" y="21421"/>
                  <a:pt x="4587" y="21536"/>
                  <a:pt x="4981" y="21580"/>
                </a:cubicBezTo>
                <a:cubicBezTo>
                  <a:pt x="5080" y="21591"/>
                  <a:pt x="5187" y="21566"/>
                  <a:pt x="5282" y="21525"/>
                </a:cubicBezTo>
                <a:cubicBezTo>
                  <a:pt x="5323" y="21508"/>
                  <a:pt x="5343" y="21406"/>
                  <a:pt x="5375" y="21343"/>
                </a:cubicBezTo>
                <a:cubicBezTo>
                  <a:pt x="5328" y="21320"/>
                  <a:pt x="5284" y="21280"/>
                  <a:pt x="5236" y="21276"/>
                </a:cubicBezTo>
                <a:cubicBezTo>
                  <a:pt x="5131" y="21266"/>
                  <a:pt x="5023" y="21276"/>
                  <a:pt x="4918" y="21276"/>
                </a:cubicBezTo>
                <a:cubicBezTo>
                  <a:pt x="4915" y="21240"/>
                  <a:pt x="4912" y="21202"/>
                  <a:pt x="4909" y="21166"/>
                </a:cubicBezTo>
                <a:cubicBezTo>
                  <a:pt x="4965" y="21139"/>
                  <a:pt x="5022" y="21085"/>
                  <a:pt x="5077" y="21087"/>
                </a:cubicBezTo>
                <a:cubicBezTo>
                  <a:pt x="5308" y="21096"/>
                  <a:pt x="5538" y="21122"/>
                  <a:pt x="5769" y="21142"/>
                </a:cubicBezTo>
                <a:cubicBezTo>
                  <a:pt x="5897" y="21153"/>
                  <a:pt x="6026" y="21168"/>
                  <a:pt x="6154" y="21184"/>
                </a:cubicBezTo>
                <a:cubicBezTo>
                  <a:pt x="6261" y="21198"/>
                  <a:pt x="6368" y="21238"/>
                  <a:pt x="6473" y="21227"/>
                </a:cubicBezTo>
                <a:cubicBezTo>
                  <a:pt x="6585" y="21215"/>
                  <a:pt x="6697" y="21154"/>
                  <a:pt x="6837" y="21105"/>
                </a:cubicBezTo>
                <a:cubicBezTo>
                  <a:pt x="6813" y="21268"/>
                  <a:pt x="6798" y="21372"/>
                  <a:pt x="6783" y="21470"/>
                </a:cubicBezTo>
                <a:cubicBezTo>
                  <a:pt x="7092" y="21585"/>
                  <a:pt x="7156" y="21209"/>
                  <a:pt x="7278" y="20959"/>
                </a:cubicBezTo>
                <a:cubicBezTo>
                  <a:pt x="7439" y="21286"/>
                  <a:pt x="7812" y="21293"/>
                  <a:pt x="8020" y="21039"/>
                </a:cubicBezTo>
                <a:cubicBezTo>
                  <a:pt x="8104" y="21093"/>
                  <a:pt x="8190" y="21189"/>
                  <a:pt x="8225" y="21160"/>
                </a:cubicBezTo>
                <a:cubicBezTo>
                  <a:pt x="8447" y="20978"/>
                  <a:pt x="8651" y="20837"/>
                  <a:pt x="8929" y="20966"/>
                </a:cubicBezTo>
                <a:cubicBezTo>
                  <a:pt x="9124" y="21055"/>
                  <a:pt x="9349" y="20997"/>
                  <a:pt x="9562" y="21002"/>
                </a:cubicBezTo>
                <a:cubicBezTo>
                  <a:pt x="9663" y="21004"/>
                  <a:pt x="9769" y="21021"/>
                  <a:pt x="9868" y="21002"/>
                </a:cubicBezTo>
                <a:cubicBezTo>
                  <a:pt x="10107" y="20957"/>
                  <a:pt x="10343" y="20911"/>
                  <a:pt x="10577" y="20832"/>
                </a:cubicBezTo>
                <a:cubicBezTo>
                  <a:pt x="10864" y="20734"/>
                  <a:pt x="11147" y="20600"/>
                  <a:pt x="11432" y="20485"/>
                </a:cubicBezTo>
                <a:cubicBezTo>
                  <a:pt x="11528" y="20446"/>
                  <a:pt x="11636" y="20361"/>
                  <a:pt x="11721" y="20394"/>
                </a:cubicBezTo>
                <a:cubicBezTo>
                  <a:pt x="12196" y="20577"/>
                  <a:pt x="12606" y="20331"/>
                  <a:pt x="13020" y="20047"/>
                </a:cubicBezTo>
                <a:cubicBezTo>
                  <a:pt x="13399" y="19789"/>
                  <a:pt x="13788" y="19552"/>
                  <a:pt x="14177" y="19330"/>
                </a:cubicBezTo>
                <a:cubicBezTo>
                  <a:pt x="14386" y="19210"/>
                  <a:pt x="14607" y="19147"/>
                  <a:pt x="14823" y="19050"/>
                </a:cubicBezTo>
                <a:cubicBezTo>
                  <a:pt x="15603" y="18697"/>
                  <a:pt x="16380" y="18332"/>
                  <a:pt x="17162" y="17986"/>
                </a:cubicBezTo>
                <a:cubicBezTo>
                  <a:pt x="17354" y="17900"/>
                  <a:pt x="17561" y="17868"/>
                  <a:pt x="17757" y="17797"/>
                </a:cubicBezTo>
                <a:cubicBezTo>
                  <a:pt x="18066" y="17685"/>
                  <a:pt x="18380" y="17605"/>
                  <a:pt x="18675" y="17438"/>
                </a:cubicBezTo>
                <a:cubicBezTo>
                  <a:pt x="19161" y="17164"/>
                  <a:pt x="19634" y="16833"/>
                  <a:pt x="20109" y="16520"/>
                </a:cubicBezTo>
                <a:cubicBezTo>
                  <a:pt x="20203" y="16458"/>
                  <a:pt x="20285" y="16360"/>
                  <a:pt x="20373" y="16277"/>
                </a:cubicBezTo>
                <a:cubicBezTo>
                  <a:pt x="20358" y="16231"/>
                  <a:pt x="20342" y="16182"/>
                  <a:pt x="20326" y="16137"/>
                </a:cubicBezTo>
                <a:cubicBezTo>
                  <a:pt x="19890" y="16327"/>
                  <a:pt x="19455" y="16518"/>
                  <a:pt x="19019" y="16708"/>
                </a:cubicBezTo>
                <a:cubicBezTo>
                  <a:pt x="19013" y="16682"/>
                  <a:pt x="19008" y="16655"/>
                  <a:pt x="19002" y="16629"/>
                </a:cubicBezTo>
                <a:cubicBezTo>
                  <a:pt x="19099" y="16564"/>
                  <a:pt x="19190" y="16482"/>
                  <a:pt x="19291" y="16441"/>
                </a:cubicBezTo>
                <a:cubicBezTo>
                  <a:pt x="19723" y="16266"/>
                  <a:pt x="20155" y="16097"/>
                  <a:pt x="20591" y="15942"/>
                </a:cubicBezTo>
                <a:cubicBezTo>
                  <a:pt x="20834" y="15856"/>
                  <a:pt x="20992" y="15630"/>
                  <a:pt x="20976" y="15389"/>
                </a:cubicBezTo>
                <a:cubicBezTo>
                  <a:pt x="20836" y="15352"/>
                  <a:pt x="20703" y="15320"/>
                  <a:pt x="20570" y="15285"/>
                </a:cubicBezTo>
                <a:cubicBezTo>
                  <a:pt x="20568" y="15256"/>
                  <a:pt x="20567" y="15224"/>
                  <a:pt x="20565" y="15194"/>
                </a:cubicBezTo>
                <a:cubicBezTo>
                  <a:pt x="20811" y="15049"/>
                  <a:pt x="21153" y="15184"/>
                  <a:pt x="21286" y="14714"/>
                </a:cubicBezTo>
                <a:cubicBezTo>
                  <a:pt x="21116" y="14535"/>
                  <a:pt x="21136" y="14477"/>
                  <a:pt x="21492" y="14154"/>
                </a:cubicBezTo>
                <a:cubicBezTo>
                  <a:pt x="21276" y="14170"/>
                  <a:pt x="21088" y="14182"/>
                  <a:pt x="20880" y="14197"/>
                </a:cubicBezTo>
                <a:cubicBezTo>
                  <a:pt x="21074" y="13889"/>
                  <a:pt x="21442" y="14082"/>
                  <a:pt x="21567" y="13576"/>
                </a:cubicBezTo>
                <a:cubicBezTo>
                  <a:pt x="21471" y="13611"/>
                  <a:pt x="21408" y="13637"/>
                  <a:pt x="21341" y="13662"/>
                </a:cubicBezTo>
                <a:cubicBezTo>
                  <a:pt x="21222" y="13704"/>
                  <a:pt x="21101" y="13753"/>
                  <a:pt x="20980" y="13789"/>
                </a:cubicBezTo>
                <a:cubicBezTo>
                  <a:pt x="20692" y="13876"/>
                  <a:pt x="20402" y="13955"/>
                  <a:pt x="20113" y="14039"/>
                </a:cubicBezTo>
                <a:cubicBezTo>
                  <a:pt x="19984" y="14076"/>
                  <a:pt x="19857" y="14114"/>
                  <a:pt x="19727" y="14142"/>
                </a:cubicBezTo>
                <a:cubicBezTo>
                  <a:pt x="19720" y="14143"/>
                  <a:pt x="19703" y="14038"/>
                  <a:pt x="19694" y="13996"/>
                </a:cubicBezTo>
                <a:cubicBezTo>
                  <a:pt x="19297" y="14070"/>
                  <a:pt x="18968" y="14583"/>
                  <a:pt x="18478" y="14300"/>
                </a:cubicBezTo>
                <a:cubicBezTo>
                  <a:pt x="19215" y="13906"/>
                  <a:pt x="19920" y="13529"/>
                  <a:pt x="20628" y="13151"/>
                </a:cubicBezTo>
                <a:cubicBezTo>
                  <a:pt x="20628" y="13140"/>
                  <a:pt x="20629" y="13131"/>
                  <a:pt x="20628" y="13120"/>
                </a:cubicBezTo>
                <a:cubicBezTo>
                  <a:pt x="20474" y="13149"/>
                  <a:pt x="20318" y="13178"/>
                  <a:pt x="20205" y="13199"/>
                </a:cubicBezTo>
                <a:cubicBezTo>
                  <a:pt x="20312" y="13092"/>
                  <a:pt x="20437" y="12973"/>
                  <a:pt x="20557" y="12853"/>
                </a:cubicBezTo>
                <a:cubicBezTo>
                  <a:pt x="20618" y="12872"/>
                  <a:pt x="20680" y="12888"/>
                  <a:pt x="20741" y="12938"/>
                </a:cubicBezTo>
                <a:cubicBezTo>
                  <a:pt x="20774" y="12964"/>
                  <a:pt x="20854" y="12946"/>
                  <a:pt x="20871" y="12907"/>
                </a:cubicBezTo>
                <a:cubicBezTo>
                  <a:pt x="20896" y="12853"/>
                  <a:pt x="20900" y="12744"/>
                  <a:pt x="20880" y="12682"/>
                </a:cubicBezTo>
                <a:cubicBezTo>
                  <a:pt x="20822" y="12503"/>
                  <a:pt x="20725" y="12406"/>
                  <a:pt x="20603" y="12360"/>
                </a:cubicBezTo>
                <a:cubicBezTo>
                  <a:pt x="20600" y="12332"/>
                  <a:pt x="20598" y="12303"/>
                  <a:pt x="20595" y="12275"/>
                </a:cubicBezTo>
                <a:cubicBezTo>
                  <a:pt x="20549" y="12282"/>
                  <a:pt x="20503" y="12292"/>
                  <a:pt x="20456" y="12299"/>
                </a:cubicBezTo>
                <a:cubicBezTo>
                  <a:pt x="20369" y="12292"/>
                  <a:pt x="20320" y="12237"/>
                  <a:pt x="20297" y="12147"/>
                </a:cubicBezTo>
                <a:cubicBezTo>
                  <a:pt x="20381" y="12099"/>
                  <a:pt x="20465" y="12049"/>
                  <a:pt x="20549" y="12001"/>
                </a:cubicBezTo>
                <a:cubicBezTo>
                  <a:pt x="20555" y="12003"/>
                  <a:pt x="20563" y="12005"/>
                  <a:pt x="20570" y="12007"/>
                </a:cubicBezTo>
                <a:cubicBezTo>
                  <a:pt x="20580" y="11989"/>
                  <a:pt x="20583" y="11984"/>
                  <a:pt x="20586" y="11977"/>
                </a:cubicBezTo>
                <a:cubicBezTo>
                  <a:pt x="20609" y="11964"/>
                  <a:pt x="20631" y="11953"/>
                  <a:pt x="20653" y="11940"/>
                </a:cubicBezTo>
                <a:cubicBezTo>
                  <a:pt x="20631" y="11902"/>
                  <a:pt x="20617" y="11880"/>
                  <a:pt x="20599" y="11849"/>
                </a:cubicBezTo>
                <a:cubicBezTo>
                  <a:pt x="20603" y="11776"/>
                  <a:pt x="20606" y="11702"/>
                  <a:pt x="20595" y="11630"/>
                </a:cubicBezTo>
                <a:cubicBezTo>
                  <a:pt x="20649" y="11602"/>
                  <a:pt x="20699" y="11571"/>
                  <a:pt x="20771" y="11533"/>
                </a:cubicBezTo>
                <a:cubicBezTo>
                  <a:pt x="20683" y="11419"/>
                  <a:pt x="20610" y="11334"/>
                  <a:pt x="20532" y="11229"/>
                </a:cubicBezTo>
                <a:cubicBezTo>
                  <a:pt x="20518" y="11097"/>
                  <a:pt x="20519" y="10960"/>
                  <a:pt x="20578" y="10809"/>
                </a:cubicBezTo>
                <a:cubicBezTo>
                  <a:pt x="20667" y="10580"/>
                  <a:pt x="20275" y="10221"/>
                  <a:pt x="20067" y="10359"/>
                </a:cubicBezTo>
                <a:cubicBezTo>
                  <a:pt x="19903" y="10468"/>
                  <a:pt x="19905" y="10325"/>
                  <a:pt x="19886" y="10250"/>
                </a:cubicBezTo>
                <a:cubicBezTo>
                  <a:pt x="19964" y="10090"/>
                  <a:pt x="20019" y="9981"/>
                  <a:pt x="20062" y="9891"/>
                </a:cubicBezTo>
                <a:cubicBezTo>
                  <a:pt x="20135" y="9873"/>
                  <a:pt x="20248" y="9882"/>
                  <a:pt x="20259" y="9836"/>
                </a:cubicBezTo>
                <a:cubicBezTo>
                  <a:pt x="20287" y="9730"/>
                  <a:pt x="20293" y="9571"/>
                  <a:pt x="20255" y="9483"/>
                </a:cubicBezTo>
                <a:cubicBezTo>
                  <a:pt x="20169" y="9286"/>
                  <a:pt x="20050" y="9117"/>
                  <a:pt x="19958" y="8960"/>
                </a:cubicBezTo>
                <a:cubicBezTo>
                  <a:pt x="20251" y="8947"/>
                  <a:pt x="20442" y="8764"/>
                  <a:pt x="20482" y="8480"/>
                </a:cubicBezTo>
                <a:cubicBezTo>
                  <a:pt x="20573" y="8409"/>
                  <a:pt x="20670" y="8334"/>
                  <a:pt x="20712" y="8212"/>
                </a:cubicBezTo>
                <a:cubicBezTo>
                  <a:pt x="20841" y="7835"/>
                  <a:pt x="20585" y="7789"/>
                  <a:pt x="20444" y="7641"/>
                </a:cubicBezTo>
                <a:cubicBezTo>
                  <a:pt x="20519" y="7623"/>
                  <a:pt x="20582" y="7631"/>
                  <a:pt x="20645" y="7635"/>
                </a:cubicBezTo>
                <a:cubicBezTo>
                  <a:pt x="20841" y="7645"/>
                  <a:pt x="20908" y="7511"/>
                  <a:pt x="20817" y="7270"/>
                </a:cubicBezTo>
                <a:cubicBezTo>
                  <a:pt x="20777" y="7163"/>
                  <a:pt x="20718" y="7057"/>
                  <a:pt x="20649" y="6990"/>
                </a:cubicBezTo>
                <a:cubicBezTo>
                  <a:pt x="20439" y="6784"/>
                  <a:pt x="20438" y="6791"/>
                  <a:pt x="20637" y="6479"/>
                </a:cubicBezTo>
                <a:cubicBezTo>
                  <a:pt x="20494" y="6321"/>
                  <a:pt x="20366" y="6120"/>
                  <a:pt x="20209" y="6023"/>
                </a:cubicBezTo>
                <a:cubicBezTo>
                  <a:pt x="20048" y="5923"/>
                  <a:pt x="19856" y="5937"/>
                  <a:pt x="19681" y="5877"/>
                </a:cubicBezTo>
                <a:cubicBezTo>
                  <a:pt x="19622" y="5857"/>
                  <a:pt x="19547" y="5782"/>
                  <a:pt x="19530" y="5707"/>
                </a:cubicBezTo>
                <a:cubicBezTo>
                  <a:pt x="19512" y="5627"/>
                  <a:pt x="19553" y="5515"/>
                  <a:pt x="19576" y="5372"/>
                </a:cubicBezTo>
                <a:cubicBezTo>
                  <a:pt x="19742" y="5651"/>
                  <a:pt x="19801" y="5709"/>
                  <a:pt x="19962" y="5567"/>
                </a:cubicBezTo>
                <a:cubicBezTo>
                  <a:pt x="20237" y="5322"/>
                  <a:pt x="20591" y="5164"/>
                  <a:pt x="20641" y="4563"/>
                </a:cubicBezTo>
                <a:cubicBezTo>
                  <a:pt x="20885" y="4427"/>
                  <a:pt x="21237" y="3971"/>
                  <a:pt x="21349" y="3627"/>
                </a:cubicBezTo>
                <a:cubicBezTo>
                  <a:pt x="21368" y="3570"/>
                  <a:pt x="21395" y="3492"/>
                  <a:pt x="21383" y="3444"/>
                </a:cubicBezTo>
                <a:cubicBezTo>
                  <a:pt x="21318" y="3193"/>
                  <a:pt x="21403" y="3033"/>
                  <a:pt x="21509" y="2854"/>
                </a:cubicBezTo>
                <a:cubicBezTo>
                  <a:pt x="21553" y="2779"/>
                  <a:pt x="21584" y="2621"/>
                  <a:pt x="21559" y="2544"/>
                </a:cubicBezTo>
                <a:cubicBezTo>
                  <a:pt x="21538" y="2481"/>
                  <a:pt x="21426" y="2478"/>
                  <a:pt x="21353" y="2453"/>
                </a:cubicBezTo>
                <a:cubicBezTo>
                  <a:pt x="21329" y="2445"/>
                  <a:pt x="21303" y="2450"/>
                  <a:pt x="21257" y="2447"/>
                </a:cubicBezTo>
                <a:cubicBezTo>
                  <a:pt x="21334" y="2228"/>
                  <a:pt x="21402" y="2042"/>
                  <a:pt x="21488" y="1796"/>
                </a:cubicBezTo>
                <a:cubicBezTo>
                  <a:pt x="21263" y="1710"/>
                  <a:pt x="21034" y="1633"/>
                  <a:pt x="20813" y="1529"/>
                </a:cubicBezTo>
                <a:cubicBezTo>
                  <a:pt x="20301" y="1288"/>
                  <a:pt x="19793" y="1016"/>
                  <a:pt x="19279" y="787"/>
                </a:cubicBezTo>
                <a:cubicBezTo>
                  <a:pt x="19045" y="682"/>
                  <a:pt x="18779" y="533"/>
                  <a:pt x="18562" y="610"/>
                </a:cubicBezTo>
                <a:cubicBezTo>
                  <a:pt x="18242" y="724"/>
                  <a:pt x="17977" y="600"/>
                  <a:pt x="17723" y="422"/>
                </a:cubicBezTo>
                <a:cubicBezTo>
                  <a:pt x="17360" y="167"/>
                  <a:pt x="16986" y="46"/>
                  <a:pt x="16592" y="2"/>
                </a:cubicBezTo>
                <a:close/>
              </a:path>
            </a:pathLst>
          </a:custGeom>
          <a:solidFill>
            <a:srgbClr val="271880"/>
          </a:solidFill>
        </p:spPr>
        <p:txBody>
          <a:bodyPr lIns="53578" tIns="53578" rIns="53578" bIns="53578" anchor="ctr"/>
          <a:lstStyle/>
          <a:p>
            <a:pPr defTabSz="642937">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r>
              <a:rPr lang="en-US"/>
              <a:t> </a:t>
            </a:r>
            <a:endParaRPr/>
          </a:p>
        </p:txBody>
      </p:sp>
      <p:sp>
        <p:nvSpPr>
          <p:cNvPr id="331" name="W"/>
          <p:cNvSpPr txBox="1">
            <a:spLocks noGrp="1"/>
          </p:cNvSpPr>
          <p:nvPr>
            <p:ph type="body" sz="quarter" idx="20"/>
          </p:nvPr>
        </p:nvSpPr>
        <p:spPr>
          <a:xfrm>
            <a:off x="9035408" y="5063770"/>
            <a:ext cx="1590749" cy="1568068"/>
          </a:xfrm>
          <a:prstGeom prst="rect">
            <a:avLst/>
          </a:prstGeom>
        </p:spPr>
        <p:txBody>
          <a:bodyPr lIns="71437" tIns="71437" rIns="71437" bIns="71437" anchor="ctr"/>
          <a:lstStyle>
            <a:lvl1pPr>
              <a:lnSpc>
                <a:spcPct val="70000"/>
              </a:lnSpc>
              <a:defRPr sz="11200" b="1" cap="all">
                <a:solidFill>
                  <a:srgbClr val="FFFFFF"/>
                </a:solidFill>
                <a:latin typeface="+mj-lt"/>
                <a:ea typeface="+mj-ea"/>
                <a:cs typeface="+mj-cs"/>
                <a:sym typeface="Avenir Next"/>
              </a:defRPr>
            </a:lvl1pPr>
          </a:lstStyle>
          <a:p>
            <a:pPr lvl="0"/>
            <a:r>
              <a:rPr lang="fr-FR"/>
              <a:t>Cliquez pour modifier les styles du texte du masque</a:t>
            </a:r>
          </a:p>
        </p:txBody>
      </p:sp>
      <p:sp>
        <p:nvSpPr>
          <p:cNvPr id="332" name="Shape"/>
          <p:cNvSpPr>
            <a:spLocks noGrp="1"/>
          </p:cNvSpPr>
          <p:nvPr>
            <p:ph type="body" sz="quarter" idx="21" hasCustomPrompt="1"/>
          </p:nvPr>
        </p:nvSpPr>
        <p:spPr>
          <a:xfrm rot="10800000">
            <a:off x="13998654" y="5364480"/>
            <a:ext cx="1333957" cy="1271594"/>
          </a:xfrm>
          <a:custGeom>
            <a:avLst/>
            <a:gdLst/>
            <a:ahLst/>
            <a:cxnLst>
              <a:cxn ang="0">
                <a:pos x="wd2" y="hd2"/>
              </a:cxn>
              <a:cxn ang="5400000">
                <a:pos x="wd2" y="hd2"/>
              </a:cxn>
              <a:cxn ang="10800000">
                <a:pos x="wd2" y="hd2"/>
              </a:cxn>
              <a:cxn ang="16200000">
                <a:pos x="wd2" y="hd2"/>
              </a:cxn>
            </a:cxnLst>
            <a:rect l="0" t="0" r="r" b="b"/>
            <a:pathLst>
              <a:path w="21568" h="21583" extrusionOk="0">
                <a:moveTo>
                  <a:pt x="16592" y="2"/>
                </a:moveTo>
                <a:cubicBezTo>
                  <a:pt x="16492" y="-9"/>
                  <a:pt x="16386" y="16"/>
                  <a:pt x="16290" y="57"/>
                </a:cubicBezTo>
                <a:cubicBezTo>
                  <a:pt x="16249" y="74"/>
                  <a:pt x="16225" y="182"/>
                  <a:pt x="16193" y="245"/>
                </a:cubicBezTo>
                <a:cubicBezTo>
                  <a:pt x="16240" y="268"/>
                  <a:pt x="16289" y="302"/>
                  <a:pt x="16336" y="306"/>
                </a:cubicBezTo>
                <a:cubicBezTo>
                  <a:pt x="16441" y="316"/>
                  <a:pt x="16545" y="312"/>
                  <a:pt x="16650" y="312"/>
                </a:cubicBezTo>
                <a:cubicBezTo>
                  <a:pt x="16653" y="348"/>
                  <a:pt x="16656" y="380"/>
                  <a:pt x="16659" y="416"/>
                </a:cubicBezTo>
                <a:cubicBezTo>
                  <a:pt x="16603" y="443"/>
                  <a:pt x="16546" y="497"/>
                  <a:pt x="16491" y="495"/>
                </a:cubicBezTo>
                <a:cubicBezTo>
                  <a:pt x="16261" y="486"/>
                  <a:pt x="16030" y="460"/>
                  <a:pt x="15799" y="440"/>
                </a:cubicBezTo>
                <a:cubicBezTo>
                  <a:pt x="15671" y="429"/>
                  <a:pt x="15542" y="420"/>
                  <a:pt x="15414" y="404"/>
                </a:cubicBezTo>
                <a:cubicBezTo>
                  <a:pt x="15307" y="390"/>
                  <a:pt x="15200" y="344"/>
                  <a:pt x="15095" y="355"/>
                </a:cubicBezTo>
                <a:cubicBezTo>
                  <a:pt x="14983" y="367"/>
                  <a:pt x="14871" y="428"/>
                  <a:pt x="14731" y="477"/>
                </a:cubicBezTo>
                <a:cubicBezTo>
                  <a:pt x="14755" y="314"/>
                  <a:pt x="14770" y="216"/>
                  <a:pt x="14785" y="118"/>
                </a:cubicBezTo>
                <a:cubicBezTo>
                  <a:pt x="14476" y="3"/>
                  <a:pt x="14417" y="373"/>
                  <a:pt x="14295" y="623"/>
                </a:cubicBezTo>
                <a:cubicBezTo>
                  <a:pt x="14133" y="296"/>
                  <a:pt x="13756" y="295"/>
                  <a:pt x="13548" y="550"/>
                </a:cubicBezTo>
                <a:cubicBezTo>
                  <a:pt x="13464" y="495"/>
                  <a:pt x="13378" y="393"/>
                  <a:pt x="13343" y="422"/>
                </a:cubicBezTo>
                <a:cubicBezTo>
                  <a:pt x="13121" y="604"/>
                  <a:pt x="12922" y="745"/>
                  <a:pt x="12643" y="616"/>
                </a:cubicBezTo>
                <a:cubicBezTo>
                  <a:pt x="12449" y="527"/>
                  <a:pt x="12219" y="591"/>
                  <a:pt x="12006" y="586"/>
                </a:cubicBezTo>
                <a:cubicBezTo>
                  <a:pt x="11905" y="584"/>
                  <a:pt x="11803" y="567"/>
                  <a:pt x="11704" y="586"/>
                </a:cubicBezTo>
                <a:cubicBezTo>
                  <a:pt x="11466" y="631"/>
                  <a:pt x="11225" y="671"/>
                  <a:pt x="10991" y="750"/>
                </a:cubicBezTo>
                <a:cubicBezTo>
                  <a:pt x="10704" y="848"/>
                  <a:pt x="10421" y="982"/>
                  <a:pt x="10136" y="1097"/>
                </a:cubicBezTo>
                <a:cubicBezTo>
                  <a:pt x="10040" y="1136"/>
                  <a:pt x="9932" y="1221"/>
                  <a:pt x="9847" y="1188"/>
                </a:cubicBezTo>
                <a:cubicBezTo>
                  <a:pt x="9372" y="1005"/>
                  <a:pt x="8962" y="1257"/>
                  <a:pt x="8548" y="1541"/>
                </a:cubicBezTo>
                <a:cubicBezTo>
                  <a:pt x="8169" y="1799"/>
                  <a:pt x="7784" y="2030"/>
                  <a:pt x="7395" y="2252"/>
                </a:cubicBezTo>
                <a:cubicBezTo>
                  <a:pt x="7186" y="2372"/>
                  <a:pt x="6961" y="2441"/>
                  <a:pt x="6745" y="2538"/>
                </a:cubicBezTo>
                <a:cubicBezTo>
                  <a:pt x="5965" y="2891"/>
                  <a:pt x="5188" y="3250"/>
                  <a:pt x="4406" y="3596"/>
                </a:cubicBezTo>
                <a:cubicBezTo>
                  <a:pt x="4214" y="3682"/>
                  <a:pt x="4011" y="3714"/>
                  <a:pt x="3815" y="3785"/>
                </a:cubicBezTo>
                <a:cubicBezTo>
                  <a:pt x="3506" y="3897"/>
                  <a:pt x="3188" y="3983"/>
                  <a:pt x="2893" y="4150"/>
                </a:cubicBezTo>
                <a:cubicBezTo>
                  <a:pt x="2407" y="4424"/>
                  <a:pt x="1934" y="4749"/>
                  <a:pt x="1459" y="5062"/>
                </a:cubicBezTo>
                <a:cubicBezTo>
                  <a:pt x="1365" y="5124"/>
                  <a:pt x="1283" y="5228"/>
                  <a:pt x="1195" y="5311"/>
                </a:cubicBezTo>
                <a:cubicBezTo>
                  <a:pt x="1210" y="5357"/>
                  <a:pt x="1226" y="5400"/>
                  <a:pt x="1242" y="5445"/>
                </a:cubicBezTo>
                <a:cubicBezTo>
                  <a:pt x="1678" y="5255"/>
                  <a:pt x="2113" y="5064"/>
                  <a:pt x="2549" y="4874"/>
                </a:cubicBezTo>
                <a:cubicBezTo>
                  <a:pt x="2555" y="4900"/>
                  <a:pt x="2564" y="4927"/>
                  <a:pt x="2570" y="4953"/>
                </a:cubicBezTo>
                <a:cubicBezTo>
                  <a:pt x="2474" y="5018"/>
                  <a:pt x="2378" y="5106"/>
                  <a:pt x="2277" y="5147"/>
                </a:cubicBezTo>
                <a:cubicBezTo>
                  <a:pt x="1845" y="5322"/>
                  <a:pt x="1413" y="5491"/>
                  <a:pt x="977" y="5646"/>
                </a:cubicBezTo>
                <a:cubicBezTo>
                  <a:pt x="734" y="5732"/>
                  <a:pt x="576" y="5952"/>
                  <a:pt x="592" y="6193"/>
                </a:cubicBezTo>
                <a:cubicBezTo>
                  <a:pt x="732" y="6230"/>
                  <a:pt x="865" y="6268"/>
                  <a:pt x="998" y="6303"/>
                </a:cubicBezTo>
                <a:cubicBezTo>
                  <a:pt x="1000" y="6332"/>
                  <a:pt x="1005" y="6358"/>
                  <a:pt x="1007" y="6388"/>
                </a:cubicBezTo>
                <a:cubicBezTo>
                  <a:pt x="761" y="6533"/>
                  <a:pt x="419" y="6398"/>
                  <a:pt x="286" y="6868"/>
                </a:cubicBezTo>
                <a:cubicBezTo>
                  <a:pt x="456" y="7047"/>
                  <a:pt x="436" y="7105"/>
                  <a:pt x="80" y="7428"/>
                </a:cubicBezTo>
                <a:cubicBezTo>
                  <a:pt x="296" y="7412"/>
                  <a:pt x="480" y="7400"/>
                  <a:pt x="688" y="7385"/>
                </a:cubicBezTo>
                <a:cubicBezTo>
                  <a:pt x="494" y="7693"/>
                  <a:pt x="126" y="7500"/>
                  <a:pt x="1" y="8006"/>
                </a:cubicBezTo>
                <a:cubicBezTo>
                  <a:pt x="97" y="7971"/>
                  <a:pt x="165" y="7951"/>
                  <a:pt x="231" y="7927"/>
                </a:cubicBezTo>
                <a:cubicBezTo>
                  <a:pt x="351" y="7884"/>
                  <a:pt x="467" y="7835"/>
                  <a:pt x="588" y="7799"/>
                </a:cubicBezTo>
                <a:cubicBezTo>
                  <a:pt x="876" y="7712"/>
                  <a:pt x="1166" y="7633"/>
                  <a:pt x="1455" y="7549"/>
                </a:cubicBezTo>
                <a:cubicBezTo>
                  <a:pt x="1584" y="7512"/>
                  <a:pt x="1711" y="7468"/>
                  <a:pt x="1841" y="7440"/>
                </a:cubicBezTo>
                <a:cubicBezTo>
                  <a:pt x="1848" y="7439"/>
                  <a:pt x="1869" y="7544"/>
                  <a:pt x="1879" y="7586"/>
                </a:cubicBezTo>
                <a:cubicBezTo>
                  <a:pt x="2276" y="7512"/>
                  <a:pt x="2605" y="6999"/>
                  <a:pt x="3094" y="7282"/>
                </a:cubicBezTo>
                <a:cubicBezTo>
                  <a:pt x="2357" y="7676"/>
                  <a:pt x="1648" y="8053"/>
                  <a:pt x="940" y="8431"/>
                </a:cubicBezTo>
                <a:cubicBezTo>
                  <a:pt x="940" y="8442"/>
                  <a:pt x="939" y="8451"/>
                  <a:pt x="940" y="8462"/>
                </a:cubicBezTo>
                <a:cubicBezTo>
                  <a:pt x="1094" y="8433"/>
                  <a:pt x="1250" y="8404"/>
                  <a:pt x="1363" y="8383"/>
                </a:cubicBezTo>
                <a:cubicBezTo>
                  <a:pt x="1256" y="8490"/>
                  <a:pt x="1135" y="8615"/>
                  <a:pt x="1015" y="8735"/>
                </a:cubicBezTo>
                <a:cubicBezTo>
                  <a:pt x="954" y="8716"/>
                  <a:pt x="892" y="8700"/>
                  <a:pt x="831" y="8650"/>
                </a:cubicBezTo>
                <a:cubicBezTo>
                  <a:pt x="798" y="8624"/>
                  <a:pt x="714" y="8642"/>
                  <a:pt x="697" y="8681"/>
                </a:cubicBezTo>
                <a:cubicBezTo>
                  <a:pt x="672" y="8735"/>
                  <a:pt x="668" y="8838"/>
                  <a:pt x="688" y="8900"/>
                </a:cubicBezTo>
                <a:cubicBezTo>
                  <a:pt x="746" y="9078"/>
                  <a:pt x="843" y="9181"/>
                  <a:pt x="965" y="9228"/>
                </a:cubicBezTo>
                <a:cubicBezTo>
                  <a:pt x="968" y="9255"/>
                  <a:pt x="970" y="9280"/>
                  <a:pt x="973" y="9307"/>
                </a:cubicBezTo>
                <a:cubicBezTo>
                  <a:pt x="1019" y="9300"/>
                  <a:pt x="1065" y="9290"/>
                  <a:pt x="1112" y="9283"/>
                </a:cubicBezTo>
                <a:cubicBezTo>
                  <a:pt x="1199" y="9290"/>
                  <a:pt x="1248" y="9346"/>
                  <a:pt x="1271" y="9435"/>
                </a:cubicBezTo>
                <a:cubicBezTo>
                  <a:pt x="1187" y="9483"/>
                  <a:pt x="1103" y="9533"/>
                  <a:pt x="1019" y="9581"/>
                </a:cubicBezTo>
                <a:cubicBezTo>
                  <a:pt x="1013" y="9579"/>
                  <a:pt x="1005" y="9577"/>
                  <a:pt x="998" y="9575"/>
                </a:cubicBezTo>
                <a:cubicBezTo>
                  <a:pt x="988" y="9593"/>
                  <a:pt x="985" y="9598"/>
                  <a:pt x="982" y="9605"/>
                </a:cubicBezTo>
                <a:cubicBezTo>
                  <a:pt x="959" y="9618"/>
                  <a:pt x="937" y="9629"/>
                  <a:pt x="915" y="9642"/>
                </a:cubicBezTo>
                <a:cubicBezTo>
                  <a:pt x="936" y="9679"/>
                  <a:pt x="951" y="9702"/>
                  <a:pt x="969" y="9733"/>
                </a:cubicBezTo>
                <a:cubicBezTo>
                  <a:pt x="965" y="9808"/>
                  <a:pt x="965" y="9884"/>
                  <a:pt x="977" y="9958"/>
                </a:cubicBezTo>
                <a:cubicBezTo>
                  <a:pt x="923" y="9986"/>
                  <a:pt x="870" y="10011"/>
                  <a:pt x="797" y="10049"/>
                </a:cubicBezTo>
                <a:cubicBezTo>
                  <a:pt x="885" y="10163"/>
                  <a:pt x="962" y="10247"/>
                  <a:pt x="1040" y="10353"/>
                </a:cubicBezTo>
                <a:cubicBezTo>
                  <a:pt x="1054" y="10486"/>
                  <a:pt x="1053" y="10627"/>
                  <a:pt x="994" y="10779"/>
                </a:cubicBezTo>
                <a:cubicBezTo>
                  <a:pt x="905" y="11008"/>
                  <a:pt x="1293" y="11361"/>
                  <a:pt x="1501" y="11223"/>
                </a:cubicBezTo>
                <a:cubicBezTo>
                  <a:pt x="1665" y="11114"/>
                  <a:pt x="1667" y="11257"/>
                  <a:pt x="1686" y="11332"/>
                </a:cubicBezTo>
                <a:cubicBezTo>
                  <a:pt x="1608" y="11492"/>
                  <a:pt x="1549" y="11607"/>
                  <a:pt x="1506" y="11697"/>
                </a:cubicBezTo>
                <a:cubicBezTo>
                  <a:pt x="1433" y="11715"/>
                  <a:pt x="1324" y="11707"/>
                  <a:pt x="1313" y="11752"/>
                </a:cubicBezTo>
                <a:cubicBezTo>
                  <a:pt x="1286" y="11858"/>
                  <a:pt x="1275" y="12017"/>
                  <a:pt x="1313" y="12105"/>
                </a:cubicBezTo>
                <a:cubicBezTo>
                  <a:pt x="1399" y="12302"/>
                  <a:pt x="1518" y="12471"/>
                  <a:pt x="1610" y="12628"/>
                </a:cubicBezTo>
                <a:cubicBezTo>
                  <a:pt x="1317" y="12641"/>
                  <a:pt x="1130" y="12818"/>
                  <a:pt x="1091" y="13102"/>
                </a:cubicBezTo>
                <a:cubicBezTo>
                  <a:pt x="999" y="13173"/>
                  <a:pt x="898" y="13254"/>
                  <a:pt x="856" y="13376"/>
                </a:cubicBezTo>
                <a:cubicBezTo>
                  <a:pt x="727" y="13753"/>
                  <a:pt x="983" y="13793"/>
                  <a:pt x="1124" y="13941"/>
                </a:cubicBezTo>
                <a:cubicBezTo>
                  <a:pt x="1049" y="13959"/>
                  <a:pt x="986" y="13957"/>
                  <a:pt x="923" y="13953"/>
                </a:cubicBezTo>
                <a:cubicBezTo>
                  <a:pt x="727" y="13943"/>
                  <a:pt x="660" y="14071"/>
                  <a:pt x="751" y="14312"/>
                </a:cubicBezTo>
                <a:cubicBezTo>
                  <a:pt x="791" y="14419"/>
                  <a:pt x="850" y="14525"/>
                  <a:pt x="919" y="14592"/>
                </a:cubicBezTo>
                <a:cubicBezTo>
                  <a:pt x="1129" y="14798"/>
                  <a:pt x="1134" y="14791"/>
                  <a:pt x="936" y="15103"/>
                </a:cubicBezTo>
                <a:cubicBezTo>
                  <a:pt x="1078" y="15261"/>
                  <a:pt x="1202" y="15462"/>
                  <a:pt x="1359" y="15559"/>
                </a:cubicBezTo>
                <a:cubicBezTo>
                  <a:pt x="1520" y="15659"/>
                  <a:pt x="1712" y="15651"/>
                  <a:pt x="1887" y="15711"/>
                </a:cubicBezTo>
                <a:cubicBezTo>
                  <a:pt x="1946" y="15731"/>
                  <a:pt x="2021" y="15806"/>
                  <a:pt x="2038" y="15881"/>
                </a:cubicBezTo>
                <a:cubicBezTo>
                  <a:pt x="2056" y="15961"/>
                  <a:pt x="2015" y="16067"/>
                  <a:pt x="1992" y="16210"/>
                </a:cubicBezTo>
                <a:cubicBezTo>
                  <a:pt x="1826" y="15931"/>
                  <a:pt x="1771" y="15873"/>
                  <a:pt x="1610" y="16015"/>
                </a:cubicBezTo>
                <a:cubicBezTo>
                  <a:pt x="1335" y="16260"/>
                  <a:pt x="977" y="16418"/>
                  <a:pt x="927" y="17019"/>
                </a:cubicBezTo>
                <a:cubicBezTo>
                  <a:pt x="683" y="17155"/>
                  <a:pt x="331" y="17611"/>
                  <a:pt x="219" y="17955"/>
                </a:cubicBezTo>
                <a:cubicBezTo>
                  <a:pt x="200" y="18012"/>
                  <a:pt x="173" y="18090"/>
                  <a:pt x="185" y="18138"/>
                </a:cubicBezTo>
                <a:cubicBezTo>
                  <a:pt x="250" y="18389"/>
                  <a:pt x="165" y="18556"/>
                  <a:pt x="59" y="18734"/>
                </a:cubicBezTo>
                <a:cubicBezTo>
                  <a:pt x="15" y="18809"/>
                  <a:pt x="-16" y="18968"/>
                  <a:pt x="9" y="19044"/>
                </a:cubicBezTo>
                <a:cubicBezTo>
                  <a:pt x="30" y="19107"/>
                  <a:pt x="142" y="19104"/>
                  <a:pt x="215" y="19129"/>
                </a:cubicBezTo>
                <a:cubicBezTo>
                  <a:pt x="239" y="19137"/>
                  <a:pt x="265" y="19138"/>
                  <a:pt x="311" y="19141"/>
                </a:cubicBezTo>
                <a:cubicBezTo>
                  <a:pt x="234" y="19360"/>
                  <a:pt x="171" y="19546"/>
                  <a:pt x="85" y="19792"/>
                </a:cubicBezTo>
                <a:cubicBezTo>
                  <a:pt x="309" y="19878"/>
                  <a:pt x="538" y="19949"/>
                  <a:pt x="759" y="20053"/>
                </a:cubicBezTo>
                <a:cubicBezTo>
                  <a:pt x="1272" y="20294"/>
                  <a:pt x="1775" y="20566"/>
                  <a:pt x="2289" y="20795"/>
                </a:cubicBezTo>
                <a:cubicBezTo>
                  <a:pt x="2523" y="20900"/>
                  <a:pt x="2793" y="21055"/>
                  <a:pt x="3010" y="20978"/>
                </a:cubicBezTo>
                <a:cubicBezTo>
                  <a:pt x="3330" y="20864"/>
                  <a:pt x="3591" y="20988"/>
                  <a:pt x="3845" y="21166"/>
                </a:cubicBezTo>
                <a:cubicBezTo>
                  <a:pt x="4208" y="21421"/>
                  <a:pt x="4587" y="21536"/>
                  <a:pt x="4981" y="21580"/>
                </a:cubicBezTo>
                <a:cubicBezTo>
                  <a:pt x="5080" y="21591"/>
                  <a:pt x="5187" y="21566"/>
                  <a:pt x="5282" y="21525"/>
                </a:cubicBezTo>
                <a:cubicBezTo>
                  <a:pt x="5323" y="21508"/>
                  <a:pt x="5343" y="21406"/>
                  <a:pt x="5375" y="21343"/>
                </a:cubicBezTo>
                <a:cubicBezTo>
                  <a:pt x="5328" y="21320"/>
                  <a:pt x="5284" y="21280"/>
                  <a:pt x="5236" y="21276"/>
                </a:cubicBezTo>
                <a:cubicBezTo>
                  <a:pt x="5131" y="21266"/>
                  <a:pt x="5023" y="21276"/>
                  <a:pt x="4918" y="21276"/>
                </a:cubicBezTo>
                <a:cubicBezTo>
                  <a:pt x="4915" y="21240"/>
                  <a:pt x="4912" y="21202"/>
                  <a:pt x="4909" y="21166"/>
                </a:cubicBezTo>
                <a:cubicBezTo>
                  <a:pt x="4965" y="21139"/>
                  <a:pt x="5022" y="21085"/>
                  <a:pt x="5077" y="21087"/>
                </a:cubicBezTo>
                <a:cubicBezTo>
                  <a:pt x="5308" y="21096"/>
                  <a:pt x="5538" y="21122"/>
                  <a:pt x="5769" y="21142"/>
                </a:cubicBezTo>
                <a:cubicBezTo>
                  <a:pt x="5897" y="21153"/>
                  <a:pt x="6026" y="21168"/>
                  <a:pt x="6154" y="21184"/>
                </a:cubicBezTo>
                <a:cubicBezTo>
                  <a:pt x="6261" y="21198"/>
                  <a:pt x="6368" y="21238"/>
                  <a:pt x="6473" y="21227"/>
                </a:cubicBezTo>
                <a:cubicBezTo>
                  <a:pt x="6585" y="21215"/>
                  <a:pt x="6697" y="21154"/>
                  <a:pt x="6837" y="21105"/>
                </a:cubicBezTo>
                <a:cubicBezTo>
                  <a:pt x="6813" y="21268"/>
                  <a:pt x="6798" y="21372"/>
                  <a:pt x="6783" y="21470"/>
                </a:cubicBezTo>
                <a:cubicBezTo>
                  <a:pt x="7092" y="21585"/>
                  <a:pt x="7156" y="21209"/>
                  <a:pt x="7278" y="20959"/>
                </a:cubicBezTo>
                <a:cubicBezTo>
                  <a:pt x="7439" y="21286"/>
                  <a:pt x="7812" y="21293"/>
                  <a:pt x="8020" y="21039"/>
                </a:cubicBezTo>
                <a:cubicBezTo>
                  <a:pt x="8104" y="21093"/>
                  <a:pt x="8190" y="21189"/>
                  <a:pt x="8225" y="21160"/>
                </a:cubicBezTo>
                <a:cubicBezTo>
                  <a:pt x="8447" y="20978"/>
                  <a:pt x="8651" y="20837"/>
                  <a:pt x="8929" y="20966"/>
                </a:cubicBezTo>
                <a:cubicBezTo>
                  <a:pt x="9124" y="21055"/>
                  <a:pt x="9349" y="20997"/>
                  <a:pt x="9562" y="21002"/>
                </a:cubicBezTo>
                <a:cubicBezTo>
                  <a:pt x="9663" y="21004"/>
                  <a:pt x="9769" y="21021"/>
                  <a:pt x="9868" y="21002"/>
                </a:cubicBezTo>
                <a:cubicBezTo>
                  <a:pt x="10107" y="20957"/>
                  <a:pt x="10343" y="20911"/>
                  <a:pt x="10577" y="20832"/>
                </a:cubicBezTo>
                <a:cubicBezTo>
                  <a:pt x="10864" y="20734"/>
                  <a:pt x="11147" y="20600"/>
                  <a:pt x="11432" y="20485"/>
                </a:cubicBezTo>
                <a:cubicBezTo>
                  <a:pt x="11528" y="20446"/>
                  <a:pt x="11636" y="20361"/>
                  <a:pt x="11721" y="20394"/>
                </a:cubicBezTo>
                <a:cubicBezTo>
                  <a:pt x="12196" y="20577"/>
                  <a:pt x="12606" y="20331"/>
                  <a:pt x="13020" y="20047"/>
                </a:cubicBezTo>
                <a:cubicBezTo>
                  <a:pt x="13399" y="19789"/>
                  <a:pt x="13788" y="19552"/>
                  <a:pt x="14177" y="19330"/>
                </a:cubicBezTo>
                <a:cubicBezTo>
                  <a:pt x="14386" y="19210"/>
                  <a:pt x="14607" y="19147"/>
                  <a:pt x="14823" y="19050"/>
                </a:cubicBezTo>
                <a:cubicBezTo>
                  <a:pt x="15603" y="18697"/>
                  <a:pt x="16380" y="18332"/>
                  <a:pt x="17162" y="17986"/>
                </a:cubicBezTo>
                <a:cubicBezTo>
                  <a:pt x="17354" y="17900"/>
                  <a:pt x="17561" y="17868"/>
                  <a:pt x="17757" y="17797"/>
                </a:cubicBezTo>
                <a:cubicBezTo>
                  <a:pt x="18066" y="17685"/>
                  <a:pt x="18380" y="17605"/>
                  <a:pt x="18675" y="17438"/>
                </a:cubicBezTo>
                <a:cubicBezTo>
                  <a:pt x="19161" y="17164"/>
                  <a:pt x="19634" y="16833"/>
                  <a:pt x="20109" y="16520"/>
                </a:cubicBezTo>
                <a:cubicBezTo>
                  <a:pt x="20203" y="16458"/>
                  <a:pt x="20285" y="16360"/>
                  <a:pt x="20373" y="16277"/>
                </a:cubicBezTo>
                <a:cubicBezTo>
                  <a:pt x="20358" y="16231"/>
                  <a:pt x="20342" y="16182"/>
                  <a:pt x="20326" y="16137"/>
                </a:cubicBezTo>
                <a:cubicBezTo>
                  <a:pt x="19890" y="16327"/>
                  <a:pt x="19455" y="16518"/>
                  <a:pt x="19019" y="16708"/>
                </a:cubicBezTo>
                <a:cubicBezTo>
                  <a:pt x="19013" y="16682"/>
                  <a:pt x="19008" y="16655"/>
                  <a:pt x="19002" y="16629"/>
                </a:cubicBezTo>
                <a:cubicBezTo>
                  <a:pt x="19099" y="16564"/>
                  <a:pt x="19190" y="16482"/>
                  <a:pt x="19291" y="16441"/>
                </a:cubicBezTo>
                <a:cubicBezTo>
                  <a:pt x="19723" y="16266"/>
                  <a:pt x="20155" y="16097"/>
                  <a:pt x="20591" y="15942"/>
                </a:cubicBezTo>
                <a:cubicBezTo>
                  <a:pt x="20834" y="15856"/>
                  <a:pt x="20992" y="15630"/>
                  <a:pt x="20976" y="15389"/>
                </a:cubicBezTo>
                <a:cubicBezTo>
                  <a:pt x="20836" y="15352"/>
                  <a:pt x="20703" y="15320"/>
                  <a:pt x="20570" y="15285"/>
                </a:cubicBezTo>
                <a:cubicBezTo>
                  <a:pt x="20568" y="15256"/>
                  <a:pt x="20567" y="15224"/>
                  <a:pt x="20565" y="15194"/>
                </a:cubicBezTo>
                <a:cubicBezTo>
                  <a:pt x="20811" y="15049"/>
                  <a:pt x="21153" y="15184"/>
                  <a:pt x="21286" y="14714"/>
                </a:cubicBezTo>
                <a:cubicBezTo>
                  <a:pt x="21116" y="14535"/>
                  <a:pt x="21136" y="14477"/>
                  <a:pt x="21492" y="14154"/>
                </a:cubicBezTo>
                <a:cubicBezTo>
                  <a:pt x="21276" y="14170"/>
                  <a:pt x="21088" y="14182"/>
                  <a:pt x="20880" y="14197"/>
                </a:cubicBezTo>
                <a:cubicBezTo>
                  <a:pt x="21074" y="13889"/>
                  <a:pt x="21442" y="14082"/>
                  <a:pt x="21567" y="13576"/>
                </a:cubicBezTo>
                <a:cubicBezTo>
                  <a:pt x="21471" y="13611"/>
                  <a:pt x="21408" y="13637"/>
                  <a:pt x="21341" y="13662"/>
                </a:cubicBezTo>
                <a:cubicBezTo>
                  <a:pt x="21222" y="13704"/>
                  <a:pt x="21101" y="13753"/>
                  <a:pt x="20980" y="13789"/>
                </a:cubicBezTo>
                <a:cubicBezTo>
                  <a:pt x="20692" y="13876"/>
                  <a:pt x="20402" y="13955"/>
                  <a:pt x="20113" y="14039"/>
                </a:cubicBezTo>
                <a:cubicBezTo>
                  <a:pt x="19984" y="14076"/>
                  <a:pt x="19857" y="14114"/>
                  <a:pt x="19727" y="14142"/>
                </a:cubicBezTo>
                <a:cubicBezTo>
                  <a:pt x="19720" y="14143"/>
                  <a:pt x="19703" y="14038"/>
                  <a:pt x="19694" y="13996"/>
                </a:cubicBezTo>
                <a:cubicBezTo>
                  <a:pt x="19297" y="14070"/>
                  <a:pt x="18968" y="14583"/>
                  <a:pt x="18478" y="14300"/>
                </a:cubicBezTo>
                <a:cubicBezTo>
                  <a:pt x="19215" y="13906"/>
                  <a:pt x="19920" y="13529"/>
                  <a:pt x="20628" y="13151"/>
                </a:cubicBezTo>
                <a:cubicBezTo>
                  <a:pt x="20628" y="13140"/>
                  <a:pt x="20629" y="13131"/>
                  <a:pt x="20628" y="13120"/>
                </a:cubicBezTo>
                <a:cubicBezTo>
                  <a:pt x="20474" y="13149"/>
                  <a:pt x="20318" y="13178"/>
                  <a:pt x="20205" y="13199"/>
                </a:cubicBezTo>
                <a:cubicBezTo>
                  <a:pt x="20312" y="13092"/>
                  <a:pt x="20437" y="12973"/>
                  <a:pt x="20557" y="12853"/>
                </a:cubicBezTo>
                <a:cubicBezTo>
                  <a:pt x="20618" y="12872"/>
                  <a:pt x="20680" y="12888"/>
                  <a:pt x="20741" y="12938"/>
                </a:cubicBezTo>
                <a:cubicBezTo>
                  <a:pt x="20774" y="12964"/>
                  <a:pt x="20854" y="12946"/>
                  <a:pt x="20871" y="12907"/>
                </a:cubicBezTo>
                <a:cubicBezTo>
                  <a:pt x="20896" y="12853"/>
                  <a:pt x="20900" y="12744"/>
                  <a:pt x="20880" y="12682"/>
                </a:cubicBezTo>
                <a:cubicBezTo>
                  <a:pt x="20822" y="12503"/>
                  <a:pt x="20725" y="12406"/>
                  <a:pt x="20603" y="12360"/>
                </a:cubicBezTo>
                <a:cubicBezTo>
                  <a:pt x="20600" y="12332"/>
                  <a:pt x="20598" y="12303"/>
                  <a:pt x="20595" y="12275"/>
                </a:cubicBezTo>
                <a:cubicBezTo>
                  <a:pt x="20549" y="12282"/>
                  <a:pt x="20503" y="12292"/>
                  <a:pt x="20456" y="12299"/>
                </a:cubicBezTo>
                <a:cubicBezTo>
                  <a:pt x="20369" y="12292"/>
                  <a:pt x="20320" y="12237"/>
                  <a:pt x="20297" y="12147"/>
                </a:cubicBezTo>
                <a:cubicBezTo>
                  <a:pt x="20381" y="12099"/>
                  <a:pt x="20465" y="12049"/>
                  <a:pt x="20549" y="12001"/>
                </a:cubicBezTo>
                <a:cubicBezTo>
                  <a:pt x="20555" y="12003"/>
                  <a:pt x="20563" y="12005"/>
                  <a:pt x="20570" y="12007"/>
                </a:cubicBezTo>
                <a:cubicBezTo>
                  <a:pt x="20580" y="11989"/>
                  <a:pt x="20583" y="11984"/>
                  <a:pt x="20586" y="11977"/>
                </a:cubicBezTo>
                <a:cubicBezTo>
                  <a:pt x="20609" y="11964"/>
                  <a:pt x="20631" y="11953"/>
                  <a:pt x="20653" y="11940"/>
                </a:cubicBezTo>
                <a:cubicBezTo>
                  <a:pt x="20631" y="11902"/>
                  <a:pt x="20617" y="11880"/>
                  <a:pt x="20599" y="11849"/>
                </a:cubicBezTo>
                <a:cubicBezTo>
                  <a:pt x="20603" y="11776"/>
                  <a:pt x="20606" y="11702"/>
                  <a:pt x="20595" y="11630"/>
                </a:cubicBezTo>
                <a:cubicBezTo>
                  <a:pt x="20649" y="11602"/>
                  <a:pt x="20699" y="11571"/>
                  <a:pt x="20771" y="11533"/>
                </a:cubicBezTo>
                <a:cubicBezTo>
                  <a:pt x="20683" y="11419"/>
                  <a:pt x="20610" y="11334"/>
                  <a:pt x="20532" y="11229"/>
                </a:cubicBezTo>
                <a:cubicBezTo>
                  <a:pt x="20518" y="11097"/>
                  <a:pt x="20519" y="10960"/>
                  <a:pt x="20578" y="10809"/>
                </a:cubicBezTo>
                <a:cubicBezTo>
                  <a:pt x="20667" y="10580"/>
                  <a:pt x="20275" y="10221"/>
                  <a:pt x="20067" y="10359"/>
                </a:cubicBezTo>
                <a:cubicBezTo>
                  <a:pt x="19903" y="10468"/>
                  <a:pt x="19905" y="10325"/>
                  <a:pt x="19886" y="10250"/>
                </a:cubicBezTo>
                <a:cubicBezTo>
                  <a:pt x="19964" y="10090"/>
                  <a:pt x="20019" y="9981"/>
                  <a:pt x="20062" y="9891"/>
                </a:cubicBezTo>
                <a:cubicBezTo>
                  <a:pt x="20135" y="9873"/>
                  <a:pt x="20248" y="9882"/>
                  <a:pt x="20259" y="9836"/>
                </a:cubicBezTo>
                <a:cubicBezTo>
                  <a:pt x="20287" y="9730"/>
                  <a:pt x="20293" y="9571"/>
                  <a:pt x="20255" y="9483"/>
                </a:cubicBezTo>
                <a:cubicBezTo>
                  <a:pt x="20169" y="9286"/>
                  <a:pt x="20050" y="9117"/>
                  <a:pt x="19958" y="8960"/>
                </a:cubicBezTo>
                <a:cubicBezTo>
                  <a:pt x="20251" y="8947"/>
                  <a:pt x="20442" y="8764"/>
                  <a:pt x="20482" y="8480"/>
                </a:cubicBezTo>
                <a:cubicBezTo>
                  <a:pt x="20573" y="8409"/>
                  <a:pt x="20670" y="8334"/>
                  <a:pt x="20712" y="8212"/>
                </a:cubicBezTo>
                <a:cubicBezTo>
                  <a:pt x="20841" y="7835"/>
                  <a:pt x="20585" y="7789"/>
                  <a:pt x="20444" y="7641"/>
                </a:cubicBezTo>
                <a:cubicBezTo>
                  <a:pt x="20519" y="7623"/>
                  <a:pt x="20582" y="7631"/>
                  <a:pt x="20645" y="7635"/>
                </a:cubicBezTo>
                <a:cubicBezTo>
                  <a:pt x="20841" y="7645"/>
                  <a:pt x="20908" y="7511"/>
                  <a:pt x="20817" y="7270"/>
                </a:cubicBezTo>
                <a:cubicBezTo>
                  <a:pt x="20777" y="7163"/>
                  <a:pt x="20718" y="7057"/>
                  <a:pt x="20649" y="6990"/>
                </a:cubicBezTo>
                <a:cubicBezTo>
                  <a:pt x="20439" y="6784"/>
                  <a:pt x="20438" y="6791"/>
                  <a:pt x="20637" y="6479"/>
                </a:cubicBezTo>
                <a:cubicBezTo>
                  <a:pt x="20494" y="6321"/>
                  <a:pt x="20366" y="6120"/>
                  <a:pt x="20209" y="6023"/>
                </a:cubicBezTo>
                <a:cubicBezTo>
                  <a:pt x="20048" y="5923"/>
                  <a:pt x="19856" y="5937"/>
                  <a:pt x="19681" y="5877"/>
                </a:cubicBezTo>
                <a:cubicBezTo>
                  <a:pt x="19622" y="5857"/>
                  <a:pt x="19547" y="5782"/>
                  <a:pt x="19530" y="5707"/>
                </a:cubicBezTo>
                <a:cubicBezTo>
                  <a:pt x="19512" y="5627"/>
                  <a:pt x="19553" y="5515"/>
                  <a:pt x="19576" y="5372"/>
                </a:cubicBezTo>
                <a:cubicBezTo>
                  <a:pt x="19742" y="5651"/>
                  <a:pt x="19801" y="5709"/>
                  <a:pt x="19962" y="5567"/>
                </a:cubicBezTo>
                <a:cubicBezTo>
                  <a:pt x="20237" y="5322"/>
                  <a:pt x="20591" y="5164"/>
                  <a:pt x="20641" y="4563"/>
                </a:cubicBezTo>
                <a:cubicBezTo>
                  <a:pt x="20885" y="4427"/>
                  <a:pt x="21237" y="3971"/>
                  <a:pt x="21349" y="3627"/>
                </a:cubicBezTo>
                <a:cubicBezTo>
                  <a:pt x="21368" y="3570"/>
                  <a:pt x="21395" y="3492"/>
                  <a:pt x="21383" y="3444"/>
                </a:cubicBezTo>
                <a:cubicBezTo>
                  <a:pt x="21318" y="3193"/>
                  <a:pt x="21403" y="3033"/>
                  <a:pt x="21509" y="2854"/>
                </a:cubicBezTo>
                <a:cubicBezTo>
                  <a:pt x="21553" y="2779"/>
                  <a:pt x="21584" y="2621"/>
                  <a:pt x="21559" y="2544"/>
                </a:cubicBezTo>
                <a:cubicBezTo>
                  <a:pt x="21538" y="2481"/>
                  <a:pt x="21426" y="2478"/>
                  <a:pt x="21353" y="2453"/>
                </a:cubicBezTo>
                <a:cubicBezTo>
                  <a:pt x="21329" y="2445"/>
                  <a:pt x="21303" y="2450"/>
                  <a:pt x="21257" y="2447"/>
                </a:cubicBezTo>
                <a:cubicBezTo>
                  <a:pt x="21334" y="2228"/>
                  <a:pt x="21402" y="2042"/>
                  <a:pt x="21488" y="1796"/>
                </a:cubicBezTo>
                <a:cubicBezTo>
                  <a:pt x="21263" y="1710"/>
                  <a:pt x="21034" y="1633"/>
                  <a:pt x="20813" y="1529"/>
                </a:cubicBezTo>
                <a:cubicBezTo>
                  <a:pt x="20301" y="1288"/>
                  <a:pt x="19793" y="1016"/>
                  <a:pt x="19279" y="787"/>
                </a:cubicBezTo>
                <a:cubicBezTo>
                  <a:pt x="19045" y="682"/>
                  <a:pt x="18779" y="533"/>
                  <a:pt x="18562" y="610"/>
                </a:cubicBezTo>
                <a:cubicBezTo>
                  <a:pt x="18242" y="724"/>
                  <a:pt x="17977" y="600"/>
                  <a:pt x="17723" y="422"/>
                </a:cubicBezTo>
                <a:cubicBezTo>
                  <a:pt x="17360" y="167"/>
                  <a:pt x="16986" y="46"/>
                  <a:pt x="16592" y="2"/>
                </a:cubicBezTo>
                <a:close/>
              </a:path>
            </a:pathLst>
          </a:custGeom>
          <a:solidFill>
            <a:srgbClr val="271880"/>
          </a:solidFill>
        </p:spPr>
        <p:txBody>
          <a:bodyPr lIns="53578" tIns="53578" rIns="53578" bIns="53578" anchor="ctr"/>
          <a:lstStyle/>
          <a:p>
            <a:pPr defTabSz="642937">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r>
              <a:rPr lang="en-US"/>
              <a:t> </a:t>
            </a:r>
            <a:endParaRPr/>
          </a:p>
        </p:txBody>
      </p:sp>
      <p:sp>
        <p:nvSpPr>
          <p:cNvPr id="333" name="o"/>
          <p:cNvSpPr txBox="1">
            <a:spLocks noGrp="1"/>
          </p:cNvSpPr>
          <p:nvPr>
            <p:ph type="body" sz="quarter" idx="22"/>
          </p:nvPr>
        </p:nvSpPr>
        <p:spPr>
          <a:xfrm>
            <a:off x="13976545" y="5019790"/>
            <a:ext cx="1378173" cy="1730755"/>
          </a:xfrm>
          <a:prstGeom prst="rect">
            <a:avLst/>
          </a:prstGeom>
        </p:spPr>
        <p:txBody>
          <a:bodyPr lIns="71437" tIns="71437" rIns="71437" bIns="71437" anchor="ctr"/>
          <a:lstStyle>
            <a:lvl1pPr>
              <a:lnSpc>
                <a:spcPct val="70000"/>
              </a:lnSpc>
              <a:defRPr sz="11200" b="1" cap="all">
                <a:solidFill>
                  <a:srgbClr val="FFFFFF"/>
                </a:solidFill>
                <a:latin typeface="+mj-lt"/>
                <a:ea typeface="+mj-ea"/>
                <a:cs typeface="+mj-cs"/>
                <a:sym typeface="Avenir Next"/>
              </a:defRPr>
            </a:lvl1pPr>
          </a:lstStyle>
          <a:p>
            <a:pPr lvl="0"/>
            <a:r>
              <a:rPr lang="fr-FR"/>
              <a:t>Cliquez pour modifier les styles du texte du masque</a:t>
            </a:r>
          </a:p>
        </p:txBody>
      </p:sp>
      <p:sp>
        <p:nvSpPr>
          <p:cNvPr id="334" name="Shape"/>
          <p:cNvSpPr>
            <a:spLocks noGrp="1"/>
          </p:cNvSpPr>
          <p:nvPr>
            <p:ph type="body" sz="quarter" idx="23" hasCustomPrompt="1"/>
          </p:nvPr>
        </p:nvSpPr>
        <p:spPr>
          <a:xfrm rot="10800000">
            <a:off x="18734408" y="5410952"/>
            <a:ext cx="1236455" cy="1178650"/>
          </a:xfrm>
          <a:custGeom>
            <a:avLst/>
            <a:gdLst/>
            <a:ahLst/>
            <a:cxnLst>
              <a:cxn ang="0">
                <a:pos x="wd2" y="hd2"/>
              </a:cxn>
              <a:cxn ang="5400000">
                <a:pos x="wd2" y="hd2"/>
              </a:cxn>
              <a:cxn ang="10800000">
                <a:pos x="wd2" y="hd2"/>
              </a:cxn>
              <a:cxn ang="16200000">
                <a:pos x="wd2" y="hd2"/>
              </a:cxn>
            </a:cxnLst>
            <a:rect l="0" t="0" r="r" b="b"/>
            <a:pathLst>
              <a:path w="21568" h="21583" extrusionOk="0">
                <a:moveTo>
                  <a:pt x="16592" y="2"/>
                </a:moveTo>
                <a:cubicBezTo>
                  <a:pt x="16492" y="-9"/>
                  <a:pt x="16386" y="16"/>
                  <a:pt x="16290" y="57"/>
                </a:cubicBezTo>
                <a:cubicBezTo>
                  <a:pt x="16249" y="74"/>
                  <a:pt x="16225" y="182"/>
                  <a:pt x="16193" y="245"/>
                </a:cubicBezTo>
                <a:cubicBezTo>
                  <a:pt x="16240" y="268"/>
                  <a:pt x="16289" y="302"/>
                  <a:pt x="16336" y="306"/>
                </a:cubicBezTo>
                <a:cubicBezTo>
                  <a:pt x="16441" y="316"/>
                  <a:pt x="16545" y="312"/>
                  <a:pt x="16650" y="312"/>
                </a:cubicBezTo>
                <a:cubicBezTo>
                  <a:pt x="16653" y="348"/>
                  <a:pt x="16656" y="380"/>
                  <a:pt x="16659" y="416"/>
                </a:cubicBezTo>
                <a:cubicBezTo>
                  <a:pt x="16603" y="443"/>
                  <a:pt x="16546" y="497"/>
                  <a:pt x="16491" y="495"/>
                </a:cubicBezTo>
                <a:cubicBezTo>
                  <a:pt x="16260" y="486"/>
                  <a:pt x="16030" y="460"/>
                  <a:pt x="15799" y="440"/>
                </a:cubicBezTo>
                <a:cubicBezTo>
                  <a:pt x="15671" y="429"/>
                  <a:pt x="15542" y="420"/>
                  <a:pt x="15414" y="404"/>
                </a:cubicBezTo>
                <a:cubicBezTo>
                  <a:pt x="15307" y="390"/>
                  <a:pt x="15200" y="344"/>
                  <a:pt x="15095" y="355"/>
                </a:cubicBezTo>
                <a:cubicBezTo>
                  <a:pt x="14983" y="367"/>
                  <a:pt x="14871" y="428"/>
                  <a:pt x="14731" y="477"/>
                </a:cubicBezTo>
                <a:cubicBezTo>
                  <a:pt x="14755" y="314"/>
                  <a:pt x="14770" y="216"/>
                  <a:pt x="14785" y="118"/>
                </a:cubicBezTo>
                <a:cubicBezTo>
                  <a:pt x="14476" y="3"/>
                  <a:pt x="14417" y="373"/>
                  <a:pt x="14295" y="623"/>
                </a:cubicBezTo>
                <a:cubicBezTo>
                  <a:pt x="14133" y="296"/>
                  <a:pt x="13756" y="295"/>
                  <a:pt x="13548" y="550"/>
                </a:cubicBezTo>
                <a:cubicBezTo>
                  <a:pt x="13464" y="495"/>
                  <a:pt x="13378" y="393"/>
                  <a:pt x="13343" y="422"/>
                </a:cubicBezTo>
                <a:cubicBezTo>
                  <a:pt x="13121" y="604"/>
                  <a:pt x="12922" y="745"/>
                  <a:pt x="12643" y="616"/>
                </a:cubicBezTo>
                <a:cubicBezTo>
                  <a:pt x="12449" y="527"/>
                  <a:pt x="12219" y="591"/>
                  <a:pt x="12006" y="586"/>
                </a:cubicBezTo>
                <a:cubicBezTo>
                  <a:pt x="11905" y="584"/>
                  <a:pt x="11803" y="567"/>
                  <a:pt x="11704" y="586"/>
                </a:cubicBezTo>
                <a:cubicBezTo>
                  <a:pt x="11466" y="631"/>
                  <a:pt x="11225" y="671"/>
                  <a:pt x="10991" y="750"/>
                </a:cubicBezTo>
                <a:cubicBezTo>
                  <a:pt x="10704" y="848"/>
                  <a:pt x="10421" y="982"/>
                  <a:pt x="10136" y="1097"/>
                </a:cubicBezTo>
                <a:cubicBezTo>
                  <a:pt x="10040" y="1136"/>
                  <a:pt x="9932" y="1221"/>
                  <a:pt x="9847" y="1188"/>
                </a:cubicBezTo>
                <a:cubicBezTo>
                  <a:pt x="9372" y="1005"/>
                  <a:pt x="8962" y="1257"/>
                  <a:pt x="8548" y="1541"/>
                </a:cubicBezTo>
                <a:cubicBezTo>
                  <a:pt x="8169" y="1799"/>
                  <a:pt x="7784" y="2030"/>
                  <a:pt x="7395" y="2252"/>
                </a:cubicBezTo>
                <a:cubicBezTo>
                  <a:pt x="7186" y="2372"/>
                  <a:pt x="6961" y="2441"/>
                  <a:pt x="6745" y="2538"/>
                </a:cubicBezTo>
                <a:cubicBezTo>
                  <a:pt x="5965" y="2891"/>
                  <a:pt x="5188" y="3250"/>
                  <a:pt x="4406" y="3596"/>
                </a:cubicBezTo>
                <a:cubicBezTo>
                  <a:pt x="4214" y="3682"/>
                  <a:pt x="4011" y="3714"/>
                  <a:pt x="3815" y="3785"/>
                </a:cubicBezTo>
                <a:cubicBezTo>
                  <a:pt x="3506" y="3897"/>
                  <a:pt x="3188" y="3983"/>
                  <a:pt x="2893" y="4150"/>
                </a:cubicBezTo>
                <a:cubicBezTo>
                  <a:pt x="2407" y="4424"/>
                  <a:pt x="1934" y="4749"/>
                  <a:pt x="1459" y="5062"/>
                </a:cubicBezTo>
                <a:cubicBezTo>
                  <a:pt x="1365" y="5124"/>
                  <a:pt x="1283" y="5228"/>
                  <a:pt x="1195" y="5311"/>
                </a:cubicBezTo>
                <a:cubicBezTo>
                  <a:pt x="1210" y="5357"/>
                  <a:pt x="1226" y="5400"/>
                  <a:pt x="1242" y="5445"/>
                </a:cubicBezTo>
                <a:cubicBezTo>
                  <a:pt x="1678" y="5255"/>
                  <a:pt x="2113" y="5064"/>
                  <a:pt x="2549" y="4874"/>
                </a:cubicBezTo>
                <a:cubicBezTo>
                  <a:pt x="2555" y="4900"/>
                  <a:pt x="2564" y="4927"/>
                  <a:pt x="2570" y="4953"/>
                </a:cubicBezTo>
                <a:cubicBezTo>
                  <a:pt x="2474" y="5018"/>
                  <a:pt x="2378" y="5106"/>
                  <a:pt x="2277" y="5147"/>
                </a:cubicBezTo>
                <a:cubicBezTo>
                  <a:pt x="1845" y="5322"/>
                  <a:pt x="1413" y="5491"/>
                  <a:pt x="977" y="5646"/>
                </a:cubicBezTo>
                <a:cubicBezTo>
                  <a:pt x="734" y="5732"/>
                  <a:pt x="576" y="5952"/>
                  <a:pt x="592" y="6193"/>
                </a:cubicBezTo>
                <a:cubicBezTo>
                  <a:pt x="732" y="6230"/>
                  <a:pt x="865" y="6268"/>
                  <a:pt x="998" y="6303"/>
                </a:cubicBezTo>
                <a:cubicBezTo>
                  <a:pt x="1000" y="6332"/>
                  <a:pt x="1005" y="6358"/>
                  <a:pt x="1007" y="6388"/>
                </a:cubicBezTo>
                <a:cubicBezTo>
                  <a:pt x="761" y="6533"/>
                  <a:pt x="419" y="6398"/>
                  <a:pt x="286" y="6868"/>
                </a:cubicBezTo>
                <a:cubicBezTo>
                  <a:pt x="456" y="7047"/>
                  <a:pt x="436" y="7105"/>
                  <a:pt x="80" y="7428"/>
                </a:cubicBezTo>
                <a:cubicBezTo>
                  <a:pt x="296" y="7412"/>
                  <a:pt x="480" y="7400"/>
                  <a:pt x="688" y="7385"/>
                </a:cubicBezTo>
                <a:cubicBezTo>
                  <a:pt x="494" y="7693"/>
                  <a:pt x="126" y="7500"/>
                  <a:pt x="1" y="8006"/>
                </a:cubicBezTo>
                <a:cubicBezTo>
                  <a:pt x="97" y="7971"/>
                  <a:pt x="165" y="7951"/>
                  <a:pt x="231" y="7927"/>
                </a:cubicBezTo>
                <a:cubicBezTo>
                  <a:pt x="351" y="7884"/>
                  <a:pt x="467" y="7835"/>
                  <a:pt x="588" y="7799"/>
                </a:cubicBezTo>
                <a:cubicBezTo>
                  <a:pt x="876" y="7712"/>
                  <a:pt x="1166" y="7633"/>
                  <a:pt x="1455" y="7549"/>
                </a:cubicBezTo>
                <a:cubicBezTo>
                  <a:pt x="1584" y="7512"/>
                  <a:pt x="1711" y="7468"/>
                  <a:pt x="1841" y="7440"/>
                </a:cubicBezTo>
                <a:cubicBezTo>
                  <a:pt x="1848" y="7439"/>
                  <a:pt x="1869" y="7544"/>
                  <a:pt x="1879" y="7586"/>
                </a:cubicBezTo>
                <a:cubicBezTo>
                  <a:pt x="2276" y="7512"/>
                  <a:pt x="2605" y="6999"/>
                  <a:pt x="3094" y="7282"/>
                </a:cubicBezTo>
                <a:cubicBezTo>
                  <a:pt x="2357" y="7676"/>
                  <a:pt x="1648" y="8053"/>
                  <a:pt x="940" y="8431"/>
                </a:cubicBezTo>
                <a:cubicBezTo>
                  <a:pt x="940" y="8442"/>
                  <a:pt x="939" y="8451"/>
                  <a:pt x="940" y="8462"/>
                </a:cubicBezTo>
                <a:cubicBezTo>
                  <a:pt x="1094" y="8433"/>
                  <a:pt x="1250" y="8404"/>
                  <a:pt x="1363" y="8383"/>
                </a:cubicBezTo>
                <a:cubicBezTo>
                  <a:pt x="1256" y="8490"/>
                  <a:pt x="1135" y="8615"/>
                  <a:pt x="1015" y="8735"/>
                </a:cubicBezTo>
                <a:cubicBezTo>
                  <a:pt x="954" y="8716"/>
                  <a:pt x="892" y="8700"/>
                  <a:pt x="831" y="8650"/>
                </a:cubicBezTo>
                <a:cubicBezTo>
                  <a:pt x="798" y="8624"/>
                  <a:pt x="714" y="8642"/>
                  <a:pt x="697" y="8681"/>
                </a:cubicBezTo>
                <a:cubicBezTo>
                  <a:pt x="672" y="8735"/>
                  <a:pt x="668" y="8838"/>
                  <a:pt x="688" y="8900"/>
                </a:cubicBezTo>
                <a:cubicBezTo>
                  <a:pt x="746" y="9078"/>
                  <a:pt x="843" y="9181"/>
                  <a:pt x="965" y="9228"/>
                </a:cubicBezTo>
                <a:cubicBezTo>
                  <a:pt x="968" y="9255"/>
                  <a:pt x="970" y="9280"/>
                  <a:pt x="973" y="9307"/>
                </a:cubicBezTo>
                <a:cubicBezTo>
                  <a:pt x="1019" y="9300"/>
                  <a:pt x="1065" y="9290"/>
                  <a:pt x="1112" y="9283"/>
                </a:cubicBezTo>
                <a:cubicBezTo>
                  <a:pt x="1199" y="9290"/>
                  <a:pt x="1248" y="9346"/>
                  <a:pt x="1271" y="9435"/>
                </a:cubicBezTo>
                <a:cubicBezTo>
                  <a:pt x="1187" y="9483"/>
                  <a:pt x="1103" y="9533"/>
                  <a:pt x="1019" y="9581"/>
                </a:cubicBezTo>
                <a:cubicBezTo>
                  <a:pt x="1013" y="9579"/>
                  <a:pt x="1005" y="9577"/>
                  <a:pt x="998" y="9575"/>
                </a:cubicBezTo>
                <a:cubicBezTo>
                  <a:pt x="988" y="9593"/>
                  <a:pt x="985" y="9598"/>
                  <a:pt x="982" y="9605"/>
                </a:cubicBezTo>
                <a:cubicBezTo>
                  <a:pt x="959" y="9618"/>
                  <a:pt x="937" y="9629"/>
                  <a:pt x="915" y="9642"/>
                </a:cubicBezTo>
                <a:cubicBezTo>
                  <a:pt x="936" y="9679"/>
                  <a:pt x="951" y="9702"/>
                  <a:pt x="969" y="9733"/>
                </a:cubicBezTo>
                <a:cubicBezTo>
                  <a:pt x="965" y="9808"/>
                  <a:pt x="965" y="9884"/>
                  <a:pt x="977" y="9958"/>
                </a:cubicBezTo>
                <a:cubicBezTo>
                  <a:pt x="923" y="9986"/>
                  <a:pt x="870" y="10011"/>
                  <a:pt x="797" y="10049"/>
                </a:cubicBezTo>
                <a:cubicBezTo>
                  <a:pt x="885" y="10163"/>
                  <a:pt x="962" y="10247"/>
                  <a:pt x="1040" y="10353"/>
                </a:cubicBezTo>
                <a:cubicBezTo>
                  <a:pt x="1054" y="10486"/>
                  <a:pt x="1053" y="10627"/>
                  <a:pt x="994" y="10779"/>
                </a:cubicBezTo>
                <a:cubicBezTo>
                  <a:pt x="905" y="11008"/>
                  <a:pt x="1293" y="11361"/>
                  <a:pt x="1501" y="11223"/>
                </a:cubicBezTo>
                <a:cubicBezTo>
                  <a:pt x="1665" y="11114"/>
                  <a:pt x="1667" y="11257"/>
                  <a:pt x="1686" y="11332"/>
                </a:cubicBezTo>
                <a:cubicBezTo>
                  <a:pt x="1608" y="11492"/>
                  <a:pt x="1549" y="11607"/>
                  <a:pt x="1506" y="11697"/>
                </a:cubicBezTo>
                <a:cubicBezTo>
                  <a:pt x="1433" y="11715"/>
                  <a:pt x="1324" y="11707"/>
                  <a:pt x="1313" y="11752"/>
                </a:cubicBezTo>
                <a:cubicBezTo>
                  <a:pt x="1286" y="11858"/>
                  <a:pt x="1275" y="12017"/>
                  <a:pt x="1313" y="12105"/>
                </a:cubicBezTo>
                <a:cubicBezTo>
                  <a:pt x="1399" y="12302"/>
                  <a:pt x="1518" y="12471"/>
                  <a:pt x="1610" y="12628"/>
                </a:cubicBezTo>
                <a:cubicBezTo>
                  <a:pt x="1317" y="12641"/>
                  <a:pt x="1130" y="12818"/>
                  <a:pt x="1091" y="13102"/>
                </a:cubicBezTo>
                <a:cubicBezTo>
                  <a:pt x="999" y="13173"/>
                  <a:pt x="898" y="13254"/>
                  <a:pt x="856" y="13376"/>
                </a:cubicBezTo>
                <a:cubicBezTo>
                  <a:pt x="727" y="13753"/>
                  <a:pt x="983" y="13793"/>
                  <a:pt x="1124" y="13941"/>
                </a:cubicBezTo>
                <a:cubicBezTo>
                  <a:pt x="1049" y="13959"/>
                  <a:pt x="986" y="13957"/>
                  <a:pt x="923" y="13953"/>
                </a:cubicBezTo>
                <a:cubicBezTo>
                  <a:pt x="727" y="13943"/>
                  <a:pt x="660" y="14071"/>
                  <a:pt x="751" y="14312"/>
                </a:cubicBezTo>
                <a:cubicBezTo>
                  <a:pt x="791" y="14419"/>
                  <a:pt x="850" y="14525"/>
                  <a:pt x="919" y="14592"/>
                </a:cubicBezTo>
                <a:cubicBezTo>
                  <a:pt x="1129" y="14798"/>
                  <a:pt x="1134" y="14791"/>
                  <a:pt x="936" y="15103"/>
                </a:cubicBezTo>
                <a:cubicBezTo>
                  <a:pt x="1078" y="15261"/>
                  <a:pt x="1202" y="15462"/>
                  <a:pt x="1359" y="15559"/>
                </a:cubicBezTo>
                <a:cubicBezTo>
                  <a:pt x="1520" y="15659"/>
                  <a:pt x="1712" y="15651"/>
                  <a:pt x="1887" y="15711"/>
                </a:cubicBezTo>
                <a:cubicBezTo>
                  <a:pt x="1946" y="15731"/>
                  <a:pt x="2021" y="15806"/>
                  <a:pt x="2038" y="15881"/>
                </a:cubicBezTo>
                <a:cubicBezTo>
                  <a:pt x="2056" y="15961"/>
                  <a:pt x="2015" y="16067"/>
                  <a:pt x="1992" y="16210"/>
                </a:cubicBezTo>
                <a:cubicBezTo>
                  <a:pt x="1826" y="15931"/>
                  <a:pt x="1771" y="15873"/>
                  <a:pt x="1610" y="16015"/>
                </a:cubicBezTo>
                <a:cubicBezTo>
                  <a:pt x="1335" y="16260"/>
                  <a:pt x="977" y="16418"/>
                  <a:pt x="927" y="17019"/>
                </a:cubicBezTo>
                <a:cubicBezTo>
                  <a:pt x="683" y="17155"/>
                  <a:pt x="331" y="17611"/>
                  <a:pt x="219" y="17955"/>
                </a:cubicBezTo>
                <a:cubicBezTo>
                  <a:pt x="200" y="18012"/>
                  <a:pt x="173" y="18090"/>
                  <a:pt x="185" y="18138"/>
                </a:cubicBezTo>
                <a:cubicBezTo>
                  <a:pt x="250" y="18389"/>
                  <a:pt x="165" y="18556"/>
                  <a:pt x="59" y="18734"/>
                </a:cubicBezTo>
                <a:cubicBezTo>
                  <a:pt x="15" y="18809"/>
                  <a:pt x="-16" y="18968"/>
                  <a:pt x="9" y="19044"/>
                </a:cubicBezTo>
                <a:cubicBezTo>
                  <a:pt x="30" y="19107"/>
                  <a:pt x="142" y="19104"/>
                  <a:pt x="215" y="19129"/>
                </a:cubicBezTo>
                <a:cubicBezTo>
                  <a:pt x="239" y="19137"/>
                  <a:pt x="265" y="19138"/>
                  <a:pt x="311" y="19141"/>
                </a:cubicBezTo>
                <a:cubicBezTo>
                  <a:pt x="234" y="19360"/>
                  <a:pt x="171" y="19546"/>
                  <a:pt x="85" y="19792"/>
                </a:cubicBezTo>
                <a:cubicBezTo>
                  <a:pt x="309" y="19878"/>
                  <a:pt x="538" y="19949"/>
                  <a:pt x="759" y="20053"/>
                </a:cubicBezTo>
                <a:cubicBezTo>
                  <a:pt x="1272" y="20294"/>
                  <a:pt x="1775" y="20566"/>
                  <a:pt x="2289" y="20795"/>
                </a:cubicBezTo>
                <a:cubicBezTo>
                  <a:pt x="2523" y="20900"/>
                  <a:pt x="2793" y="21055"/>
                  <a:pt x="3010" y="20978"/>
                </a:cubicBezTo>
                <a:cubicBezTo>
                  <a:pt x="3330" y="20864"/>
                  <a:pt x="3591" y="20988"/>
                  <a:pt x="3845" y="21166"/>
                </a:cubicBezTo>
                <a:cubicBezTo>
                  <a:pt x="4208" y="21421"/>
                  <a:pt x="4587" y="21536"/>
                  <a:pt x="4981" y="21580"/>
                </a:cubicBezTo>
                <a:cubicBezTo>
                  <a:pt x="5080" y="21591"/>
                  <a:pt x="5187" y="21566"/>
                  <a:pt x="5282" y="21525"/>
                </a:cubicBezTo>
                <a:cubicBezTo>
                  <a:pt x="5323" y="21508"/>
                  <a:pt x="5343" y="21406"/>
                  <a:pt x="5375" y="21343"/>
                </a:cubicBezTo>
                <a:cubicBezTo>
                  <a:pt x="5328" y="21320"/>
                  <a:pt x="5284" y="21280"/>
                  <a:pt x="5236" y="21276"/>
                </a:cubicBezTo>
                <a:cubicBezTo>
                  <a:pt x="5131" y="21266"/>
                  <a:pt x="5023" y="21276"/>
                  <a:pt x="4918" y="21276"/>
                </a:cubicBezTo>
                <a:cubicBezTo>
                  <a:pt x="4915" y="21240"/>
                  <a:pt x="4912" y="21202"/>
                  <a:pt x="4909" y="21166"/>
                </a:cubicBezTo>
                <a:cubicBezTo>
                  <a:pt x="4965" y="21139"/>
                  <a:pt x="5022" y="21085"/>
                  <a:pt x="5077" y="21087"/>
                </a:cubicBezTo>
                <a:cubicBezTo>
                  <a:pt x="5308" y="21096"/>
                  <a:pt x="5538" y="21122"/>
                  <a:pt x="5769" y="21142"/>
                </a:cubicBezTo>
                <a:cubicBezTo>
                  <a:pt x="5897" y="21153"/>
                  <a:pt x="6026" y="21168"/>
                  <a:pt x="6154" y="21184"/>
                </a:cubicBezTo>
                <a:cubicBezTo>
                  <a:pt x="6261" y="21198"/>
                  <a:pt x="6368" y="21238"/>
                  <a:pt x="6473" y="21227"/>
                </a:cubicBezTo>
                <a:cubicBezTo>
                  <a:pt x="6585" y="21215"/>
                  <a:pt x="6697" y="21154"/>
                  <a:pt x="6837" y="21105"/>
                </a:cubicBezTo>
                <a:cubicBezTo>
                  <a:pt x="6813" y="21268"/>
                  <a:pt x="6798" y="21372"/>
                  <a:pt x="6783" y="21470"/>
                </a:cubicBezTo>
                <a:cubicBezTo>
                  <a:pt x="7092" y="21585"/>
                  <a:pt x="7156" y="21209"/>
                  <a:pt x="7278" y="20959"/>
                </a:cubicBezTo>
                <a:cubicBezTo>
                  <a:pt x="7439" y="21286"/>
                  <a:pt x="7812" y="21293"/>
                  <a:pt x="8020" y="21039"/>
                </a:cubicBezTo>
                <a:cubicBezTo>
                  <a:pt x="8104" y="21093"/>
                  <a:pt x="8190" y="21189"/>
                  <a:pt x="8225" y="21160"/>
                </a:cubicBezTo>
                <a:cubicBezTo>
                  <a:pt x="8447" y="20978"/>
                  <a:pt x="8651" y="20837"/>
                  <a:pt x="8929" y="20966"/>
                </a:cubicBezTo>
                <a:cubicBezTo>
                  <a:pt x="9124" y="21055"/>
                  <a:pt x="9349" y="20997"/>
                  <a:pt x="9562" y="21002"/>
                </a:cubicBezTo>
                <a:cubicBezTo>
                  <a:pt x="9663" y="21004"/>
                  <a:pt x="9769" y="21021"/>
                  <a:pt x="9868" y="21002"/>
                </a:cubicBezTo>
                <a:cubicBezTo>
                  <a:pt x="10107" y="20957"/>
                  <a:pt x="10343" y="20911"/>
                  <a:pt x="10577" y="20832"/>
                </a:cubicBezTo>
                <a:cubicBezTo>
                  <a:pt x="10864" y="20734"/>
                  <a:pt x="11147" y="20600"/>
                  <a:pt x="11432" y="20485"/>
                </a:cubicBezTo>
                <a:cubicBezTo>
                  <a:pt x="11528" y="20446"/>
                  <a:pt x="11636" y="20361"/>
                  <a:pt x="11721" y="20394"/>
                </a:cubicBezTo>
                <a:cubicBezTo>
                  <a:pt x="12196" y="20577"/>
                  <a:pt x="12606" y="20331"/>
                  <a:pt x="13020" y="20047"/>
                </a:cubicBezTo>
                <a:cubicBezTo>
                  <a:pt x="13399" y="19789"/>
                  <a:pt x="13788" y="19552"/>
                  <a:pt x="14177" y="19330"/>
                </a:cubicBezTo>
                <a:cubicBezTo>
                  <a:pt x="14386" y="19210"/>
                  <a:pt x="14607" y="19147"/>
                  <a:pt x="14823" y="19050"/>
                </a:cubicBezTo>
                <a:cubicBezTo>
                  <a:pt x="15603" y="18697"/>
                  <a:pt x="16380" y="18332"/>
                  <a:pt x="17162" y="17986"/>
                </a:cubicBezTo>
                <a:cubicBezTo>
                  <a:pt x="17354" y="17900"/>
                  <a:pt x="17561" y="17868"/>
                  <a:pt x="17757" y="17797"/>
                </a:cubicBezTo>
                <a:cubicBezTo>
                  <a:pt x="18066" y="17685"/>
                  <a:pt x="18380" y="17605"/>
                  <a:pt x="18675" y="17438"/>
                </a:cubicBezTo>
                <a:cubicBezTo>
                  <a:pt x="19161" y="17164"/>
                  <a:pt x="19634" y="16833"/>
                  <a:pt x="20109" y="16520"/>
                </a:cubicBezTo>
                <a:cubicBezTo>
                  <a:pt x="20203" y="16458"/>
                  <a:pt x="20285" y="16360"/>
                  <a:pt x="20373" y="16277"/>
                </a:cubicBezTo>
                <a:cubicBezTo>
                  <a:pt x="20358" y="16231"/>
                  <a:pt x="20342" y="16182"/>
                  <a:pt x="20326" y="16137"/>
                </a:cubicBezTo>
                <a:cubicBezTo>
                  <a:pt x="19890" y="16327"/>
                  <a:pt x="19455" y="16518"/>
                  <a:pt x="19019" y="16708"/>
                </a:cubicBezTo>
                <a:cubicBezTo>
                  <a:pt x="19013" y="16682"/>
                  <a:pt x="19008" y="16655"/>
                  <a:pt x="19002" y="16629"/>
                </a:cubicBezTo>
                <a:cubicBezTo>
                  <a:pt x="19099" y="16564"/>
                  <a:pt x="19190" y="16482"/>
                  <a:pt x="19291" y="16441"/>
                </a:cubicBezTo>
                <a:cubicBezTo>
                  <a:pt x="19723" y="16266"/>
                  <a:pt x="20155" y="16097"/>
                  <a:pt x="20591" y="15942"/>
                </a:cubicBezTo>
                <a:cubicBezTo>
                  <a:pt x="20834" y="15856"/>
                  <a:pt x="20992" y="15630"/>
                  <a:pt x="20976" y="15389"/>
                </a:cubicBezTo>
                <a:cubicBezTo>
                  <a:pt x="20836" y="15352"/>
                  <a:pt x="20703" y="15320"/>
                  <a:pt x="20570" y="15285"/>
                </a:cubicBezTo>
                <a:cubicBezTo>
                  <a:pt x="20568" y="15256"/>
                  <a:pt x="20567" y="15224"/>
                  <a:pt x="20565" y="15194"/>
                </a:cubicBezTo>
                <a:cubicBezTo>
                  <a:pt x="20811" y="15049"/>
                  <a:pt x="21153" y="15184"/>
                  <a:pt x="21286" y="14714"/>
                </a:cubicBezTo>
                <a:cubicBezTo>
                  <a:pt x="21116" y="14535"/>
                  <a:pt x="21136" y="14477"/>
                  <a:pt x="21492" y="14154"/>
                </a:cubicBezTo>
                <a:cubicBezTo>
                  <a:pt x="21276" y="14170"/>
                  <a:pt x="21088" y="14182"/>
                  <a:pt x="20880" y="14197"/>
                </a:cubicBezTo>
                <a:cubicBezTo>
                  <a:pt x="21074" y="13889"/>
                  <a:pt x="21442" y="14082"/>
                  <a:pt x="21567" y="13576"/>
                </a:cubicBezTo>
                <a:cubicBezTo>
                  <a:pt x="21471" y="13611"/>
                  <a:pt x="21408" y="13637"/>
                  <a:pt x="21341" y="13662"/>
                </a:cubicBezTo>
                <a:cubicBezTo>
                  <a:pt x="21222" y="13704"/>
                  <a:pt x="21101" y="13753"/>
                  <a:pt x="20980" y="13789"/>
                </a:cubicBezTo>
                <a:cubicBezTo>
                  <a:pt x="20692" y="13876"/>
                  <a:pt x="20402" y="13955"/>
                  <a:pt x="20113" y="14039"/>
                </a:cubicBezTo>
                <a:cubicBezTo>
                  <a:pt x="19984" y="14076"/>
                  <a:pt x="19857" y="14114"/>
                  <a:pt x="19727" y="14142"/>
                </a:cubicBezTo>
                <a:cubicBezTo>
                  <a:pt x="19720" y="14143"/>
                  <a:pt x="19703" y="14038"/>
                  <a:pt x="19694" y="13996"/>
                </a:cubicBezTo>
                <a:cubicBezTo>
                  <a:pt x="19297" y="14070"/>
                  <a:pt x="18968" y="14583"/>
                  <a:pt x="18478" y="14300"/>
                </a:cubicBezTo>
                <a:cubicBezTo>
                  <a:pt x="19215" y="13906"/>
                  <a:pt x="19920" y="13529"/>
                  <a:pt x="20628" y="13151"/>
                </a:cubicBezTo>
                <a:cubicBezTo>
                  <a:pt x="20628" y="13140"/>
                  <a:pt x="20629" y="13131"/>
                  <a:pt x="20628" y="13120"/>
                </a:cubicBezTo>
                <a:cubicBezTo>
                  <a:pt x="20474" y="13149"/>
                  <a:pt x="20318" y="13178"/>
                  <a:pt x="20205" y="13199"/>
                </a:cubicBezTo>
                <a:cubicBezTo>
                  <a:pt x="20312" y="13092"/>
                  <a:pt x="20437" y="12973"/>
                  <a:pt x="20557" y="12853"/>
                </a:cubicBezTo>
                <a:cubicBezTo>
                  <a:pt x="20618" y="12872"/>
                  <a:pt x="20680" y="12888"/>
                  <a:pt x="20741" y="12938"/>
                </a:cubicBezTo>
                <a:cubicBezTo>
                  <a:pt x="20774" y="12964"/>
                  <a:pt x="20854" y="12946"/>
                  <a:pt x="20871" y="12907"/>
                </a:cubicBezTo>
                <a:cubicBezTo>
                  <a:pt x="20896" y="12853"/>
                  <a:pt x="20900" y="12744"/>
                  <a:pt x="20880" y="12682"/>
                </a:cubicBezTo>
                <a:cubicBezTo>
                  <a:pt x="20822" y="12503"/>
                  <a:pt x="20725" y="12406"/>
                  <a:pt x="20603" y="12360"/>
                </a:cubicBezTo>
                <a:cubicBezTo>
                  <a:pt x="20600" y="12332"/>
                  <a:pt x="20598" y="12303"/>
                  <a:pt x="20595" y="12275"/>
                </a:cubicBezTo>
                <a:cubicBezTo>
                  <a:pt x="20549" y="12282"/>
                  <a:pt x="20503" y="12292"/>
                  <a:pt x="20456" y="12299"/>
                </a:cubicBezTo>
                <a:cubicBezTo>
                  <a:pt x="20369" y="12292"/>
                  <a:pt x="20320" y="12237"/>
                  <a:pt x="20297" y="12147"/>
                </a:cubicBezTo>
                <a:cubicBezTo>
                  <a:pt x="20381" y="12099"/>
                  <a:pt x="20465" y="12049"/>
                  <a:pt x="20549" y="12001"/>
                </a:cubicBezTo>
                <a:cubicBezTo>
                  <a:pt x="20555" y="12003"/>
                  <a:pt x="20563" y="12005"/>
                  <a:pt x="20570" y="12007"/>
                </a:cubicBezTo>
                <a:cubicBezTo>
                  <a:pt x="20580" y="11989"/>
                  <a:pt x="20583" y="11984"/>
                  <a:pt x="20586" y="11977"/>
                </a:cubicBezTo>
                <a:cubicBezTo>
                  <a:pt x="20609" y="11964"/>
                  <a:pt x="20631" y="11953"/>
                  <a:pt x="20653" y="11940"/>
                </a:cubicBezTo>
                <a:cubicBezTo>
                  <a:pt x="20631" y="11902"/>
                  <a:pt x="20617" y="11880"/>
                  <a:pt x="20599" y="11849"/>
                </a:cubicBezTo>
                <a:cubicBezTo>
                  <a:pt x="20603" y="11776"/>
                  <a:pt x="20606" y="11702"/>
                  <a:pt x="20595" y="11630"/>
                </a:cubicBezTo>
                <a:cubicBezTo>
                  <a:pt x="20649" y="11602"/>
                  <a:pt x="20699" y="11571"/>
                  <a:pt x="20771" y="11533"/>
                </a:cubicBezTo>
                <a:cubicBezTo>
                  <a:pt x="20683" y="11419"/>
                  <a:pt x="20610" y="11334"/>
                  <a:pt x="20532" y="11229"/>
                </a:cubicBezTo>
                <a:cubicBezTo>
                  <a:pt x="20518" y="11097"/>
                  <a:pt x="20519" y="10960"/>
                  <a:pt x="20578" y="10809"/>
                </a:cubicBezTo>
                <a:cubicBezTo>
                  <a:pt x="20667" y="10580"/>
                  <a:pt x="20275" y="10221"/>
                  <a:pt x="20067" y="10359"/>
                </a:cubicBezTo>
                <a:cubicBezTo>
                  <a:pt x="19903" y="10468"/>
                  <a:pt x="19905" y="10325"/>
                  <a:pt x="19886" y="10250"/>
                </a:cubicBezTo>
                <a:cubicBezTo>
                  <a:pt x="19964" y="10090"/>
                  <a:pt x="20019" y="9981"/>
                  <a:pt x="20062" y="9891"/>
                </a:cubicBezTo>
                <a:cubicBezTo>
                  <a:pt x="20135" y="9873"/>
                  <a:pt x="20248" y="9882"/>
                  <a:pt x="20259" y="9836"/>
                </a:cubicBezTo>
                <a:cubicBezTo>
                  <a:pt x="20287" y="9730"/>
                  <a:pt x="20293" y="9571"/>
                  <a:pt x="20255" y="9483"/>
                </a:cubicBezTo>
                <a:cubicBezTo>
                  <a:pt x="20169" y="9286"/>
                  <a:pt x="20050" y="9117"/>
                  <a:pt x="19958" y="8960"/>
                </a:cubicBezTo>
                <a:cubicBezTo>
                  <a:pt x="20251" y="8947"/>
                  <a:pt x="20442" y="8764"/>
                  <a:pt x="20482" y="8480"/>
                </a:cubicBezTo>
                <a:cubicBezTo>
                  <a:pt x="20573" y="8409"/>
                  <a:pt x="20670" y="8334"/>
                  <a:pt x="20712" y="8212"/>
                </a:cubicBezTo>
                <a:cubicBezTo>
                  <a:pt x="20841" y="7835"/>
                  <a:pt x="20585" y="7789"/>
                  <a:pt x="20444" y="7641"/>
                </a:cubicBezTo>
                <a:cubicBezTo>
                  <a:pt x="20519" y="7623"/>
                  <a:pt x="20582" y="7631"/>
                  <a:pt x="20645" y="7635"/>
                </a:cubicBezTo>
                <a:cubicBezTo>
                  <a:pt x="20841" y="7645"/>
                  <a:pt x="20908" y="7511"/>
                  <a:pt x="20817" y="7270"/>
                </a:cubicBezTo>
                <a:cubicBezTo>
                  <a:pt x="20777" y="7163"/>
                  <a:pt x="20718" y="7057"/>
                  <a:pt x="20649" y="6990"/>
                </a:cubicBezTo>
                <a:cubicBezTo>
                  <a:pt x="20439" y="6784"/>
                  <a:pt x="20438" y="6791"/>
                  <a:pt x="20637" y="6479"/>
                </a:cubicBezTo>
                <a:cubicBezTo>
                  <a:pt x="20494" y="6321"/>
                  <a:pt x="20366" y="6120"/>
                  <a:pt x="20209" y="6023"/>
                </a:cubicBezTo>
                <a:cubicBezTo>
                  <a:pt x="20048" y="5923"/>
                  <a:pt x="19856" y="5937"/>
                  <a:pt x="19681" y="5877"/>
                </a:cubicBezTo>
                <a:cubicBezTo>
                  <a:pt x="19622" y="5857"/>
                  <a:pt x="19547" y="5782"/>
                  <a:pt x="19530" y="5707"/>
                </a:cubicBezTo>
                <a:cubicBezTo>
                  <a:pt x="19512" y="5627"/>
                  <a:pt x="19553" y="5515"/>
                  <a:pt x="19576" y="5372"/>
                </a:cubicBezTo>
                <a:cubicBezTo>
                  <a:pt x="19742" y="5651"/>
                  <a:pt x="19801" y="5709"/>
                  <a:pt x="19962" y="5567"/>
                </a:cubicBezTo>
                <a:cubicBezTo>
                  <a:pt x="20237" y="5322"/>
                  <a:pt x="20591" y="5164"/>
                  <a:pt x="20641" y="4563"/>
                </a:cubicBezTo>
                <a:cubicBezTo>
                  <a:pt x="20885" y="4427"/>
                  <a:pt x="21237" y="3971"/>
                  <a:pt x="21349" y="3627"/>
                </a:cubicBezTo>
                <a:cubicBezTo>
                  <a:pt x="21368" y="3570"/>
                  <a:pt x="21395" y="3492"/>
                  <a:pt x="21383" y="3444"/>
                </a:cubicBezTo>
                <a:cubicBezTo>
                  <a:pt x="21318" y="3193"/>
                  <a:pt x="21403" y="3033"/>
                  <a:pt x="21509" y="2854"/>
                </a:cubicBezTo>
                <a:cubicBezTo>
                  <a:pt x="21553" y="2779"/>
                  <a:pt x="21584" y="2621"/>
                  <a:pt x="21559" y="2544"/>
                </a:cubicBezTo>
                <a:cubicBezTo>
                  <a:pt x="21538" y="2481"/>
                  <a:pt x="21426" y="2478"/>
                  <a:pt x="21353" y="2453"/>
                </a:cubicBezTo>
                <a:cubicBezTo>
                  <a:pt x="21329" y="2445"/>
                  <a:pt x="21303" y="2450"/>
                  <a:pt x="21257" y="2447"/>
                </a:cubicBezTo>
                <a:cubicBezTo>
                  <a:pt x="21334" y="2228"/>
                  <a:pt x="21402" y="2042"/>
                  <a:pt x="21488" y="1796"/>
                </a:cubicBezTo>
                <a:cubicBezTo>
                  <a:pt x="21263" y="1710"/>
                  <a:pt x="21034" y="1633"/>
                  <a:pt x="20813" y="1529"/>
                </a:cubicBezTo>
                <a:cubicBezTo>
                  <a:pt x="20301" y="1288"/>
                  <a:pt x="19793" y="1016"/>
                  <a:pt x="19279" y="787"/>
                </a:cubicBezTo>
                <a:cubicBezTo>
                  <a:pt x="19045" y="682"/>
                  <a:pt x="18779" y="533"/>
                  <a:pt x="18562" y="610"/>
                </a:cubicBezTo>
                <a:cubicBezTo>
                  <a:pt x="18242" y="724"/>
                  <a:pt x="17977" y="600"/>
                  <a:pt x="17723" y="422"/>
                </a:cubicBezTo>
                <a:cubicBezTo>
                  <a:pt x="17360" y="167"/>
                  <a:pt x="16986" y="46"/>
                  <a:pt x="16592" y="2"/>
                </a:cubicBezTo>
                <a:close/>
              </a:path>
            </a:pathLst>
          </a:custGeom>
          <a:solidFill>
            <a:srgbClr val="271880"/>
          </a:solidFill>
        </p:spPr>
        <p:txBody>
          <a:bodyPr lIns="53578" tIns="53578" rIns="53578" bIns="53578" anchor="ctr"/>
          <a:lstStyle/>
          <a:p>
            <a:pPr defTabSz="642937">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r>
              <a:rPr lang="en-US"/>
              <a:t> </a:t>
            </a:r>
            <a:endParaRPr/>
          </a:p>
        </p:txBody>
      </p:sp>
      <p:sp>
        <p:nvSpPr>
          <p:cNvPr id="335" name="t"/>
          <p:cNvSpPr txBox="1">
            <a:spLocks noGrp="1"/>
          </p:cNvSpPr>
          <p:nvPr>
            <p:ph type="body" sz="quarter" idx="24"/>
          </p:nvPr>
        </p:nvSpPr>
        <p:spPr>
          <a:xfrm>
            <a:off x="18663550" y="5019790"/>
            <a:ext cx="1378173" cy="1568068"/>
          </a:xfrm>
          <a:prstGeom prst="rect">
            <a:avLst/>
          </a:prstGeom>
        </p:spPr>
        <p:txBody>
          <a:bodyPr lIns="71437" tIns="71437" rIns="71437" bIns="71437" anchor="ctr"/>
          <a:lstStyle>
            <a:lvl1pPr>
              <a:lnSpc>
                <a:spcPct val="70000"/>
              </a:lnSpc>
              <a:defRPr sz="11200" b="1" cap="all">
                <a:solidFill>
                  <a:srgbClr val="FFFFFF"/>
                </a:solidFill>
                <a:latin typeface="+mj-lt"/>
                <a:ea typeface="+mj-ea"/>
                <a:cs typeface="+mj-cs"/>
                <a:sym typeface="Avenir Next"/>
              </a:defRPr>
            </a:lvl1pPr>
          </a:lstStyle>
          <a:p>
            <a:pPr lvl="0"/>
            <a:r>
              <a:rPr lang="fr-FR"/>
              <a:t>Cliquez pour modifier les styles du texte du masque</a:t>
            </a:r>
          </a:p>
        </p:txBody>
      </p:sp>
      <p:sp>
        <p:nvSpPr>
          <p:cNvPr id="336" name="strengths"/>
          <p:cNvSpPr txBox="1">
            <a:spLocks noGrp="1"/>
          </p:cNvSpPr>
          <p:nvPr>
            <p:ph type="body" sz="quarter" idx="25"/>
          </p:nvPr>
        </p:nvSpPr>
        <p:spPr>
          <a:xfrm>
            <a:off x="3707562" y="6944327"/>
            <a:ext cx="2647604" cy="371280"/>
          </a:xfrm>
          <a:prstGeom prst="rect">
            <a:avLst/>
          </a:prstGeom>
        </p:spPr>
        <p:txBody>
          <a:bodyPr anchor="ctr"/>
          <a:lstStyle>
            <a:lvl1pPr>
              <a:lnSpc>
                <a:spcPct val="70000"/>
              </a:lnSpc>
              <a:defRPr sz="2200" b="1" cap="all" spc="330">
                <a:latin typeface="+mn-lt"/>
                <a:ea typeface="+mn-ea"/>
                <a:cs typeface="+mn-cs"/>
                <a:sym typeface="Avenir Next Condensed"/>
              </a:defRPr>
            </a:lvl1pPr>
          </a:lstStyle>
          <a:p>
            <a:pPr lvl="0"/>
            <a:r>
              <a:rPr lang="fr-FR"/>
              <a:t>Cliquez pour modifier les styles du texte du masque</a:t>
            </a:r>
          </a:p>
        </p:txBody>
      </p:sp>
      <p:sp>
        <p:nvSpPr>
          <p:cNvPr id="337" name="Weaknesses"/>
          <p:cNvSpPr txBox="1">
            <a:spLocks noGrp="1"/>
          </p:cNvSpPr>
          <p:nvPr>
            <p:ph type="body" sz="quarter" idx="26"/>
          </p:nvPr>
        </p:nvSpPr>
        <p:spPr>
          <a:xfrm>
            <a:off x="8506981" y="6988307"/>
            <a:ext cx="2647604" cy="371281"/>
          </a:xfrm>
          <a:prstGeom prst="rect">
            <a:avLst/>
          </a:prstGeom>
        </p:spPr>
        <p:txBody>
          <a:bodyPr anchor="ctr"/>
          <a:lstStyle>
            <a:lvl1pPr>
              <a:lnSpc>
                <a:spcPct val="70000"/>
              </a:lnSpc>
              <a:defRPr sz="2200" b="1" cap="all" spc="330">
                <a:latin typeface="+mn-lt"/>
                <a:ea typeface="+mn-ea"/>
                <a:cs typeface="+mn-cs"/>
                <a:sym typeface="Avenir Next Condensed"/>
              </a:defRPr>
            </a:lvl1pPr>
          </a:lstStyle>
          <a:p>
            <a:pPr lvl="0"/>
            <a:r>
              <a:rPr lang="fr-FR"/>
              <a:t>Cliquez pour modifier les styles du texte du masque</a:t>
            </a:r>
          </a:p>
        </p:txBody>
      </p:sp>
      <p:sp>
        <p:nvSpPr>
          <p:cNvPr id="338" name="Opportunities"/>
          <p:cNvSpPr txBox="1">
            <a:spLocks noGrp="1"/>
          </p:cNvSpPr>
          <p:nvPr>
            <p:ph type="body" sz="quarter" idx="27"/>
          </p:nvPr>
        </p:nvSpPr>
        <p:spPr>
          <a:xfrm>
            <a:off x="13341830" y="6944327"/>
            <a:ext cx="2647604" cy="371280"/>
          </a:xfrm>
          <a:prstGeom prst="rect">
            <a:avLst/>
          </a:prstGeom>
        </p:spPr>
        <p:txBody>
          <a:bodyPr anchor="ctr"/>
          <a:lstStyle>
            <a:lvl1pPr>
              <a:lnSpc>
                <a:spcPct val="70000"/>
              </a:lnSpc>
              <a:defRPr sz="2200" b="1" cap="all" spc="330">
                <a:latin typeface="+mn-lt"/>
                <a:ea typeface="+mn-ea"/>
                <a:cs typeface="+mn-cs"/>
                <a:sym typeface="Avenir Next Condensed"/>
              </a:defRPr>
            </a:lvl1pPr>
          </a:lstStyle>
          <a:p>
            <a:pPr lvl="0"/>
            <a:r>
              <a:rPr lang="fr-FR"/>
              <a:t>Cliquez pour modifier les styles du texte du masque</a:t>
            </a:r>
          </a:p>
        </p:txBody>
      </p:sp>
      <p:sp>
        <p:nvSpPr>
          <p:cNvPr id="339" name="threats"/>
          <p:cNvSpPr txBox="1">
            <a:spLocks noGrp="1"/>
          </p:cNvSpPr>
          <p:nvPr>
            <p:ph type="body" sz="quarter" idx="28"/>
          </p:nvPr>
        </p:nvSpPr>
        <p:spPr>
          <a:xfrm>
            <a:off x="18028834" y="6944327"/>
            <a:ext cx="2647604" cy="371280"/>
          </a:xfrm>
          <a:prstGeom prst="rect">
            <a:avLst/>
          </a:prstGeom>
        </p:spPr>
        <p:txBody>
          <a:bodyPr anchor="ctr"/>
          <a:lstStyle>
            <a:lvl1pPr>
              <a:lnSpc>
                <a:spcPct val="70000"/>
              </a:lnSpc>
              <a:defRPr sz="2200" b="1" cap="all" spc="330">
                <a:latin typeface="+mn-lt"/>
                <a:ea typeface="+mn-ea"/>
                <a:cs typeface="+mn-cs"/>
                <a:sym typeface="Avenir Next Condensed"/>
              </a:defRPr>
            </a:lvl1pPr>
          </a:lstStyle>
          <a:p>
            <a:pPr lvl="0"/>
            <a:r>
              <a:rPr lang="fr-FR"/>
              <a:t>Cliquez pour modifier les styles du texte du masque</a:t>
            </a:r>
          </a:p>
        </p:txBody>
      </p:sp>
      <p:sp>
        <p:nvSpPr>
          <p:cNvPr id="340" name="Body Level One…"/>
          <p:cNvSpPr txBox="1">
            <a:spLocks noGrp="1"/>
          </p:cNvSpPr>
          <p:nvPr>
            <p:ph type="body" sz="quarter" idx="1"/>
          </p:nvPr>
        </p:nvSpPr>
        <p:spPr>
          <a:xfrm>
            <a:off x="3707562" y="7584116"/>
            <a:ext cx="2647604" cy="1730756"/>
          </a:xfrm>
          <a:prstGeom prst="rect">
            <a:avLst/>
          </a:prstGeom>
        </p:spPr>
        <p:txBody>
          <a:bodyPr/>
          <a:lstStyle>
            <a:lvl1pPr>
              <a:lnSpc>
                <a:spcPct val="120000"/>
              </a:lnSpc>
              <a:defRPr sz="1800">
                <a:latin typeface="Avenir Book"/>
                <a:ea typeface="Avenir Book"/>
                <a:cs typeface="Avenir Book"/>
                <a:sym typeface="Avenir Book"/>
              </a:defRPr>
            </a:lvl1pPr>
            <a:lvl2pPr>
              <a:lnSpc>
                <a:spcPct val="120000"/>
              </a:lnSpc>
              <a:defRPr sz="1800">
                <a:latin typeface="Avenir Book"/>
                <a:ea typeface="Avenir Book"/>
                <a:cs typeface="Avenir Book"/>
                <a:sym typeface="Avenir Book"/>
              </a:defRPr>
            </a:lvl2pPr>
            <a:lvl3pPr>
              <a:lnSpc>
                <a:spcPct val="120000"/>
              </a:lnSpc>
              <a:defRPr sz="1800">
                <a:latin typeface="Avenir Book"/>
                <a:ea typeface="Avenir Book"/>
                <a:cs typeface="Avenir Book"/>
                <a:sym typeface="Avenir Book"/>
              </a:defRPr>
            </a:lvl3pPr>
            <a:lvl4pPr>
              <a:lnSpc>
                <a:spcPct val="120000"/>
              </a:lnSpc>
              <a:defRPr sz="1800">
                <a:latin typeface="Avenir Book"/>
                <a:ea typeface="Avenir Book"/>
                <a:cs typeface="Avenir Book"/>
                <a:sym typeface="Avenir Book"/>
              </a:defRPr>
            </a:lvl4pPr>
            <a:lvl5pPr>
              <a:lnSpc>
                <a:spcPct val="120000"/>
              </a:lnSpc>
              <a:defRPr sz="1800">
                <a:latin typeface="Avenir Book"/>
                <a:ea typeface="Avenir Book"/>
                <a:cs typeface="Avenir Book"/>
                <a:sym typeface="Avenir Book"/>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a:p>
        </p:txBody>
      </p:sp>
      <p:sp>
        <p:nvSpPr>
          <p:cNvPr id="341" name="Integer posuere erat a ante venenatis dapibus posuere velit aliquet."/>
          <p:cNvSpPr txBox="1">
            <a:spLocks noGrp="1"/>
          </p:cNvSpPr>
          <p:nvPr>
            <p:ph type="body" sz="quarter" idx="29"/>
          </p:nvPr>
        </p:nvSpPr>
        <p:spPr>
          <a:xfrm>
            <a:off x="8471551" y="7584116"/>
            <a:ext cx="2647605" cy="1730756"/>
          </a:xfrm>
          <a:prstGeom prst="rect">
            <a:avLst/>
          </a:prstGeom>
        </p:spPr>
        <p:txBody>
          <a:bodyPr/>
          <a:lstStyle>
            <a:lvl1pPr>
              <a:lnSpc>
                <a:spcPct val="120000"/>
              </a:lnSpc>
              <a:defRPr sz="1800">
                <a:latin typeface="Avenir Book"/>
                <a:ea typeface="Avenir Book"/>
                <a:cs typeface="Avenir Book"/>
                <a:sym typeface="Avenir Book"/>
              </a:defRPr>
            </a:lvl1pPr>
          </a:lstStyle>
          <a:p>
            <a:pPr lvl="0"/>
            <a:r>
              <a:rPr lang="fr-FR"/>
              <a:t>Cliquez pour modifier les styles du texte du masque</a:t>
            </a:r>
          </a:p>
        </p:txBody>
      </p:sp>
      <p:sp>
        <p:nvSpPr>
          <p:cNvPr id="342" name="Donec sed odio dui. Integer posuere erat a ante venenatis dapibus posuere velit aliquet."/>
          <p:cNvSpPr txBox="1">
            <a:spLocks noGrp="1"/>
          </p:cNvSpPr>
          <p:nvPr>
            <p:ph type="body" sz="quarter" idx="30"/>
          </p:nvPr>
        </p:nvSpPr>
        <p:spPr>
          <a:xfrm>
            <a:off x="13341830" y="7584116"/>
            <a:ext cx="2647604" cy="1730756"/>
          </a:xfrm>
          <a:prstGeom prst="rect">
            <a:avLst/>
          </a:prstGeom>
        </p:spPr>
        <p:txBody>
          <a:bodyPr/>
          <a:lstStyle>
            <a:lvl1pPr>
              <a:lnSpc>
                <a:spcPct val="120000"/>
              </a:lnSpc>
              <a:defRPr sz="1800">
                <a:latin typeface="Avenir Book"/>
                <a:ea typeface="Avenir Book"/>
                <a:cs typeface="Avenir Book"/>
                <a:sym typeface="Avenir Book"/>
              </a:defRPr>
            </a:lvl1pPr>
          </a:lstStyle>
          <a:p>
            <a:pPr lvl="0"/>
            <a:r>
              <a:rPr lang="fr-FR"/>
              <a:t>Cliquez pour modifier les styles du texte du masque</a:t>
            </a:r>
          </a:p>
        </p:txBody>
      </p:sp>
      <p:sp>
        <p:nvSpPr>
          <p:cNvPr id="343" name="Nullam id dolor id nibh vehicula ut id elit. Maecenas sed diam sit amet non magna."/>
          <p:cNvSpPr txBox="1">
            <a:spLocks noGrp="1"/>
          </p:cNvSpPr>
          <p:nvPr>
            <p:ph type="body" sz="quarter" idx="31"/>
          </p:nvPr>
        </p:nvSpPr>
        <p:spPr>
          <a:xfrm>
            <a:off x="18028834" y="7584116"/>
            <a:ext cx="2647604" cy="1730756"/>
          </a:xfrm>
          <a:prstGeom prst="rect">
            <a:avLst/>
          </a:prstGeom>
        </p:spPr>
        <p:txBody>
          <a:bodyPr/>
          <a:lstStyle>
            <a:lvl1pPr>
              <a:lnSpc>
                <a:spcPct val="120000"/>
              </a:lnSpc>
              <a:defRPr sz="1800">
                <a:latin typeface="Avenir Book"/>
                <a:ea typeface="Avenir Book"/>
                <a:cs typeface="Avenir Book"/>
                <a:sym typeface="Avenir Book"/>
              </a:defRPr>
            </a:lvl1pPr>
          </a:lstStyle>
          <a:p>
            <a:pPr lvl="0"/>
            <a:r>
              <a:rPr lang="fr-FR"/>
              <a:t>Cliquez pour modifier les styles du texte du masque</a:t>
            </a:r>
          </a:p>
        </p:txBody>
      </p:sp>
      <p:pic>
        <p:nvPicPr>
          <p:cNvPr id="24" name="Image 23" descr="Une image contenant dessin, alimentation&#10;&#10;Description générée automatiquement">
            <a:extLst>
              <a:ext uri="{FF2B5EF4-FFF2-40B4-BE49-F238E27FC236}">
                <a16:creationId xmlns="" xmlns:a16="http://schemas.microsoft.com/office/drawing/2014/main" id="{215D5A7F-3B57-7C47-B746-6CA3A4A263F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2010168" y="11196325"/>
            <a:ext cx="1488505" cy="1717506"/>
          </a:xfrm>
          <a:prstGeom prst="rect">
            <a:avLst/>
          </a:prstGeom>
        </p:spPr>
      </p:pic>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59FF2C3D-DD6F-4D92-B961-8CCF2DE570C1}" type="datetime1">
              <a:rPr lang="fr-FR"/>
              <a:pPr>
                <a:defRPr/>
              </a:pPr>
              <a:t>02/07/2021</a:t>
            </a:fld>
            <a:endParaRPr lang="fr-FR" dirty="0"/>
          </a:p>
        </p:txBody>
      </p:sp>
      <p:sp>
        <p:nvSpPr>
          <p:cNvPr id="3" name="Espace réservé du pied de page 4"/>
          <p:cNvSpPr>
            <a:spLocks noGrp="1"/>
          </p:cNvSpPr>
          <p:nvPr>
            <p:ph type="ftr" sz="quarter" idx="11"/>
          </p:nvPr>
        </p:nvSpPr>
        <p:spPr/>
        <p:txBody>
          <a:bodyPr/>
          <a:lstStyle>
            <a:lvl1pPr>
              <a:defRPr/>
            </a:lvl1pPr>
          </a:lstStyle>
          <a:p>
            <a:pPr>
              <a:defRPr/>
            </a:pPr>
            <a:endParaRPr lang="fr-FR" dirty="0"/>
          </a:p>
        </p:txBody>
      </p:sp>
      <p:sp>
        <p:nvSpPr>
          <p:cNvPr id="4" name="Espace réservé du numéro de diapositive 5"/>
          <p:cNvSpPr>
            <a:spLocks noGrp="1"/>
          </p:cNvSpPr>
          <p:nvPr>
            <p:ph type="sldNum" sz="quarter" idx="12"/>
          </p:nvPr>
        </p:nvSpPr>
        <p:spPr>
          <a:xfrm>
            <a:off x="11915529" y="11816095"/>
            <a:ext cx="535082" cy="335091"/>
          </a:xfrm>
        </p:spPr>
        <p:txBody>
          <a:bodyPr/>
          <a:lstStyle>
            <a:lvl1pPr>
              <a:defRPr/>
            </a:lvl1pPr>
          </a:lstStyle>
          <a:p>
            <a:pPr>
              <a:defRPr/>
            </a:pPr>
            <a:fld id="{9C644D29-7959-4791-A0C8-57174D52E6C8}" type="slidenum">
              <a:rPr lang="fr-FR"/>
              <a:pPr>
                <a:defRPr/>
              </a:pPr>
              <a:t>‹N°›</a:t>
            </a:fld>
            <a:endParaRPr lang="fr-FR" dirty="0"/>
          </a:p>
        </p:txBody>
      </p:sp>
    </p:spTree>
    <p:extLst>
      <p:ext uri="{BB962C8B-B14F-4D97-AF65-F5344CB8AC3E}">
        <p14:creationId xmlns:p14="http://schemas.microsoft.com/office/powerpoint/2010/main" val="370911319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p:cNvSpPr/>
          <p:nvPr/>
        </p:nvSpPr>
        <p:spPr>
          <a:xfrm>
            <a:off x="535417" y="502830"/>
            <a:ext cx="23313166" cy="12710340"/>
          </a:xfrm>
          <a:prstGeom prst="rect">
            <a:avLst/>
          </a:prstGeom>
          <a:solidFill>
            <a:srgbClr val="FFFFFF"/>
          </a:solidFill>
          <a:ln w="12700">
            <a:miter lim="400000"/>
          </a:ln>
          <a:effectLst>
            <a:outerShdw blurRad="406400" rotWithShape="0">
              <a:srgbClr val="7492C1">
                <a:alpha val="50000"/>
              </a:srgbClr>
            </a:outerShdw>
          </a:effectLst>
        </p:spPr>
        <p:txBody>
          <a:bodyPr lIns="0" tIns="0" rIns="0" bIns="0" anchor="ctr"/>
          <a:lstStyle/>
          <a:p>
            <a:endParaRPr dirty="0"/>
          </a:p>
        </p:txBody>
      </p:sp>
      <p:sp>
        <p:nvSpPr>
          <p:cNvPr id="3" name="Title Text"/>
          <p:cNvSpPr txBox="1">
            <a:spLocks noGrp="1"/>
          </p:cNvSpPr>
          <p:nvPr>
            <p:ph type="title"/>
          </p:nvPr>
        </p:nvSpPr>
        <p:spPr>
          <a:xfrm>
            <a:off x="12328735" y="3246973"/>
            <a:ext cx="10511642" cy="6487837"/>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b"/>
          <a:lstStyle/>
          <a:p>
            <a:r>
              <a:t>Title Text</a:t>
            </a:r>
          </a:p>
        </p:txBody>
      </p:sp>
      <p:sp>
        <p:nvSpPr>
          <p:cNvPr id="4" name="Slide Number"/>
          <p:cNvSpPr txBox="1">
            <a:spLocks noGrp="1"/>
          </p:cNvSpPr>
          <p:nvPr>
            <p:ph type="sldNum" sz="quarter" idx="2"/>
          </p:nvPr>
        </p:nvSpPr>
        <p:spPr>
          <a:xfrm>
            <a:off x="11979298" y="11772503"/>
            <a:ext cx="407544" cy="422276"/>
          </a:xfrm>
          <a:prstGeom prst="rect">
            <a:avLst/>
          </a:prstGeom>
          <a:ln w="12700">
            <a:miter lim="400000"/>
          </a:ln>
        </p:spPr>
        <p:txBody>
          <a:bodyPr wrap="none" lIns="71437" tIns="71437" rIns="71437" bIns="71437" anchor="ctr">
            <a:spAutoFit/>
          </a:bodyPr>
          <a:lstStyle>
            <a:lvl1pPr>
              <a:lnSpc>
                <a:spcPct val="70000"/>
              </a:lnSpc>
              <a:defRPr sz="1600" cap="all" spc="240">
                <a:latin typeface="+mn-lt"/>
                <a:ea typeface="+mn-ea"/>
                <a:cs typeface="+mn-cs"/>
                <a:sym typeface="Avenir Next Condensed"/>
              </a:defRPr>
            </a:lvl1pPr>
          </a:lstStyle>
          <a:p>
            <a:fld id="{86CB4B4D-7CA3-9044-876B-883B54F8677D}" type="slidenum">
              <a:t>‹N°›</a:t>
            </a:fld>
            <a:endParaRPr dirty="0"/>
          </a:p>
        </p:txBody>
      </p:sp>
      <p:sp>
        <p:nvSpPr>
          <p:cNvPr id="5" name="Body Level One…"/>
          <p:cNvSpPr txBox="1">
            <a:spLocks noGrp="1"/>
          </p:cNvSpPr>
          <p:nvPr>
            <p:ph type="body" idx="1"/>
          </p:nvPr>
        </p:nvSpPr>
        <p:spPr>
          <a:xfrm>
            <a:off x="4833937" y="7358062"/>
            <a:ext cx="14716126" cy="975779"/>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p>
            <a:r>
              <a:t>Body Level One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3" r:id="rId4"/>
    <p:sldLayoutId id="2147483664" r:id="rId5"/>
  </p:sldLayoutIdLst>
  <p:transition spd="med"/>
  <p:hf hdr="0" dt="0"/>
  <p:txStyles>
    <p:titleStyle>
      <a:lvl1pPr marL="0" marR="0" indent="0" algn="r" defTabSz="821531" rtl="0" eaLnBrk="1" latinLnBrk="0" hangingPunct="1">
        <a:lnSpc>
          <a:spcPct val="70000"/>
        </a:lnSpc>
        <a:spcBef>
          <a:spcPts val="0"/>
        </a:spcBef>
        <a:spcAft>
          <a:spcPts val="0"/>
        </a:spcAft>
        <a:buClrTx/>
        <a:buSzTx/>
        <a:buFontTx/>
        <a:buNone/>
        <a:tabLst/>
        <a:defRPr sz="11200" b="1" i="0" u="none" strike="noStrike" cap="none" spc="0" baseline="0">
          <a:ln>
            <a:noFill/>
          </a:ln>
          <a:solidFill>
            <a:srgbClr val="FFFFFF"/>
          </a:solidFill>
          <a:uFillTx/>
          <a:latin typeface="+mj-lt"/>
          <a:ea typeface="+mj-ea"/>
          <a:cs typeface="+mj-cs"/>
          <a:sym typeface="Avenir Next"/>
        </a:defRPr>
      </a:lvl1pPr>
      <a:lvl2pPr marL="0" marR="0" indent="342900" algn="r" defTabSz="821531" rtl="0" eaLnBrk="1" latinLnBrk="0" hangingPunct="1">
        <a:lnSpc>
          <a:spcPct val="70000"/>
        </a:lnSpc>
        <a:spcBef>
          <a:spcPts val="0"/>
        </a:spcBef>
        <a:spcAft>
          <a:spcPts val="0"/>
        </a:spcAft>
        <a:buClrTx/>
        <a:buSzTx/>
        <a:buFontTx/>
        <a:buNone/>
        <a:tabLst/>
        <a:defRPr sz="11200" b="1" i="0" u="none" strike="noStrike" cap="none" spc="0" baseline="0">
          <a:ln>
            <a:noFill/>
          </a:ln>
          <a:solidFill>
            <a:srgbClr val="FFFFFF"/>
          </a:solidFill>
          <a:uFillTx/>
          <a:latin typeface="+mj-lt"/>
          <a:ea typeface="+mj-ea"/>
          <a:cs typeface="+mj-cs"/>
          <a:sym typeface="Avenir Next"/>
        </a:defRPr>
      </a:lvl2pPr>
      <a:lvl3pPr marL="0" marR="0" indent="685800" algn="r" defTabSz="821531" rtl="0" eaLnBrk="1" latinLnBrk="0" hangingPunct="1">
        <a:lnSpc>
          <a:spcPct val="70000"/>
        </a:lnSpc>
        <a:spcBef>
          <a:spcPts val="0"/>
        </a:spcBef>
        <a:spcAft>
          <a:spcPts val="0"/>
        </a:spcAft>
        <a:buClrTx/>
        <a:buSzTx/>
        <a:buFontTx/>
        <a:buNone/>
        <a:tabLst/>
        <a:defRPr sz="11200" b="1" i="0" u="none" strike="noStrike" cap="none" spc="0" baseline="0">
          <a:ln>
            <a:noFill/>
          </a:ln>
          <a:solidFill>
            <a:srgbClr val="FFFFFF"/>
          </a:solidFill>
          <a:uFillTx/>
          <a:latin typeface="+mj-lt"/>
          <a:ea typeface="+mj-ea"/>
          <a:cs typeface="+mj-cs"/>
          <a:sym typeface="Avenir Next"/>
        </a:defRPr>
      </a:lvl3pPr>
      <a:lvl4pPr marL="0" marR="0" indent="1028700" algn="r" defTabSz="821531" rtl="0" eaLnBrk="1" latinLnBrk="0" hangingPunct="1">
        <a:lnSpc>
          <a:spcPct val="70000"/>
        </a:lnSpc>
        <a:spcBef>
          <a:spcPts val="0"/>
        </a:spcBef>
        <a:spcAft>
          <a:spcPts val="0"/>
        </a:spcAft>
        <a:buClrTx/>
        <a:buSzTx/>
        <a:buFontTx/>
        <a:buNone/>
        <a:tabLst/>
        <a:defRPr sz="11200" b="1" i="0" u="none" strike="noStrike" cap="none" spc="0" baseline="0">
          <a:ln>
            <a:noFill/>
          </a:ln>
          <a:solidFill>
            <a:srgbClr val="FFFFFF"/>
          </a:solidFill>
          <a:uFillTx/>
          <a:latin typeface="+mj-lt"/>
          <a:ea typeface="+mj-ea"/>
          <a:cs typeface="+mj-cs"/>
          <a:sym typeface="Avenir Next"/>
        </a:defRPr>
      </a:lvl4pPr>
      <a:lvl5pPr marL="0" marR="0" indent="1371600" algn="r" defTabSz="821531" rtl="0" eaLnBrk="1" latinLnBrk="0" hangingPunct="1">
        <a:lnSpc>
          <a:spcPct val="70000"/>
        </a:lnSpc>
        <a:spcBef>
          <a:spcPts val="0"/>
        </a:spcBef>
        <a:spcAft>
          <a:spcPts val="0"/>
        </a:spcAft>
        <a:buClrTx/>
        <a:buSzTx/>
        <a:buFontTx/>
        <a:buNone/>
        <a:tabLst/>
        <a:defRPr sz="11200" b="1" i="0" u="none" strike="noStrike" cap="none" spc="0" baseline="0">
          <a:ln>
            <a:noFill/>
          </a:ln>
          <a:solidFill>
            <a:srgbClr val="FFFFFF"/>
          </a:solidFill>
          <a:uFillTx/>
          <a:latin typeface="+mj-lt"/>
          <a:ea typeface="+mj-ea"/>
          <a:cs typeface="+mj-cs"/>
          <a:sym typeface="Avenir Next"/>
        </a:defRPr>
      </a:lvl5pPr>
      <a:lvl6pPr marL="0" marR="0" indent="1714500" algn="r" defTabSz="821531" rtl="0" eaLnBrk="1" latinLnBrk="0" hangingPunct="1">
        <a:lnSpc>
          <a:spcPct val="70000"/>
        </a:lnSpc>
        <a:spcBef>
          <a:spcPts val="0"/>
        </a:spcBef>
        <a:spcAft>
          <a:spcPts val="0"/>
        </a:spcAft>
        <a:buClrTx/>
        <a:buSzTx/>
        <a:buFontTx/>
        <a:buNone/>
        <a:tabLst/>
        <a:defRPr sz="11200" b="1" i="0" u="none" strike="noStrike" cap="none" spc="0" baseline="0">
          <a:ln>
            <a:noFill/>
          </a:ln>
          <a:solidFill>
            <a:srgbClr val="FFFFFF"/>
          </a:solidFill>
          <a:uFillTx/>
          <a:latin typeface="+mj-lt"/>
          <a:ea typeface="+mj-ea"/>
          <a:cs typeface="+mj-cs"/>
          <a:sym typeface="Avenir Next"/>
        </a:defRPr>
      </a:lvl6pPr>
      <a:lvl7pPr marL="0" marR="0" indent="2057400" algn="r" defTabSz="821531" rtl="0" eaLnBrk="1" latinLnBrk="0" hangingPunct="1">
        <a:lnSpc>
          <a:spcPct val="70000"/>
        </a:lnSpc>
        <a:spcBef>
          <a:spcPts val="0"/>
        </a:spcBef>
        <a:spcAft>
          <a:spcPts val="0"/>
        </a:spcAft>
        <a:buClrTx/>
        <a:buSzTx/>
        <a:buFontTx/>
        <a:buNone/>
        <a:tabLst/>
        <a:defRPr sz="11200" b="1" i="0" u="none" strike="noStrike" cap="none" spc="0" baseline="0">
          <a:ln>
            <a:noFill/>
          </a:ln>
          <a:solidFill>
            <a:srgbClr val="FFFFFF"/>
          </a:solidFill>
          <a:uFillTx/>
          <a:latin typeface="+mj-lt"/>
          <a:ea typeface="+mj-ea"/>
          <a:cs typeface="+mj-cs"/>
          <a:sym typeface="Avenir Next"/>
        </a:defRPr>
      </a:lvl7pPr>
      <a:lvl8pPr marL="0" marR="0" indent="2400300" algn="r" defTabSz="821531" rtl="0" eaLnBrk="1" latinLnBrk="0" hangingPunct="1">
        <a:lnSpc>
          <a:spcPct val="70000"/>
        </a:lnSpc>
        <a:spcBef>
          <a:spcPts val="0"/>
        </a:spcBef>
        <a:spcAft>
          <a:spcPts val="0"/>
        </a:spcAft>
        <a:buClrTx/>
        <a:buSzTx/>
        <a:buFontTx/>
        <a:buNone/>
        <a:tabLst/>
        <a:defRPr sz="11200" b="1" i="0" u="none" strike="noStrike" cap="none" spc="0" baseline="0">
          <a:ln>
            <a:noFill/>
          </a:ln>
          <a:solidFill>
            <a:srgbClr val="FFFFFF"/>
          </a:solidFill>
          <a:uFillTx/>
          <a:latin typeface="+mj-lt"/>
          <a:ea typeface="+mj-ea"/>
          <a:cs typeface="+mj-cs"/>
          <a:sym typeface="Avenir Next"/>
        </a:defRPr>
      </a:lvl8pPr>
      <a:lvl9pPr marL="0" marR="0" indent="2743200" algn="r" defTabSz="821531" rtl="0" eaLnBrk="1" latinLnBrk="0" hangingPunct="1">
        <a:lnSpc>
          <a:spcPct val="70000"/>
        </a:lnSpc>
        <a:spcBef>
          <a:spcPts val="0"/>
        </a:spcBef>
        <a:spcAft>
          <a:spcPts val="0"/>
        </a:spcAft>
        <a:buClrTx/>
        <a:buSzTx/>
        <a:buFontTx/>
        <a:buNone/>
        <a:tabLst/>
        <a:defRPr sz="11200" b="1" i="0" u="none" strike="noStrike" cap="none" spc="0" baseline="0">
          <a:ln>
            <a:noFill/>
          </a:ln>
          <a:solidFill>
            <a:srgbClr val="FFFFFF"/>
          </a:solidFill>
          <a:uFillTx/>
          <a:latin typeface="+mj-lt"/>
          <a:ea typeface="+mj-ea"/>
          <a:cs typeface="+mj-cs"/>
          <a:sym typeface="Avenir Next"/>
        </a:defRPr>
      </a:lvl9pPr>
    </p:titleStyle>
    <p:bodyStyle>
      <a:lvl1pPr marL="0" marR="0" indent="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1pPr>
      <a:lvl2pPr marL="0" marR="0" indent="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2pPr>
      <a:lvl3pPr marL="0" marR="0" indent="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3pPr>
      <a:lvl4pPr marL="0" marR="0" indent="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4pPr>
      <a:lvl5pPr marL="0" marR="0" indent="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5pPr>
      <a:lvl6pPr marL="0" marR="0" indent="35560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6pPr>
      <a:lvl7pPr marL="0" marR="0" indent="71120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7pPr>
      <a:lvl8pPr marL="0" marR="0" indent="106680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8pPr>
      <a:lvl9pPr marL="0" marR="0" indent="142240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9pPr>
    </p:bodyStyle>
    <p:otherStyle>
      <a:lvl1pPr marL="0" marR="0" indent="0" algn="ctr" defTabSz="821531" rtl="0" eaLnBrk="1" latinLnBrk="0" hangingPunct="1">
        <a:lnSpc>
          <a:spcPct val="70000"/>
        </a:lnSpc>
        <a:spcBef>
          <a:spcPts val="0"/>
        </a:spcBef>
        <a:spcAft>
          <a:spcPts val="0"/>
        </a:spcAft>
        <a:buClrTx/>
        <a:buSzTx/>
        <a:buFontTx/>
        <a:buNone/>
        <a:tabLst/>
        <a:defRPr sz="1600" b="0" i="0" u="none" strike="noStrike" cap="all" spc="240" baseline="0">
          <a:ln>
            <a:noFill/>
          </a:ln>
          <a:solidFill>
            <a:schemeClr val="tx1"/>
          </a:solidFill>
          <a:uFillTx/>
          <a:latin typeface="+mn-lt"/>
          <a:ea typeface="+mn-ea"/>
          <a:cs typeface="+mn-cs"/>
          <a:sym typeface="Avenir Next Condensed"/>
        </a:defRPr>
      </a:lvl1pPr>
      <a:lvl2pPr marL="0" marR="0" indent="342900" algn="ctr" defTabSz="821531" rtl="0" eaLnBrk="1" latinLnBrk="0" hangingPunct="1">
        <a:lnSpc>
          <a:spcPct val="70000"/>
        </a:lnSpc>
        <a:spcBef>
          <a:spcPts val="0"/>
        </a:spcBef>
        <a:spcAft>
          <a:spcPts val="0"/>
        </a:spcAft>
        <a:buClrTx/>
        <a:buSzTx/>
        <a:buFontTx/>
        <a:buNone/>
        <a:tabLst/>
        <a:defRPr sz="1600" b="0" i="0" u="none" strike="noStrike" cap="all" spc="240" baseline="0">
          <a:ln>
            <a:noFill/>
          </a:ln>
          <a:solidFill>
            <a:schemeClr val="tx1"/>
          </a:solidFill>
          <a:uFillTx/>
          <a:latin typeface="+mn-lt"/>
          <a:ea typeface="+mn-ea"/>
          <a:cs typeface="+mn-cs"/>
          <a:sym typeface="Avenir Next Condensed"/>
        </a:defRPr>
      </a:lvl2pPr>
      <a:lvl3pPr marL="0" marR="0" indent="685800" algn="ctr" defTabSz="821531" rtl="0" eaLnBrk="1" latinLnBrk="0" hangingPunct="1">
        <a:lnSpc>
          <a:spcPct val="70000"/>
        </a:lnSpc>
        <a:spcBef>
          <a:spcPts val="0"/>
        </a:spcBef>
        <a:spcAft>
          <a:spcPts val="0"/>
        </a:spcAft>
        <a:buClrTx/>
        <a:buSzTx/>
        <a:buFontTx/>
        <a:buNone/>
        <a:tabLst/>
        <a:defRPr sz="1600" b="0" i="0" u="none" strike="noStrike" cap="all" spc="240" baseline="0">
          <a:ln>
            <a:noFill/>
          </a:ln>
          <a:solidFill>
            <a:schemeClr val="tx1"/>
          </a:solidFill>
          <a:uFillTx/>
          <a:latin typeface="+mn-lt"/>
          <a:ea typeface="+mn-ea"/>
          <a:cs typeface="+mn-cs"/>
          <a:sym typeface="Avenir Next Condensed"/>
        </a:defRPr>
      </a:lvl3pPr>
      <a:lvl4pPr marL="0" marR="0" indent="1028700" algn="ctr" defTabSz="821531" rtl="0" eaLnBrk="1" latinLnBrk="0" hangingPunct="1">
        <a:lnSpc>
          <a:spcPct val="70000"/>
        </a:lnSpc>
        <a:spcBef>
          <a:spcPts val="0"/>
        </a:spcBef>
        <a:spcAft>
          <a:spcPts val="0"/>
        </a:spcAft>
        <a:buClrTx/>
        <a:buSzTx/>
        <a:buFontTx/>
        <a:buNone/>
        <a:tabLst/>
        <a:defRPr sz="1600" b="0" i="0" u="none" strike="noStrike" cap="all" spc="240" baseline="0">
          <a:ln>
            <a:noFill/>
          </a:ln>
          <a:solidFill>
            <a:schemeClr val="tx1"/>
          </a:solidFill>
          <a:uFillTx/>
          <a:latin typeface="+mn-lt"/>
          <a:ea typeface="+mn-ea"/>
          <a:cs typeface="+mn-cs"/>
          <a:sym typeface="Avenir Next Condensed"/>
        </a:defRPr>
      </a:lvl4pPr>
      <a:lvl5pPr marL="0" marR="0" indent="1371600" algn="ctr" defTabSz="821531" rtl="0" eaLnBrk="1" latinLnBrk="0" hangingPunct="1">
        <a:lnSpc>
          <a:spcPct val="70000"/>
        </a:lnSpc>
        <a:spcBef>
          <a:spcPts val="0"/>
        </a:spcBef>
        <a:spcAft>
          <a:spcPts val="0"/>
        </a:spcAft>
        <a:buClrTx/>
        <a:buSzTx/>
        <a:buFontTx/>
        <a:buNone/>
        <a:tabLst/>
        <a:defRPr sz="1600" b="0" i="0" u="none" strike="noStrike" cap="all" spc="240" baseline="0">
          <a:ln>
            <a:noFill/>
          </a:ln>
          <a:solidFill>
            <a:schemeClr val="tx1"/>
          </a:solidFill>
          <a:uFillTx/>
          <a:latin typeface="+mn-lt"/>
          <a:ea typeface="+mn-ea"/>
          <a:cs typeface="+mn-cs"/>
          <a:sym typeface="Avenir Next Condensed"/>
        </a:defRPr>
      </a:lvl5pPr>
      <a:lvl6pPr marL="0" marR="0" indent="1714500" algn="ctr" defTabSz="821531" rtl="0" eaLnBrk="1" latinLnBrk="0" hangingPunct="1">
        <a:lnSpc>
          <a:spcPct val="70000"/>
        </a:lnSpc>
        <a:spcBef>
          <a:spcPts val="0"/>
        </a:spcBef>
        <a:spcAft>
          <a:spcPts val="0"/>
        </a:spcAft>
        <a:buClrTx/>
        <a:buSzTx/>
        <a:buFontTx/>
        <a:buNone/>
        <a:tabLst/>
        <a:defRPr sz="1600" b="0" i="0" u="none" strike="noStrike" cap="all" spc="240" baseline="0">
          <a:ln>
            <a:noFill/>
          </a:ln>
          <a:solidFill>
            <a:schemeClr val="tx1"/>
          </a:solidFill>
          <a:uFillTx/>
          <a:latin typeface="+mn-lt"/>
          <a:ea typeface="+mn-ea"/>
          <a:cs typeface="+mn-cs"/>
          <a:sym typeface="Avenir Next Condensed"/>
        </a:defRPr>
      </a:lvl6pPr>
      <a:lvl7pPr marL="0" marR="0" indent="2057400" algn="ctr" defTabSz="821531" rtl="0" eaLnBrk="1" latinLnBrk="0" hangingPunct="1">
        <a:lnSpc>
          <a:spcPct val="70000"/>
        </a:lnSpc>
        <a:spcBef>
          <a:spcPts val="0"/>
        </a:spcBef>
        <a:spcAft>
          <a:spcPts val="0"/>
        </a:spcAft>
        <a:buClrTx/>
        <a:buSzTx/>
        <a:buFontTx/>
        <a:buNone/>
        <a:tabLst/>
        <a:defRPr sz="1600" b="0" i="0" u="none" strike="noStrike" cap="all" spc="240" baseline="0">
          <a:ln>
            <a:noFill/>
          </a:ln>
          <a:solidFill>
            <a:schemeClr val="tx1"/>
          </a:solidFill>
          <a:uFillTx/>
          <a:latin typeface="+mn-lt"/>
          <a:ea typeface="+mn-ea"/>
          <a:cs typeface="+mn-cs"/>
          <a:sym typeface="Avenir Next Condensed"/>
        </a:defRPr>
      </a:lvl7pPr>
      <a:lvl8pPr marL="0" marR="0" indent="2400300" algn="ctr" defTabSz="821531" rtl="0" eaLnBrk="1" latinLnBrk="0" hangingPunct="1">
        <a:lnSpc>
          <a:spcPct val="70000"/>
        </a:lnSpc>
        <a:spcBef>
          <a:spcPts val="0"/>
        </a:spcBef>
        <a:spcAft>
          <a:spcPts val="0"/>
        </a:spcAft>
        <a:buClrTx/>
        <a:buSzTx/>
        <a:buFontTx/>
        <a:buNone/>
        <a:tabLst/>
        <a:defRPr sz="1600" b="0" i="0" u="none" strike="noStrike" cap="all" spc="240" baseline="0">
          <a:ln>
            <a:noFill/>
          </a:ln>
          <a:solidFill>
            <a:schemeClr val="tx1"/>
          </a:solidFill>
          <a:uFillTx/>
          <a:latin typeface="+mn-lt"/>
          <a:ea typeface="+mn-ea"/>
          <a:cs typeface="+mn-cs"/>
          <a:sym typeface="Avenir Next Condensed"/>
        </a:defRPr>
      </a:lvl8pPr>
      <a:lvl9pPr marL="0" marR="0" indent="2743200" algn="ctr" defTabSz="821531" rtl="0" eaLnBrk="1" latinLnBrk="0" hangingPunct="1">
        <a:lnSpc>
          <a:spcPct val="70000"/>
        </a:lnSpc>
        <a:spcBef>
          <a:spcPts val="0"/>
        </a:spcBef>
        <a:spcAft>
          <a:spcPts val="0"/>
        </a:spcAft>
        <a:buClrTx/>
        <a:buSzTx/>
        <a:buFontTx/>
        <a:buNone/>
        <a:tabLst/>
        <a:defRPr sz="1600" b="0" i="0" u="none" strike="noStrike" cap="all" spc="240" baseline="0">
          <a:ln>
            <a:noFill/>
          </a:ln>
          <a:solidFill>
            <a:schemeClr val="tx1"/>
          </a:solidFill>
          <a:uFillTx/>
          <a:latin typeface="+mn-lt"/>
          <a:ea typeface="+mn-ea"/>
          <a:cs typeface="+mn-cs"/>
          <a:sym typeface="Avenir Next Condensed"/>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0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0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4.png"/></Relationships>
</file>

<file path=ppt/slides/_rels/slide10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0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0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2.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43.emf"/></Relationships>
</file>

<file path=ppt/slides/_rels/slide10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0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0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11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11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2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1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13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15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9.png"/><Relationship Id="rId7" Type="http://schemas.openxmlformats.org/officeDocument/2006/relationships/image" Target="../media/image18.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9.png"/><Relationship Id="rId7" Type="http://schemas.openxmlformats.org/officeDocument/2006/relationships/image" Target="../media/image24.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29.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image" Target="../media/image33.png"/></Relationships>
</file>

<file path=ppt/slides/_rels/slide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image" Target="../media/image33.png"/></Relationships>
</file>

<file path=ppt/slides/_rels/slide4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4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4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4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image" Target="../media/image33.png"/></Relationships>
</file>

<file path=ppt/slides/_rels/slide4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image" Target="../media/image33.png"/></Relationships>
</file>

<file path=ppt/slides/_rels/slide5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image" Target="../media/image33.png"/></Relationships>
</file>

<file path=ppt/slides/_rels/slide6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6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image" Target="../media/image34.png"/></Relationships>
</file>

<file path=ppt/slides/_rels/slide7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7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image" Target="../media/image34.png"/></Relationships>
</file>

<file path=ppt/slides/_rels/slide7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image" Target="../media/image34.png"/></Relationships>
</file>

<file path=ppt/slides/_rels/slide7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8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8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image" Target="../media/image34.png"/></Relationships>
</file>

<file path=ppt/slides/_rels/slide8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image" Target="../media/image34.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9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9.tif"/><Relationship Id="rId4" Type="http://schemas.openxmlformats.org/officeDocument/2006/relationships/image" Target="../media/image34.png"/></Relationships>
</file>

<file path=ppt/slides/_rels/slide9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9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image" Target="../media/image34.png"/></Relationships>
</file>

<file path=ppt/slides/_rels/slide9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5" name="Image"/>
          <p:cNvPicPr>
            <a:picLocks noGrp="1" noChangeAspect="1"/>
          </p:cNvPicPr>
          <p:nvPr>
            <p:ph type="pic" idx="14"/>
          </p:nvPr>
        </p:nvPicPr>
        <p:blipFill>
          <a:blip r:embed="rId2">
            <a:alphaModFix amt="68000"/>
            <a:extLst>
              <a:ext uri="{28A0092B-C50C-407E-A947-70E740481C1C}">
                <a14:useLocalDpi xmlns:a14="http://schemas.microsoft.com/office/drawing/2010/main" val="0"/>
              </a:ext>
            </a:extLst>
          </a:blip>
          <a:srcRect/>
          <a:stretch/>
        </p:blipFill>
        <p:spPr>
          <a:xfrm>
            <a:off x="529389" y="507424"/>
            <a:ext cx="23317199" cy="10861986"/>
          </a:xfrm>
          <a:custGeom>
            <a:avLst/>
            <a:gdLst/>
            <a:ahLst/>
            <a:cxnLst>
              <a:cxn ang="0">
                <a:pos x="wd2" y="hd2"/>
              </a:cxn>
              <a:cxn ang="5400000">
                <a:pos x="wd2" y="hd2"/>
              </a:cxn>
              <a:cxn ang="10800000">
                <a:pos x="wd2" y="hd2"/>
              </a:cxn>
              <a:cxn ang="16200000">
                <a:pos x="wd2" y="hd2"/>
              </a:cxn>
            </a:cxnLst>
            <a:rect l="0" t="0" r="r" b="b"/>
            <a:pathLst>
              <a:path w="21600" h="21599" extrusionOk="0">
                <a:moveTo>
                  <a:pt x="0" y="0"/>
                </a:moveTo>
                <a:lnTo>
                  <a:pt x="3" y="21530"/>
                </a:lnTo>
                <a:cubicBezTo>
                  <a:pt x="112" y="21534"/>
                  <a:pt x="220" y="21543"/>
                  <a:pt x="328" y="21554"/>
                </a:cubicBezTo>
                <a:cubicBezTo>
                  <a:pt x="429" y="21564"/>
                  <a:pt x="525" y="21589"/>
                  <a:pt x="627" y="21593"/>
                </a:cubicBezTo>
                <a:cubicBezTo>
                  <a:pt x="818" y="21600"/>
                  <a:pt x="1011" y="21599"/>
                  <a:pt x="1203" y="21598"/>
                </a:cubicBezTo>
                <a:cubicBezTo>
                  <a:pt x="1272" y="21598"/>
                  <a:pt x="1341" y="21584"/>
                  <a:pt x="1411" y="21583"/>
                </a:cubicBezTo>
                <a:cubicBezTo>
                  <a:pt x="1585" y="21580"/>
                  <a:pt x="1762" y="21587"/>
                  <a:pt x="1934" y="21579"/>
                </a:cubicBezTo>
                <a:cubicBezTo>
                  <a:pt x="2288" y="21563"/>
                  <a:pt x="2639" y="21554"/>
                  <a:pt x="2996" y="21564"/>
                </a:cubicBezTo>
                <a:cubicBezTo>
                  <a:pt x="3222" y="21570"/>
                  <a:pt x="3454" y="21592"/>
                  <a:pt x="3680" y="21553"/>
                </a:cubicBezTo>
                <a:cubicBezTo>
                  <a:pt x="3776" y="21536"/>
                  <a:pt x="3887" y="21523"/>
                  <a:pt x="3990" y="21524"/>
                </a:cubicBezTo>
                <a:cubicBezTo>
                  <a:pt x="4156" y="21526"/>
                  <a:pt x="4319" y="21488"/>
                  <a:pt x="4493" y="21542"/>
                </a:cubicBezTo>
                <a:cubicBezTo>
                  <a:pt x="4586" y="21570"/>
                  <a:pt x="4760" y="21556"/>
                  <a:pt x="4895" y="21561"/>
                </a:cubicBezTo>
                <a:cubicBezTo>
                  <a:pt x="4893" y="21559"/>
                  <a:pt x="4890" y="21558"/>
                  <a:pt x="4888" y="21555"/>
                </a:cubicBezTo>
                <a:cubicBezTo>
                  <a:pt x="4885" y="21552"/>
                  <a:pt x="4882" y="21549"/>
                  <a:pt x="4880" y="21547"/>
                </a:cubicBezTo>
                <a:cubicBezTo>
                  <a:pt x="4931" y="21544"/>
                  <a:pt x="4979" y="21541"/>
                  <a:pt x="5026" y="21540"/>
                </a:cubicBezTo>
                <a:cubicBezTo>
                  <a:pt x="5199" y="21535"/>
                  <a:pt x="5384" y="21512"/>
                  <a:pt x="5541" y="21530"/>
                </a:cubicBezTo>
                <a:cubicBezTo>
                  <a:pt x="5735" y="21552"/>
                  <a:pt x="5857" y="21519"/>
                  <a:pt x="5987" y="21491"/>
                </a:cubicBezTo>
                <a:cubicBezTo>
                  <a:pt x="5897" y="21477"/>
                  <a:pt x="5805" y="21463"/>
                  <a:pt x="5714" y="21449"/>
                </a:cubicBezTo>
                <a:cubicBezTo>
                  <a:pt x="5658" y="21440"/>
                  <a:pt x="5599" y="21434"/>
                  <a:pt x="5547" y="21422"/>
                </a:cubicBezTo>
                <a:cubicBezTo>
                  <a:pt x="5485" y="21409"/>
                  <a:pt x="5428" y="21390"/>
                  <a:pt x="5369" y="21374"/>
                </a:cubicBezTo>
                <a:cubicBezTo>
                  <a:pt x="5361" y="21372"/>
                  <a:pt x="5352" y="21370"/>
                  <a:pt x="5343" y="21368"/>
                </a:cubicBezTo>
                <a:cubicBezTo>
                  <a:pt x="5488" y="21380"/>
                  <a:pt x="5654" y="21330"/>
                  <a:pt x="5779" y="21393"/>
                </a:cubicBezTo>
                <a:cubicBezTo>
                  <a:pt x="5785" y="21397"/>
                  <a:pt x="5829" y="21391"/>
                  <a:pt x="5852" y="21386"/>
                </a:cubicBezTo>
                <a:cubicBezTo>
                  <a:pt x="5875" y="21381"/>
                  <a:pt x="5893" y="21364"/>
                  <a:pt x="5914" y="21364"/>
                </a:cubicBezTo>
                <a:cubicBezTo>
                  <a:pt x="6028" y="21361"/>
                  <a:pt x="6143" y="21365"/>
                  <a:pt x="6256" y="21362"/>
                </a:cubicBezTo>
                <a:cubicBezTo>
                  <a:pt x="6365" y="21360"/>
                  <a:pt x="6486" y="21374"/>
                  <a:pt x="6584" y="21326"/>
                </a:cubicBezTo>
                <a:cubicBezTo>
                  <a:pt x="6555" y="21320"/>
                  <a:pt x="6529" y="21314"/>
                  <a:pt x="6505" y="21308"/>
                </a:cubicBezTo>
                <a:cubicBezTo>
                  <a:pt x="6480" y="21302"/>
                  <a:pt x="6457" y="21297"/>
                  <a:pt x="6434" y="21292"/>
                </a:cubicBezTo>
                <a:cubicBezTo>
                  <a:pt x="6433" y="21289"/>
                  <a:pt x="6433" y="21286"/>
                  <a:pt x="6432" y="21283"/>
                </a:cubicBezTo>
                <a:cubicBezTo>
                  <a:pt x="6432" y="21281"/>
                  <a:pt x="6431" y="21278"/>
                  <a:pt x="6431" y="21276"/>
                </a:cubicBezTo>
                <a:cubicBezTo>
                  <a:pt x="6567" y="21269"/>
                  <a:pt x="6705" y="21266"/>
                  <a:pt x="6837" y="21253"/>
                </a:cubicBezTo>
                <a:cubicBezTo>
                  <a:pt x="6997" y="21238"/>
                  <a:pt x="7165" y="21264"/>
                  <a:pt x="7325" y="21227"/>
                </a:cubicBezTo>
                <a:cubicBezTo>
                  <a:pt x="7410" y="21208"/>
                  <a:pt x="7533" y="21217"/>
                  <a:pt x="7639" y="21212"/>
                </a:cubicBezTo>
                <a:cubicBezTo>
                  <a:pt x="7640" y="21214"/>
                  <a:pt x="7641" y="21215"/>
                  <a:pt x="7642" y="21216"/>
                </a:cubicBezTo>
                <a:cubicBezTo>
                  <a:pt x="7643" y="21218"/>
                  <a:pt x="7643" y="21219"/>
                  <a:pt x="7644" y="21220"/>
                </a:cubicBezTo>
                <a:cubicBezTo>
                  <a:pt x="7622" y="21226"/>
                  <a:pt x="7600" y="21231"/>
                  <a:pt x="7578" y="21236"/>
                </a:cubicBezTo>
                <a:cubicBezTo>
                  <a:pt x="7556" y="21241"/>
                  <a:pt x="7534" y="21247"/>
                  <a:pt x="7512" y="21253"/>
                </a:cubicBezTo>
                <a:cubicBezTo>
                  <a:pt x="7513" y="21255"/>
                  <a:pt x="7515" y="21256"/>
                  <a:pt x="7517" y="21258"/>
                </a:cubicBezTo>
                <a:cubicBezTo>
                  <a:pt x="7519" y="21260"/>
                  <a:pt x="7521" y="21262"/>
                  <a:pt x="7522" y="21264"/>
                </a:cubicBezTo>
                <a:cubicBezTo>
                  <a:pt x="7605" y="21256"/>
                  <a:pt x="7687" y="21248"/>
                  <a:pt x="7769" y="21241"/>
                </a:cubicBezTo>
                <a:cubicBezTo>
                  <a:pt x="7851" y="21233"/>
                  <a:pt x="7934" y="21226"/>
                  <a:pt x="8016" y="21219"/>
                </a:cubicBezTo>
                <a:cubicBezTo>
                  <a:pt x="8017" y="21221"/>
                  <a:pt x="8019" y="21224"/>
                  <a:pt x="8020" y="21227"/>
                </a:cubicBezTo>
                <a:cubicBezTo>
                  <a:pt x="8022" y="21229"/>
                  <a:pt x="8023" y="21232"/>
                  <a:pt x="8024" y="21235"/>
                </a:cubicBezTo>
                <a:cubicBezTo>
                  <a:pt x="7667" y="21275"/>
                  <a:pt x="7309" y="21315"/>
                  <a:pt x="6948" y="21349"/>
                </a:cubicBezTo>
                <a:cubicBezTo>
                  <a:pt x="6586" y="21383"/>
                  <a:pt x="6222" y="21411"/>
                  <a:pt x="5851" y="21427"/>
                </a:cubicBezTo>
                <a:cubicBezTo>
                  <a:pt x="6018" y="21443"/>
                  <a:pt x="6191" y="21461"/>
                  <a:pt x="6365" y="21477"/>
                </a:cubicBezTo>
                <a:cubicBezTo>
                  <a:pt x="6444" y="21484"/>
                  <a:pt x="6527" y="21496"/>
                  <a:pt x="6606" y="21493"/>
                </a:cubicBezTo>
                <a:cubicBezTo>
                  <a:pt x="6705" y="21490"/>
                  <a:pt x="6802" y="21475"/>
                  <a:pt x="6900" y="21466"/>
                </a:cubicBezTo>
                <a:cubicBezTo>
                  <a:pt x="7215" y="21437"/>
                  <a:pt x="7529" y="21402"/>
                  <a:pt x="7847" y="21380"/>
                </a:cubicBezTo>
                <a:cubicBezTo>
                  <a:pt x="8321" y="21346"/>
                  <a:pt x="8801" y="21325"/>
                  <a:pt x="9274" y="21290"/>
                </a:cubicBezTo>
                <a:cubicBezTo>
                  <a:pt x="9694" y="21259"/>
                  <a:pt x="10111" y="21220"/>
                  <a:pt x="10524" y="21177"/>
                </a:cubicBezTo>
                <a:cubicBezTo>
                  <a:pt x="10861" y="21142"/>
                  <a:pt x="11189" y="21094"/>
                  <a:pt x="11522" y="21053"/>
                </a:cubicBezTo>
                <a:cubicBezTo>
                  <a:pt x="11733" y="21027"/>
                  <a:pt x="11947" y="21003"/>
                  <a:pt x="12157" y="20976"/>
                </a:cubicBezTo>
                <a:cubicBezTo>
                  <a:pt x="12192" y="20972"/>
                  <a:pt x="12240" y="20955"/>
                  <a:pt x="12242" y="20942"/>
                </a:cubicBezTo>
                <a:cubicBezTo>
                  <a:pt x="12256" y="20874"/>
                  <a:pt x="12339" y="20835"/>
                  <a:pt x="12495" y="20812"/>
                </a:cubicBezTo>
                <a:cubicBezTo>
                  <a:pt x="12662" y="20788"/>
                  <a:pt x="12702" y="20759"/>
                  <a:pt x="12703" y="20686"/>
                </a:cubicBezTo>
                <a:cubicBezTo>
                  <a:pt x="12704" y="20675"/>
                  <a:pt x="12719" y="20664"/>
                  <a:pt x="12736" y="20643"/>
                </a:cubicBezTo>
                <a:cubicBezTo>
                  <a:pt x="12591" y="20671"/>
                  <a:pt x="12466" y="20648"/>
                  <a:pt x="12337" y="20643"/>
                </a:cubicBezTo>
                <a:cubicBezTo>
                  <a:pt x="12194" y="20638"/>
                  <a:pt x="12068" y="20618"/>
                  <a:pt x="11936" y="20602"/>
                </a:cubicBezTo>
                <a:cubicBezTo>
                  <a:pt x="11896" y="20598"/>
                  <a:pt x="11838" y="20593"/>
                  <a:pt x="11825" y="20581"/>
                </a:cubicBezTo>
                <a:cubicBezTo>
                  <a:pt x="11783" y="20543"/>
                  <a:pt x="11709" y="20541"/>
                  <a:pt x="11626" y="20542"/>
                </a:cubicBezTo>
                <a:cubicBezTo>
                  <a:pt x="11556" y="20542"/>
                  <a:pt x="11485" y="20542"/>
                  <a:pt x="11415" y="20542"/>
                </a:cubicBezTo>
                <a:cubicBezTo>
                  <a:pt x="11412" y="20539"/>
                  <a:pt x="11410" y="20536"/>
                  <a:pt x="11407" y="20533"/>
                </a:cubicBezTo>
                <a:cubicBezTo>
                  <a:pt x="11405" y="20530"/>
                  <a:pt x="11402" y="20527"/>
                  <a:pt x="11399" y="20524"/>
                </a:cubicBezTo>
                <a:cubicBezTo>
                  <a:pt x="11439" y="20516"/>
                  <a:pt x="11476" y="20505"/>
                  <a:pt x="11518" y="20499"/>
                </a:cubicBezTo>
                <a:cubicBezTo>
                  <a:pt x="11573" y="20492"/>
                  <a:pt x="11673" y="20493"/>
                  <a:pt x="11680" y="20482"/>
                </a:cubicBezTo>
                <a:cubicBezTo>
                  <a:pt x="11715" y="20428"/>
                  <a:pt x="11829" y="20431"/>
                  <a:pt x="11920" y="20425"/>
                </a:cubicBezTo>
                <a:cubicBezTo>
                  <a:pt x="12038" y="20417"/>
                  <a:pt x="12173" y="20431"/>
                  <a:pt x="12238" y="20372"/>
                </a:cubicBezTo>
                <a:cubicBezTo>
                  <a:pt x="12241" y="20369"/>
                  <a:pt x="12253" y="20368"/>
                  <a:pt x="12261" y="20366"/>
                </a:cubicBezTo>
                <a:cubicBezTo>
                  <a:pt x="12401" y="20340"/>
                  <a:pt x="12542" y="20314"/>
                  <a:pt x="12684" y="20288"/>
                </a:cubicBezTo>
                <a:cubicBezTo>
                  <a:pt x="12678" y="20282"/>
                  <a:pt x="12670" y="20277"/>
                  <a:pt x="12659" y="20273"/>
                </a:cubicBezTo>
                <a:cubicBezTo>
                  <a:pt x="12649" y="20269"/>
                  <a:pt x="12637" y="20266"/>
                  <a:pt x="12624" y="20262"/>
                </a:cubicBezTo>
                <a:cubicBezTo>
                  <a:pt x="12671" y="20262"/>
                  <a:pt x="12718" y="20260"/>
                  <a:pt x="12766" y="20261"/>
                </a:cubicBezTo>
                <a:cubicBezTo>
                  <a:pt x="13169" y="20266"/>
                  <a:pt x="13572" y="20279"/>
                  <a:pt x="13980" y="20289"/>
                </a:cubicBezTo>
                <a:cubicBezTo>
                  <a:pt x="13916" y="20278"/>
                  <a:pt x="13862" y="20264"/>
                  <a:pt x="13805" y="20261"/>
                </a:cubicBezTo>
                <a:cubicBezTo>
                  <a:pt x="13500" y="20244"/>
                  <a:pt x="13194" y="20224"/>
                  <a:pt x="12887" y="20217"/>
                </a:cubicBezTo>
                <a:cubicBezTo>
                  <a:pt x="12765" y="20215"/>
                  <a:pt x="12642" y="20221"/>
                  <a:pt x="12520" y="20225"/>
                </a:cubicBezTo>
                <a:cubicBezTo>
                  <a:pt x="12513" y="20219"/>
                  <a:pt x="12508" y="20213"/>
                  <a:pt x="12509" y="20205"/>
                </a:cubicBezTo>
                <a:cubicBezTo>
                  <a:pt x="12509" y="20197"/>
                  <a:pt x="12516" y="20188"/>
                  <a:pt x="12531" y="20177"/>
                </a:cubicBezTo>
                <a:cubicBezTo>
                  <a:pt x="12840" y="20188"/>
                  <a:pt x="13150" y="20198"/>
                  <a:pt x="13458" y="20211"/>
                </a:cubicBezTo>
                <a:cubicBezTo>
                  <a:pt x="13544" y="20215"/>
                  <a:pt x="13626" y="20230"/>
                  <a:pt x="13712" y="20236"/>
                </a:cubicBezTo>
                <a:cubicBezTo>
                  <a:pt x="13891" y="20250"/>
                  <a:pt x="14070" y="20263"/>
                  <a:pt x="14249" y="20274"/>
                </a:cubicBezTo>
                <a:cubicBezTo>
                  <a:pt x="14385" y="20283"/>
                  <a:pt x="14520" y="20288"/>
                  <a:pt x="14653" y="20261"/>
                </a:cubicBezTo>
                <a:cubicBezTo>
                  <a:pt x="14518" y="20247"/>
                  <a:pt x="14382" y="20242"/>
                  <a:pt x="14246" y="20235"/>
                </a:cubicBezTo>
                <a:cubicBezTo>
                  <a:pt x="14204" y="20233"/>
                  <a:pt x="14164" y="20226"/>
                  <a:pt x="14123" y="20220"/>
                </a:cubicBezTo>
                <a:cubicBezTo>
                  <a:pt x="13995" y="20204"/>
                  <a:pt x="13863" y="20172"/>
                  <a:pt x="13738" y="20175"/>
                </a:cubicBezTo>
                <a:cubicBezTo>
                  <a:pt x="13591" y="20180"/>
                  <a:pt x="13484" y="20144"/>
                  <a:pt x="13352" y="20139"/>
                </a:cubicBezTo>
                <a:cubicBezTo>
                  <a:pt x="13329" y="20138"/>
                  <a:pt x="13289" y="20124"/>
                  <a:pt x="13289" y="20115"/>
                </a:cubicBezTo>
                <a:cubicBezTo>
                  <a:pt x="13288" y="20075"/>
                  <a:pt x="13207" y="20075"/>
                  <a:pt x="13152" y="20076"/>
                </a:cubicBezTo>
                <a:cubicBezTo>
                  <a:pt x="12990" y="20080"/>
                  <a:pt x="12828" y="20088"/>
                  <a:pt x="12667" y="20099"/>
                </a:cubicBezTo>
                <a:cubicBezTo>
                  <a:pt x="12393" y="20117"/>
                  <a:pt x="12124" y="20153"/>
                  <a:pt x="11840" y="20134"/>
                </a:cubicBezTo>
                <a:cubicBezTo>
                  <a:pt x="11810" y="20132"/>
                  <a:pt x="11777" y="20134"/>
                  <a:pt x="11746" y="20136"/>
                </a:cubicBezTo>
                <a:cubicBezTo>
                  <a:pt x="11752" y="20134"/>
                  <a:pt x="11759" y="20132"/>
                  <a:pt x="11765" y="20130"/>
                </a:cubicBezTo>
                <a:cubicBezTo>
                  <a:pt x="11772" y="20129"/>
                  <a:pt x="11778" y="20127"/>
                  <a:pt x="11784" y="20125"/>
                </a:cubicBezTo>
                <a:cubicBezTo>
                  <a:pt x="12080" y="20102"/>
                  <a:pt x="12376" y="20076"/>
                  <a:pt x="12675" y="20066"/>
                </a:cubicBezTo>
                <a:cubicBezTo>
                  <a:pt x="13025" y="20054"/>
                  <a:pt x="13382" y="20068"/>
                  <a:pt x="13735" y="20075"/>
                </a:cubicBezTo>
                <a:cubicBezTo>
                  <a:pt x="13995" y="20081"/>
                  <a:pt x="14253" y="20094"/>
                  <a:pt x="14512" y="20104"/>
                </a:cubicBezTo>
                <a:cubicBezTo>
                  <a:pt x="14586" y="20108"/>
                  <a:pt x="14659" y="20115"/>
                  <a:pt x="14732" y="20121"/>
                </a:cubicBezTo>
                <a:cubicBezTo>
                  <a:pt x="14940" y="20138"/>
                  <a:pt x="15147" y="20157"/>
                  <a:pt x="15355" y="20171"/>
                </a:cubicBezTo>
                <a:cubicBezTo>
                  <a:pt x="15542" y="20185"/>
                  <a:pt x="15730" y="20194"/>
                  <a:pt x="15918" y="20205"/>
                </a:cubicBezTo>
                <a:cubicBezTo>
                  <a:pt x="15952" y="20208"/>
                  <a:pt x="15984" y="20214"/>
                  <a:pt x="16048" y="20223"/>
                </a:cubicBezTo>
                <a:cubicBezTo>
                  <a:pt x="16008" y="20224"/>
                  <a:pt x="15977" y="20226"/>
                  <a:pt x="15948" y="20227"/>
                </a:cubicBezTo>
                <a:cubicBezTo>
                  <a:pt x="15919" y="20228"/>
                  <a:pt x="15893" y="20228"/>
                  <a:pt x="15865" y="20229"/>
                </a:cubicBezTo>
                <a:cubicBezTo>
                  <a:pt x="15924" y="20242"/>
                  <a:pt x="15981" y="20254"/>
                  <a:pt x="16035" y="20265"/>
                </a:cubicBezTo>
                <a:cubicBezTo>
                  <a:pt x="16090" y="20277"/>
                  <a:pt x="16143" y="20288"/>
                  <a:pt x="16196" y="20299"/>
                </a:cubicBezTo>
                <a:cubicBezTo>
                  <a:pt x="16197" y="20298"/>
                  <a:pt x="16199" y="20297"/>
                  <a:pt x="16201" y="20296"/>
                </a:cubicBezTo>
                <a:cubicBezTo>
                  <a:pt x="16202" y="20295"/>
                  <a:pt x="16204" y="20294"/>
                  <a:pt x="16206" y="20293"/>
                </a:cubicBezTo>
                <a:cubicBezTo>
                  <a:pt x="16194" y="20288"/>
                  <a:pt x="16183" y="20282"/>
                  <a:pt x="16168" y="20276"/>
                </a:cubicBezTo>
                <a:cubicBezTo>
                  <a:pt x="16154" y="20269"/>
                  <a:pt x="16136" y="20261"/>
                  <a:pt x="16113" y="20250"/>
                </a:cubicBezTo>
                <a:cubicBezTo>
                  <a:pt x="16211" y="20244"/>
                  <a:pt x="16283" y="20237"/>
                  <a:pt x="16354" y="20238"/>
                </a:cubicBezTo>
                <a:cubicBezTo>
                  <a:pt x="16485" y="20240"/>
                  <a:pt x="16617" y="20245"/>
                  <a:pt x="16747" y="20253"/>
                </a:cubicBezTo>
                <a:cubicBezTo>
                  <a:pt x="16811" y="20257"/>
                  <a:pt x="16872" y="20271"/>
                  <a:pt x="16935" y="20278"/>
                </a:cubicBezTo>
                <a:cubicBezTo>
                  <a:pt x="17025" y="20288"/>
                  <a:pt x="17129" y="20311"/>
                  <a:pt x="17205" y="20301"/>
                </a:cubicBezTo>
                <a:cubicBezTo>
                  <a:pt x="17341" y="20284"/>
                  <a:pt x="17447" y="20299"/>
                  <a:pt x="17560" y="20319"/>
                </a:cubicBezTo>
                <a:cubicBezTo>
                  <a:pt x="17888" y="20378"/>
                  <a:pt x="18213" y="20441"/>
                  <a:pt x="18546" y="20495"/>
                </a:cubicBezTo>
                <a:cubicBezTo>
                  <a:pt x="18720" y="20523"/>
                  <a:pt x="18913" y="20533"/>
                  <a:pt x="19091" y="20558"/>
                </a:cubicBezTo>
                <a:cubicBezTo>
                  <a:pt x="19324" y="20592"/>
                  <a:pt x="19550" y="20633"/>
                  <a:pt x="19782" y="20669"/>
                </a:cubicBezTo>
                <a:cubicBezTo>
                  <a:pt x="19882" y="20684"/>
                  <a:pt x="19933" y="20700"/>
                  <a:pt x="19831" y="20741"/>
                </a:cubicBezTo>
                <a:cubicBezTo>
                  <a:pt x="19891" y="20758"/>
                  <a:pt x="19950" y="20774"/>
                  <a:pt x="20008" y="20790"/>
                </a:cubicBezTo>
                <a:cubicBezTo>
                  <a:pt x="20066" y="20806"/>
                  <a:pt x="20123" y="20822"/>
                  <a:pt x="20180" y="20838"/>
                </a:cubicBezTo>
                <a:cubicBezTo>
                  <a:pt x="20187" y="20835"/>
                  <a:pt x="20193" y="20831"/>
                  <a:pt x="20200" y="20828"/>
                </a:cubicBezTo>
                <a:cubicBezTo>
                  <a:pt x="20206" y="20825"/>
                  <a:pt x="20212" y="20822"/>
                  <a:pt x="20219" y="20819"/>
                </a:cubicBezTo>
                <a:cubicBezTo>
                  <a:pt x="20192" y="20804"/>
                  <a:pt x="20166" y="20790"/>
                  <a:pt x="20140" y="20775"/>
                </a:cubicBezTo>
                <a:cubicBezTo>
                  <a:pt x="20113" y="20761"/>
                  <a:pt x="20087" y="20746"/>
                  <a:pt x="20060" y="20732"/>
                </a:cubicBezTo>
                <a:cubicBezTo>
                  <a:pt x="20065" y="20730"/>
                  <a:pt x="20071" y="20729"/>
                  <a:pt x="20076" y="20727"/>
                </a:cubicBezTo>
                <a:cubicBezTo>
                  <a:pt x="20081" y="20726"/>
                  <a:pt x="20086" y="20724"/>
                  <a:pt x="20091" y="20722"/>
                </a:cubicBezTo>
                <a:cubicBezTo>
                  <a:pt x="20109" y="20724"/>
                  <a:pt x="20126" y="20726"/>
                  <a:pt x="20146" y="20728"/>
                </a:cubicBezTo>
                <a:cubicBezTo>
                  <a:pt x="20165" y="20730"/>
                  <a:pt x="20187" y="20731"/>
                  <a:pt x="20212" y="20733"/>
                </a:cubicBezTo>
                <a:cubicBezTo>
                  <a:pt x="20197" y="20720"/>
                  <a:pt x="20184" y="20708"/>
                  <a:pt x="20172" y="20696"/>
                </a:cubicBezTo>
                <a:cubicBezTo>
                  <a:pt x="20159" y="20685"/>
                  <a:pt x="20148" y="20674"/>
                  <a:pt x="20136" y="20662"/>
                </a:cubicBezTo>
                <a:cubicBezTo>
                  <a:pt x="20149" y="20663"/>
                  <a:pt x="20163" y="20664"/>
                  <a:pt x="20177" y="20665"/>
                </a:cubicBezTo>
                <a:cubicBezTo>
                  <a:pt x="20191" y="20666"/>
                  <a:pt x="20205" y="20667"/>
                  <a:pt x="20220" y="20668"/>
                </a:cubicBezTo>
                <a:cubicBezTo>
                  <a:pt x="20194" y="20651"/>
                  <a:pt x="20169" y="20634"/>
                  <a:pt x="20143" y="20617"/>
                </a:cubicBezTo>
                <a:cubicBezTo>
                  <a:pt x="20117" y="20600"/>
                  <a:pt x="20091" y="20582"/>
                  <a:pt x="20061" y="20563"/>
                </a:cubicBezTo>
                <a:cubicBezTo>
                  <a:pt x="20261" y="20579"/>
                  <a:pt x="20428" y="20615"/>
                  <a:pt x="20594" y="20658"/>
                </a:cubicBezTo>
                <a:cubicBezTo>
                  <a:pt x="20759" y="20701"/>
                  <a:pt x="21000" y="20685"/>
                  <a:pt x="21123" y="20773"/>
                </a:cubicBezTo>
                <a:cubicBezTo>
                  <a:pt x="21157" y="20757"/>
                  <a:pt x="21188" y="20742"/>
                  <a:pt x="21217" y="20728"/>
                </a:cubicBezTo>
                <a:cubicBezTo>
                  <a:pt x="21246" y="20714"/>
                  <a:pt x="21272" y="20701"/>
                  <a:pt x="21296" y="20689"/>
                </a:cubicBezTo>
                <a:cubicBezTo>
                  <a:pt x="21315" y="20701"/>
                  <a:pt x="21330" y="20711"/>
                  <a:pt x="21345" y="20720"/>
                </a:cubicBezTo>
                <a:cubicBezTo>
                  <a:pt x="21359" y="20729"/>
                  <a:pt x="21372" y="20738"/>
                  <a:pt x="21385" y="20746"/>
                </a:cubicBezTo>
                <a:cubicBezTo>
                  <a:pt x="21389" y="20741"/>
                  <a:pt x="21393" y="20735"/>
                  <a:pt x="21397" y="20730"/>
                </a:cubicBezTo>
                <a:cubicBezTo>
                  <a:pt x="21401" y="20725"/>
                  <a:pt x="21405" y="20720"/>
                  <a:pt x="21409" y="20715"/>
                </a:cubicBezTo>
                <a:cubicBezTo>
                  <a:pt x="21446" y="20722"/>
                  <a:pt x="21483" y="20707"/>
                  <a:pt x="21514" y="20673"/>
                </a:cubicBezTo>
                <a:cubicBezTo>
                  <a:pt x="21568" y="20614"/>
                  <a:pt x="21587" y="20503"/>
                  <a:pt x="21545" y="20441"/>
                </a:cubicBezTo>
                <a:cubicBezTo>
                  <a:pt x="21514" y="20397"/>
                  <a:pt x="21465" y="20409"/>
                  <a:pt x="21443" y="20465"/>
                </a:cubicBezTo>
                <a:cubicBezTo>
                  <a:pt x="21445" y="20415"/>
                  <a:pt x="21375" y="20392"/>
                  <a:pt x="21298" y="20370"/>
                </a:cubicBezTo>
                <a:cubicBezTo>
                  <a:pt x="21220" y="20349"/>
                  <a:pt x="21136" y="20330"/>
                  <a:pt x="21108" y="20289"/>
                </a:cubicBezTo>
                <a:cubicBezTo>
                  <a:pt x="21191" y="20263"/>
                  <a:pt x="21276" y="20236"/>
                  <a:pt x="21362" y="20206"/>
                </a:cubicBezTo>
                <a:cubicBezTo>
                  <a:pt x="21441" y="20179"/>
                  <a:pt x="21521" y="20150"/>
                  <a:pt x="21600" y="20121"/>
                </a:cubicBezTo>
                <a:lnTo>
                  <a:pt x="21590" y="0"/>
                </a:lnTo>
                <a:lnTo>
                  <a:pt x="0" y="0"/>
                </a:lnTo>
                <a:close/>
                <a:moveTo>
                  <a:pt x="9191" y="19629"/>
                </a:moveTo>
                <a:lnTo>
                  <a:pt x="9218" y="19715"/>
                </a:lnTo>
                <a:lnTo>
                  <a:pt x="9132" y="19720"/>
                </a:lnTo>
                <a:lnTo>
                  <a:pt x="8709" y="19798"/>
                </a:lnTo>
                <a:cubicBezTo>
                  <a:pt x="8715" y="19803"/>
                  <a:pt x="8723" y="19808"/>
                  <a:pt x="8734" y="19812"/>
                </a:cubicBezTo>
                <a:cubicBezTo>
                  <a:pt x="8744" y="19816"/>
                  <a:pt x="8757" y="19820"/>
                  <a:pt x="8770" y="19823"/>
                </a:cubicBezTo>
                <a:cubicBezTo>
                  <a:pt x="8722" y="19824"/>
                  <a:pt x="8675" y="19826"/>
                  <a:pt x="8627" y="19825"/>
                </a:cubicBezTo>
                <a:cubicBezTo>
                  <a:pt x="8224" y="19820"/>
                  <a:pt x="7821" y="19807"/>
                  <a:pt x="7413" y="19797"/>
                </a:cubicBezTo>
                <a:cubicBezTo>
                  <a:pt x="7477" y="19808"/>
                  <a:pt x="7531" y="19822"/>
                  <a:pt x="7588" y="19825"/>
                </a:cubicBezTo>
                <a:cubicBezTo>
                  <a:pt x="7893" y="19842"/>
                  <a:pt x="8199" y="19864"/>
                  <a:pt x="8506" y="19870"/>
                </a:cubicBezTo>
                <a:cubicBezTo>
                  <a:pt x="8628" y="19873"/>
                  <a:pt x="8751" y="19865"/>
                  <a:pt x="8874" y="19861"/>
                </a:cubicBezTo>
                <a:cubicBezTo>
                  <a:pt x="8881" y="19867"/>
                  <a:pt x="8885" y="19873"/>
                  <a:pt x="8884" y="19881"/>
                </a:cubicBezTo>
                <a:cubicBezTo>
                  <a:pt x="8883" y="19889"/>
                  <a:pt x="8877" y="19898"/>
                  <a:pt x="8862" y="19909"/>
                </a:cubicBezTo>
                <a:cubicBezTo>
                  <a:pt x="8553" y="19898"/>
                  <a:pt x="8243" y="19888"/>
                  <a:pt x="7935" y="19875"/>
                </a:cubicBezTo>
                <a:cubicBezTo>
                  <a:pt x="7849" y="19871"/>
                  <a:pt x="7766" y="19855"/>
                  <a:pt x="7680" y="19849"/>
                </a:cubicBezTo>
                <a:cubicBezTo>
                  <a:pt x="7502" y="19835"/>
                  <a:pt x="7323" y="19825"/>
                  <a:pt x="7144" y="19813"/>
                </a:cubicBezTo>
                <a:cubicBezTo>
                  <a:pt x="7009" y="19804"/>
                  <a:pt x="6873" y="19798"/>
                  <a:pt x="6740" y="19824"/>
                </a:cubicBezTo>
                <a:cubicBezTo>
                  <a:pt x="6876" y="19839"/>
                  <a:pt x="7012" y="19844"/>
                  <a:pt x="7148" y="19850"/>
                </a:cubicBezTo>
                <a:cubicBezTo>
                  <a:pt x="7189" y="19852"/>
                  <a:pt x="7230" y="19860"/>
                  <a:pt x="7270" y="19865"/>
                </a:cubicBezTo>
                <a:cubicBezTo>
                  <a:pt x="7399" y="19882"/>
                  <a:pt x="7530" y="19914"/>
                  <a:pt x="7655" y="19910"/>
                </a:cubicBezTo>
                <a:cubicBezTo>
                  <a:pt x="7802" y="19906"/>
                  <a:pt x="7909" y="19941"/>
                  <a:pt x="8041" y="19946"/>
                </a:cubicBezTo>
                <a:cubicBezTo>
                  <a:pt x="8064" y="19947"/>
                  <a:pt x="8104" y="19962"/>
                  <a:pt x="8104" y="19970"/>
                </a:cubicBezTo>
                <a:cubicBezTo>
                  <a:pt x="8105" y="20011"/>
                  <a:pt x="8185" y="20010"/>
                  <a:pt x="8240" y="20009"/>
                </a:cubicBezTo>
                <a:cubicBezTo>
                  <a:pt x="8403" y="20005"/>
                  <a:pt x="8566" y="19997"/>
                  <a:pt x="8726" y="19987"/>
                </a:cubicBezTo>
                <a:cubicBezTo>
                  <a:pt x="9000" y="19969"/>
                  <a:pt x="9269" y="19932"/>
                  <a:pt x="9553" y="19951"/>
                </a:cubicBezTo>
                <a:cubicBezTo>
                  <a:pt x="9583" y="19953"/>
                  <a:pt x="9615" y="19951"/>
                  <a:pt x="9646" y="19949"/>
                </a:cubicBezTo>
                <a:cubicBezTo>
                  <a:pt x="9640" y="19951"/>
                  <a:pt x="9634" y="19953"/>
                  <a:pt x="9627" y="19955"/>
                </a:cubicBezTo>
                <a:cubicBezTo>
                  <a:pt x="9621" y="19957"/>
                  <a:pt x="9614" y="19960"/>
                  <a:pt x="9608" y="19962"/>
                </a:cubicBezTo>
                <a:cubicBezTo>
                  <a:pt x="9312" y="19985"/>
                  <a:pt x="9017" y="20009"/>
                  <a:pt x="8718" y="20019"/>
                </a:cubicBezTo>
                <a:cubicBezTo>
                  <a:pt x="8368" y="20031"/>
                  <a:pt x="8011" y="20018"/>
                  <a:pt x="7658" y="20011"/>
                </a:cubicBezTo>
                <a:cubicBezTo>
                  <a:pt x="7398" y="20005"/>
                  <a:pt x="7140" y="19992"/>
                  <a:pt x="6881" y="19981"/>
                </a:cubicBezTo>
                <a:cubicBezTo>
                  <a:pt x="6807" y="19978"/>
                  <a:pt x="6734" y="19971"/>
                  <a:pt x="6661" y="19965"/>
                </a:cubicBezTo>
                <a:cubicBezTo>
                  <a:pt x="6453" y="19948"/>
                  <a:pt x="6246" y="19929"/>
                  <a:pt x="6038" y="19914"/>
                </a:cubicBezTo>
                <a:cubicBezTo>
                  <a:pt x="5851" y="19901"/>
                  <a:pt x="5662" y="19892"/>
                  <a:pt x="5475" y="19880"/>
                </a:cubicBezTo>
                <a:cubicBezTo>
                  <a:pt x="5441" y="19878"/>
                  <a:pt x="5409" y="19871"/>
                  <a:pt x="5345" y="19862"/>
                </a:cubicBezTo>
                <a:cubicBezTo>
                  <a:pt x="5385" y="19861"/>
                  <a:pt x="5416" y="19860"/>
                  <a:pt x="5445" y="19859"/>
                </a:cubicBezTo>
                <a:cubicBezTo>
                  <a:pt x="5474" y="19858"/>
                  <a:pt x="5500" y="19858"/>
                  <a:pt x="5528" y="19857"/>
                </a:cubicBezTo>
                <a:cubicBezTo>
                  <a:pt x="5469" y="19844"/>
                  <a:pt x="5413" y="19832"/>
                  <a:pt x="5358" y="19820"/>
                </a:cubicBezTo>
                <a:cubicBezTo>
                  <a:pt x="5303" y="19809"/>
                  <a:pt x="5250" y="19797"/>
                  <a:pt x="5197" y="19786"/>
                </a:cubicBezTo>
                <a:cubicBezTo>
                  <a:pt x="5196" y="19787"/>
                  <a:pt x="5194" y="19788"/>
                  <a:pt x="5192" y="19789"/>
                </a:cubicBezTo>
                <a:cubicBezTo>
                  <a:pt x="5191" y="19790"/>
                  <a:pt x="5189" y="19791"/>
                  <a:pt x="5188" y="19792"/>
                </a:cubicBezTo>
                <a:cubicBezTo>
                  <a:pt x="5199" y="19797"/>
                  <a:pt x="5211" y="19803"/>
                  <a:pt x="5225" y="19810"/>
                </a:cubicBezTo>
                <a:cubicBezTo>
                  <a:pt x="5239" y="19817"/>
                  <a:pt x="5257" y="19826"/>
                  <a:pt x="5280" y="19837"/>
                </a:cubicBezTo>
                <a:cubicBezTo>
                  <a:pt x="5182" y="19842"/>
                  <a:pt x="5110" y="19850"/>
                  <a:pt x="5039" y="19849"/>
                </a:cubicBezTo>
                <a:cubicBezTo>
                  <a:pt x="4908" y="19847"/>
                  <a:pt x="4776" y="19840"/>
                  <a:pt x="4646" y="19832"/>
                </a:cubicBezTo>
                <a:cubicBezTo>
                  <a:pt x="4582" y="19828"/>
                  <a:pt x="4521" y="19815"/>
                  <a:pt x="4458" y="19808"/>
                </a:cubicBezTo>
                <a:cubicBezTo>
                  <a:pt x="4368" y="19798"/>
                  <a:pt x="4264" y="19775"/>
                  <a:pt x="4188" y="19785"/>
                </a:cubicBezTo>
                <a:cubicBezTo>
                  <a:pt x="4052" y="19802"/>
                  <a:pt x="3946" y="19787"/>
                  <a:pt x="3833" y="19767"/>
                </a:cubicBezTo>
                <a:cubicBezTo>
                  <a:pt x="3700" y="19743"/>
                  <a:pt x="3565" y="19719"/>
                  <a:pt x="3432" y="19695"/>
                </a:cubicBezTo>
                <a:lnTo>
                  <a:pt x="9191" y="19629"/>
                </a:lnTo>
                <a:close/>
                <a:moveTo>
                  <a:pt x="9150" y="19905"/>
                </a:moveTo>
                <a:cubicBezTo>
                  <a:pt x="9132" y="19907"/>
                  <a:pt x="9109" y="19911"/>
                  <a:pt x="9091" y="19913"/>
                </a:cubicBezTo>
                <a:cubicBezTo>
                  <a:pt x="9060" y="19917"/>
                  <a:pt x="9023" y="19915"/>
                  <a:pt x="8989" y="19913"/>
                </a:cubicBezTo>
                <a:cubicBezTo>
                  <a:pt x="9016" y="19912"/>
                  <a:pt x="9043" y="19910"/>
                  <a:pt x="9069" y="19909"/>
                </a:cubicBezTo>
                <a:cubicBezTo>
                  <a:pt x="9096" y="19907"/>
                  <a:pt x="9123" y="19906"/>
                  <a:pt x="9150" y="19905"/>
                </a:cubicBezTo>
                <a:close/>
                <a:moveTo>
                  <a:pt x="12302" y="20172"/>
                </a:moveTo>
                <a:cubicBezTo>
                  <a:pt x="12335" y="20168"/>
                  <a:pt x="12372" y="20171"/>
                  <a:pt x="12407" y="20172"/>
                </a:cubicBezTo>
                <a:cubicBezTo>
                  <a:pt x="12379" y="20174"/>
                  <a:pt x="12350" y="20176"/>
                  <a:pt x="12321" y="20178"/>
                </a:cubicBezTo>
                <a:cubicBezTo>
                  <a:pt x="12293" y="20179"/>
                  <a:pt x="12264" y="20181"/>
                  <a:pt x="12236" y="20182"/>
                </a:cubicBezTo>
                <a:cubicBezTo>
                  <a:pt x="12256" y="20179"/>
                  <a:pt x="12282" y="20175"/>
                  <a:pt x="12302" y="20172"/>
                </a:cubicBezTo>
                <a:close/>
              </a:path>
            </a:pathLst>
          </a:custGeom>
        </p:spPr>
      </p:pic>
      <p:sp>
        <p:nvSpPr>
          <p:cNvPr id="876" name="Line"/>
          <p:cNvSpPr>
            <a:spLocks noGrp="1"/>
          </p:cNvSpPr>
          <p:nvPr>
            <p:ph type="body" idx="15"/>
          </p:nvPr>
        </p:nvSpPr>
        <p:spPr>
          <a:prstGeom prst="line">
            <a:avLst/>
          </a:prstGeom>
        </p:spPr>
        <p:txBody>
          <a:bodyPr/>
          <a:lstStyle/>
          <a:p>
            <a:pPr>
              <a:defRPr sz="56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p>
        </p:txBody>
      </p:sp>
      <p:sp>
        <p:nvSpPr>
          <p:cNvPr id="877" name="Title"/>
          <p:cNvSpPr txBox="1">
            <a:spLocks noGrp="1"/>
          </p:cNvSpPr>
          <p:nvPr>
            <p:ph type="ctrTitle"/>
          </p:nvPr>
        </p:nvSpPr>
        <p:spPr>
          <a:xfrm>
            <a:off x="8987828" y="3701661"/>
            <a:ext cx="13462461" cy="6312677"/>
          </a:xfrm>
          <a:prstGeom prst="rect">
            <a:avLst/>
          </a:prstGeom>
        </p:spPr>
        <p:txBody>
          <a:bodyPr/>
          <a:lstStyle/>
          <a:p>
            <a:pPr algn="l">
              <a:spcBef>
                <a:spcPct val="35000"/>
              </a:spcBef>
              <a:buSzPct val="70000"/>
              <a:defRPr/>
            </a:pPr>
            <a:r>
              <a:rPr lang="fr-FR" sz="6600" dirty="0">
                <a:solidFill>
                  <a:schemeClr val="tx1">
                    <a:lumMod val="85000"/>
                    <a:lumOff val="15000"/>
                  </a:schemeClr>
                </a:solidFill>
              </a:rPr>
              <a:t>Construire un « Nous » européen </a:t>
            </a:r>
            <a:r>
              <a:rPr lang="fr-FR" sz="9600" dirty="0">
                <a:solidFill>
                  <a:schemeClr val="tx1">
                    <a:lumMod val="85000"/>
                    <a:lumOff val="15000"/>
                  </a:schemeClr>
                </a:solidFill>
              </a:rPr>
              <a:t/>
            </a:r>
            <a:br>
              <a:rPr lang="fr-FR" sz="9600" dirty="0">
                <a:solidFill>
                  <a:schemeClr val="tx1">
                    <a:lumMod val="85000"/>
                    <a:lumOff val="15000"/>
                  </a:schemeClr>
                </a:solidFill>
              </a:rPr>
            </a:br>
            <a:r>
              <a:rPr lang="fr-FR" sz="6600" b="0" dirty="0">
                <a:solidFill>
                  <a:schemeClr val="tx1">
                    <a:lumMod val="85000"/>
                    <a:lumOff val="15000"/>
                  </a:schemeClr>
                </a:solidFill>
                <a:latin typeface="Avenir Next Ultra Light" panose="020B0203020202020204" pitchFamily="34" charset="77"/>
              </a:rPr>
              <a:t>Recherche des identifications positives des citoyens de l’Union Européenne</a:t>
            </a:r>
            <a:r>
              <a:rPr lang="fr-FR" sz="9600" dirty="0">
                <a:solidFill>
                  <a:schemeClr val="tx1">
                    <a:lumMod val="85000"/>
                    <a:lumOff val="15000"/>
                  </a:schemeClr>
                </a:solidFill>
              </a:rPr>
              <a:t/>
            </a:r>
            <a:br>
              <a:rPr lang="fr-FR" sz="9600" dirty="0">
                <a:solidFill>
                  <a:schemeClr val="tx1">
                    <a:lumMod val="85000"/>
                    <a:lumOff val="15000"/>
                  </a:schemeClr>
                </a:solidFill>
              </a:rPr>
            </a:br>
            <a:r>
              <a:rPr lang="fr-FR" sz="9600" dirty="0">
                <a:solidFill>
                  <a:schemeClr val="tx1">
                    <a:lumMod val="85000"/>
                    <a:lumOff val="15000"/>
                  </a:schemeClr>
                </a:solidFill>
              </a:rPr>
              <a:t/>
            </a:r>
            <a:br>
              <a:rPr lang="fr-FR" sz="9600" dirty="0">
                <a:solidFill>
                  <a:schemeClr val="tx1">
                    <a:lumMod val="85000"/>
                    <a:lumOff val="15000"/>
                  </a:schemeClr>
                </a:solidFill>
              </a:rPr>
            </a:br>
            <a:endParaRPr dirty="0">
              <a:solidFill>
                <a:schemeClr val="tx1">
                  <a:lumMod val="85000"/>
                  <a:lumOff val="15000"/>
                </a:schemeClr>
              </a:solidFill>
            </a:endParaRPr>
          </a:p>
        </p:txBody>
      </p:sp>
      <p:sp>
        <p:nvSpPr>
          <p:cNvPr id="878" name="Slide Number"/>
          <p:cNvSpPr txBox="1">
            <a:spLocks noGrp="1"/>
          </p:cNvSpPr>
          <p:nvPr>
            <p:ph type="sldNum" sz="quarter" idx="2"/>
          </p:nvPr>
        </p:nvSpPr>
        <p:spPr>
          <a:xfrm>
            <a:off x="12042290" y="11772503"/>
            <a:ext cx="281560" cy="422276"/>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a:t>
            </a:fld>
            <a:endParaRPr dirty="0"/>
          </a:p>
        </p:txBody>
      </p:sp>
      <p:sp>
        <p:nvSpPr>
          <p:cNvPr id="874" name="Rectangle"/>
          <p:cNvSpPr>
            <a:spLocks noGrp="1"/>
          </p:cNvSpPr>
          <p:nvPr>
            <p:ph type="body" idx="13"/>
          </p:nvPr>
        </p:nvSpPr>
        <p:spPr>
          <a:prstGeom prst="rect">
            <a:avLst/>
          </a:prstGeom>
        </p:spPr>
        <p:txBody>
          <a:bodyPr/>
          <a:lstStyle/>
          <a:p>
            <a:pPr>
              <a:defRPr sz="5800">
                <a:latin typeface="Gill Sans"/>
                <a:ea typeface="Gill Sans"/>
                <a:cs typeface="Gill Sans"/>
                <a:sym typeface="Gill Sans"/>
              </a:defRPr>
            </a:pPr>
            <a:endParaRPr dirty="0"/>
          </a:p>
        </p:txBody>
      </p:sp>
      <p:sp>
        <p:nvSpPr>
          <p:cNvPr id="13" name="Shape">
            <a:extLst>
              <a:ext uri="{FF2B5EF4-FFF2-40B4-BE49-F238E27FC236}">
                <a16:creationId xmlns="" xmlns:a16="http://schemas.microsoft.com/office/drawing/2014/main" id="{B27D762B-5D3A-704E-9CD6-7C24976C1C9F}"/>
              </a:ext>
            </a:extLst>
          </p:cNvPr>
          <p:cNvSpPr txBox="1">
            <a:spLocks/>
          </p:cNvSpPr>
          <p:nvPr/>
        </p:nvSpPr>
        <p:spPr>
          <a:xfrm>
            <a:off x="700100" y="10334738"/>
            <a:ext cx="8287728" cy="793703"/>
          </a:xfrm>
          <a:custGeom>
            <a:avLst/>
            <a:gdLst/>
            <a:ahLst/>
            <a:cxnLst>
              <a:cxn ang="0">
                <a:pos x="wd2" y="hd2"/>
              </a:cxn>
              <a:cxn ang="5400000">
                <a:pos x="wd2" y="hd2"/>
              </a:cxn>
              <a:cxn ang="10800000">
                <a:pos x="wd2" y="hd2"/>
              </a:cxn>
              <a:cxn ang="16200000">
                <a:pos x="wd2" y="hd2"/>
              </a:cxn>
            </a:cxnLst>
            <a:rect l="0" t="0" r="r" b="b"/>
            <a:pathLst>
              <a:path w="21570" h="21203" extrusionOk="0">
                <a:moveTo>
                  <a:pt x="20706" y="11117"/>
                </a:moveTo>
                <a:cubicBezTo>
                  <a:pt x="20744" y="11198"/>
                  <a:pt x="20790" y="11201"/>
                  <a:pt x="20832" y="11207"/>
                </a:cubicBezTo>
                <a:cubicBezTo>
                  <a:pt x="20926" y="11219"/>
                  <a:pt x="21020" y="11211"/>
                  <a:pt x="21144" y="11211"/>
                </a:cubicBezTo>
                <a:cubicBezTo>
                  <a:pt x="21136" y="11015"/>
                  <a:pt x="21124" y="10685"/>
                  <a:pt x="21108" y="10249"/>
                </a:cubicBezTo>
                <a:cubicBezTo>
                  <a:pt x="21106" y="10246"/>
                  <a:pt x="21104" y="10243"/>
                  <a:pt x="21103" y="10241"/>
                </a:cubicBezTo>
                <a:cubicBezTo>
                  <a:pt x="21068" y="10481"/>
                  <a:pt x="21050" y="10608"/>
                  <a:pt x="21030" y="10722"/>
                </a:cubicBezTo>
                <a:cubicBezTo>
                  <a:pt x="21028" y="10729"/>
                  <a:pt x="21006" y="10632"/>
                  <a:pt x="20994" y="10584"/>
                </a:cubicBezTo>
                <a:cubicBezTo>
                  <a:pt x="21016" y="10447"/>
                  <a:pt x="21040" y="10186"/>
                  <a:pt x="21058" y="10196"/>
                </a:cubicBezTo>
                <a:cubicBezTo>
                  <a:pt x="21073" y="10206"/>
                  <a:pt x="21088" y="10221"/>
                  <a:pt x="21103" y="10241"/>
                </a:cubicBezTo>
                <a:cubicBezTo>
                  <a:pt x="21104" y="10233"/>
                  <a:pt x="21105" y="10225"/>
                  <a:pt x="21106" y="10217"/>
                </a:cubicBezTo>
                <a:cubicBezTo>
                  <a:pt x="21107" y="10228"/>
                  <a:pt x="21107" y="10238"/>
                  <a:pt x="21108" y="10249"/>
                </a:cubicBezTo>
                <a:cubicBezTo>
                  <a:pt x="21148" y="10306"/>
                  <a:pt x="21187" y="10394"/>
                  <a:pt x="21227" y="10467"/>
                </a:cubicBezTo>
                <a:cubicBezTo>
                  <a:pt x="21238" y="10489"/>
                  <a:pt x="21248" y="10542"/>
                  <a:pt x="21264" y="10604"/>
                </a:cubicBezTo>
                <a:cubicBezTo>
                  <a:pt x="21264" y="10433"/>
                  <a:pt x="21264" y="10310"/>
                  <a:pt x="21264" y="10203"/>
                </a:cubicBezTo>
                <a:cubicBezTo>
                  <a:pt x="21365" y="10257"/>
                  <a:pt x="21465" y="10310"/>
                  <a:pt x="21565" y="10363"/>
                </a:cubicBezTo>
                <a:cubicBezTo>
                  <a:pt x="21567" y="10291"/>
                  <a:pt x="21568" y="10219"/>
                  <a:pt x="21570" y="10147"/>
                </a:cubicBezTo>
                <a:cubicBezTo>
                  <a:pt x="21507" y="10093"/>
                  <a:pt x="21445" y="10025"/>
                  <a:pt x="21382" y="9987"/>
                </a:cubicBezTo>
                <a:cubicBezTo>
                  <a:pt x="21082" y="9811"/>
                  <a:pt x="20782" y="9555"/>
                  <a:pt x="20481" y="9511"/>
                </a:cubicBezTo>
                <a:cubicBezTo>
                  <a:pt x="20326" y="9489"/>
                  <a:pt x="20185" y="8900"/>
                  <a:pt x="20020" y="9257"/>
                </a:cubicBezTo>
                <a:cubicBezTo>
                  <a:pt x="19989" y="9324"/>
                  <a:pt x="19826" y="9565"/>
                  <a:pt x="19901" y="8688"/>
                </a:cubicBezTo>
                <a:cubicBezTo>
                  <a:pt x="19940" y="8614"/>
                  <a:pt x="19978" y="8541"/>
                  <a:pt x="20017" y="8468"/>
                </a:cubicBezTo>
                <a:cubicBezTo>
                  <a:pt x="20032" y="8597"/>
                  <a:pt x="20048" y="8727"/>
                  <a:pt x="20077" y="8978"/>
                </a:cubicBezTo>
                <a:cubicBezTo>
                  <a:pt x="20100" y="8182"/>
                  <a:pt x="20117" y="7594"/>
                  <a:pt x="20134" y="7011"/>
                </a:cubicBezTo>
                <a:cubicBezTo>
                  <a:pt x="20136" y="7007"/>
                  <a:pt x="20137" y="7003"/>
                  <a:pt x="20138" y="6999"/>
                </a:cubicBezTo>
                <a:cubicBezTo>
                  <a:pt x="20138" y="6996"/>
                  <a:pt x="20138" y="6992"/>
                  <a:pt x="20138" y="6988"/>
                </a:cubicBezTo>
                <a:cubicBezTo>
                  <a:pt x="20182" y="7315"/>
                  <a:pt x="20226" y="7644"/>
                  <a:pt x="20275" y="8012"/>
                </a:cubicBezTo>
                <a:cubicBezTo>
                  <a:pt x="20275" y="7886"/>
                  <a:pt x="20275" y="7792"/>
                  <a:pt x="20275" y="7767"/>
                </a:cubicBezTo>
                <a:cubicBezTo>
                  <a:pt x="20633" y="7986"/>
                  <a:pt x="20978" y="8633"/>
                  <a:pt x="21347" y="8246"/>
                </a:cubicBezTo>
                <a:cubicBezTo>
                  <a:pt x="21167" y="8026"/>
                  <a:pt x="20986" y="7806"/>
                  <a:pt x="20806" y="7585"/>
                </a:cubicBezTo>
                <a:cubicBezTo>
                  <a:pt x="20774" y="7605"/>
                  <a:pt x="20746" y="7350"/>
                  <a:pt x="20712" y="7327"/>
                </a:cubicBezTo>
                <a:cubicBezTo>
                  <a:pt x="20644" y="7280"/>
                  <a:pt x="20573" y="7357"/>
                  <a:pt x="20522" y="7377"/>
                </a:cubicBezTo>
                <a:cubicBezTo>
                  <a:pt x="20522" y="6866"/>
                  <a:pt x="20522" y="6507"/>
                  <a:pt x="20522" y="6087"/>
                </a:cubicBezTo>
                <a:cubicBezTo>
                  <a:pt x="20465" y="6405"/>
                  <a:pt x="20424" y="6634"/>
                  <a:pt x="20354" y="7026"/>
                </a:cubicBezTo>
                <a:cubicBezTo>
                  <a:pt x="20318" y="6823"/>
                  <a:pt x="20258" y="6487"/>
                  <a:pt x="20199" y="6153"/>
                </a:cubicBezTo>
                <a:cubicBezTo>
                  <a:pt x="20183" y="5304"/>
                  <a:pt x="20087" y="5742"/>
                  <a:pt x="20014" y="5816"/>
                </a:cubicBezTo>
                <a:cubicBezTo>
                  <a:pt x="20000" y="5928"/>
                  <a:pt x="19987" y="6041"/>
                  <a:pt x="19972" y="6159"/>
                </a:cubicBezTo>
                <a:cubicBezTo>
                  <a:pt x="19954" y="6041"/>
                  <a:pt x="19937" y="5930"/>
                  <a:pt x="19904" y="5720"/>
                </a:cubicBezTo>
                <a:cubicBezTo>
                  <a:pt x="19862" y="6229"/>
                  <a:pt x="19827" y="6658"/>
                  <a:pt x="19782" y="7205"/>
                </a:cubicBezTo>
                <a:cubicBezTo>
                  <a:pt x="19713" y="7011"/>
                  <a:pt x="19661" y="6862"/>
                  <a:pt x="19608" y="6711"/>
                </a:cubicBezTo>
                <a:cubicBezTo>
                  <a:pt x="19628" y="6604"/>
                  <a:pt x="19648" y="6495"/>
                  <a:pt x="19667" y="6388"/>
                </a:cubicBezTo>
                <a:cubicBezTo>
                  <a:pt x="19628" y="6470"/>
                  <a:pt x="19589" y="6552"/>
                  <a:pt x="19526" y="6683"/>
                </a:cubicBezTo>
                <a:cubicBezTo>
                  <a:pt x="19550" y="5998"/>
                  <a:pt x="19569" y="5438"/>
                  <a:pt x="19587" y="4932"/>
                </a:cubicBezTo>
                <a:cubicBezTo>
                  <a:pt x="19569" y="4918"/>
                  <a:pt x="19526" y="4943"/>
                  <a:pt x="19519" y="4867"/>
                </a:cubicBezTo>
                <a:cubicBezTo>
                  <a:pt x="19440" y="4041"/>
                  <a:pt x="19374" y="4719"/>
                  <a:pt x="19344" y="4799"/>
                </a:cubicBezTo>
                <a:cubicBezTo>
                  <a:pt x="19226" y="4641"/>
                  <a:pt x="19143" y="4547"/>
                  <a:pt x="19062" y="4416"/>
                </a:cubicBezTo>
                <a:cubicBezTo>
                  <a:pt x="19009" y="4332"/>
                  <a:pt x="18961" y="4134"/>
                  <a:pt x="18908" y="4099"/>
                </a:cubicBezTo>
                <a:cubicBezTo>
                  <a:pt x="18846" y="4058"/>
                  <a:pt x="18777" y="4214"/>
                  <a:pt x="18717" y="4147"/>
                </a:cubicBezTo>
                <a:cubicBezTo>
                  <a:pt x="18623" y="4041"/>
                  <a:pt x="18500" y="4318"/>
                  <a:pt x="18440" y="3644"/>
                </a:cubicBezTo>
                <a:cubicBezTo>
                  <a:pt x="18440" y="3640"/>
                  <a:pt x="18431" y="3657"/>
                  <a:pt x="18424" y="3666"/>
                </a:cubicBezTo>
                <a:cubicBezTo>
                  <a:pt x="18405" y="3843"/>
                  <a:pt x="18385" y="4028"/>
                  <a:pt x="18365" y="4213"/>
                </a:cubicBezTo>
                <a:cubicBezTo>
                  <a:pt x="18355" y="4214"/>
                  <a:pt x="18345" y="4216"/>
                  <a:pt x="18335" y="4218"/>
                </a:cubicBezTo>
                <a:cubicBezTo>
                  <a:pt x="18335" y="3778"/>
                  <a:pt x="18335" y="3336"/>
                  <a:pt x="18335" y="2892"/>
                </a:cubicBezTo>
                <a:cubicBezTo>
                  <a:pt x="18215" y="3085"/>
                  <a:pt x="18100" y="3270"/>
                  <a:pt x="17977" y="3466"/>
                </a:cubicBezTo>
                <a:cubicBezTo>
                  <a:pt x="17950" y="3221"/>
                  <a:pt x="17913" y="2874"/>
                  <a:pt x="17872" y="2490"/>
                </a:cubicBezTo>
                <a:cubicBezTo>
                  <a:pt x="17833" y="2568"/>
                  <a:pt x="17794" y="2648"/>
                  <a:pt x="17745" y="2744"/>
                </a:cubicBezTo>
                <a:cubicBezTo>
                  <a:pt x="17776" y="3006"/>
                  <a:pt x="17797" y="3188"/>
                  <a:pt x="17837" y="3520"/>
                </a:cubicBezTo>
                <a:cubicBezTo>
                  <a:pt x="17758" y="3411"/>
                  <a:pt x="17711" y="3346"/>
                  <a:pt x="17684" y="3309"/>
                </a:cubicBezTo>
                <a:cubicBezTo>
                  <a:pt x="17700" y="3074"/>
                  <a:pt x="17733" y="2800"/>
                  <a:pt x="17721" y="2706"/>
                </a:cubicBezTo>
                <a:cubicBezTo>
                  <a:pt x="17697" y="2528"/>
                  <a:pt x="17649" y="2392"/>
                  <a:pt x="17607" y="2346"/>
                </a:cubicBezTo>
                <a:cubicBezTo>
                  <a:pt x="17473" y="2202"/>
                  <a:pt x="17337" y="2108"/>
                  <a:pt x="17193" y="1987"/>
                </a:cubicBezTo>
                <a:cubicBezTo>
                  <a:pt x="17178" y="2077"/>
                  <a:pt x="17151" y="2240"/>
                  <a:pt x="17124" y="2405"/>
                </a:cubicBezTo>
                <a:cubicBezTo>
                  <a:pt x="17103" y="2189"/>
                  <a:pt x="17083" y="1977"/>
                  <a:pt x="17048" y="1619"/>
                </a:cubicBezTo>
                <a:cubicBezTo>
                  <a:pt x="17021" y="1838"/>
                  <a:pt x="17003" y="1977"/>
                  <a:pt x="16985" y="2116"/>
                </a:cubicBezTo>
                <a:cubicBezTo>
                  <a:pt x="16850" y="1284"/>
                  <a:pt x="16881" y="2522"/>
                  <a:pt x="16801" y="2540"/>
                </a:cubicBezTo>
                <a:cubicBezTo>
                  <a:pt x="16868" y="1719"/>
                  <a:pt x="16731" y="1777"/>
                  <a:pt x="16668" y="1731"/>
                </a:cubicBezTo>
                <a:cubicBezTo>
                  <a:pt x="16602" y="1683"/>
                  <a:pt x="16528" y="1929"/>
                  <a:pt x="16454" y="2052"/>
                </a:cubicBezTo>
                <a:cubicBezTo>
                  <a:pt x="16301" y="1720"/>
                  <a:pt x="16129" y="1347"/>
                  <a:pt x="15965" y="991"/>
                </a:cubicBezTo>
                <a:cubicBezTo>
                  <a:pt x="15599" y="1642"/>
                  <a:pt x="15216" y="1009"/>
                  <a:pt x="14808" y="1043"/>
                </a:cubicBezTo>
                <a:cubicBezTo>
                  <a:pt x="14761" y="770"/>
                  <a:pt x="14676" y="856"/>
                  <a:pt x="14565" y="1009"/>
                </a:cubicBezTo>
                <a:cubicBezTo>
                  <a:pt x="14487" y="1117"/>
                  <a:pt x="14389" y="789"/>
                  <a:pt x="14300" y="650"/>
                </a:cubicBezTo>
                <a:cubicBezTo>
                  <a:pt x="14292" y="639"/>
                  <a:pt x="14287" y="586"/>
                  <a:pt x="14283" y="568"/>
                </a:cubicBezTo>
                <a:cubicBezTo>
                  <a:pt x="14171" y="809"/>
                  <a:pt x="14084" y="1063"/>
                  <a:pt x="13937" y="790"/>
                </a:cubicBezTo>
                <a:cubicBezTo>
                  <a:pt x="13762" y="468"/>
                  <a:pt x="13552" y="768"/>
                  <a:pt x="13361" y="640"/>
                </a:cubicBezTo>
                <a:cubicBezTo>
                  <a:pt x="13236" y="556"/>
                  <a:pt x="13184" y="690"/>
                  <a:pt x="13187" y="1465"/>
                </a:cubicBezTo>
                <a:cubicBezTo>
                  <a:pt x="13151" y="923"/>
                  <a:pt x="13131" y="574"/>
                  <a:pt x="13002" y="716"/>
                </a:cubicBezTo>
                <a:cubicBezTo>
                  <a:pt x="12952" y="771"/>
                  <a:pt x="12772" y="869"/>
                  <a:pt x="12755" y="0"/>
                </a:cubicBezTo>
                <a:cubicBezTo>
                  <a:pt x="12724" y="0"/>
                  <a:pt x="12693" y="0"/>
                  <a:pt x="12662" y="0"/>
                </a:cubicBezTo>
                <a:cubicBezTo>
                  <a:pt x="12656" y="197"/>
                  <a:pt x="12649" y="394"/>
                  <a:pt x="12642" y="631"/>
                </a:cubicBezTo>
                <a:cubicBezTo>
                  <a:pt x="12574" y="631"/>
                  <a:pt x="12442" y="666"/>
                  <a:pt x="12442" y="625"/>
                </a:cubicBezTo>
                <a:cubicBezTo>
                  <a:pt x="12424" y="-235"/>
                  <a:pt x="12381" y="370"/>
                  <a:pt x="12341" y="546"/>
                </a:cubicBezTo>
                <a:cubicBezTo>
                  <a:pt x="12323" y="625"/>
                  <a:pt x="12293" y="656"/>
                  <a:pt x="12268" y="659"/>
                </a:cubicBezTo>
                <a:cubicBezTo>
                  <a:pt x="12146" y="674"/>
                  <a:pt x="12024" y="678"/>
                  <a:pt x="11901" y="677"/>
                </a:cubicBezTo>
                <a:cubicBezTo>
                  <a:pt x="11851" y="677"/>
                  <a:pt x="11801" y="653"/>
                  <a:pt x="11743" y="639"/>
                </a:cubicBezTo>
                <a:cubicBezTo>
                  <a:pt x="11740" y="687"/>
                  <a:pt x="11732" y="832"/>
                  <a:pt x="11724" y="995"/>
                </a:cubicBezTo>
                <a:cubicBezTo>
                  <a:pt x="11655" y="809"/>
                  <a:pt x="11593" y="638"/>
                  <a:pt x="11535" y="479"/>
                </a:cubicBezTo>
                <a:cubicBezTo>
                  <a:pt x="11512" y="674"/>
                  <a:pt x="11488" y="887"/>
                  <a:pt x="11459" y="1136"/>
                </a:cubicBezTo>
                <a:cubicBezTo>
                  <a:pt x="11411" y="896"/>
                  <a:pt x="11380" y="737"/>
                  <a:pt x="11347" y="574"/>
                </a:cubicBezTo>
                <a:cubicBezTo>
                  <a:pt x="11322" y="787"/>
                  <a:pt x="11299" y="984"/>
                  <a:pt x="11273" y="1207"/>
                </a:cubicBezTo>
                <a:cubicBezTo>
                  <a:pt x="11253" y="877"/>
                  <a:pt x="11239" y="631"/>
                  <a:pt x="11224" y="383"/>
                </a:cubicBezTo>
                <a:cubicBezTo>
                  <a:pt x="11211" y="398"/>
                  <a:pt x="11199" y="411"/>
                  <a:pt x="11186" y="425"/>
                </a:cubicBezTo>
                <a:cubicBezTo>
                  <a:pt x="11184" y="646"/>
                  <a:pt x="11182" y="869"/>
                  <a:pt x="11179" y="1092"/>
                </a:cubicBezTo>
                <a:cubicBezTo>
                  <a:pt x="11173" y="1094"/>
                  <a:pt x="11166" y="1096"/>
                  <a:pt x="11160" y="1097"/>
                </a:cubicBezTo>
                <a:cubicBezTo>
                  <a:pt x="11153" y="868"/>
                  <a:pt x="11146" y="640"/>
                  <a:pt x="11142" y="518"/>
                </a:cubicBezTo>
                <a:cubicBezTo>
                  <a:pt x="11025" y="518"/>
                  <a:pt x="10918" y="518"/>
                  <a:pt x="10811" y="518"/>
                </a:cubicBezTo>
                <a:cubicBezTo>
                  <a:pt x="10810" y="563"/>
                  <a:pt x="10809" y="608"/>
                  <a:pt x="10809" y="653"/>
                </a:cubicBezTo>
                <a:cubicBezTo>
                  <a:pt x="10849" y="745"/>
                  <a:pt x="10889" y="837"/>
                  <a:pt x="10929" y="929"/>
                </a:cubicBezTo>
                <a:cubicBezTo>
                  <a:pt x="10929" y="990"/>
                  <a:pt x="10929" y="1050"/>
                  <a:pt x="10929" y="1110"/>
                </a:cubicBezTo>
                <a:cubicBezTo>
                  <a:pt x="10788" y="1110"/>
                  <a:pt x="10647" y="1110"/>
                  <a:pt x="10505" y="1110"/>
                </a:cubicBezTo>
                <a:cubicBezTo>
                  <a:pt x="10505" y="1055"/>
                  <a:pt x="10504" y="1000"/>
                  <a:pt x="10504" y="945"/>
                </a:cubicBezTo>
                <a:cubicBezTo>
                  <a:pt x="10533" y="849"/>
                  <a:pt x="10562" y="752"/>
                  <a:pt x="10597" y="635"/>
                </a:cubicBezTo>
                <a:cubicBezTo>
                  <a:pt x="10466" y="635"/>
                  <a:pt x="10349" y="635"/>
                  <a:pt x="10232" y="635"/>
                </a:cubicBezTo>
                <a:cubicBezTo>
                  <a:pt x="10232" y="681"/>
                  <a:pt x="10233" y="727"/>
                  <a:pt x="10234" y="773"/>
                </a:cubicBezTo>
                <a:cubicBezTo>
                  <a:pt x="10286" y="835"/>
                  <a:pt x="10339" y="896"/>
                  <a:pt x="10392" y="957"/>
                </a:cubicBezTo>
                <a:cubicBezTo>
                  <a:pt x="10389" y="1049"/>
                  <a:pt x="10386" y="1141"/>
                  <a:pt x="10383" y="1232"/>
                </a:cubicBezTo>
                <a:cubicBezTo>
                  <a:pt x="10311" y="1097"/>
                  <a:pt x="10220" y="1724"/>
                  <a:pt x="10162" y="910"/>
                </a:cubicBezTo>
                <a:cubicBezTo>
                  <a:pt x="10153" y="787"/>
                  <a:pt x="10102" y="625"/>
                  <a:pt x="10086" y="665"/>
                </a:cubicBezTo>
                <a:cubicBezTo>
                  <a:pt x="10029" y="805"/>
                  <a:pt x="9979" y="1025"/>
                  <a:pt x="9959" y="1098"/>
                </a:cubicBezTo>
                <a:cubicBezTo>
                  <a:pt x="9827" y="987"/>
                  <a:pt x="9713" y="835"/>
                  <a:pt x="9599" y="818"/>
                </a:cubicBezTo>
                <a:cubicBezTo>
                  <a:pt x="9545" y="810"/>
                  <a:pt x="9492" y="1092"/>
                  <a:pt x="9435" y="1183"/>
                </a:cubicBezTo>
                <a:cubicBezTo>
                  <a:pt x="9391" y="1254"/>
                  <a:pt x="9342" y="1272"/>
                  <a:pt x="9296" y="1244"/>
                </a:cubicBezTo>
                <a:cubicBezTo>
                  <a:pt x="9256" y="1219"/>
                  <a:pt x="9217" y="1098"/>
                  <a:pt x="9178" y="1020"/>
                </a:cubicBezTo>
                <a:cubicBezTo>
                  <a:pt x="9142" y="1718"/>
                  <a:pt x="9041" y="1551"/>
                  <a:pt x="8953" y="1475"/>
                </a:cubicBezTo>
                <a:cubicBezTo>
                  <a:pt x="8911" y="1439"/>
                  <a:pt x="8873" y="1275"/>
                  <a:pt x="8832" y="1193"/>
                </a:cubicBezTo>
                <a:cubicBezTo>
                  <a:pt x="8727" y="983"/>
                  <a:pt x="8619" y="1527"/>
                  <a:pt x="8514" y="1168"/>
                </a:cubicBezTo>
                <a:cubicBezTo>
                  <a:pt x="8507" y="1147"/>
                  <a:pt x="8479" y="1223"/>
                  <a:pt x="8479" y="1250"/>
                </a:cubicBezTo>
                <a:cubicBezTo>
                  <a:pt x="8485" y="1822"/>
                  <a:pt x="8451" y="1665"/>
                  <a:pt x="8400" y="1394"/>
                </a:cubicBezTo>
                <a:cubicBezTo>
                  <a:pt x="8380" y="1284"/>
                  <a:pt x="8345" y="1193"/>
                  <a:pt x="8317" y="1195"/>
                </a:cubicBezTo>
                <a:cubicBezTo>
                  <a:pt x="7970" y="1232"/>
                  <a:pt x="7624" y="1309"/>
                  <a:pt x="7277" y="1333"/>
                </a:cubicBezTo>
                <a:cubicBezTo>
                  <a:pt x="6981" y="1352"/>
                  <a:pt x="6686" y="1308"/>
                  <a:pt x="6390" y="1311"/>
                </a:cubicBezTo>
                <a:cubicBezTo>
                  <a:pt x="6299" y="1312"/>
                  <a:pt x="6207" y="1420"/>
                  <a:pt x="6116" y="1403"/>
                </a:cubicBezTo>
                <a:cubicBezTo>
                  <a:pt x="5889" y="1360"/>
                  <a:pt x="5662" y="1215"/>
                  <a:pt x="5435" y="1224"/>
                </a:cubicBezTo>
                <a:cubicBezTo>
                  <a:pt x="5235" y="1232"/>
                  <a:pt x="5035" y="1462"/>
                  <a:pt x="4835" y="1473"/>
                </a:cubicBezTo>
                <a:cubicBezTo>
                  <a:pt x="4599" y="1487"/>
                  <a:pt x="4363" y="1354"/>
                  <a:pt x="4126" y="1316"/>
                </a:cubicBezTo>
                <a:cubicBezTo>
                  <a:pt x="3950" y="1287"/>
                  <a:pt x="3772" y="1295"/>
                  <a:pt x="3596" y="1309"/>
                </a:cubicBezTo>
                <a:cubicBezTo>
                  <a:pt x="3329" y="1331"/>
                  <a:pt x="3062" y="1352"/>
                  <a:pt x="2796" y="1413"/>
                </a:cubicBezTo>
                <a:cubicBezTo>
                  <a:pt x="2404" y="1503"/>
                  <a:pt x="2012" y="1563"/>
                  <a:pt x="1621" y="1760"/>
                </a:cubicBezTo>
                <a:cubicBezTo>
                  <a:pt x="1296" y="1923"/>
                  <a:pt x="975" y="2292"/>
                  <a:pt x="650" y="2518"/>
                </a:cubicBezTo>
                <a:cubicBezTo>
                  <a:pt x="483" y="2633"/>
                  <a:pt x="313" y="2612"/>
                  <a:pt x="145" y="2695"/>
                </a:cubicBezTo>
                <a:cubicBezTo>
                  <a:pt x="-5" y="2771"/>
                  <a:pt x="-30" y="3143"/>
                  <a:pt x="31" y="3852"/>
                </a:cubicBezTo>
                <a:cubicBezTo>
                  <a:pt x="85" y="4476"/>
                  <a:pt x="131" y="5150"/>
                  <a:pt x="149" y="5825"/>
                </a:cubicBezTo>
                <a:cubicBezTo>
                  <a:pt x="196" y="7568"/>
                  <a:pt x="239" y="9320"/>
                  <a:pt x="258" y="11076"/>
                </a:cubicBezTo>
                <a:cubicBezTo>
                  <a:pt x="270" y="12143"/>
                  <a:pt x="249" y="13235"/>
                  <a:pt x="218" y="14296"/>
                </a:cubicBezTo>
                <a:cubicBezTo>
                  <a:pt x="202" y="14872"/>
                  <a:pt x="278" y="17555"/>
                  <a:pt x="362" y="17917"/>
                </a:cubicBezTo>
                <a:cubicBezTo>
                  <a:pt x="391" y="18042"/>
                  <a:pt x="435" y="18091"/>
                  <a:pt x="474" y="18120"/>
                </a:cubicBezTo>
                <a:cubicBezTo>
                  <a:pt x="803" y="18359"/>
                  <a:pt x="1131" y="18608"/>
                  <a:pt x="1460" y="18811"/>
                </a:cubicBezTo>
                <a:cubicBezTo>
                  <a:pt x="1679" y="18945"/>
                  <a:pt x="1898" y="19022"/>
                  <a:pt x="2117" y="19097"/>
                </a:cubicBezTo>
                <a:cubicBezTo>
                  <a:pt x="2305" y="19162"/>
                  <a:pt x="2494" y="19156"/>
                  <a:pt x="2681" y="19239"/>
                </a:cubicBezTo>
                <a:cubicBezTo>
                  <a:pt x="2869" y="19323"/>
                  <a:pt x="3054" y="19518"/>
                  <a:pt x="3241" y="19594"/>
                </a:cubicBezTo>
                <a:cubicBezTo>
                  <a:pt x="3432" y="19671"/>
                  <a:pt x="3624" y="19632"/>
                  <a:pt x="3815" y="19700"/>
                </a:cubicBezTo>
                <a:cubicBezTo>
                  <a:pt x="3973" y="19757"/>
                  <a:pt x="4130" y="19930"/>
                  <a:pt x="4288" y="19990"/>
                </a:cubicBezTo>
                <a:cubicBezTo>
                  <a:pt x="4605" y="20109"/>
                  <a:pt x="4922" y="20180"/>
                  <a:pt x="5239" y="20283"/>
                </a:cubicBezTo>
                <a:cubicBezTo>
                  <a:pt x="5401" y="20336"/>
                  <a:pt x="5563" y="20438"/>
                  <a:pt x="5725" y="20477"/>
                </a:cubicBezTo>
                <a:cubicBezTo>
                  <a:pt x="5997" y="20542"/>
                  <a:pt x="6269" y="20544"/>
                  <a:pt x="6540" y="20632"/>
                </a:cubicBezTo>
                <a:cubicBezTo>
                  <a:pt x="6746" y="20698"/>
                  <a:pt x="6951" y="20928"/>
                  <a:pt x="7156" y="20955"/>
                </a:cubicBezTo>
                <a:cubicBezTo>
                  <a:pt x="7436" y="20992"/>
                  <a:pt x="7723" y="20691"/>
                  <a:pt x="7993" y="20951"/>
                </a:cubicBezTo>
                <a:cubicBezTo>
                  <a:pt x="8168" y="21120"/>
                  <a:pt x="8333" y="20739"/>
                  <a:pt x="8511" y="21094"/>
                </a:cubicBezTo>
                <a:cubicBezTo>
                  <a:pt x="8646" y="21365"/>
                  <a:pt x="8818" y="21033"/>
                  <a:pt x="8975" y="21142"/>
                </a:cubicBezTo>
                <a:cubicBezTo>
                  <a:pt x="9130" y="21248"/>
                  <a:pt x="9283" y="20755"/>
                  <a:pt x="9443" y="21068"/>
                </a:cubicBezTo>
                <a:cubicBezTo>
                  <a:pt x="9469" y="21117"/>
                  <a:pt x="9511" y="20844"/>
                  <a:pt x="9547" y="20836"/>
                </a:cubicBezTo>
                <a:cubicBezTo>
                  <a:pt x="9630" y="20818"/>
                  <a:pt x="9715" y="20921"/>
                  <a:pt x="9798" y="20879"/>
                </a:cubicBezTo>
                <a:cubicBezTo>
                  <a:pt x="9877" y="20839"/>
                  <a:pt x="9947" y="20794"/>
                  <a:pt x="10030" y="20865"/>
                </a:cubicBezTo>
                <a:cubicBezTo>
                  <a:pt x="10147" y="20965"/>
                  <a:pt x="10274" y="20760"/>
                  <a:pt x="10396" y="20650"/>
                </a:cubicBezTo>
                <a:cubicBezTo>
                  <a:pt x="10412" y="20636"/>
                  <a:pt x="10422" y="20416"/>
                  <a:pt x="10437" y="20264"/>
                </a:cubicBezTo>
                <a:cubicBezTo>
                  <a:pt x="10514" y="20914"/>
                  <a:pt x="10756" y="20810"/>
                  <a:pt x="10883" y="20156"/>
                </a:cubicBezTo>
                <a:cubicBezTo>
                  <a:pt x="10898" y="20278"/>
                  <a:pt x="10919" y="20526"/>
                  <a:pt x="10930" y="20514"/>
                </a:cubicBezTo>
                <a:cubicBezTo>
                  <a:pt x="11029" y="20400"/>
                  <a:pt x="11127" y="20243"/>
                  <a:pt x="11242" y="20071"/>
                </a:cubicBezTo>
                <a:cubicBezTo>
                  <a:pt x="11241" y="20057"/>
                  <a:pt x="11257" y="20262"/>
                  <a:pt x="11274" y="20474"/>
                </a:cubicBezTo>
                <a:cubicBezTo>
                  <a:pt x="11326" y="20406"/>
                  <a:pt x="11370" y="20347"/>
                  <a:pt x="11414" y="20288"/>
                </a:cubicBezTo>
                <a:cubicBezTo>
                  <a:pt x="11408" y="20129"/>
                  <a:pt x="11403" y="19989"/>
                  <a:pt x="11392" y="19695"/>
                </a:cubicBezTo>
                <a:cubicBezTo>
                  <a:pt x="11444" y="19937"/>
                  <a:pt x="11474" y="20075"/>
                  <a:pt x="11497" y="20184"/>
                </a:cubicBezTo>
                <a:cubicBezTo>
                  <a:pt x="11662" y="19584"/>
                  <a:pt x="11902" y="20704"/>
                  <a:pt x="12028" y="19378"/>
                </a:cubicBezTo>
                <a:cubicBezTo>
                  <a:pt x="12042" y="19636"/>
                  <a:pt x="12050" y="19784"/>
                  <a:pt x="12053" y="19829"/>
                </a:cubicBezTo>
                <a:cubicBezTo>
                  <a:pt x="12124" y="19774"/>
                  <a:pt x="12194" y="19622"/>
                  <a:pt x="12255" y="19693"/>
                </a:cubicBezTo>
                <a:cubicBezTo>
                  <a:pt x="12401" y="19866"/>
                  <a:pt x="12536" y="19945"/>
                  <a:pt x="12665" y="19390"/>
                </a:cubicBezTo>
                <a:cubicBezTo>
                  <a:pt x="12696" y="19256"/>
                  <a:pt x="12795" y="19262"/>
                  <a:pt x="12798" y="19309"/>
                </a:cubicBezTo>
                <a:cubicBezTo>
                  <a:pt x="12829" y="19869"/>
                  <a:pt x="12883" y="19609"/>
                  <a:pt x="12938" y="19476"/>
                </a:cubicBezTo>
                <a:cubicBezTo>
                  <a:pt x="12980" y="19378"/>
                  <a:pt x="13041" y="19183"/>
                  <a:pt x="13064" y="19267"/>
                </a:cubicBezTo>
                <a:cubicBezTo>
                  <a:pt x="13231" y="19879"/>
                  <a:pt x="13403" y="19196"/>
                  <a:pt x="13572" y="19377"/>
                </a:cubicBezTo>
                <a:cubicBezTo>
                  <a:pt x="13640" y="19449"/>
                  <a:pt x="13718" y="19268"/>
                  <a:pt x="13806" y="19188"/>
                </a:cubicBezTo>
                <a:cubicBezTo>
                  <a:pt x="13815" y="19230"/>
                  <a:pt x="13846" y="19368"/>
                  <a:pt x="13878" y="19511"/>
                </a:cubicBezTo>
                <a:cubicBezTo>
                  <a:pt x="13977" y="18524"/>
                  <a:pt x="14197" y="20024"/>
                  <a:pt x="14267" y="19064"/>
                </a:cubicBezTo>
                <a:cubicBezTo>
                  <a:pt x="14353" y="19128"/>
                  <a:pt x="14430" y="19136"/>
                  <a:pt x="14501" y="19250"/>
                </a:cubicBezTo>
                <a:cubicBezTo>
                  <a:pt x="14638" y="19469"/>
                  <a:pt x="14770" y="18219"/>
                  <a:pt x="14899" y="19316"/>
                </a:cubicBezTo>
                <a:cubicBezTo>
                  <a:pt x="14922" y="18993"/>
                  <a:pt x="14939" y="18757"/>
                  <a:pt x="14951" y="18592"/>
                </a:cubicBezTo>
                <a:cubicBezTo>
                  <a:pt x="14986" y="18845"/>
                  <a:pt x="15019" y="19266"/>
                  <a:pt x="15049" y="19259"/>
                </a:cubicBezTo>
                <a:cubicBezTo>
                  <a:pt x="15127" y="19241"/>
                  <a:pt x="15204" y="19039"/>
                  <a:pt x="15288" y="18898"/>
                </a:cubicBezTo>
                <a:cubicBezTo>
                  <a:pt x="15305" y="18917"/>
                  <a:pt x="15342" y="18991"/>
                  <a:pt x="15379" y="18991"/>
                </a:cubicBezTo>
                <a:cubicBezTo>
                  <a:pt x="15417" y="18991"/>
                  <a:pt x="15487" y="18856"/>
                  <a:pt x="15489" y="18885"/>
                </a:cubicBezTo>
                <a:cubicBezTo>
                  <a:pt x="15547" y="19743"/>
                  <a:pt x="15662" y="18955"/>
                  <a:pt x="15746" y="19136"/>
                </a:cubicBezTo>
                <a:cubicBezTo>
                  <a:pt x="15788" y="19228"/>
                  <a:pt x="15854" y="19005"/>
                  <a:pt x="15891" y="18950"/>
                </a:cubicBezTo>
                <a:cubicBezTo>
                  <a:pt x="16019" y="19035"/>
                  <a:pt x="16137" y="19115"/>
                  <a:pt x="16255" y="19194"/>
                </a:cubicBezTo>
                <a:cubicBezTo>
                  <a:pt x="16309" y="18104"/>
                  <a:pt x="16360" y="17998"/>
                  <a:pt x="16578" y="18477"/>
                </a:cubicBezTo>
                <a:cubicBezTo>
                  <a:pt x="16560" y="18636"/>
                  <a:pt x="16541" y="18800"/>
                  <a:pt x="16523" y="18964"/>
                </a:cubicBezTo>
                <a:cubicBezTo>
                  <a:pt x="16598" y="19008"/>
                  <a:pt x="16673" y="19051"/>
                  <a:pt x="16752" y="19097"/>
                </a:cubicBezTo>
                <a:cubicBezTo>
                  <a:pt x="16752" y="19094"/>
                  <a:pt x="16752" y="19207"/>
                  <a:pt x="16752" y="19314"/>
                </a:cubicBezTo>
                <a:cubicBezTo>
                  <a:pt x="16818" y="19249"/>
                  <a:pt x="16879" y="19191"/>
                  <a:pt x="16914" y="19156"/>
                </a:cubicBezTo>
                <a:cubicBezTo>
                  <a:pt x="17003" y="18792"/>
                  <a:pt x="17077" y="18488"/>
                  <a:pt x="17157" y="18159"/>
                </a:cubicBezTo>
                <a:cubicBezTo>
                  <a:pt x="17127" y="18972"/>
                  <a:pt x="17199" y="18869"/>
                  <a:pt x="17287" y="18587"/>
                </a:cubicBezTo>
                <a:cubicBezTo>
                  <a:pt x="17295" y="18734"/>
                  <a:pt x="17303" y="18867"/>
                  <a:pt x="17309" y="18983"/>
                </a:cubicBezTo>
                <a:cubicBezTo>
                  <a:pt x="17374" y="18861"/>
                  <a:pt x="17425" y="18764"/>
                  <a:pt x="17472" y="18675"/>
                </a:cubicBezTo>
                <a:cubicBezTo>
                  <a:pt x="17509" y="18921"/>
                  <a:pt x="17539" y="19124"/>
                  <a:pt x="17591" y="19476"/>
                </a:cubicBezTo>
                <a:cubicBezTo>
                  <a:pt x="17621" y="18995"/>
                  <a:pt x="17642" y="18667"/>
                  <a:pt x="17662" y="18341"/>
                </a:cubicBezTo>
                <a:cubicBezTo>
                  <a:pt x="17669" y="18348"/>
                  <a:pt x="17676" y="18354"/>
                  <a:pt x="17682" y="18361"/>
                </a:cubicBezTo>
                <a:cubicBezTo>
                  <a:pt x="17682" y="18609"/>
                  <a:pt x="17682" y="18857"/>
                  <a:pt x="17682" y="19195"/>
                </a:cubicBezTo>
                <a:cubicBezTo>
                  <a:pt x="17755" y="18835"/>
                  <a:pt x="17825" y="18433"/>
                  <a:pt x="17931" y="19306"/>
                </a:cubicBezTo>
                <a:cubicBezTo>
                  <a:pt x="17931" y="18602"/>
                  <a:pt x="17931" y="18186"/>
                  <a:pt x="17931" y="17773"/>
                </a:cubicBezTo>
                <a:cubicBezTo>
                  <a:pt x="17981" y="18114"/>
                  <a:pt x="18031" y="18456"/>
                  <a:pt x="18082" y="18807"/>
                </a:cubicBezTo>
                <a:cubicBezTo>
                  <a:pt x="18070" y="18833"/>
                  <a:pt x="18031" y="18917"/>
                  <a:pt x="17971" y="19050"/>
                </a:cubicBezTo>
                <a:cubicBezTo>
                  <a:pt x="18078" y="19105"/>
                  <a:pt x="18159" y="19145"/>
                  <a:pt x="18240" y="19186"/>
                </a:cubicBezTo>
                <a:cubicBezTo>
                  <a:pt x="18243" y="18974"/>
                  <a:pt x="18247" y="18733"/>
                  <a:pt x="18250" y="18493"/>
                </a:cubicBezTo>
                <a:cubicBezTo>
                  <a:pt x="18264" y="18537"/>
                  <a:pt x="18278" y="18582"/>
                  <a:pt x="18292" y="18627"/>
                </a:cubicBezTo>
                <a:cubicBezTo>
                  <a:pt x="18330" y="18350"/>
                  <a:pt x="18367" y="18074"/>
                  <a:pt x="18404" y="17803"/>
                </a:cubicBezTo>
                <a:cubicBezTo>
                  <a:pt x="18427" y="18235"/>
                  <a:pt x="18451" y="18674"/>
                  <a:pt x="18478" y="19187"/>
                </a:cubicBezTo>
                <a:cubicBezTo>
                  <a:pt x="18541" y="18740"/>
                  <a:pt x="18588" y="18400"/>
                  <a:pt x="18643" y="18008"/>
                </a:cubicBezTo>
                <a:cubicBezTo>
                  <a:pt x="18674" y="18452"/>
                  <a:pt x="18700" y="18832"/>
                  <a:pt x="18731" y="19275"/>
                </a:cubicBezTo>
                <a:cubicBezTo>
                  <a:pt x="18752" y="18936"/>
                  <a:pt x="18769" y="18659"/>
                  <a:pt x="18784" y="18425"/>
                </a:cubicBezTo>
                <a:cubicBezTo>
                  <a:pt x="18830" y="18473"/>
                  <a:pt x="18872" y="18517"/>
                  <a:pt x="18914" y="18559"/>
                </a:cubicBezTo>
                <a:cubicBezTo>
                  <a:pt x="18848" y="18068"/>
                  <a:pt x="18784" y="17563"/>
                  <a:pt x="18710" y="17109"/>
                </a:cubicBezTo>
                <a:cubicBezTo>
                  <a:pt x="18703" y="17063"/>
                  <a:pt x="18618" y="17272"/>
                  <a:pt x="18591" y="17457"/>
                </a:cubicBezTo>
                <a:cubicBezTo>
                  <a:pt x="18565" y="17644"/>
                  <a:pt x="18566" y="17948"/>
                  <a:pt x="18548" y="18377"/>
                </a:cubicBezTo>
                <a:cubicBezTo>
                  <a:pt x="18501" y="17841"/>
                  <a:pt x="18637" y="17194"/>
                  <a:pt x="18470" y="17143"/>
                </a:cubicBezTo>
                <a:cubicBezTo>
                  <a:pt x="18361" y="17110"/>
                  <a:pt x="18251" y="17092"/>
                  <a:pt x="18144" y="17169"/>
                </a:cubicBezTo>
                <a:cubicBezTo>
                  <a:pt x="18063" y="17228"/>
                  <a:pt x="17946" y="17016"/>
                  <a:pt x="17924" y="17758"/>
                </a:cubicBezTo>
                <a:cubicBezTo>
                  <a:pt x="17907" y="17359"/>
                  <a:pt x="17891" y="16959"/>
                  <a:pt x="17874" y="16559"/>
                </a:cubicBezTo>
                <a:cubicBezTo>
                  <a:pt x="17860" y="16573"/>
                  <a:pt x="17845" y="16587"/>
                  <a:pt x="17831" y="16602"/>
                </a:cubicBezTo>
                <a:cubicBezTo>
                  <a:pt x="17829" y="16695"/>
                  <a:pt x="17834" y="16828"/>
                  <a:pt x="17824" y="16872"/>
                </a:cubicBezTo>
                <a:cubicBezTo>
                  <a:pt x="17806" y="16954"/>
                  <a:pt x="17780" y="16986"/>
                  <a:pt x="17757" y="17038"/>
                </a:cubicBezTo>
                <a:cubicBezTo>
                  <a:pt x="17787" y="16684"/>
                  <a:pt x="17817" y="16331"/>
                  <a:pt x="17839" y="16079"/>
                </a:cubicBezTo>
                <a:cubicBezTo>
                  <a:pt x="17946" y="16348"/>
                  <a:pt x="18032" y="16566"/>
                  <a:pt x="18135" y="16827"/>
                </a:cubicBezTo>
                <a:cubicBezTo>
                  <a:pt x="18184" y="16256"/>
                  <a:pt x="18233" y="15692"/>
                  <a:pt x="18285" y="15092"/>
                </a:cubicBezTo>
                <a:cubicBezTo>
                  <a:pt x="18256" y="15037"/>
                  <a:pt x="18218" y="14961"/>
                  <a:pt x="18179" y="14886"/>
                </a:cubicBezTo>
                <a:cubicBezTo>
                  <a:pt x="18184" y="14804"/>
                  <a:pt x="18189" y="14721"/>
                  <a:pt x="18193" y="14639"/>
                </a:cubicBezTo>
                <a:cubicBezTo>
                  <a:pt x="18145" y="14620"/>
                  <a:pt x="18097" y="14601"/>
                  <a:pt x="18065" y="14589"/>
                </a:cubicBezTo>
                <a:cubicBezTo>
                  <a:pt x="18035" y="14911"/>
                  <a:pt x="18014" y="15151"/>
                  <a:pt x="17975" y="15574"/>
                </a:cubicBezTo>
                <a:cubicBezTo>
                  <a:pt x="17968" y="15105"/>
                  <a:pt x="17964" y="14832"/>
                  <a:pt x="17959" y="14533"/>
                </a:cubicBezTo>
                <a:cubicBezTo>
                  <a:pt x="17842" y="14474"/>
                  <a:pt x="17706" y="14406"/>
                  <a:pt x="17570" y="14337"/>
                </a:cubicBezTo>
                <a:cubicBezTo>
                  <a:pt x="17540" y="14995"/>
                  <a:pt x="17542" y="14982"/>
                  <a:pt x="17451" y="14564"/>
                </a:cubicBezTo>
                <a:cubicBezTo>
                  <a:pt x="17424" y="14442"/>
                  <a:pt x="17383" y="14366"/>
                  <a:pt x="17348" y="14356"/>
                </a:cubicBezTo>
                <a:cubicBezTo>
                  <a:pt x="17202" y="14315"/>
                  <a:pt x="17051" y="14411"/>
                  <a:pt x="16910" y="14255"/>
                </a:cubicBezTo>
                <a:cubicBezTo>
                  <a:pt x="16798" y="14131"/>
                  <a:pt x="16771" y="14275"/>
                  <a:pt x="16786" y="14899"/>
                </a:cubicBezTo>
                <a:cubicBezTo>
                  <a:pt x="16663" y="14049"/>
                  <a:pt x="16837" y="13985"/>
                  <a:pt x="16860" y="13756"/>
                </a:cubicBezTo>
                <a:cubicBezTo>
                  <a:pt x="16879" y="13858"/>
                  <a:pt x="16906" y="13999"/>
                  <a:pt x="16932" y="14140"/>
                </a:cubicBezTo>
                <a:cubicBezTo>
                  <a:pt x="16938" y="14055"/>
                  <a:pt x="16944" y="13969"/>
                  <a:pt x="16950" y="13884"/>
                </a:cubicBezTo>
                <a:cubicBezTo>
                  <a:pt x="16982" y="13753"/>
                  <a:pt x="17014" y="13623"/>
                  <a:pt x="17047" y="13493"/>
                </a:cubicBezTo>
                <a:cubicBezTo>
                  <a:pt x="17049" y="13650"/>
                  <a:pt x="17051" y="13808"/>
                  <a:pt x="17054" y="14014"/>
                </a:cubicBezTo>
                <a:cubicBezTo>
                  <a:pt x="17247" y="13630"/>
                  <a:pt x="17464" y="14347"/>
                  <a:pt x="17647" y="13453"/>
                </a:cubicBezTo>
                <a:cubicBezTo>
                  <a:pt x="17646" y="13419"/>
                  <a:pt x="17645" y="13320"/>
                  <a:pt x="17645" y="13288"/>
                </a:cubicBezTo>
                <a:cubicBezTo>
                  <a:pt x="17726" y="13460"/>
                  <a:pt x="17813" y="13643"/>
                  <a:pt x="17893" y="13814"/>
                </a:cubicBezTo>
                <a:cubicBezTo>
                  <a:pt x="17882" y="13841"/>
                  <a:pt x="17856" y="13914"/>
                  <a:pt x="17821" y="14006"/>
                </a:cubicBezTo>
                <a:cubicBezTo>
                  <a:pt x="18014" y="14475"/>
                  <a:pt x="18179" y="14319"/>
                  <a:pt x="18321" y="13553"/>
                </a:cubicBezTo>
                <a:cubicBezTo>
                  <a:pt x="18318" y="13537"/>
                  <a:pt x="18304" y="13456"/>
                  <a:pt x="18286" y="13349"/>
                </a:cubicBezTo>
                <a:cubicBezTo>
                  <a:pt x="18327" y="13312"/>
                  <a:pt x="18361" y="13280"/>
                  <a:pt x="18400" y="13245"/>
                </a:cubicBezTo>
                <a:cubicBezTo>
                  <a:pt x="18400" y="13620"/>
                  <a:pt x="18400" y="13969"/>
                  <a:pt x="18400" y="14457"/>
                </a:cubicBezTo>
                <a:cubicBezTo>
                  <a:pt x="18433" y="14175"/>
                  <a:pt x="18451" y="14023"/>
                  <a:pt x="18480" y="13776"/>
                </a:cubicBezTo>
                <a:cubicBezTo>
                  <a:pt x="18480" y="14070"/>
                  <a:pt x="18480" y="14227"/>
                  <a:pt x="18480" y="14434"/>
                </a:cubicBezTo>
                <a:cubicBezTo>
                  <a:pt x="18620" y="14037"/>
                  <a:pt x="18544" y="13704"/>
                  <a:pt x="18456" y="13312"/>
                </a:cubicBezTo>
                <a:cubicBezTo>
                  <a:pt x="18564" y="13348"/>
                  <a:pt x="18640" y="13374"/>
                  <a:pt x="18715" y="13398"/>
                </a:cubicBezTo>
                <a:cubicBezTo>
                  <a:pt x="18716" y="13449"/>
                  <a:pt x="18717" y="13502"/>
                  <a:pt x="18718" y="13553"/>
                </a:cubicBezTo>
                <a:cubicBezTo>
                  <a:pt x="18690" y="13611"/>
                  <a:pt x="18663" y="13670"/>
                  <a:pt x="18630" y="13739"/>
                </a:cubicBezTo>
                <a:cubicBezTo>
                  <a:pt x="18783" y="14320"/>
                  <a:pt x="18718" y="13258"/>
                  <a:pt x="18795" y="13193"/>
                </a:cubicBezTo>
                <a:cubicBezTo>
                  <a:pt x="18851" y="13730"/>
                  <a:pt x="18913" y="13702"/>
                  <a:pt x="18965" y="13030"/>
                </a:cubicBezTo>
                <a:cubicBezTo>
                  <a:pt x="18978" y="13188"/>
                  <a:pt x="18988" y="13302"/>
                  <a:pt x="18992" y="13346"/>
                </a:cubicBezTo>
                <a:cubicBezTo>
                  <a:pt x="19078" y="13448"/>
                  <a:pt x="19136" y="13548"/>
                  <a:pt x="19194" y="13577"/>
                </a:cubicBezTo>
                <a:cubicBezTo>
                  <a:pt x="19264" y="13612"/>
                  <a:pt x="19334" y="13586"/>
                  <a:pt x="19411" y="13586"/>
                </a:cubicBezTo>
                <a:cubicBezTo>
                  <a:pt x="19411" y="13567"/>
                  <a:pt x="19408" y="13404"/>
                  <a:pt x="19408" y="13357"/>
                </a:cubicBezTo>
                <a:cubicBezTo>
                  <a:pt x="19529" y="13456"/>
                  <a:pt x="19644" y="13550"/>
                  <a:pt x="19745" y="13634"/>
                </a:cubicBezTo>
                <a:cubicBezTo>
                  <a:pt x="19781" y="13189"/>
                  <a:pt x="19818" y="12742"/>
                  <a:pt x="19855" y="12295"/>
                </a:cubicBezTo>
                <a:cubicBezTo>
                  <a:pt x="19866" y="12304"/>
                  <a:pt x="19877" y="12311"/>
                  <a:pt x="19888" y="12321"/>
                </a:cubicBezTo>
                <a:cubicBezTo>
                  <a:pt x="19903" y="12657"/>
                  <a:pt x="19918" y="12994"/>
                  <a:pt x="19933" y="13333"/>
                </a:cubicBezTo>
                <a:cubicBezTo>
                  <a:pt x="20114" y="13346"/>
                  <a:pt x="19993" y="12256"/>
                  <a:pt x="20090" y="12019"/>
                </a:cubicBezTo>
                <a:cubicBezTo>
                  <a:pt x="20121" y="12499"/>
                  <a:pt x="20153" y="12979"/>
                  <a:pt x="20184" y="13461"/>
                </a:cubicBezTo>
                <a:cubicBezTo>
                  <a:pt x="20195" y="13439"/>
                  <a:pt x="20207" y="13418"/>
                  <a:pt x="20218" y="13397"/>
                </a:cubicBezTo>
                <a:cubicBezTo>
                  <a:pt x="20202" y="13057"/>
                  <a:pt x="20185" y="12716"/>
                  <a:pt x="20165" y="12295"/>
                </a:cubicBezTo>
                <a:cubicBezTo>
                  <a:pt x="20209" y="12272"/>
                  <a:pt x="20272" y="12238"/>
                  <a:pt x="20346" y="12198"/>
                </a:cubicBezTo>
                <a:cubicBezTo>
                  <a:pt x="20346" y="12163"/>
                  <a:pt x="20346" y="12098"/>
                  <a:pt x="20346" y="12032"/>
                </a:cubicBezTo>
                <a:cubicBezTo>
                  <a:pt x="20361" y="12065"/>
                  <a:pt x="20375" y="12099"/>
                  <a:pt x="20389" y="12133"/>
                </a:cubicBezTo>
                <a:cubicBezTo>
                  <a:pt x="20364" y="12315"/>
                  <a:pt x="20329" y="12479"/>
                  <a:pt x="20315" y="12685"/>
                </a:cubicBezTo>
                <a:cubicBezTo>
                  <a:pt x="20297" y="12960"/>
                  <a:pt x="20294" y="13266"/>
                  <a:pt x="20280" y="13707"/>
                </a:cubicBezTo>
                <a:cubicBezTo>
                  <a:pt x="20357" y="13080"/>
                  <a:pt x="20416" y="12602"/>
                  <a:pt x="20486" y="12030"/>
                </a:cubicBezTo>
                <a:cubicBezTo>
                  <a:pt x="20486" y="12397"/>
                  <a:pt x="20486" y="12627"/>
                  <a:pt x="20486" y="12803"/>
                </a:cubicBezTo>
                <a:cubicBezTo>
                  <a:pt x="20531" y="12575"/>
                  <a:pt x="20577" y="12340"/>
                  <a:pt x="20626" y="12087"/>
                </a:cubicBezTo>
                <a:cubicBezTo>
                  <a:pt x="20659" y="12352"/>
                  <a:pt x="20682" y="12542"/>
                  <a:pt x="20715" y="12808"/>
                </a:cubicBezTo>
                <a:cubicBezTo>
                  <a:pt x="20721" y="12535"/>
                  <a:pt x="20724" y="12378"/>
                  <a:pt x="20730" y="12112"/>
                </a:cubicBezTo>
                <a:cubicBezTo>
                  <a:pt x="20803" y="12222"/>
                  <a:pt x="20870" y="12323"/>
                  <a:pt x="20943" y="12432"/>
                </a:cubicBezTo>
                <a:cubicBezTo>
                  <a:pt x="20951" y="12254"/>
                  <a:pt x="20964" y="11958"/>
                  <a:pt x="20978" y="11655"/>
                </a:cubicBezTo>
                <a:cubicBezTo>
                  <a:pt x="20823" y="11655"/>
                  <a:pt x="20687" y="11655"/>
                  <a:pt x="20551" y="11655"/>
                </a:cubicBezTo>
                <a:cubicBezTo>
                  <a:pt x="20567" y="10926"/>
                  <a:pt x="20586" y="10868"/>
                  <a:pt x="20706" y="11117"/>
                </a:cubicBezTo>
                <a:close/>
              </a:path>
            </a:pathLst>
          </a:custGeom>
          <a:solidFill>
            <a:srgbClr val="271880"/>
          </a:solidFill>
          <a:ln w="12700">
            <a:solidFill>
              <a:srgbClr val="000000"/>
            </a:solidFill>
            <a:miter lim="400000"/>
          </a:ln>
          <a:extLst>
            <a:ext uri="{C572A759-6A51-4108-AA02-DFA0A04FC94B}">
              <ma14:wrappingTextBoxFlag xmlns:ma14="http://schemas.microsoft.com/office/mac/drawingml/2011/main" xmlns="" val="1"/>
            </a:ext>
          </a:extLst>
        </p:spPr>
        <p:txBody>
          <a:bodyPr lIns="53578" tIns="53578" rIns="53578" bIns="53578" anchor="ctr"/>
          <a:lstStyle>
            <a:lvl1pPr marL="0" marR="0" indent="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1pPr>
            <a:lvl2pPr marL="0" marR="0" indent="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2pPr>
            <a:lvl3pPr marL="0" marR="0" indent="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3pPr>
            <a:lvl4pPr marL="0" marR="0" indent="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4pPr>
            <a:lvl5pPr marL="0" marR="0" indent="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5pPr>
            <a:lvl6pPr marL="0" marR="0" indent="35560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6pPr>
            <a:lvl7pPr marL="0" marR="0" indent="71120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7pPr>
            <a:lvl8pPr marL="0" marR="0" indent="106680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8pPr>
            <a:lvl9pPr marL="0" marR="0" indent="142240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9pPr>
          </a:lstStyle>
          <a:p>
            <a:pPr defTabSz="642937">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r>
              <a:rPr lang="en-US" sz="40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rPr>
              <a:t> </a:t>
            </a:r>
          </a:p>
        </p:txBody>
      </p:sp>
      <p:sp>
        <p:nvSpPr>
          <p:cNvPr id="3" name="Rectangle 2">
            <a:extLst>
              <a:ext uri="{FF2B5EF4-FFF2-40B4-BE49-F238E27FC236}">
                <a16:creationId xmlns="" xmlns:a16="http://schemas.microsoft.com/office/drawing/2014/main" id="{97F6A366-5BD4-E54E-B16B-1A0729C85C5A}"/>
              </a:ext>
            </a:extLst>
          </p:cNvPr>
          <p:cNvSpPr/>
          <p:nvPr/>
        </p:nvSpPr>
        <p:spPr>
          <a:xfrm>
            <a:off x="2498170" y="10334738"/>
            <a:ext cx="4392549" cy="830997"/>
          </a:xfrm>
          <a:prstGeom prst="rect">
            <a:avLst/>
          </a:prstGeom>
        </p:spPr>
        <p:txBody>
          <a:bodyPr wrap="none">
            <a:spAutoFit/>
          </a:bodyPr>
          <a:lstStyle/>
          <a:p>
            <a:r>
              <a:rPr lang="fr-FR" sz="2400" dirty="0">
                <a:solidFill>
                  <a:schemeClr val="bg1"/>
                </a:solidFill>
                <a:latin typeface="Avenir Next Ultra Light" panose="020B0203020202020204" pitchFamily="34" charset="77"/>
              </a:rPr>
              <a:t>Contact </a:t>
            </a:r>
            <a:r>
              <a:rPr lang="fr-FR" sz="2400" dirty="0" smtClean="0">
                <a:solidFill>
                  <a:schemeClr val="bg1"/>
                </a:solidFill>
                <a:latin typeface="Avenir Next Ultra Light" panose="020B0203020202020204" pitchFamily="34" charset="77"/>
              </a:rPr>
              <a:t>commanditaire : </a:t>
            </a:r>
          </a:p>
          <a:p>
            <a:r>
              <a:rPr lang="fr-FR" sz="2400" dirty="0" smtClean="0">
                <a:solidFill>
                  <a:schemeClr val="bg1"/>
                </a:solidFill>
                <a:latin typeface="Avenir Next Ultra Light" panose="020B0203020202020204" pitchFamily="34" charset="77"/>
              </a:rPr>
              <a:t>Groupe Identité et Démocratie</a:t>
            </a:r>
            <a:endParaRPr lang="fr-FR" sz="2400" dirty="0">
              <a:solidFill>
                <a:schemeClr val="bg1"/>
              </a:solidFill>
              <a:latin typeface="Avenir Next Ultra Light" panose="020B0203020202020204" pitchFamily="34" charset="77"/>
            </a:endParaRPr>
          </a:p>
        </p:txBody>
      </p:sp>
      <p:pic>
        <p:nvPicPr>
          <p:cNvPr id="10" name="Image 9" descr="Une image contenant texte&#10;&#10;Description générée automatiquement">
            <a:extLst>
              <a:ext uri="{FF2B5EF4-FFF2-40B4-BE49-F238E27FC236}">
                <a16:creationId xmlns="" xmlns:a16="http://schemas.microsoft.com/office/drawing/2014/main" id="{AAADBB17-747B-4746-98F3-293C08E22C8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99141" y="1122812"/>
            <a:ext cx="2593056" cy="2991988"/>
          </a:xfrm>
          <a:prstGeom prst="rect">
            <a:avLst/>
          </a:prstGeom>
          <a:effectLst>
            <a:outerShdw blurRad="50800" dist="50800" dir="5400000" algn="ctr" rotWithShape="0">
              <a:schemeClr val="tx1"/>
            </a:outerShdw>
          </a:effectLst>
        </p:spPr>
      </p:pic>
      <p:sp>
        <p:nvSpPr>
          <p:cNvPr id="11" name="Shape">
            <a:extLst>
              <a:ext uri="{FF2B5EF4-FFF2-40B4-BE49-F238E27FC236}">
                <a16:creationId xmlns="" xmlns:a16="http://schemas.microsoft.com/office/drawing/2014/main" id="{BBE3F1B6-662D-6F4D-B14E-9EFB2736AE49}"/>
              </a:ext>
            </a:extLst>
          </p:cNvPr>
          <p:cNvSpPr txBox="1">
            <a:spLocks/>
          </p:cNvSpPr>
          <p:nvPr/>
        </p:nvSpPr>
        <p:spPr>
          <a:xfrm>
            <a:off x="14726399" y="8797599"/>
            <a:ext cx="8702359" cy="1894275"/>
          </a:xfrm>
          <a:custGeom>
            <a:avLst/>
            <a:gdLst/>
            <a:ahLst/>
            <a:cxnLst>
              <a:cxn ang="0">
                <a:pos x="wd2" y="hd2"/>
              </a:cxn>
              <a:cxn ang="5400000">
                <a:pos x="wd2" y="hd2"/>
              </a:cxn>
              <a:cxn ang="10800000">
                <a:pos x="wd2" y="hd2"/>
              </a:cxn>
              <a:cxn ang="16200000">
                <a:pos x="wd2" y="hd2"/>
              </a:cxn>
            </a:cxnLst>
            <a:rect l="0" t="0" r="r" b="b"/>
            <a:pathLst>
              <a:path w="21570" h="21203" extrusionOk="0">
                <a:moveTo>
                  <a:pt x="20706" y="11117"/>
                </a:moveTo>
                <a:cubicBezTo>
                  <a:pt x="20744" y="11198"/>
                  <a:pt x="20790" y="11201"/>
                  <a:pt x="20832" y="11207"/>
                </a:cubicBezTo>
                <a:cubicBezTo>
                  <a:pt x="20926" y="11219"/>
                  <a:pt x="21020" y="11211"/>
                  <a:pt x="21144" y="11211"/>
                </a:cubicBezTo>
                <a:cubicBezTo>
                  <a:pt x="21136" y="11015"/>
                  <a:pt x="21124" y="10685"/>
                  <a:pt x="21108" y="10249"/>
                </a:cubicBezTo>
                <a:cubicBezTo>
                  <a:pt x="21106" y="10246"/>
                  <a:pt x="21104" y="10243"/>
                  <a:pt x="21103" y="10241"/>
                </a:cubicBezTo>
                <a:cubicBezTo>
                  <a:pt x="21068" y="10481"/>
                  <a:pt x="21050" y="10608"/>
                  <a:pt x="21030" y="10722"/>
                </a:cubicBezTo>
                <a:cubicBezTo>
                  <a:pt x="21028" y="10729"/>
                  <a:pt x="21006" y="10632"/>
                  <a:pt x="20994" y="10584"/>
                </a:cubicBezTo>
                <a:cubicBezTo>
                  <a:pt x="21016" y="10447"/>
                  <a:pt x="21040" y="10186"/>
                  <a:pt x="21058" y="10196"/>
                </a:cubicBezTo>
                <a:cubicBezTo>
                  <a:pt x="21073" y="10206"/>
                  <a:pt x="21088" y="10221"/>
                  <a:pt x="21103" y="10241"/>
                </a:cubicBezTo>
                <a:cubicBezTo>
                  <a:pt x="21104" y="10233"/>
                  <a:pt x="21105" y="10225"/>
                  <a:pt x="21106" y="10217"/>
                </a:cubicBezTo>
                <a:cubicBezTo>
                  <a:pt x="21107" y="10228"/>
                  <a:pt x="21107" y="10238"/>
                  <a:pt x="21108" y="10249"/>
                </a:cubicBezTo>
                <a:cubicBezTo>
                  <a:pt x="21148" y="10306"/>
                  <a:pt x="21187" y="10394"/>
                  <a:pt x="21227" y="10467"/>
                </a:cubicBezTo>
                <a:cubicBezTo>
                  <a:pt x="21238" y="10489"/>
                  <a:pt x="21248" y="10542"/>
                  <a:pt x="21264" y="10604"/>
                </a:cubicBezTo>
                <a:cubicBezTo>
                  <a:pt x="21264" y="10433"/>
                  <a:pt x="21264" y="10310"/>
                  <a:pt x="21264" y="10203"/>
                </a:cubicBezTo>
                <a:cubicBezTo>
                  <a:pt x="21365" y="10257"/>
                  <a:pt x="21465" y="10310"/>
                  <a:pt x="21565" y="10363"/>
                </a:cubicBezTo>
                <a:cubicBezTo>
                  <a:pt x="21567" y="10291"/>
                  <a:pt x="21568" y="10219"/>
                  <a:pt x="21570" y="10147"/>
                </a:cubicBezTo>
                <a:cubicBezTo>
                  <a:pt x="21507" y="10093"/>
                  <a:pt x="21445" y="10025"/>
                  <a:pt x="21382" y="9987"/>
                </a:cubicBezTo>
                <a:cubicBezTo>
                  <a:pt x="21082" y="9811"/>
                  <a:pt x="20782" y="9555"/>
                  <a:pt x="20481" y="9511"/>
                </a:cubicBezTo>
                <a:cubicBezTo>
                  <a:pt x="20326" y="9489"/>
                  <a:pt x="20185" y="8900"/>
                  <a:pt x="20020" y="9257"/>
                </a:cubicBezTo>
                <a:cubicBezTo>
                  <a:pt x="19989" y="9324"/>
                  <a:pt x="19826" y="9565"/>
                  <a:pt x="19901" y="8688"/>
                </a:cubicBezTo>
                <a:cubicBezTo>
                  <a:pt x="19940" y="8614"/>
                  <a:pt x="19978" y="8541"/>
                  <a:pt x="20017" y="8468"/>
                </a:cubicBezTo>
                <a:cubicBezTo>
                  <a:pt x="20032" y="8597"/>
                  <a:pt x="20048" y="8727"/>
                  <a:pt x="20077" y="8978"/>
                </a:cubicBezTo>
                <a:cubicBezTo>
                  <a:pt x="20100" y="8182"/>
                  <a:pt x="20117" y="7594"/>
                  <a:pt x="20134" y="7011"/>
                </a:cubicBezTo>
                <a:cubicBezTo>
                  <a:pt x="20136" y="7007"/>
                  <a:pt x="20137" y="7003"/>
                  <a:pt x="20138" y="6999"/>
                </a:cubicBezTo>
                <a:cubicBezTo>
                  <a:pt x="20138" y="6996"/>
                  <a:pt x="20138" y="6992"/>
                  <a:pt x="20138" y="6988"/>
                </a:cubicBezTo>
                <a:cubicBezTo>
                  <a:pt x="20182" y="7315"/>
                  <a:pt x="20226" y="7644"/>
                  <a:pt x="20275" y="8012"/>
                </a:cubicBezTo>
                <a:cubicBezTo>
                  <a:pt x="20275" y="7886"/>
                  <a:pt x="20275" y="7792"/>
                  <a:pt x="20275" y="7767"/>
                </a:cubicBezTo>
                <a:cubicBezTo>
                  <a:pt x="20633" y="7986"/>
                  <a:pt x="20978" y="8633"/>
                  <a:pt x="21347" y="8246"/>
                </a:cubicBezTo>
                <a:cubicBezTo>
                  <a:pt x="21167" y="8026"/>
                  <a:pt x="20986" y="7806"/>
                  <a:pt x="20806" y="7585"/>
                </a:cubicBezTo>
                <a:cubicBezTo>
                  <a:pt x="20774" y="7605"/>
                  <a:pt x="20746" y="7350"/>
                  <a:pt x="20712" y="7327"/>
                </a:cubicBezTo>
                <a:cubicBezTo>
                  <a:pt x="20644" y="7280"/>
                  <a:pt x="20573" y="7357"/>
                  <a:pt x="20522" y="7377"/>
                </a:cubicBezTo>
                <a:cubicBezTo>
                  <a:pt x="20522" y="6866"/>
                  <a:pt x="20522" y="6507"/>
                  <a:pt x="20522" y="6087"/>
                </a:cubicBezTo>
                <a:cubicBezTo>
                  <a:pt x="20465" y="6405"/>
                  <a:pt x="20424" y="6634"/>
                  <a:pt x="20354" y="7026"/>
                </a:cubicBezTo>
                <a:cubicBezTo>
                  <a:pt x="20318" y="6823"/>
                  <a:pt x="20258" y="6487"/>
                  <a:pt x="20199" y="6153"/>
                </a:cubicBezTo>
                <a:cubicBezTo>
                  <a:pt x="20183" y="5304"/>
                  <a:pt x="20087" y="5742"/>
                  <a:pt x="20014" y="5816"/>
                </a:cubicBezTo>
                <a:cubicBezTo>
                  <a:pt x="20000" y="5928"/>
                  <a:pt x="19987" y="6041"/>
                  <a:pt x="19972" y="6159"/>
                </a:cubicBezTo>
                <a:cubicBezTo>
                  <a:pt x="19954" y="6041"/>
                  <a:pt x="19937" y="5930"/>
                  <a:pt x="19904" y="5720"/>
                </a:cubicBezTo>
                <a:cubicBezTo>
                  <a:pt x="19862" y="6229"/>
                  <a:pt x="19827" y="6658"/>
                  <a:pt x="19782" y="7205"/>
                </a:cubicBezTo>
                <a:cubicBezTo>
                  <a:pt x="19713" y="7011"/>
                  <a:pt x="19661" y="6862"/>
                  <a:pt x="19608" y="6711"/>
                </a:cubicBezTo>
                <a:cubicBezTo>
                  <a:pt x="19628" y="6604"/>
                  <a:pt x="19648" y="6495"/>
                  <a:pt x="19667" y="6388"/>
                </a:cubicBezTo>
                <a:cubicBezTo>
                  <a:pt x="19628" y="6470"/>
                  <a:pt x="19589" y="6552"/>
                  <a:pt x="19526" y="6683"/>
                </a:cubicBezTo>
                <a:cubicBezTo>
                  <a:pt x="19550" y="5998"/>
                  <a:pt x="19569" y="5438"/>
                  <a:pt x="19587" y="4932"/>
                </a:cubicBezTo>
                <a:cubicBezTo>
                  <a:pt x="19569" y="4918"/>
                  <a:pt x="19526" y="4943"/>
                  <a:pt x="19519" y="4867"/>
                </a:cubicBezTo>
                <a:cubicBezTo>
                  <a:pt x="19440" y="4041"/>
                  <a:pt x="19374" y="4719"/>
                  <a:pt x="19344" y="4799"/>
                </a:cubicBezTo>
                <a:cubicBezTo>
                  <a:pt x="19226" y="4641"/>
                  <a:pt x="19143" y="4547"/>
                  <a:pt x="19062" y="4416"/>
                </a:cubicBezTo>
                <a:cubicBezTo>
                  <a:pt x="19009" y="4332"/>
                  <a:pt x="18961" y="4134"/>
                  <a:pt x="18908" y="4099"/>
                </a:cubicBezTo>
                <a:cubicBezTo>
                  <a:pt x="18846" y="4058"/>
                  <a:pt x="18777" y="4214"/>
                  <a:pt x="18717" y="4147"/>
                </a:cubicBezTo>
                <a:cubicBezTo>
                  <a:pt x="18623" y="4041"/>
                  <a:pt x="18500" y="4318"/>
                  <a:pt x="18440" y="3644"/>
                </a:cubicBezTo>
                <a:cubicBezTo>
                  <a:pt x="18440" y="3640"/>
                  <a:pt x="18431" y="3657"/>
                  <a:pt x="18424" y="3666"/>
                </a:cubicBezTo>
                <a:cubicBezTo>
                  <a:pt x="18405" y="3843"/>
                  <a:pt x="18385" y="4028"/>
                  <a:pt x="18365" y="4213"/>
                </a:cubicBezTo>
                <a:cubicBezTo>
                  <a:pt x="18355" y="4214"/>
                  <a:pt x="18345" y="4216"/>
                  <a:pt x="18335" y="4218"/>
                </a:cubicBezTo>
                <a:cubicBezTo>
                  <a:pt x="18335" y="3778"/>
                  <a:pt x="18335" y="3336"/>
                  <a:pt x="18335" y="2892"/>
                </a:cubicBezTo>
                <a:cubicBezTo>
                  <a:pt x="18215" y="3085"/>
                  <a:pt x="18100" y="3270"/>
                  <a:pt x="17977" y="3466"/>
                </a:cubicBezTo>
                <a:cubicBezTo>
                  <a:pt x="17950" y="3221"/>
                  <a:pt x="17913" y="2874"/>
                  <a:pt x="17872" y="2490"/>
                </a:cubicBezTo>
                <a:cubicBezTo>
                  <a:pt x="17833" y="2568"/>
                  <a:pt x="17794" y="2648"/>
                  <a:pt x="17745" y="2744"/>
                </a:cubicBezTo>
                <a:cubicBezTo>
                  <a:pt x="17776" y="3006"/>
                  <a:pt x="17797" y="3188"/>
                  <a:pt x="17837" y="3520"/>
                </a:cubicBezTo>
                <a:cubicBezTo>
                  <a:pt x="17758" y="3411"/>
                  <a:pt x="17711" y="3346"/>
                  <a:pt x="17684" y="3309"/>
                </a:cubicBezTo>
                <a:cubicBezTo>
                  <a:pt x="17700" y="3074"/>
                  <a:pt x="17733" y="2800"/>
                  <a:pt x="17721" y="2706"/>
                </a:cubicBezTo>
                <a:cubicBezTo>
                  <a:pt x="17697" y="2528"/>
                  <a:pt x="17649" y="2392"/>
                  <a:pt x="17607" y="2346"/>
                </a:cubicBezTo>
                <a:cubicBezTo>
                  <a:pt x="17473" y="2202"/>
                  <a:pt x="17337" y="2108"/>
                  <a:pt x="17193" y="1987"/>
                </a:cubicBezTo>
                <a:cubicBezTo>
                  <a:pt x="17178" y="2077"/>
                  <a:pt x="17151" y="2240"/>
                  <a:pt x="17124" y="2405"/>
                </a:cubicBezTo>
                <a:cubicBezTo>
                  <a:pt x="17103" y="2189"/>
                  <a:pt x="17083" y="1977"/>
                  <a:pt x="17048" y="1619"/>
                </a:cubicBezTo>
                <a:cubicBezTo>
                  <a:pt x="17021" y="1838"/>
                  <a:pt x="17003" y="1977"/>
                  <a:pt x="16985" y="2116"/>
                </a:cubicBezTo>
                <a:cubicBezTo>
                  <a:pt x="16850" y="1284"/>
                  <a:pt x="16881" y="2522"/>
                  <a:pt x="16801" y="2540"/>
                </a:cubicBezTo>
                <a:cubicBezTo>
                  <a:pt x="16868" y="1719"/>
                  <a:pt x="16731" y="1777"/>
                  <a:pt x="16668" y="1731"/>
                </a:cubicBezTo>
                <a:cubicBezTo>
                  <a:pt x="16602" y="1683"/>
                  <a:pt x="16528" y="1929"/>
                  <a:pt x="16454" y="2052"/>
                </a:cubicBezTo>
                <a:cubicBezTo>
                  <a:pt x="16301" y="1720"/>
                  <a:pt x="16129" y="1347"/>
                  <a:pt x="15965" y="991"/>
                </a:cubicBezTo>
                <a:cubicBezTo>
                  <a:pt x="15599" y="1642"/>
                  <a:pt x="15216" y="1009"/>
                  <a:pt x="14808" y="1043"/>
                </a:cubicBezTo>
                <a:cubicBezTo>
                  <a:pt x="14761" y="770"/>
                  <a:pt x="14676" y="856"/>
                  <a:pt x="14565" y="1009"/>
                </a:cubicBezTo>
                <a:cubicBezTo>
                  <a:pt x="14487" y="1117"/>
                  <a:pt x="14389" y="789"/>
                  <a:pt x="14300" y="650"/>
                </a:cubicBezTo>
                <a:cubicBezTo>
                  <a:pt x="14292" y="639"/>
                  <a:pt x="14287" y="586"/>
                  <a:pt x="14283" y="568"/>
                </a:cubicBezTo>
                <a:cubicBezTo>
                  <a:pt x="14171" y="809"/>
                  <a:pt x="14084" y="1063"/>
                  <a:pt x="13937" y="790"/>
                </a:cubicBezTo>
                <a:cubicBezTo>
                  <a:pt x="13762" y="468"/>
                  <a:pt x="13552" y="768"/>
                  <a:pt x="13361" y="640"/>
                </a:cubicBezTo>
                <a:cubicBezTo>
                  <a:pt x="13236" y="556"/>
                  <a:pt x="13184" y="690"/>
                  <a:pt x="13187" y="1465"/>
                </a:cubicBezTo>
                <a:cubicBezTo>
                  <a:pt x="13151" y="923"/>
                  <a:pt x="13131" y="574"/>
                  <a:pt x="13002" y="716"/>
                </a:cubicBezTo>
                <a:cubicBezTo>
                  <a:pt x="12952" y="771"/>
                  <a:pt x="12772" y="869"/>
                  <a:pt x="12755" y="0"/>
                </a:cubicBezTo>
                <a:cubicBezTo>
                  <a:pt x="12724" y="0"/>
                  <a:pt x="12693" y="0"/>
                  <a:pt x="12662" y="0"/>
                </a:cubicBezTo>
                <a:cubicBezTo>
                  <a:pt x="12656" y="197"/>
                  <a:pt x="12649" y="394"/>
                  <a:pt x="12642" y="631"/>
                </a:cubicBezTo>
                <a:cubicBezTo>
                  <a:pt x="12574" y="631"/>
                  <a:pt x="12442" y="666"/>
                  <a:pt x="12442" y="625"/>
                </a:cubicBezTo>
                <a:cubicBezTo>
                  <a:pt x="12424" y="-235"/>
                  <a:pt x="12381" y="370"/>
                  <a:pt x="12341" y="546"/>
                </a:cubicBezTo>
                <a:cubicBezTo>
                  <a:pt x="12323" y="625"/>
                  <a:pt x="12293" y="656"/>
                  <a:pt x="12268" y="659"/>
                </a:cubicBezTo>
                <a:cubicBezTo>
                  <a:pt x="12146" y="674"/>
                  <a:pt x="12024" y="678"/>
                  <a:pt x="11901" y="677"/>
                </a:cubicBezTo>
                <a:cubicBezTo>
                  <a:pt x="11851" y="677"/>
                  <a:pt x="11801" y="653"/>
                  <a:pt x="11743" y="639"/>
                </a:cubicBezTo>
                <a:cubicBezTo>
                  <a:pt x="11740" y="687"/>
                  <a:pt x="11732" y="832"/>
                  <a:pt x="11724" y="995"/>
                </a:cubicBezTo>
                <a:cubicBezTo>
                  <a:pt x="11655" y="809"/>
                  <a:pt x="11593" y="638"/>
                  <a:pt x="11535" y="479"/>
                </a:cubicBezTo>
                <a:cubicBezTo>
                  <a:pt x="11512" y="674"/>
                  <a:pt x="11488" y="887"/>
                  <a:pt x="11459" y="1136"/>
                </a:cubicBezTo>
                <a:cubicBezTo>
                  <a:pt x="11411" y="896"/>
                  <a:pt x="11380" y="737"/>
                  <a:pt x="11347" y="574"/>
                </a:cubicBezTo>
                <a:cubicBezTo>
                  <a:pt x="11322" y="787"/>
                  <a:pt x="11299" y="984"/>
                  <a:pt x="11273" y="1207"/>
                </a:cubicBezTo>
                <a:cubicBezTo>
                  <a:pt x="11253" y="877"/>
                  <a:pt x="11239" y="631"/>
                  <a:pt x="11224" y="383"/>
                </a:cubicBezTo>
                <a:cubicBezTo>
                  <a:pt x="11211" y="398"/>
                  <a:pt x="11199" y="411"/>
                  <a:pt x="11186" y="425"/>
                </a:cubicBezTo>
                <a:cubicBezTo>
                  <a:pt x="11184" y="646"/>
                  <a:pt x="11182" y="869"/>
                  <a:pt x="11179" y="1092"/>
                </a:cubicBezTo>
                <a:cubicBezTo>
                  <a:pt x="11173" y="1094"/>
                  <a:pt x="11166" y="1096"/>
                  <a:pt x="11160" y="1097"/>
                </a:cubicBezTo>
                <a:cubicBezTo>
                  <a:pt x="11153" y="868"/>
                  <a:pt x="11146" y="640"/>
                  <a:pt x="11142" y="518"/>
                </a:cubicBezTo>
                <a:cubicBezTo>
                  <a:pt x="11025" y="518"/>
                  <a:pt x="10918" y="518"/>
                  <a:pt x="10811" y="518"/>
                </a:cubicBezTo>
                <a:cubicBezTo>
                  <a:pt x="10810" y="563"/>
                  <a:pt x="10809" y="608"/>
                  <a:pt x="10809" y="653"/>
                </a:cubicBezTo>
                <a:cubicBezTo>
                  <a:pt x="10849" y="745"/>
                  <a:pt x="10889" y="837"/>
                  <a:pt x="10929" y="929"/>
                </a:cubicBezTo>
                <a:cubicBezTo>
                  <a:pt x="10929" y="990"/>
                  <a:pt x="10929" y="1050"/>
                  <a:pt x="10929" y="1110"/>
                </a:cubicBezTo>
                <a:cubicBezTo>
                  <a:pt x="10788" y="1110"/>
                  <a:pt x="10647" y="1110"/>
                  <a:pt x="10505" y="1110"/>
                </a:cubicBezTo>
                <a:cubicBezTo>
                  <a:pt x="10505" y="1055"/>
                  <a:pt x="10504" y="1000"/>
                  <a:pt x="10504" y="945"/>
                </a:cubicBezTo>
                <a:cubicBezTo>
                  <a:pt x="10533" y="849"/>
                  <a:pt x="10562" y="752"/>
                  <a:pt x="10597" y="635"/>
                </a:cubicBezTo>
                <a:cubicBezTo>
                  <a:pt x="10466" y="635"/>
                  <a:pt x="10349" y="635"/>
                  <a:pt x="10232" y="635"/>
                </a:cubicBezTo>
                <a:cubicBezTo>
                  <a:pt x="10232" y="681"/>
                  <a:pt x="10233" y="727"/>
                  <a:pt x="10234" y="773"/>
                </a:cubicBezTo>
                <a:cubicBezTo>
                  <a:pt x="10286" y="835"/>
                  <a:pt x="10339" y="896"/>
                  <a:pt x="10392" y="957"/>
                </a:cubicBezTo>
                <a:cubicBezTo>
                  <a:pt x="10389" y="1049"/>
                  <a:pt x="10386" y="1141"/>
                  <a:pt x="10383" y="1232"/>
                </a:cubicBezTo>
                <a:cubicBezTo>
                  <a:pt x="10311" y="1097"/>
                  <a:pt x="10220" y="1724"/>
                  <a:pt x="10162" y="910"/>
                </a:cubicBezTo>
                <a:cubicBezTo>
                  <a:pt x="10153" y="787"/>
                  <a:pt x="10102" y="625"/>
                  <a:pt x="10086" y="665"/>
                </a:cubicBezTo>
                <a:cubicBezTo>
                  <a:pt x="10029" y="805"/>
                  <a:pt x="9979" y="1025"/>
                  <a:pt x="9959" y="1098"/>
                </a:cubicBezTo>
                <a:cubicBezTo>
                  <a:pt x="9827" y="987"/>
                  <a:pt x="9713" y="835"/>
                  <a:pt x="9599" y="818"/>
                </a:cubicBezTo>
                <a:cubicBezTo>
                  <a:pt x="9545" y="810"/>
                  <a:pt x="9492" y="1092"/>
                  <a:pt x="9435" y="1183"/>
                </a:cubicBezTo>
                <a:cubicBezTo>
                  <a:pt x="9391" y="1254"/>
                  <a:pt x="9342" y="1272"/>
                  <a:pt x="9296" y="1244"/>
                </a:cubicBezTo>
                <a:cubicBezTo>
                  <a:pt x="9256" y="1219"/>
                  <a:pt x="9217" y="1098"/>
                  <a:pt x="9178" y="1020"/>
                </a:cubicBezTo>
                <a:cubicBezTo>
                  <a:pt x="9142" y="1718"/>
                  <a:pt x="9041" y="1551"/>
                  <a:pt x="8953" y="1475"/>
                </a:cubicBezTo>
                <a:cubicBezTo>
                  <a:pt x="8911" y="1439"/>
                  <a:pt x="8873" y="1275"/>
                  <a:pt x="8832" y="1193"/>
                </a:cubicBezTo>
                <a:cubicBezTo>
                  <a:pt x="8727" y="983"/>
                  <a:pt x="8619" y="1527"/>
                  <a:pt x="8514" y="1168"/>
                </a:cubicBezTo>
                <a:cubicBezTo>
                  <a:pt x="8507" y="1147"/>
                  <a:pt x="8479" y="1223"/>
                  <a:pt x="8479" y="1250"/>
                </a:cubicBezTo>
                <a:cubicBezTo>
                  <a:pt x="8485" y="1822"/>
                  <a:pt x="8451" y="1665"/>
                  <a:pt x="8400" y="1394"/>
                </a:cubicBezTo>
                <a:cubicBezTo>
                  <a:pt x="8380" y="1284"/>
                  <a:pt x="8345" y="1193"/>
                  <a:pt x="8317" y="1195"/>
                </a:cubicBezTo>
                <a:cubicBezTo>
                  <a:pt x="7970" y="1232"/>
                  <a:pt x="7624" y="1309"/>
                  <a:pt x="7277" y="1333"/>
                </a:cubicBezTo>
                <a:cubicBezTo>
                  <a:pt x="6981" y="1352"/>
                  <a:pt x="6686" y="1308"/>
                  <a:pt x="6390" y="1311"/>
                </a:cubicBezTo>
                <a:cubicBezTo>
                  <a:pt x="6299" y="1312"/>
                  <a:pt x="6207" y="1420"/>
                  <a:pt x="6116" y="1403"/>
                </a:cubicBezTo>
                <a:cubicBezTo>
                  <a:pt x="5889" y="1360"/>
                  <a:pt x="5662" y="1215"/>
                  <a:pt x="5435" y="1224"/>
                </a:cubicBezTo>
                <a:cubicBezTo>
                  <a:pt x="5235" y="1232"/>
                  <a:pt x="5035" y="1462"/>
                  <a:pt x="4835" y="1473"/>
                </a:cubicBezTo>
                <a:cubicBezTo>
                  <a:pt x="4599" y="1487"/>
                  <a:pt x="4363" y="1354"/>
                  <a:pt x="4126" y="1316"/>
                </a:cubicBezTo>
                <a:cubicBezTo>
                  <a:pt x="3950" y="1287"/>
                  <a:pt x="3772" y="1295"/>
                  <a:pt x="3596" y="1309"/>
                </a:cubicBezTo>
                <a:cubicBezTo>
                  <a:pt x="3329" y="1331"/>
                  <a:pt x="3062" y="1352"/>
                  <a:pt x="2796" y="1413"/>
                </a:cubicBezTo>
                <a:cubicBezTo>
                  <a:pt x="2404" y="1503"/>
                  <a:pt x="2012" y="1563"/>
                  <a:pt x="1621" y="1760"/>
                </a:cubicBezTo>
                <a:cubicBezTo>
                  <a:pt x="1296" y="1923"/>
                  <a:pt x="975" y="2292"/>
                  <a:pt x="650" y="2518"/>
                </a:cubicBezTo>
                <a:cubicBezTo>
                  <a:pt x="483" y="2633"/>
                  <a:pt x="313" y="2612"/>
                  <a:pt x="145" y="2695"/>
                </a:cubicBezTo>
                <a:cubicBezTo>
                  <a:pt x="-5" y="2771"/>
                  <a:pt x="-30" y="3143"/>
                  <a:pt x="31" y="3852"/>
                </a:cubicBezTo>
                <a:cubicBezTo>
                  <a:pt x="85" y="4476"/>
                  <a:pt x="131" y="5150"/>
                  <a:pt x="149" y="5825"/>
                </a:cubicBezTo>
                <a:cubicBezTo>
                  <a:pt x="196" y="7568"/>
                  <a:pt x="239" y="9320"/>
                  <a:pt x="258" y="11076"/>
                </a:cubicBezTo>
                <a:cubicBezTo>
                  <a:pt x="270" y="12143"/>
                  <a:pt x="249" y="13235"/>
                  <a:pt x="218" y="14296"/>
                </a:cubicBezTo>
                <a:cubicBezTo>
                  <a:pt x="202" y="14872"/>
                  <a:pt x="278" y="17555"/>
                  <a:pt x="362" y="17917"/>
                </a:cubicBezTo>
                <a:cubicBezTo>
                  <a:pt x="391" y="18042"/>
                  <a:pt x="435" y="18091"/>
                  <a:pt x="474" y="18120"/>
                </a:cubicBezTo>
                <a:cubicBezTo>
                  <a:pt x="803" y="18359"/>
                  <a:pt x="1131" y="18608"/>
                  <a:pt x="1460" y="18811"/>
                </a:cubicBezTo>
                <a:cubicBezTo>
                  <a:pt x="1679" y="18945"/>
                  <a:pt x="1898" y="19022"/>
                  <a:pt x="2117" y="19097"/>
                </a:cubicBezTo>
                <a:cubicBezTo>
                  <a:pt x="2305" y="19162"/>
                  <a:pt x="2494" y="19156"/>
                  <a:pt x="2681" y="19239"/>
                </a:cubicBezTo>
                <a:cubicBezTo>
                  <a:pt x="2869" y="19323"/>
                  <a:pt x="3054" y="19518"/>
                  <a:pt x="3241" y="19594"/>
                </a:cubicBezTo>
                <a:cubicBezTo>
                  <a:pt x="3432" y="19671"/>
                  <a:pt x="3624" y="19632"/>
                  <a:pt x="3815" y="19700"/>
                </a:cubicBezTo>
                <a:cubicBezTo>
                  <a:pt x="3973" y="19757"/>
                  <a:pt x="4130" y="19930"/>
                  <a:pt x="4288" y="19990"/>
                </a:cubicBezTo>
                <a:cubicBezTo>
                  <a:pt x="4605" y="20109"/>
                  <a:pt x="4922" y="20180"/>
                  <a:pt x="5239" y="20283"/>
                </a:cubicBezTo>
                <a:cubicBezTo>
                  <a:pt x="5401" y="20336"/>
                  <a:pt x="5563" y="20438"/>
                  <a:pt x="5725" y="20477"/>
                </a:cubicBezTo>
                <a:cubicBezTo>
                  <a:pt x="5997" y="20542"/>
                  <a:pt x="6269" y="20544"/>
                  <a:pt x="6540" y="20632"/>
                </a:cubicBezTo>
                <a:cubicBezTo>
                  <a:pt x="6746" y="20698"/>
                  <a:pt x="6951" y="20928"/>
                  <a:pt x="7156" y="20955"/>
                </a:cubicBezTo>
                <a:cubicBezTo>
                  <a:pt x="7436" y="20992"/>
                  <a:pt x="7723" y="20691"/>
                  <a:pt x="7993" y="20951"/>
                </a:cubicBezTo>
                <a:cubicBezTo>
                  <a:pt x="8168" y="21120"/>
                  <a:pt x="8333" y="20739"/>
                  <a:pt x="8511" y="21094"/>
                </a:cubicBezTo>
                <a:cubicBezTo>
                  <a:pt x="8646" y="21365"/>
                  <a:pt x="8818" y="21033"/>
                  <a:pt x="8975" y="21142"/>
                </a:cubicBezTo>
                <a:cubicBezTo>
                  <a:pt x="9130" y="21248"/>
                  <a:pt x="9283" y="20755"/>
                  <a:pt x="9443" y="21068"/>
                </a:cubicBezTo>
                <a:cubicBezTo>
                  <a:pt x="9469" y="21117"/>
                  <a:pt x="9511" y="20844"/>
                  <a:pt x="9547" y="20836"/>
                </a:cubicBezTo>
                <a:cubicBezTo>
                  <a:pt x="9630" y="20818"/>
                  <a:pt x="9715" y="20921"/>
                  <a:pt x="9798" y="20879"/>
                </a:cubicBezTo>
                <a:cubicBezTo>
                  <a:pt x="9877" y="20839"/>
                  <a:pt x="9947" y="20794"/>
                  <a:pt x="10030" y="20865"/>
                </a:cubicBezTo>
                <a:cubicBezTo>
                  <a:pt x="10147" y="20965"/>
                  <a:pt x="10274" y="20760"/>
                  <a:pt x="10396" y="20650"/>
                </a:cubicBezTo>
                <a:cubicBezTo>
                  <a:pt x="10412" y="20636"/>
                  <a:pt x="10422" y="20416"/>
                  <a:pt x="10437" y="20264"/>
                </a:cubicBezTo>
                <a:cubicBezTo>
                  <a:pt x="10514" y="20914"/>
                  <a:pt x="10756" y="20810"/>
                  <a:pt x="10883" y="20156"/>
                </a:cubicBezTo>
                <a:cubicBezTo>
                  <a:pt x="10898" y="20278"/>
                  <a:pt x="10919" y="20526"/>
                  <a:pt x="10930" y="20514"/>
                </a:cubicBezTo>
                <a:cubicBezTo>
                  <a:pt x="11029" y="20400"/>
                  <a:pt x="11127" y="20243"/>
                  <a:pt x="11242" y="20071"/>
                </a:cubicBezTo>
                <a:cubicBezTo>
                  <a:pt x="11241" y="20057"/>
                  <a:pt x="11257" y="20262"/>
                  <a:pt x="11274" y="20474"/>
                </a:cubicBezTo>
                <a:cubicBezTo>
                  <a:pt x="11326" y="20406"/>
                  <a:pt x="11370" y="20347"/>
                  <a:pt x="11414" y="20288"/>
                </a:cubicBezTo>
                <a:cubicBezTo>
                  <a:pt x="11408" y="20129"/>
                  <a:pt x="11403" y="19989"/>
                  <a:pt x="11392" y="19695"/>
                </a:cubicBezTo>
                <a:cubicBezTo>
                  <a:pt x="11444" y="19937"/>
                  <a:pt x="11474" y="20075"/>
                  <a:pt x="11497" y="20184"/>
                </a:cubicBezTo>
                <a:cubicBezTo>
                  <a:pt x="11662" y="19584"/>
                  <a:pt x="11902" y="20704"/>
                  <a:pt x="12028" y="19378"/>
                </a:cubicBezTo>
                <a:cubicBezTo>
                  <a:pt x="12042" y="19636"/>
                  <a:pt x="12050" y="19784"/>
                  <a:pt x="12053" y="19829"/>
                </a:cubicBezTo>
                <a:cubicBezTo>
                  <a:pt x="12124" y="19774"/>
                  <a:pt x="12194" y="19622"/>
                  <a:pt x="12255" y="19693"/>
                </a:cubicBezTo>
                <a:cubicBezTo>
                  <a:pt x="12401" y="19866"/>
                  <a:pt x="12536" y="19945"/>
                  <a:pt x="12665" y="19390"/>
                </a:cubicBezTo>
                <a:cubicBezTo>
                  <a:pt x="12696" y="19256"/>
                  <a:pt x="12795" y="19262"/>
                  <a:pt x="12798" y="19309"/>
                </a:cubicBezTo>
                <a:cubicBezTo>
                  <a:pt x="12829" y="19869"/>
                  <a:pt x="12883" y="19609"/>
                  <a:pt x="12938" y="19476"/>
                </a:cubicBezTo>
                <a:cubicBezTo>
                  <a:pt x="12980" y="19378"/>
                  <a:pt x="13041" y="19183"/>
                  <a:pt x="13064" y="19267"/>
                </a:cubicBezTo>
                <a:cubicBezTo>
                  <a:pt x="13231" y="19879"/>
                  <a:pt x="13403" y="19196"/>
                  <a:pt x="13572" y="19377"/>
                </a:cubicBezTo>
                <a:cubicBezTo>
                  <a:pt x="13640" y="19449"/>
                  <a:pt x="13718" y="19268"/>
                  <a:pt x="13806" y="19188"/>
                </a:cubicBezTo>
                <a:cubicBezTo>
                  <a:pt x="13815" y="19230"/>
                  <a:pt x="13846" y="19368"/>
                  <a:pt x="13878" y="19511"/>
                </a:cubicBezTo>
                <a:cubicBezTo>
                  <a:pt x="13977" y="18524"/>
                  <a:pt x="14197" y="20024"/>
                  <a:pt x="14267" y="19064"/>
                </a:cubicBezTo>
                <a:cubicBezTo>
                  <a:pt x="14353" y="19128"/>
                  <a:pt x="14430" y="19136"/>
                  <a:pt x="14501" y="19250"/>
                </a:cubicBezTo>
                <a:cubicBezTo>
                  <a:pt x="14638" y="19469"/>
                  <a:pt x="14770" y="18219"/>
                  <a:pt x="14899" y="19316"/>
                </a:cubicBezTo>
                <a:cubicBezTo>
                  <a:pt x="14922" y="18993"/>
                  <a:pt x="14939" y="18757"/>
                  <a:pt x="14951" y="18592"/>
                </a:cubicBezTo>
                <a:cubicBezTo>
                  <a:pt x="14986" y="18845"/>
                  <a:pt x="15019" y="19266"/>
                  <a:pt x="15049" y="19259"/>
                </a:cubicBezTo>
                <a:cubicBezTo>
                  <a:pt x="15127" y="19241"/>
                  <a:pt x="15204" y="19039"/>
                  <a:pt x="15288" y="18898"/>
                </a:cubicBezTo>
                <a:cubicBezTo>
                  <a:pt x="15305" y="18917"/>
                  <a:pt x="15342" y="18991"/>
                  <a:pt x="15379" y="18991"/>
                </a:cubicBezTo>
                <a:cubicBezTo>
                  <a:pt x="15417" y="18991"/>
                  <a:pt x="15487" y="18856"/>
                  <a:pt x="15489" y="18885"/>
                </a:cubicBezTo>
                <a:cubicBezTo>
                  <a:pt x="15547" y="19743"/>
                  <a:pt x="15662" y="18955"/>
                  <a:pt x="15746" y="19136"/>
                </a:cubicBezTo>
                <a:cubicBezTo>
                  <a:pt x="15788" y="19228"/>
                  <a:pt x="15854" y="19005"/>
                  <a:pt x="15891" y="18950"/>
                </a:cubicBezTo>
                <a:cubicBezTo>
                  <a:pt x="16019" y="19035"/>
                  <a:pt x="16137" y="19115"/>
                  <a:pt x="16255" y="19194"/>
                </a:cubicBezTo>
                <a:cubicBezTo>
                  <a:pt x="16309" y="18104"/>
                  <a:pt x="16360" y="17998"/>
                  <a:pt x="16578" y="18477"/>
                </a:cubicBezTo>
                <a:cubicBezTo>
                  <a:pt x="16560" y="18636"/>
                  <a:pt x="16541" y="18800"/>
                  <a:pt x="16523" y="18964"/>
                </a:cubicBezTo>
                <a:cubicBezTo>
                  <a:pt x="16598" y="19008"/>
                  <a:pt x="16673" y="19051"/>
                  <a:pt x="16752" y="19097"/>
                </a:cubicBezTo>
                <a:cubicBezTo>
                  <a:pt x="16752" y="19094"/>
                  <a:pt x="16752" y="19207"/>
                  <a:pt x="16752" y="19314"/>
                </a:cubicBezTo>
                <a:cubicBezTo>
                  <a:pt x="16818" y="19249"/>
                  <a:pt x="16879" y="19191"/>
                  <a:pt x="16914" y="19156"/>
                </a:cubicBezTo>
                <a:cubicBezTo>
                  <a:pt x="17003" y="18792"/>
                  <a:pt x="17077" y="18488"/>
                  <a:pt x="17157" y="18159"/>
                </a:cubicBezTo>
                <a:cubicBezTo>
                  <a:pt x="17127" y="18972"/>
                  <a:pt x="17199" y="18869"/>
                  <a:pt x="17287" y="18587"/>
                </a:cubicBezTo>
                <a:cubicBezTo>
                  <a:pt x="17295" y="18734"/>
                  <a:pt x="17303" y="18867"/>
                  <a:pt x="17309" y="18983"/>
                </a:cubicBezTo>
                <a:cubicBezTo>
                  <a:pt x="17374" y="18861"/>
                  <a:pt x="17425" y="18764"/>
                  <a:pt x="17472" y="18675"/>
                </a:cubicBezTo>
                <a:cubicBezTo>
                  <a:pt x="17509" y="18921"/>
                  <a:pt x="17539" y="19124"/>
                  <a:pt x="17591" y="19476"/>
                </a:cubicBezTo>
                <a:cubicBezTo>
                  <a:pt x="17621" y="18995"/>
                  <a:pt x="17642" y="18667"/>
                  <a:pt x="17662" y="18341"/>
                </a:cubicBezTo>
                <a:cubicBezTo>
                  <a:pt x="17669" y="18348"/>
                  <a:pt x="17676" y="18354"/>
                  <a:pt x="17682" y="18361"/>
                </a:cubicBezTo>
                <a:cubicBezTo>
                  <a:pt x="17682" y="18609"/>
                  <a:pt x="17682" y="18857"/>
                  <a:pt x="17682" y="19195"/>
                </a:cubicBezTo>
                <a:cubicBezTo>
                  <a:pt x="17755" y="18835"/>
                  <a:pt x="17825" y="18433"/>
                  <a:pt x="17931" y="19306"/>
                </a:cubicBezTo>
                <a:cubicBezTo>
                  <a:pt x="17931" y="18602"/>
                  <a:pt x="17931" y="18186"/>
                  <a:pt x="17931" y="17773"/>
                </a:cubicBezTo>
                <a:cubicBezTo>
                  <a:pt x="17981" y="18114"/>
                  <a:pt x="18031" y="18456"/>
                  <a:pt x="18082" y="18807"/>
                </a:cubicBezTo>
                <a:cubicBezTo>
                  <a:pt x="18070" y="18833"/>
                  <a:pt x="18031" y="18917"/>
                  <a:pt x="17971" y="19050"/>
                </a:cubicBezTo>
                <a:cubicBezTo>
                  <a:pt x="18078" y="19105"/>
                  <a:pt x="18159" y="19145"/>
                  <a:pt x="18240" y="19186"/>
                </a:cubicBezTo>
                <a:cubicBezTo>
                  <a:pt x="18243" y="18974"/>
                  <a:pt x="18247" y="18733"/>
                  <a:pt x="18250" y="18493"/>
                </a:cubicBezTo>
                <a:cubicBezTo>
                  <a:pt x="18264" y="18537"/>
                  <a:pt x="18278" y="18582"/>
                  <a:pt x="18292" y="18627"/>
                </a:cubicBezTo>
                <a:cubicBezTo>
                  <a:pt x="18330" y="18350"/>
                  <a:pt x="18367" y="18074"/>
                  <a:pt x="18404" y="17803"/>
                </a:cubicBezTo>
                <a:cubicBezTo>
                  <a:pt x="18427" y="18235"/>
                  <a:pt x="18451" y="18674"/>
                  <a:pt x="18478" y="19187"/>
                </a:cubicBezTo>
                <a:cubicBezTo>
                  <a:pt x="18541" y="18740"/>
                  <a:pt x="18588" y="18400"/>
                  <a:pt x="18643" y="18008"/>
                </a:cubicBezTo>
                <a:cubicBezTo>
                  <a:pt x="18674" y="18452"/>
                  <a:pt x="18700" y="18832"/>
                  <a:pt x="18731" y="19275"/>
                </a:cubicBezTo>
                <a:cubicBezTo>
                  <a:pt x="18752" y="18936"/>
                  <a:pt x="18769" y="18659"/>
                  <a:pt x="18784" y="18425"/>
                </a:cubicBezTo>
                <a:cubicBezTo>
                  <a:pt x="18830" y="18473"/>
                  <a:pt x="18872" y="18517"/>
                  <a:pt x="18914" y="18559"/>
                </a:cubicBezTo>
                <a:cubicBezTo>
                  <a:pt x="18848" y="18068"/>
                  <a:pt x="18784" y="17563"/>
                  <a:pt x="18710" y="17109"/>
                </a:cubicBezTo>
                <a:cubicBezTo>
                  <a:pt x="18703" y="17063"/>
                  <a:pt x="18618" y="17272"/>
                  <a:pt x="18591" y="17457"/>
                </a:cubicBezTo>
                <a:cubicBezTo>
                  <a:pt x="18565" y="17644"/>
                  <a:pt x="18566" y="17948"/>
                  <a:pt x="18548" y="18377"/>
                </a:cubicBezTo>
                <a:cubicBezTo>
                  <a:pt x="18501" y="17841"/>
                  <a:pt x="18637" y="17194"/>
                  <a:pt x="18470" y="17143"/>
                </a:cubicBezTo>
                <a:cubicBezTo>
                  <a:pt x="18361" y="17110"/>
                  <a:pt x="18251" y="17092"/>
                  <a:pt x="18144" y="17169"/>
                </a:cubicBezTo>
                <a:cubicBezTo>
                  <a:pt x="18063" y="17228"/>
                  <a:pt x="17946" y="17016"/>
                  <a:pt x="17924" y="17758"/>
                </a:cubicBezTo>
                <a:cubicBezTo>
                  <a:pt x="17907" y="17359"/>
                  <a:pt x="17891" y="16959"/>
                  <a:pt x="17874" y="16559"/>
                </a:cubicBezTo>
                <a:cubicBezTo>
                  <a:pt x="17860" y="16573"/>
                  <a:pt x="17845" y="16587"/>
                  <a:pt x="17831" y="16602"/>
                </a:cubicBezTo>
                <a:cubicBezTo>
                  <a:pt x="17829" y="16695"/>
                  <a:pt x="17834" y="16828"/>
                  <a:pt x="17824" y="16872"/>
                </a:cubicBezTo>
                <a:cubicBezTo>
                  <a:pt x="17806" y="16954"/>
                  <a:pt x="17780" y="16986"/>
                  <a:pt x="17757" y="17038"/>
                </a:cubicBezTo>
                <a:cubicBezTo>
                  <a:pt x="17787" y="16684"/>
                  <a:pt x="17817" y="16331"/>
                  <a:pt x="17839" y="16079"/>
                </a:cubicBezTo>
                <a:cubicBezTo>
                  <a:pt x="17946" y="16348"/>
                  <a:pt x="18032" y="16566"/>
                  <a:pt x="18135" y="16827"/>
                </a:cubicBezTo>
                <a:cubicBezTo>
                  <a:pt x="18184" y="16256"/>
                  <a:pt x="18233" y="15692"/>
                  <a:pt x="18285" y="15092"/>
                </a:cubicBezTo>
                <a:cubicBezTo>
                  <a:pt x="18256" y="15037"/>
                  <a:pt x="18218" y="14961"/>
                  <a:pt x="18179" y="14886"/>
                </a:cubicBezTo>
                <a:cubicBezTo>
                  <a:pt x="18184" y="14804"/>
                  <a:pt x="18189" y="14721"/>
                  <a:pt x="18193" y="14639"/>
                </a:cubicBezTo>
                <a:cubicBezTo>
                  <a:pt x="18145" y="14620"/>
                  <a:pt x="18097" y="14601"/>
                  <a:pt x="18065" y="14589"/>
                </a:cubicBezTo>
                <a:cubicBezTo>
                  <a:pt x="18035" y="14911"/>
                  <a:pt x="18014" y="15151"/>
                  <a:pt x="17975" y="15574"/>
                </a:cubicBezTo>
                <a:cubicBezTo>
                  <a:pt x="17968" y="15105"/>
                  <a:pt x="17964" y="14832"/>
                  <a:pt x="17959" y="14533"/>
                </a:cubicBezTo>
                <a:cubicBezTo>
                  <a:pt x="17842" y="14474"/>
                  <a:pt x="17706" y="14406"/>
                  <a:pt x="17570" y="14337"/>
                </a:cubicBezTo>
                <a:cubicBezTo>
                  <a:pt x="17540" y="14995"/>
                  <a:pt x="17542" y="14982"/>
                  <a:pt x="17451" y="14564"/>
                </a:cubicBezTo>
                <a:cubicBezTo>
                  <a:pt x="17424" y="14442"/>
                  <a:pt x="17383" y="14366"/>
                  <a:pt x="17348" y="14356"/>
                </a:cubicBezTo>
                <a:cubicBezTo>
                  <a:pt x="17202" y="14315"/>
                  <a:pt x="17051" y="14411"/>
                  <a:pt x="16910" y="14255"/>
                </a:cubicBezTo>
                <a:cubicBezTo>
                  <a:pt x="16798" y="14131"/>
                  <a:pt x="16771" y="14275"/>
                  <a:pt x="16786" y="14899"/>
                </a:cubicBezTo>
                <a:cubicBezTo>
                  <a:pt x="16663" y="14049"/>
                  <a:pt x="16837" y="13985"/>
                  <a:pt x="16860" y="13756"/>
                </a:cubicBezTo>
                <a:cubicBezTo>
                  <a:pt x="16879" y="13858"/>
                  <a:pt x="16906" y="13999"/>
                  <a:pt x="16932" y="14140"/>
                </a:cubicBezTo>
                <a:cubicBezTo>
                  <a:pt x="16938" y="14055"/>
                  <a:pt x="16944" y="13969"/>
                  <a:pt x="16950" y="13884"/>
                </a:cubicBezTo>
                <a:cubicBezTo>
                  <a:pt x="16982" y="13753"/>
                  <a:pt x="17014" y="13623"/>
                  <a:pt x="17047" y="13493"/>
                </a:cubicBezTo>
                <a:cubicBezTo>
                  <a:pt x="17049" y="13650"/>
                  <a:pt x="17051" y="13808"/>
                  <a:pt x="17054" y="14014"/>
                </a:cubicBezTo>
                <a:cubicBezTo>
                  <a:pt x="17247" y="13630"/>
                  <a:pt x="17464" y="14347"/>
                  <a:pt x="17647" y="13453"/>
                </a:cubicBezTo>
                <a:cubicBezTo>
                  <a:pt x="17646" y="13419"/>
                  <a:pt x="17645" y="13320"/>
                  <a:pt x="17645" y="13288"/>
                </a:cubicBezTo>
                <a:cubicBezTo>
                  <a:pt x="17726" y="13460"/>
                  <a:pt x="17813" y="13643"/>
                  <a:pt x="17893" y="13814"/>
                </a:cubicBezTo>
                <a:cubicBezTo>
                  <a:pt x="17882" y="13841"/>
                  <a:pt x="17856" y="13914"/>
                  <a:pt x="17821" y="14006"/>
                </a:cubicBezTo>
                <a:cubicBezTo>
                  <a:pt x="18014" y="14475"/>
                  <a:pt x="18179" y="14319"/>
                  <a:pt x="18321" y="13553"/>
                </a:cubicBezTo>
                <a:cubicBezTo>
                  <a:pt x="18318" y="13537"/>
                  <a:pt x="18304" y="13456"/>
                  <a:pt x="18286" y="13349"/>
                </a:cubicBezTo>
                <a:cubicBezTo>
                  <a:pt x="18327" y="13312"/>
                  <a:pt x="18361" y="13280"/>
                  <a:pt x="18400" y="13245"/>
                </a:cubicBezTo>
                <a:cubicBezTo>
                  <a:pt x="18400" y="13620"/>
                  <a:pt x="18400" y="13969"/>
                  <a:pt x="18400" y="14457"/>
                </a:cubicBezTo>
                <a:cubicBezTo>
                  <a:pt x="18433" y="14175"/>
                  <a:pt x="18451" y="14023"/>
                  <a:pt x="18480" y="13776"/>
                </a:cubicBezTo>
                <a:cubicBezTo>
                  <a:pt x="18480" y="14070"/>
                  <a:pt x="18480" y="14227"/>
                  <a:pt x="18480" y="14434"/>
                </a:cubicBezTo>
                <a:cubicBezTo>
                  <a:pt x="18620" y="14037"/>
                  <a:pt x="18544" y="13704"/>
                  <a:pt x="18456" y="13312"/>
                </a:cubicBezTo>
                <a:cubicBezTo>
                  <a:pt x="18564" y="13348"/>
                  <a:pt x="18640" y="13374"/>
                  <a:pt x="18715" y="13398"/>
                </a:cubicBezTo>
                <a:cubicBezTo>
                  <a:pt x="18716" y="13449"/>
                  <a:pt x="18717" y="13502"/>
                  <a:pt x="18718" y="13553"/>
                </a:cubicBezTo>
                <a:cubicBezTo>
                  <a:pt x="18690" y="13611"/>
                  <a:pt x="18663" y="13670"/>
                  <a:pt x="18630" y="13739"/>
                </a:cubicBezTo>
                <a:cubicBezTo>
                  <a:pt x="18783" y="14320"/>
                  <a:pt x="18718" y="13258"/>
                  <a:pt x="18795" y="13193"/>
                </a:cubicBezTo>
                <a:cubicBezTo>
                  <a:pt x="18851" y="13730"/>
                  <a:pt x="18913" y="13702"/>
                  <a:pt x="18965" y="13030"/>
                </a:cubicBezTo>
                <a:cubicBezTo>
                  <a:pt x="18978" y="13188"/>
                  <a:pt x="18988" y="13302"/>
                  <a:pt x="18992" y="13346"/>
                </a:cubicBezTo>
                <a:cubicBezTo>
                  <a:pt x="19078" y="13448"/>
                  <a:pt x="19136" y="13548"/>
                  <a:pt x="19194" y="13577"/>
                </a:cubicBezTo>
                <a:cubicBezTo>
                  <a:pt x="19264" y="13612"/>
                  <a:pt x="19334" y="13586"/>
                  <a:pt x="19411" y="13586"/>
                </a:cubicBezTo>
                <a:cubicBezTo>
                  <a:pt x="19411" y="13567"/>
                  <a:pt x="19408" y="13404"/>
                  <a:pt x="19408" y="13357"/>
                </a:cubicBezTo>
                <a:cubicBezTo>
                  <a:pt x="19529" y="13456"/>
                  <a:pt x="19644" y="13550"/>
                  <a:pt x="19745" y="13634"/>
                </a:cubicBezTo>
                <a:cubicBezTo>
                  <a:pt x="19781" y="13189"/>
                  <a:pt x="19818" y="12742"/>
                  <a:pt x="19855" y="12295"/>
                </a:cubicBezTo>
                <a:cubicBezTo>
                  <a:pt x="19866" y="12304"/>
                  <a:pt x="19877" y="12311"/>
                  <a:pt x="19888" y="12321"/>
                </a:cubicBezTo>
                <a:cubicBezTo>
                  <a:pt x="19903" y="12657"/>
                  <a:pt x="19918" y="12994"/>
                  <a:pt x="19933" y="13333"/>
                </a:cubicBezTo>
                <a:cubicBezTo>
                  <a:pt x="20114" y="13346"/>
                  <a:pt x="19993" y="12256"/>
                  <a:pt x="20090" y="12019"/>
                </a:cubicBezTo>
                <a:cubicBezTo>
                  <a:pt x="20121" y="12499"/>
                  <a:pt x="20153" y="12979"/>
                  <a:pt x="20184" y="13461"/>
                </a:cubicBezTo>
                <a:cubicBezTo>
                  <a:pt x="20195" y="13439"/>
                  <a:pt x="20207" y="13418"/>
                  <a:pt x="20218" y="13397"/>
                </a:cubicBezTo>
                <a:cubicBezTo>
                  <a:pt x="20202" y="13057"/>
                  <a:pt x="20185" y="12716"/>
                  <a:pt x="20165" y="12295"/>
                </a:cubicBezTo>
                <a:cubicBezTo>
                  <a:pt x="20209" y="12272"/>
                  <a:pt x="20272" y="12238"/>
                  <a:pt x="20346" y="12198"/>
                </a:cubicBezTo>
                <a:cubicBezTo>
                  <a:pt x="20346" y="12163"/>
                  <a:pt x="20346" y="12098"/>
                  <a:pt x="20346" y="12032"/>
                </a:cubicBezTo>
                <a:cubicBezTo>
                  <a:pt x="20361" y="12065"/>
                  <a:pt x="20375" y="12099"/>
                  <a:pt x="20389" y="12133"/>
                </a:cubicBezTo>
                <a:cubicBezTo>
                  <a:pt x="20364" y="12315"/>
                  <a:pt x="20329" y="12479"/>
                  <a:pt x="20315" y="12685"/>
                </a:cubicBezTo>
                <a:cubicBezTo>
                  <a:pt x="20297" y="12960"/>
                  <a:pt x="20294" y="13266"/>
                  <a:pt x="20280" y="13707"/>
                </a:cubicBezTo>
                <a:cubicBezTo>
                  <a:pt x="20357" y="13080"/>
                  <a:pt x="20416" y="12602"/>
                  <a:pt x="20486" y="12030"/>
                </a:cubicBezTo>
                <a:cubicBezTo>
                  <a:pt x="20486" y="12397"/>
                  <a:pt x="20486" y="12627"/>
                  <a:pt x="20486" y="12803"/>
                </a:cubicBezTo>
                <a:cubicBezTo>
                  <a:pt x="20531" y="12575"/>
                  <a:pt x="20577" y="12340"/>
                  <a:pt x="20626" y="12087"/>
                </a:cubicBezTo>
                <a:cubicBezTo>
                  <a:pt x="20659" y="12352"/>
                  <a:pt x="20682" y="12542"/>
                  <a:pt x="20715" y="12808"/>
                </a:cubicBezTo>
                <a:cubicBezTo>
                  <a:pt x="20721" y="12535"/>
                  <a:pt x="20724" y="12378"/>
                  <a:pt x="20730" y="12112"/>
                </a:cubicBezTo>
                <a:cubicBezTo>
                  <a:pt x="20803" y="12222"/>
                  <a:pt x="20870" y="12323"/>
                  <a:pt x="20943" y="12432"/>
                </a:cubicBezTo>
                <a:cubicBezTo>
                  <a:pt x="20951" y="12254"/>
                  <a:pt x="20964" y="11958"/>
                  <a:pt x="20978" y="11655"/>
                </a:cubicBezTo>
                <a:cubicBezTo>
                  <a:pt x="20823" y="11655"/>
                  <a:pt x="20687" y="11655"/>
                  <a:pt x="20551" y="11655"/>
                </a:cubicBezTo>
                <a:cubicBezTo>
                  <a:pt x="20567" y="10926"/>
                  <a:pt x="20586" y="10868"/>
                  <a:pt x="20706" y="11117"/>
                </a:cubicBezTo>
                <a:close/>
              </a:path>
            </a:pathLst>
          </a:custGeom>
          <a:solidFill>
            <a:srgbClr val="271880"/>
          </a:solidFill>
          <a:ln w="12700">
            <a:solidFill>
              <a:srgbClr val="000000"/>
            </a:solidFill>
            <a:miter lim="400000"/>
          </a:ln>
          <a:extLst>
            <a:ext uri="{C572A759-6A51-4108-AA02-DFA0A04FC94B}">
              <ma14:wrappingTextBoxFlag xmlns:ma14="http://schemas.microsoft.com/office/mac/drawingml/2011/main" xmlns="" val="1"/>
            </a:ext>
          </a:extLst>
        </p:spPr>
        <p:txBody>
          <a:bodyPr lIns="53578" tIns="53578" rIns="53578" bIns="53578" anchor="ctr"/>
          <a:lstStyle>
            <a:lvl1pPr marL="0" marR="0" indent="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1pPr>
            <a:lvl2pPr marL="0" marR="0" indent="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2pPr>
            <a:lvl3pPr marL="0" marR="0" indent="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3pPr>
            <a:lvl4pPr marL="0" marR="0" indent="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4pPr>
            <a:lvl5pPr marL="0" marR="0" indent="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5pPr>
            <a:lvl6pPr marL="0" marR="0" indent="35560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6pPr>
            <a:lvl7pPr marL="0" marR="0" indent="71120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7pPr>
            <a:lvl8pPr marL="0" marR="0" indent="106680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8pPr>
            <a:lvl9pPr marL="0" marR="0" indent="142240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9pPr>
          </a:lstStyle>
          <a:p>
            <a:pPr defTabSz="642937">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r>
              <a:rPr lang="en-US" sz="40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rPr>
              <a:t> </a:t>
            </a:r>
          </a:p>
        </p:txBody>
      </p:sp>
      <p:sp>
        <p:nvSpPr>
          <p:cNvPr id="12" name="Rectangle 11">
            <a:extLst>
              <a:ext uri="{FF2B5EF4-FFF2-40B4-BE49-F238E27FC236}">
                <a16:creationId xmlns="" xmlns:a16="http://schemas.microsoft.com/office/drawing/2014/main" id="{C48A6C84-74BA-5F4C-9CD9-5A90B91A6B9D}"/>
              </a:ext>
            </a:extLst>
          </p:cNvPr>
          <p:cNvSpPr/>
          <p:nvPr/>
        </p:nvSpPr>
        <p:spPr>
          <a:xfrm>
            <a:off x="14875556" y="9104941"/>
            <a:ext cx="7983276" cy="1200329"/>
          </a:xfrm>
          <a:prstGeom prst="rect">
            <a:avLst/>
          </a:prstGeom>
        </p:spPr>
        <p:txBody>
          <a:bodyPr wrap="none">
            <a:spAutoFit/>
          </a:bodyPr>
          <a:lstStyle/>
          <a:p>
            <a:r>
              <a:rPr lang="fr-FR" sz="2400" dirty="0">
                <a:solidFill>
                  <a:schemeClr val="bg1"/>
                </a:solidFill>
                <a:latin typeface="Avenir Next Ultra Light" panose="020B0203020202020204" pitchFamily="34" charset="77"/>
              </a:rPr>
              <a:t>Contact Etude:</a:t>
            </a:r>
          </a:p>
          <a:p>
            <a:r>
              <a:rPr lang="fr-FR" sz="2400" dirty="0">
                <a:solidFill>
                  <a:schemeClr val="bg1"/>
                </a:solidFill>
                <a:latin typeface="Avenir Next Ultra Light" panose="020B0203020202020204" pitchFamily="34" charset="77"/>
              </a:rPr>
              <a:t>Christophe GERVASI</a:t>
            </a:r>
            <a:br>
              <a:rPr lang="fr-FR" sz="2400" dirty="0">
                <a:solidFill>
                  <a:schemeClr val="bg1"/>
                </a:solidFill>
                <a:latin typeface="Avenir Next Ultra Light" panose="020B0203020202020204" pitchFamily="34" charset="77"/>
              </a:rPr>
            </a:br>
            <a:r>
              <a:rPr lang="fr-FR" sz="2400" dirty="0">
                <a:solidFill>
                  <a:schemeClr val="bg1"/>
                </a:solidFill>
                <a:latin typeface="Avenir Next Ultra Light" panose="020B0203020202020204" pitchFamily="34" charset="77"/>
              </a:rPr>
              <a:t>- Senior consultant - Expert études qualitatives en opinion</a:t>
            </a:r>
          </a:p>
        </p:txBody>
      </p:sp>
      <p:sp>
        <p:nvSpPr>
          <p:cNvPr id="5" name="ZoneTexte 4">
            <a:extLst>
              <a:ext uri="{FF2B5EF4-FFF2-40B4-BE49-F238E27FC236}">
                <a16:creationId xmlns="" xmlns:a16="http://schemas.microsoft.com/office/drawing/2014/main" id="{D489B06A-3768-8846-A896-1FB351856DAD}"/>
              </a:ext>
            </a:extLst>
          </p:cNvPr>
          <p:cNvSpPr txBox="1"/>
          <p:nvPr/>
        </p:nvSpPr>
        <p:spPr>
          <a:xfrm>
            <a:off x="9552345" y="12346649"/>
            <a:ext cx="18897903" cy="10675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r>
              <a:rPr lang="fr-FR" sz="2000" dirty="0">
                <a:latin typeface="Avenir Next Ultra Light" panose="020B0203020202020204" pitchFamily="34" charset="77"/>
              </a:rPr>
              <a:t>christophegervasi@gmail.com</a:t>
            </a:r>
          </a:p>
          <a:p>
            <a:r>
              <a:rPr lang="fr-FR" sz="2000" dirty="0">
                <a:latin typeface="Avenir Next Ultra Light" panose="020B0203020202020204" pitchFamily="34" charset="77"/>
              </a:rPr>
              <a:t>SIRET: 412 516 494 00017  APE: 741E   T.V.A. intra-communautaire: FR20412516494</a:t>
            </a:r>
          </a:p>
          <a:p>
            <a:pPr marL="0" marR="0" indent="0" algn="ctr" defTabSz="821531" rtl="0" fontAlgn="auto" latinLnBrk="0" hangingPunct="0">
              <a:lnSpc>
                <a:spcPct val="100000"/>
              </a:lnSpc>
              <a:spcBef>
                <a:spcPts val="0"/>
              </a:spcBef>
              <a:spcAft>
                <a:spcPts val="0"/>
              </a:spcAft>
              <a:buClrTx/>
              <a:buSzTx/>
              <a:buFontTx/>
              <a:buNone/>
              <a:tabLst/>
            </a:pPr>
            <a:endParaRPr kumimoji="0" lang="fr-FR" sz="2000" u="none" strike="noStrike" cap="none" spc="0" normalizeH="0" baseline="0" dirty="0">
              <a:ln>
                <a:noFill/>
              </a:ln>
              <a:solidFill>
                <a:srgbClr val="000000"/>
              </a:solidFill>
              <a:effectLst/>
              <a:uFillTx/>
              <a:latin typeface="Avenir Next Ultra Light" panose="020B0203020202020204" pitchFamily="34" charset="77"/>
              <a:sym typeface="Gill Sans"/>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Espace réservé du texte 32">
            <a:extLst>
              <a:ext uri="{FF2B5EF4-FFF2-40B4-BE49-F238E27FC236}">
                <a16:creationId xmlns="" xmlns:a16="http://schemas.microsoft.com/office/drawing/2014/main" id="{559D9AF9-0BA8-0241-9A42-436B57B1CA43}"/>
              </a:ext>
            </a:extLst>
          </p:cNvPr>
          <p:cNvSpPr>
            <a:spLocks noGrp="1"/>
          </p:cNvSpPr>
          <p:nvPr>
            <p:ph type="body" sz="quarter" idx="13"/>
          </p:nvPr>
        </p:nvSpPr>
        <p:spPr>
          <a:xfrm>
            <a:off x="10016281" y="1482735"/>
            <a:ext cx="4351439" cy="591195"/>
          </a:xfrm>
          <a:solidFill>
            <a:srgbClr val="271880"/>
          </a:solidFill>
        </p:spPr>
        <p:txBody>
          <a:bodyPr/>
          <a:lstStyle/>
          <a:p>
            <a:endParaRPr lang="fr-FR" dirty="0"/>
          </a:p>
        </p:txBody>
      </p:sp>
      <p:sp>
        <p:nvSpPr>
          <p:cNvPr id="21" name="SuBTITLE GOES HERE">
            <a:extLst>
              <a:ext uri="{FF2B5EF4-FFF2-40B4-BE49-F238E27FC236}">
                <a16:creationId xmlns="" xmlns:a16="http://schemas.microsoft.com/office/drawing/2014/main" id="{35871DBC-935A-2347-A21E-2565A12C9458}"/>
              </a:ext>
            </a:extLst>
          </p:cNvPr>
          <p:cNvSpPr txBox="1">
            <a:spLocks noGrp="1"/>
          </p:cNvSpPr>
          <p:nvPr>
            <p:ph type="body" sz="quarter" idx="14"/>
          </p:nvPr>
        </p:nvSpPr>
        <p:spPr>
          <a:prstGeom prst="rect">
            <a:avLst/>
          </a:prstGeom>
        </p:spPr>
        <p:txBody>
          <a:bodyPr/>
          <a:lstStyle/>
          <a:p>
            <a:r>
              <a:rPr lang="fr-FR" sz="2400" dirty="0"/>
              <a:t>Démarche méthodologique</a:t>
            </a:r>
            <a:endParaRPr sz="2400" dirty="0"/>
          </a:p>
        </p:txBody>
      </p:sp>
      <p:sp>
        <p:nvSpPr>
          <p:cNvPr id="34" name="Espace réservé du texte 33">
            <a:extLst>
              <a:ext uri="{FF2B5EF4-FFF2-40B4-BE49-F238E27FC236}">
                <a16:creationId xmlns="" xmlns:a16="http://schemas.microsoft.com/office/drawing/2014/main" id="{733E5416-2B1B-7D42-8F6C-6934131BD569}"/>
              </a:ext>
            </a:extLst>
          </p:cNvPr>
          <p:cNvSpPr>
            <a:spLocks noGrp="1"/>
          </p:cNvSpPr>
          <p:nvPr>
            <p:ph type="body" sz="quarter" idx="15"/>
          </p:nvPr>
        </p:nvSpPr>
        <p:spPr/>
        <p:txBody>
          <a:bodyPr/>
          <a:lstStyle/>
          <a:p>
            <a:endParaRPr lang="fr-FR" dirty="0"/>
          </a:p>
        </p:txBody>
      </p:sp>
      <p:sp>
        <p:nvSpPr>
          <p:cNvPr id="35" name="Espace réservé du texte 34">
            <a:extLst>
              <a:ext uri="{FF2B5EF4-FFF2-40B4-BE49-F238E27FC236}">
                <a16:creationId xmlns="" xmlns:a16="http://schemas.microsoft.com/office/drawing/2014/main" id="{95197EB9-5B6E-FF49-A6D4-1BF9D56D2BCE}"/>
              </a:ext>
            </a:extLst>
          </p:cNvPr>
          <p:cNvSpPr>
            <a:spLocks noGrp="1"/>
          </p:cNvSpPr>
          <p:nvPr>
            <p:ph type="body" sz="quarter" idx="16"/>
          </p:nvPr>
        </p:nvSpPr>
        <p:spPr>
          <a:xfrm>
            <a:off x="12191999" y="12273897"/>
            <a:ext cx="1" cy="371869"/>
          </a:xfrm>
        </p:spPr>
        <p:txBody>
          <a:bodyPr/>
          <a:lstStyle/>
          <a:p>
            <a:endParaRPr lang="fr-FR" dirty="0"/>
          </a:p>
        </p:txBody>
      </p:sp>
      <p:sp>
        <p:nvSpPr>
          <p:cNvPr id="885" name="Slide Number"/>
          <p:cNvSpPr txBox="1">
            <a:spLocks noGrp="1"/>
          </p:cNvSpPr>
          <p:nvPr>
            <p:ph type="sldNum" sz="quarter" idx="2"/>
          </p:nvPr>
        </p:nvSpPr>
        <p:spPr>
          <a:xfrm>
            <a:off x="11988228" y="11867974"/>
            <a:ext cx="407544" cy="422276"/>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10</a:t>
            </a:fld>
            <a:endParaRPr dirty="0"/>
          </a:p>
        </p:txBody>
      </p:sp>
      <p:sp>
        <p:nvSpPr>
          <p:cNvPr id="36" name="Espace réservé du texte 35">
            <a:extLst>
              <a:ext uri="{FF2B5EF4-FFF2-40B4-BE49-F238E27FC236}">
                <a16:creationId xmlns="" xmlns:a16="http://schemas.microsoft.com/office/drawing/2014/main" id="{0C442E8B-60A3-D342-99BE-2C2782D746EF}"/>
              </a:ext>
            </a:extLst>
          </p:cNvPr>
          <p:cNvSpPr>
            <a:spLocks noGrp="1"/>
          </p:cNvSpPr>
          <p:nvPr>
            <p:ph type="body" sz="quarter" idx="17"/>
          </p:nvPr>
        </p:nvSpPr>
        <p:spPr>
          <a:xfrm rot="10800000">
            <a:off x="1490896" y="2606568"/>
            <a:ext cx="1236455" cy="1178650"/>
          </a:xfrm>
        </p:spPr>
        <p:txBody>
          <a:bodyPr/>
          <a:lstStyle/>
          <a:p>
            <a:endParaRPr lang="fr-FR" dirty="0"/>
          </a:p>
        </p:txBody>
      </p:sp>
      <p:sp>
        <p:nvSpPr>
          <p:cNvPr id="37" name="Espace réservé du texte 36">
            <a:extLst>
              <a:ext uri="{FF2B5EF4-FFF2-40B4-BE49-F238E27FC236}">
                <a16:creationId xmlns="" xmlns:a16="http://schemas.microsoft.com/office/drawing/2014/main" id="{D5BFC262-9FF5-2949-8619-8E55FFAC05C6}"/>
              </a:ext>
            </a:extLst>
          </p:cNvPr>
          <p:cNvSpPr>
            <a:spLocks noGrp="1"/>
          </p:cNvSpPr>
          <p:nvPr>
            <p:ph type="body" sz="quarter" idx="18"/>
          </p:nvPr>
        </p:nvSpPr>
        <p:spPr>
          <a:xfrm>
            <a:off x="1760962" y="2428505"/>
            <a:ext cx="974001" cy="1656028"/>
          </a:xfrm>
        </p:spPr>
        <p:txBody>
          <a:bodyPr/>
          <a:lstStyle/>
          <a:p>
            <a:r>
              <a:rPr lang="fr-FR" dirty="0"/>
              <a:t>3</a:t>
            </a:r>
          </a:p>
        </p:txBody>
      </p:sp>
      <p:sp>
        <p:nvSpPr>
          <p:cNvPr id="38" name="Espace réservé du texte 37">
            <a:extLst>
              <a:ext uri="{FF2B5EF4-FFF2-40B4-BE49-F238E27FC236}">
                <a16:creationId xmlns="" xmlns:a16="http://schemas.microsoft.com/office/drawing/2014/main" id="{DB590989-8682-3040-A8CE-16A106D0C196}"/>
              </a:ext>
            </a:extLst>
          </p:cNvPr>
          <p:cNvSpPr>
            <a:spLocks noGrp="1"/>
          </p:cNvSpPr>
          <p:nvPr>
            <p:ph type="body" sz="quarter" idx="19"/>
          </p:nvPr>
        </p:nvSpPr>
        <p:spPr>
          <a:xfrm rot="10800000">
            <a:off x="13663377" y="2743770"/>
            <a:ext cx="1380343" cy="1315811"/>
          </a:xfrm>
        </p:spPr>
        <p:txBody>
          <a:bodyPr/>
          <a:lstStyle/>
          <a:p>
            <a:endParaRPr lang="fr-FR" dirty="0"/>
          </a:p>
        </p:txBody>
      </p:sp>
      <p:sp>
        <p:nvSpPr>
          <p:cNvPr id="39" name="Espace réservé du texte 38">
            <a:extLst>
              <a:ext uri="{FF2B5EF4-FFF2-40B4-BE49-F238E27FC236}">
                <a16:creationId xmlns="" xmlns:a16="http://schemas.microsoft.com/office/drawing/2014/main" id="{7B562A8F-5D2F-E847-A9D6-D96D4BE76B0B}"/>
              </a:ext>
            </a:extLst>
          </p:cNvPr>
          <p:cNvSpPr>
            <a:spLocks noGrp="1"/>
          </p:cNvSpPr>
          <p:nvPr>
            <p:ph type="body" sz="quarter" idx="20"/>
          </p:nvPr>
        </p:nvSpPr>
        <p:spPr>
          <a:xfrm>
            <a:off x="13593603" y="2441066"/>
            <a:ext cx="1590749" cy="1568068"/>
          </a:xfrm>
        </p:spPr>
        <p:txBody>
          <a:bodyPr/>
          <a:lstStyle/>
          <a:p>
            <a:r>
              <a:rPr lang="fr-FR" dirty="0"/>
              <a:t>4</a:t>
            </a:r>
          </a:p>
        </p:txBody>
      </p:sp>
      <p:sp>
        <p:nvSpPr>
          <p:cNvPr id="44" name="Espace réservé du texte 43">
            <a:extLst>
              <a:ext uri="{FF2B5EF4-FFF2-40B4-BE49-F238E27FC236}">
                <a16:creationId xmlns="" xmlns:a16="http://schemas.microsoft.com/office/drawing/2014/main" id="{7C9C1FE0-23A9-084A-9343-F0476E7001C8}"/>
              </a:ext>
            </a:extLst>
          </p:cNvPr>
          <p:cNvSpPr>
            <a:spLocks noGrp="1"/>
          </p:cNvSpPr>
          <p:nvPr>
            <p:ph type="body" sz="quarter" idx="25"/>
          </p:nvPr>
        </p:nvSpPr>
        <p:spPr>
          <a:xfrm>
            <a:off x="3227266" y="3595297"/>
            <a:ext cx="10225705" cy="767424"/>
          </a:xfrm>
        </p:spPr>
        <p:txBody>
          <a:bodyPr/>
          <a:lstStyle/>
          <a:p>
            <a:pPr algn="l"/>
            <a:r>
              <a:rPr lang="fr-FR" sz="3200" dirty="0"/>
              <a:t>Phase de créativité : </a:t>
            </a:r>
            <a:br>
              <a:rPr lang="fr-FR" sz="3200" dirty="0"/>
            </a:br>
            <a:r>
              <a:rPr lang="fr-FR" sz="3200" dirty="0"/>
              <a:t>faire émerger les potentiels  d’appropriation  associés aux différentes termes possibles</a:t>
            </a:r>
          </a:p>
          <a:p>
            <a:pPr algn="l"/>
            <a:r>
              <a:rPr lang="fr-FR" sz="3200" dirty="0"/>
              <a:t>l’univers du choix</a:t>
            </a:r>
          </a:p>
        </p:txBody>
      </p:sp>
      <p:sp>
        <p:nvSpPr>
          <p:cNvPr id="45" name="Espace réservé du texte 44">
            <a:extLst>
              <a:ext uri="{FF2B5EF4-FFF2-40B4-BE49-F238E27FC236}">
                <a16:creationId xmlns="" xmlns:a16="http://schemas.microsoft.com/office/drawing/2014/main" id="{88FA1CEF-E43D-D142-A83A-7793696158DD}"/>
              </a:ext>
            </a:extLst>
          </p:cNvPr>
          <p:cNvSpPr>
            <a:spLocks noGrp="1"/>
          </p:cNvSpPr>
          <p:nvPr>
            <p:ph type="body" sz="quarter" idx="26"/>
          </p:nvPr>
        </p:nvSpPr>
        <p:spPr>
          <a:xfrm>
            <a:off x="15497437" y="3176015"/>
            <a:ext cx="8111246" cy="738561"/>
          </a:xfrm>
        </p:spPr>
        <p:txBody>
          <a:bodyPr/>
          <a:lstStyle/>
          <a:p>
            <a:pPr algn="l"/>
            <a:r>
              <a:rPr lang="fr-FR" sz="3200" dirty="0"/>
              <a:t>Phase de validation :  </a:t>
            </a:r>
            <a:br>
              <a:rPr lang="fr-FR" sz="3200" dirty="0"/>
            </a:br>
            <a:r>
              <a:rPr lang="fr-FR" sz="3200" dirty="0"/>
              <a:t>vérifier l’impact des dénominations et déclinaisons retenues</a:t>
            </a:r>
          </a:p>
          <a:p>
            <a:pPr algn="l"/>
            <a:endParaRPr lang="fr-FR" sz="3200" dirty="0"/>
          </a:p>
        </p:txBody>
      </p:sp>
      <p:sp>
        <p:nvSpPr>
          <p:cNvPr id="9" name="ZoneTexte 8">
            <a:extLst>
              <a:ext uri="{FF2B5EF4-FFF2-40B4-BE49-F238E27FC236}">
                <a16:creationId xmlns="" xmlns:a16="http://schemas.microsoft.com/office/drawing/2014/main" id="{C9FA69AC-CE85-7143-AB32-6EDEC5829621}"/>
              </a:ext>
            </a:extLst>
          </p:cNvPr>
          <p:cNvSpPr txBox="1"/>
          <p:nvPr/>
        </p:nvSpPr>
        <p:spPr>
          <a:xfrm>
            <a:off x="913945" y="11959820"/>
            <a:ext cx="7541162" cy="7598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algn="l"/>
            <a:r>
              <a:rPr lang="fr-FR" sz="2000" dirty="0">
                <a:latin typeface="Avenir Next Ultra Light" panose="020B0203020202020204" pitchFamily="34" charset="77"/>
              </a:rPr>
              <a:t>Christophe Gervasi –  Rapport qualitatif  - Construire un Nous européen – Juillet 2021</a:t>
            </a:r>
          </a:p>
        </p:txBody>
      </p:sp>
      <p:sp>
        <p:nvSpPr>
          <p:cNvPr id="52" name="Espace réservé du texte 51">
            <a:extLst>
              <a:ext uri="{FF2B5EF4-FFF2-40B4-BE49-F238E27FC236}">
                <a16:creationId xmlns="" xmlns:a16="http://schemas.microsoft.com/office/drawing/2014/main" id="{7B2BD2C1-AC3C-DD4F-A4BA-30727FCBFB63}"/>
              </a:ext>
            </a:extLst>
          </p:cNvPr>
          <p:cNvSpPr>
            <a:spLocks noGrp="1"/>
          </p:cNvSpPr>
          <p:nvPr>
            <p:ph type="body" sz="quarter" idx="1"/>
          </p:nvPr>
        </p:nvSpPr>
        <p:spPr>
          <a:xfrm>
            <a:off x="3384067" y="6383471"/>
            <a:ext cx="9557420" cy="767424"/>
          </a:xfrm>
        </p:spPr>
        <p:txBody>
          <a:bodyPr anchor="ctr"/>
          <a:lstStyle/>
          <a:p>
            <a:pPr algn="l">
              <a:lnSpc>
                <a:spcPct val="100000"/>
              </a:lnSpc>
            </a:pPr>
            <a:r>
              <a:rPr lang="fr-FR" sz="3200" b="1" dirty="0">
                <a:latin typeface="+mj-lt"/>
              </a:rPr>
              <a:t>Ensemble des prestations associées à une étude qualitative, </a:t>
            </a:r>
            <a:r>
              <a:rPr lang="fr-FR" sz="3200" dirty="0">
                <a:latin typeface="+mj-lt"/>
              </a:rPr>
              <a:t>pour analyser en profondeur l’impact de la terminologie étudiée et de ses implications.</a:t>
            </a:r>
          </a:p>
          <a:p>
            <a:pPr algn="l">
              <a:lnSpc>
                <a:spcPct val="100000"/>
              </a:lnSpc>
            </a:pPr>
            <a:endParaRPr lang="fr-FR" sz="3200" dirty="0">
              <a:latin typeface="+mj-lt"/>
            </a:endParaRPr>
          </a:p>
        </p:txBody>
      </p:sp>
      <p:pic>
        <p:nvPicPr>
          <p:cNvPr id="56" name="Image 55">
            <a:extLst>
              <a:ext uri="{FF2B5EF4-FFF2-40B4-BE49-F238E27FC236}">
                <a16:creationId xmlns="" xmlns:a16="http://schemas.microsoft.com/office/drawing/2014/main" id="{43A15A5D-7C37-744B-8171-F2EF6963660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083693" y="7984940"/>
            <a:ext cx="767424" cy="767424"/>
          </a:xfrm>
          <a:prstGeom prst="rect">
            <a:avLst/>
          </a:prstGeom>
        </p:spPr>
      </p:pic>
      <p:pic>
        <p:nvPicPr>
          <p:cNvPr id="60" name="Image 59">
            <a:extLst>
              <a:ext uri="{FF2B5EF4-FFF2-40B4-BE49-F238E27FC236}">
                <a16:creationId xmlns="" xmlns:a16="http://schemas.microsoft.com/office/drawing/2014/main" id="{B15B6923-291E-354D-A398-EDA4D3163A1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29743" y="5845809"/>
            <a:ext cx="1075323" cy="1075323"/>
          </a:xfrm>
          <a:prstGeom prst="rect">
            <a:avLst/>
          </a:prstGeom>
        </p:spPr>
      </p:pic>
      <p:pic>
        <p:nvPicPr>
          <p:cNvPr id="69" name="Image 68">
            <a:extLst>
              <a:ext uri="{FF2B5EF4-FFF2-40B4-BE49-F238E27FC236}">
                <a16:creationId xmlns="" xmlns:a16="http://schemas.microsoft.com/office/drawing/2014/main" id="{1B2FA0F5-59F5-BF47-AAD0-179E9F7C3DD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459576" y="6258607"/>
            <a:ext cx="767424" cy="767424"/>
          </a:xfrm>
          <a:prstGeom prst="rect">
            <a:avLst/>
          </a:prstGeom>
        </p:spPr>
      </p:pic>
      <p:pic>
        <p:nvPicPr>
          <p:cNvPr id="71" name="Image 70">
            <a:extLst>
              <a:ext uri="{FF2B5EF4-FFF2-40B4-BE49-F238E27FC236}">
                <a16:creationId xmlns="" xmlns:a16="http://schemas.microsoft.com/office/drawing/2014/main" id="{A1EB585C-E9F0-064F-BFE3-93BF033B8B1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329984" y="4639706"/>
            <a:ext cx="1075323" cy="1075323"/>
          </a:xfrm>
          <a:prstGeom prst="rect">
            <a:avLst/>
          </a:prstGeom>
        </p:spPr>
      </p:pic>
      <p:sp>
        <p:nvSpPr>
          <p:cNvPr id="72" name="Espace réservé du texte 51">
            <a:extLst>
              <a:ext uri="{FF2B5EF4-FFF2-40B4-BE49-F238E27FC236}">
                <a16:creationId xmlns="" xmlns:a16="http://schemas.microsoft.com/office/drawing/2014/main" id="{A501FD5D-EDA8-724F-88F0-43FA029EFEFB}"/>
              </a:ext>
            </a:extLst>
          </p:cNvPr>
          <p:cNvSpPr txBox="1">
            <a:spLocks/>
          </p:cNvSpPr>
          <p:nvPr/>
        </p:nvSpPr>
        <p:spPr>
          <a:xfrm>
            <a:off x="3384066" y="7875893"/>
            <a:ext cx="9850675" cy="2073324"/>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marL="0" marR="0" indent="0" algn="ctr" defTabSz="821531" eaLnBrk="1" latinLnBrk="0" hangingPunct="1">
              <a:lnSpc>
                <a:spcPct val="120000"/>
              </a:lnSpc>
              <a:spcBef>
                <a:spcPts val="0"/>
              </a:spcBef>
              <a:spcAft>
                <a:spcPts val="0"/>
              </a:spcAft>
              <a:buClrTx/>
              <a:buSzTx/>
              <a:buFontTx/>
              <a:buNone/>
              <a:tabLst/>
              <a:defRPr sz="1800" b="0" i="0" u="none" strike="noStrike" cap="none" spc="0" baseline="0">
                <a:ln>
                  <a:noFill/>
                </a:ln>
                <a:solidFill>
                  <a:srgbClr val="000000"/>
                </a:solidFill>
                <a:uFillTx/>
                <a:latin typeface="Avenir Book"/>
                <a:ea typeface="Avenir Book"/>
                <a:cs typeface="Avenir Book"/>
                <a:sym typeface="Avenir Book"/>
              </a:defRPr>
            </a:lvl1pPr>
            <a:lvl2pPr marL="0" marR="0" indent="0" algn="ctr" defTabSz="821531" eaLnBrk="1" latinLnBrk="0" hangingPunct="1">
              <a:lnSpc>
                <a:spcPct val="120000"/>
              </a:lnSpc>
              <a:spcBef>
                <a:spcPts val="0"/>
              </a:spcBef>
              <a:spcAft>
                <a:spcPts val="0"/>
              </a:spcAft>
              <a:buClrTx/>
              <a:buSzTx/>
              <a:buFontTx/>
              <a:buNone/>
              <a:tabLst/>
              <a:defRPr sz="1800" b="0" i="0" u="none" strike="noStrike" cap="none" spc="0" baseline="0">
                <a:ln>
                  <a:noFill/>
                </a:ln>
                <a:solidFill>
                  <a:srgbClr val="000000"/>
                </a:solidFill>
                <a:uFillTx/>
                <a:latin typeface="Avenir Book"/>
                <a:ea typeface="Avenir Book"/>
                <a:cs typeface="Avenir Book"/>
                <a:sym typeface="Avenir Book"/>
              </a:defRPr>
            </a:lvl2pPr>
            <a:lvl3pPr marL="0" marR="0" indent="0" algn="ctr" defTabSz="821531" eaLnBrk="1" latinLnBrk="0" hangingPunct="1">
              <a:lnSpc>
                <a:spcPct val="120000"/>
              </a:lnSpc>
              <a:spcBef>
                <a:spcPts val="0"/>
              </a:spcBef>
              <a:spcAft>
                <a:spcPts val="0"/>
              </a:spcAft>
              <a:buClrTx/>
              <a:buSzTx/>
              <a:buFontTx/>
              <a:buNone/>
              <a:tabLst/>
              <a:defRPr sz="1800" b="0" i="0" u="none" strike="noStrike" cap="none" spc="0" baseline="0">
                <a:ln>
                  <a:noFill/>
                </a:ln>
                <a:solidFill>
                  <a:srgbClr val="000000"/>
                </a:solidFill>
                <a:uFillTx/>
                <a:latin typeface="Avenir Book"/>
                <a:ea typeface="Avenir Book"/>
                <a:cs typeface="Avenir Book"/>
                <a:sym typeface="Avenir Book"/>
              </a:defRPr>
            </a:lvl3pPr>
            <a:lvl4pPr marL="0" marR="0" indent="0" algn="ctr" defTabSz="821531" eaLnBrk="1" latinLnBrk="0" hangingPunct="1">
              <a:lnSpc>
                <a:spcPct val="120000"/>
              </a:lnSpc>
              <a:spcBef>
                <a:spcPts val="0"/>
              </a:spcBef>
              <a:spcAft>
                <a:spcPts val="0"/>
              </a:spcAft>
              <a:buClrTx/>
              <a:buSzTx/>
              <a:buFontTx/>
              <a:buNone/>
              <a:tabLst/>
              <a:defRPr sz="1800" b="0" i="0" u="none" strike="noStrike" cap="none" spc="0" baseline="0">
                <a:ln>
                  <a:noFill/>
                </a:ln>
                <a:solidFill>
                  <a:srgbClr val="000000"/>
                </a:solidFill>
                <a:uFillTx/>
                <a:latin typeface="Avenir Book"/>
                <a:ea typeface="Avenir Book"/>
                <a:cs typeface="Avenir Book"/>
                <a:sym typeface="Avenir Book"/>
              </a:defRPr>
            </a:lvl4pPr>
            <a:lvl5pPr marL="0" marR="0" indent="0" algn="ctr" defTabSz="821531" eaLnBrk="1" latinLnBrk="0" hangingPunct="1">
              <a:lnSpc>
                <a:spcPct val="120000"/>
              </a:lnSpc>
              <a:spcBef>
                <a:spcPts val="0"/>
              </a:spcBef>
              <a:spcAft>
                <a:spcPts val="0"/>
              </a:spcAft>
              <a:buClrTx/>
              <a:buSzTx/>
              <a:buFontTx/>
              <a:buNone/>
              <a:tabLst/>
              <a:defRPr sz="1800" b="0" i="0" u="none" strike="noStrike" cap="none" spc="0" baseline="0">
                <a:ln>
                  <a:noFill/>
                </a:ln>
                <a:solidFill>
                  <a:srgbClr val="000000"/>
                </a:solidFill>
                <a:uFillTx/>
                <a:latin typeface="Avenir Book"/>
                <a:ea typeface="Avenir Book"/>
                <a:cs typeface="Avenir Book"/>
                <a:sym typeface="Avenir Book"/>
              </a:defRPr>
            </a:lvl5pPr>
            <a:lvl6pPr marL="0" marR="0" indent="35560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6pPr>
            <a:lvl7pPr marL="0" marR="0" indent="71120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7pPr>
            <a:lvl8pPr marL="0" marR="0" indent="106680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8pPr>
            <a:lvl9pPr marL="0" marR="0" indent="142240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9pPr>
          </a:lstStyle>
          <a:p>
            <a:pPr algn="l">
              <a:lnSpc>
                <a:spcPct val="100000"/>
              </a:lnSpc>
            </a:pPr>
            <a:r>
              <a:rPr lang="fr-FR" sz="3200" dirty="0">
                <a:latin typeface="+mj-lt"/>
              </a:rPr>
              <a:t>6 groupes répartis dans les 4 pays (Allemagne, France, Italie et Pologne) et stratifiés selon des caractéristiques générationnelles et </a:t>
            </a:r>
            <a:r>
              <a:rPr lang="fr-FR" sz="3200" dirty="0" smtClean="0">
                <a:latin typeface="+mj-lt"/>
              </a:rPr>
              <a:t>socio-professionnelles</a:t>
            </a:r>
          </a:p>
          <a:p>
            <a:pPr algn="l">
              <a:lnSpc>
                <a:spcPct val="100000"/>
              </a:lnSpc>
            </a:pPr>
            <a:r>
              <a:rPr lang="fr-FR" sz="3200" b="1" dirty="0" smtClean="0">
                <a:latin typeface="+mj-lt"/>
              </a:rPr>
              <a:t>Groupes réalisés du 31 mars au 7 avril 2021</a:t>
            </a:r>
            <a:endParaRPr lang="fr-FR" sz="3200" b="1" dirty="0">
              <a:latin typeface="+mj-lt"/>
            </a:endParaRPr>
          </a:p>
        </p:txBody>
      </p:sp>
      <p:sp>
        <p:nvSpPr>
          <p:cNvPr id="74" name="Espace réservé du texte 51">
            <a:extLst>
              <a:ext uri="{FF2B5EF4-FFF2-40B4-BE49-F238E27FC236}">
                <a16:creationId xmlns="" xmlns:a16="http://schemas.microsoft.com/office/drawing/2014/main" id="{DEA7DF17-AB14-7D44-A968-F7F93CFA9EA4}"/>
              </a:ext>
            </a:extLst>
          </p:cNvPr>
          <p:cNvSpPr txBox="1">
            <a:spLocks/>
          </p:cNvSpPr>
          <p:nvPr/>
        </p:nvSpPr>
        <p:spPr>
          <a:xfrm>
            <a:off x="15792964" y="4699486"/>
            <a:ext cx="9290582" cy="767424"/>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marL="0" marR="0" indent="0" algn="ctr" defTabSz="821531" eaLnBrk="1" latinLnBrk="0" hangingPunct="1">
              <a:lnSpc>
                <a:spcPct val="120000"/>
              </a:lnSpc>
              <a:spcBef>
                <a:spcPts val="0"/>
              </a:spcBef>
              <a:spcAft>
                <a:spcPts val="0"/>
              </a:spcAft>
              <a:buClrTx/>
              <a:buSzTx/>
              <a:buFontTx/>
              <a:buNone/>
              <a:tabLst/>
              <a:defRPr sz="1800" b="0" i="0" u="none" strike="noStrike" cap="none" spc="0" baseline="0">
                <a:ln>
                  <a:noFill/>
                </a:ln>
                <a:solidFill>
                  <a:srgbClr val="000000"/>
                </a:solidFill>
                <a:uFillTx/>
                <a:latin typeface="Avenir Book"/>
                <a:ea typeface="Avenir Book"/>
                <a:cs typeface="Avenir Book"/>
                <a:sym typeface="Avenir Book"/>
              </a:defRPr>
            </a:lvl1pPr>
            <a:lvl2pPr marL="0" marR="0" indent="0" algn="ctr" defTabSz="821531" eaLnBrk="1" latinLnBrk="0" hangingPunct="1">
              <a:lnSpc>
                <a:spcPct val="120000"/>
              </a:lnSpc>
              <a:spcBef>
                <a:spcPts val="0"/>
              </a:spcBef>
              <a:spcAft>
                <a:spcPts val="0"/>
              </a:spcAft>
              <a:buClrTx/>
              <a:buSzTx/>
              <a:buFontTx/>
              <a:buNone/>
              <a:tabLst/>
              <a:defRPr sz="1800" b="0" i="0" u="none" strike="noStrike" cap="none" spc="0" baseline="0">
                <a:ln>
                  <a:noFill/>
                </a:ln>
                <a:solidFill>
                  <a:srgbClr val="000000"/>
                </a:solidFill>
                <a:uFillTx/>
                <a:latin typeface="Avenir Book"/>
                <a:ea typeface="Avenir Book"/>
                <a:cs typeface="Avenir Book"/>
                <a:sym typeface="Avenir Book"/>
              </a:defRPr>
            </a:lvl2pPr>
            <a:lvl3pPr marL="0" marR="0" indent="0" algn="ctr" defTabSz="821531" eaLnBrk="1" latinLnBrk="0" hangingPunct="1">
              <a:lnSpc>
                <a:spcPct val="120000"/>
              </a:lnSpc>
              <a:spcBef>
                <a:spcPts val="0"/>
              </a:spcBef>
              <a:spcAft>
                <a:spcPts val="0"/>
              </a:spcAft>
              <a:buClrTx/>
              <a:buSzTx/>
              <a:buFontTx/>
              <a:buNone/>
              <a:tabLst/>
              <a:defRPr sz="1800" b="0" i="0" u="none" strike="noStrike" cap="none" spc="0" baseline="0">
                <a:ln>
                  <a:noFill/>
                </a:ln>
                <a:solidFill>
                  <a:srgbClr val="000000"/>
                </a:solidFill>
                <a:uFillTx/>
                <a:latin typeface="Avenir Book"/>
                <a:ea typeface="Avenir Book"/>
                <a:cs typeface="Avenir Book"/>
                <a:sym typeface="Avenir Book"/>
              </a:defRPr>
            </a:lvl3pPr>
            <a:lvl4pPr marL="0" marR="0" indent="0" algn="ctr" defTabSz="821531" eaLnBrk="1" latinLnBrk="0" hangingPunct="1">
              <a:lnSpc>
                <a:spcPct val="120000"/>
              </a:lnSpc>
              <a:spcBef>
                <a:spcPts val="0"/>
              </a:spcBef>
              <a:spcAft>
                <a:spcPts val="0"/>
              </a:spcAft>
              <a:buClrTx/>
              <a:buSzTx/>
              <a:buFontTx/>
              <a:buNone/>
              <a:tabLst/>
              <a:defRPr sz="1800" b="0" i="0" u="none" strike="noStrike" cap="none" spc="0" baseline="0">
                <a:ln>
                  <a:noFill/>
                </a:ln>
                <a:solidFill>
                  <a:srgbClr val="000000"/>
                </a:solidFill>
                <a:uFillTx/>
                <a:latin typeface="Avenir Book"/>
                <a:ea typeface="Avenir Book"/>
                <a:cs typeface="Avenir Book"/>
                <a:sym typeface="Avenir Book"/>
              </a:defRPr>
            </a:lvl4pPr>
            <a:lvl5pPr marL="0" marR="0" indent="0" algn="ctr" defTabSz="821531" eaLnBrk="1" latinLnBrk="0" hangingPunct="1">
              <a:lnSpc>
                <a:spcPct val="120000"/>
              </a:lnSpc>
              <a:spcBef>
                <a:spcPts val="0"/>
              </a:spcBef>
              <a:spcAft>
                <a:spcPts val="0"/>
              </a:spcAft>
              <a:buClrTx/>
              <a:buSzTx/>
              <a:buFontTx/>
              <a:buNone/>
              <a:tabLst/>
              <a:defRPr sz="1800" b="0" i="0" u="none" strike="noStrike" cap="none" spc="0" baseline="0">
                <a:ln>
                  <a:noFill/>
                </a:ln>
                <a:solidFill>
                  <a:srgbClr val="000000"/>
                </a:solidFill>
                <a:uFillTx/>
                <a:latin typeface="Avenir Book"/>
                <a:ea typeface="Avenir Book"/>
                <a:cs typeface="Avenir Book"/>
                <a:sym typeface="Avenir Book"/>
              </a:defRPr>
            </a:lvl5pPr>
            <a:lvl6pPr marL="0" marR="0" indent="35560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6pPr>
            <a:lvl7pPr marL="0" marR="0" indent="71120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7pPr>
            <a:lvl8pPr marL="0" marR="0" indent="106680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8pPr>
            <a:lvl9pPr marL="0" marR="0" indent="142240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9pPr>
          </a:lstStyle>
          <a:p>
            <a:pPr algn="l">
              <a:lnSpc>
                <a:spcPct val="100000"/>
              </a:lnSpc>
            </a:pPr>
            <a:r>
              <a:rPr lang="fr-FR" sz="3200" b="1" dirty="0">
                <a:latin typeface="+mj-lt"/>
              </a:rPr>
              <a:t>Programmation et  analyse des </a:t>
            </a:r>
            <a:r>
              <a:rPr lang="fr-FR" sz="3200" b="1" dirty="0" smtClean="0">
                <a:latin typeface="+mj-lt"/>
              </a:rPr>
              <a:t>résultats quantitatifs</a:t>
            </a:r>
            <a:endParaRPr lang="fr-FR" sz="3200" b="1" dirty="0">
              <a:latin typeface="+mj-lt"/>
            </a:endParaRPr>
          </a:p>
        </p:txBody>
      </p:sp>
      <p:sp>
        <p:nvSpPr>
          <p:cNvPr id="76" name="Espace réservé du texte 51">
            <a:extLst>
              <a:ext uri="{FF2B5EF4-FFF2-40B4-BE49-F238E27FC236}">
                <a16:creationId xmlns="" xmlns:a16="http://schemas.microsoft.com/office/drawing/2014/main" id="{36E4AC34-65E0-6041-8D34-A2AECA2BD552}"/>
              </a:ext>
            </a:extLst>
          </p:cNvPr>
          <p:cNvSpPr txBox="1">
            <a:spLocks/>
          </p:cNvSpPr>
          <p:nvPr/>
        </p:nvSpPr>
        <p:spPr>
          <a:xfrm>
            <a:off x="15792963" y="6258607"/>
            <a:ext cx="7861121" cy="235647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marL="0" marR="0" indent="0" algn="ctr" defTabSz="821531" eaLnBrk="1" latinLnBrk="0" hangingPunct="1">
              <a:lnSpc>
                <a:spcPct val="120000"/>
              </a:lnSpc>
              <a:spcBef>
                <a:spcPts val="0"/>
              </a:spcBef>
              <a:spcAft>
                <a:spcPts val="0"/>
              </a:spcAft>
              <a:buClrTx/>
              <a:buSzTx/>
              <a:buFontTx/>
              <a:buNone/>
              <a:tabLst/>
              <a:defRPr sz="1800" b="0" i="0" u="none" strike="noStrike" cap="none" spc="0" baseline="0">
                <a:ln>
                  <a:noFill/>
                </a:ln>
                <a:solidFill>
                  <a:srgbClr val="000000"/>
                </a:solidFill>
                <a:uFillTx/>
                <a:latin typeface="Avenir Book"/>
                <a:ea typeface="Avenir Book"/>
                <a:cs typeface="Avenir Book"/>
                <a:sym typeface="Avenir Book"/>
              </a:defRPr>
            </a:lvl1pPr>
            <a:lvl2pPr marL="0" marR="0" indent="0" algn="ctr" defTabSz="821531" eaLnBrk="1" latinLnBrk="0" hangingPunct="1">
              <a:lnSpc>
                <a:spcPct val="120000"/>
              </a:lnSpc>
              <a:spcBef>
                <a:spcPts val="0"/>
              </a:spcBef>
              <a:spcAft>
                <a:spcPts val="0"/>
              </a:spcAft>
              <a:buClrTx/>
              <a:buSzTx/>
              <a:buFontTx/>
              <a:buNone/>
              <a:tabLst/>
              <a:defRPr sz="1800" b="0" i="0" u="none" strike="noStrike" cap="none" spc="0" baseline="0">
                <a:ln>
                  <a:noFill/>
                </a:ln>
                <a:solidFill>
                  <a:srgbClr val="000000"/>
                </a:solidFill>
                <a:uFillTx/>
                <a:latin typeface="Avenir Book"/>
                <a:ea typeface="Avenir Book"/>
                <a:cs typeface="Avenir Book"/>
                <a:sym typeface="Avenir Book"/>
              </a:defRPr>
            </a:lvl2pPr>
            <a:lvl3pPr marL="0" marR="0" indent="0" algn="ctr" defTabSz="821531" eaLnBrk="1" latinLnBrk="0" hangingPunct="1">
              <a:lnSpc>
                <a:spcPct val="120000"/>
              </a:lnSpc>
              <a:spcBef>
                <a:spcPts val="0"/>
              </a:spcBef>
              <a:spcAft>
                <a:spcPts val="0"/>
              </a:spcAft>
              <a:buClrTx/>
              <a:buSzTx/>
              <a:buFontTx/>
              <a:buNone/>
              <a:tabLst/>
              <a:defRPr sz="1800" b="0" i="0" u="none" strike="noStrike" cap="none" spc="0" baseline="0">
                <a:ln>
                  <a:noFill/>
                </a:ln>
                <a:solidFill>
                  <a:srgbClr val="000000"/>
                </a:solidFill>
                <a:uFillTx/>
                <a:latin typeface="Avenir Book"/>
                <a:ea typeface="Avenir Book"/>
                <a:cs typeface="Avenir Book"/>
                <a:sym typeface="Avenir Book"/>
              </a:defRPr>
            </a:lvl3pPr>
            <a:lvl4pPr marL="0" marR="0" indent="0" algn="ctr" defTabSz="821531" eaLnBrk="1" latinLnBrk="0" hangingPunct="1">
              <a:lnSpc>
                <a:spcPct val="120000"/>
              </a:lnSpc>
              <a:spcBef>
                <a:spcPts val="0"/>
              </a:spcBef>
              <a:spcAft>
                <a:spcPts val="0"/>
              </a:spcAft>
              <a:buClrTx/>
              <a:buSzTx/>
              <a:buFontTx/>
              <a:buNone/>
              <a:tabLst/>
              <a:defRPr sz="1800" b="0" i="0" u="none" strike="noStrike" cap="none" spc="0" baseline="0">
                <a:ln>
                  <a:noFill/>
                </a:ln>
                <a:solidFill>
                  <a:srgbClr val="000000"/>
                </a:solidFill>
                <a:uFillTx/>
                <a:latin typeface="Avenir Book"/>
                <a:ea typeface="Avenir Book"/>
                <a:cs typeface="Avenir Book"/>
                <a:sym typeface="Avenir Book"/>
              </a:defRPr>
            </a:lvl4pPr>
            <a:lvl5pPr marL="0" marR="0" indent="0" algn="ctr" defTabSz="821531" eaLnBrk="1" latinLnBrk="0" hangingPunct="1">
              <a:lnSpc>
                <a:spcPct val="120000"/>
              </a:lnSpc>
              <a:spcBef>
                <a:spcPts val="0"/>
              </a:spcBef>
              <a:spcAft>
                <a:spcPts val="0"/>
              </a:spcAft>
              <a:buClrTx/>
              <a:buSzTx/>
              <a:buFontTx/>
              <a:buNone/>
              <a:tabLst/>
              <a:defRPr sz="1800" b="0" i="0" u="none" strike="noStrike" cap="none" spc="0" baseline="0">
                <a:ln>
                  <a:noFill/>
                </a:ln>
                <a:solidFill>
                  <a:srgbClr val="000000"/>
                </a:solidFill>
                <a:uFillTx/>
                <a:latin typeface="Avenir Book"/>
                <a:ea typeface="Avenir Book"/>
                <a:cs typeface="Avenir Book"/>
                <a:sym typeface="Avenir Book"/>
              </a:defRPr>
            </a:lvl5pPr>
            <a:lvl6pPr marL="0" marR="0" indent="35560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6pPr>
            <a:lvl7pPr marL="0" marR="0" indent="71120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7pPr>
            <a:lvl8pPr marL="0" marR="0" indent="106680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8pPr>
            <a:lvl9pPr marL="0" marR="0" indent="142240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9pPr>
          </a:lstStyle>
          <a:p>
            <a:pPr algn="l"/>
            <a:r>
              <a:rPr lang="fr-FR" sz="3200" b="1" dirty="0">
                <a:solidFill>
                  <a:schemeClr val="tx1"/>
                </a:solidFill>
              </a:rPr>
              <a:t>Sondage en ligne </a:t>
            </a:r>
            <a:r>
              <a:rPr lang="fr-FR" sz="3200" dirty="0">
                <a:solidFill>
                  <a:schemeClr val="tx1"/>
                </a:solidFill>
              </a:rPr>
              <a:t>auprès d’un échantillon de 4 x 500 personnes ; analyse détaillée des résultats sur l’ensemble, par pays et catégorie socio-démographique</a:t>
            </a:r>
            <a:r>
              <a:rPr lang="fr-FR" sz="3200" dirty="0">
                <a:solidFill>
                  <a:schemeClr val="tx1">
                    <a:lumMod val="65000"/>
                    <a:lumOff val="35000"/>
                  </a:schemeClr>
                </a:solidFill>
              </a:rPr>
              <a:t>.</a:t>
            </a:r>
          </a:p>
        </p:txBody>
      </p:sp>
      <p:sp>
        <p:nvSpPr>
          <p:cNvPr id="26" name="Espace réservé du texte 51">
            <a:extLst>
              <a:ext uri="{FF2B5EF4-FFF2-40B4-BE49-F238E27FC236}">
                <a16:creationId xmlns="" xmlns:a16="http://schemas.microsoft.com/office/drawing/2014/main" id="{A501FD5D-EDA8-724F-88F0-43FA029EFEFB}"/>
              </a:ext>
            </a:extLst>
          </p:cNvPr>
          <p:cNvSpPr txBox="1">
            <a:spLocks/>
          </p:cNvSpPr>
          <p:nvPr/>
        </p:nvSpPr>
        <p:spPr>
          <a:xfrm>
            <a:off x="3384066" y="10291018"/>
            <a:ext cx="8604162" cy="767424"/>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marL="0" marR="0" indent="0" algn="ctr" defTabSz="821531" eaLnBrk="1" latinLnBrk="0" hangingPunct="1">
              <a:lnSpc>
                <a:spcPct val="120000"/>
              </a:lnSpc>
              <a:spcBef>
                <a:spcPts val="0"/>
              </a:spcBef>
              <a:spcAft>
                <a:spcPts val="0"/>
              </a:spcAft>
              <a:buClrTx/>
              <a:buSzTx/>
              <a:buFontTx/>
              <a:buNone/>
              <a:tabLst/>
              <a:defRPr sz="1800" b="0" i="0" u="none" strike="noStrike" cap="none" spc="0" baseline="0">
                <a:ln>
                  <a:noFill/>
                </a:ln>
                <a:solidFill>
                  <a:srgbClr val="000000"/>
                </a:solidFill>
                <a:uFillTx/>
                <a:latin typeface="Avenir Book"/>
                <a:ea typeface="Avenir Book"/>
                <a:cs typeface="Avenir Book"/>
                <a:sym typeface="Avenir Book"/>
              </a:defRPr>
            </a:lvl1pPr>
            <a:lvl2pPr marL="0" marR="0" indent="0" algn="ctr" defTabSz="821531" eaLnBrk="1" latinLnBrk="0" hangingPunct="1">
              <a:lnSpc>
                <a:spcPct val="120000"/>
              </a:lnSpc>
              <a:spcBef>
                <a:spcPts val="0"/>
              </a:spcBef>
              <a:spcAft>
                <a:spcPts val="0"/>
              </a:spcAft>
              <a:buClrTx/>
              <a:buSzTx/>
              <a:buFontTx/>
              <a:buNone/>
              <a:tabLst/>
              <a:defRPr sz="1800" b="0" i="0" u="none" strike="noStrike" cap="none" spc="0" baseline="0">
                <a:ln>
                  <a:noFill/>
                </a:ln>
                <a:solidFill>
                  <a:srgbClr val="000000"/>
                </a:solidFill>
                <a:uFillTx/>
                <a:latin typeface="Avenir Book"/>
                <a:ea typeface="Avenir Book"/>
                <a:cs typeface="Avenir Book"/>
                <a:sym typeface="Avenir Book"/>
              </a:defRPr>
            </a:lvl2pPr>
            <a:lvl3pPr marL="0" marR="0" indent="0" algn="ctr" defTabSz="821531" eaLnBrk="1" latinLnBrk="0" hangingPunct="1">
              <a:lnSpc>
                <a:spcPct val="120000"/>
              </a:lnSpc>
              <a:spcBef>
                <a:spcPts val="0"/>
              </a:spcBef>
              <a:spcAft>
                <a:spcPts val="0"/>
              </a:spcAft>
              <a:buClrTx/>
              <a:buSzTx/>
              <a:buFontTx/>
              <a:buNone/>
              <a:tabLst/>
              <a:defRPr sz="1800" b="0" i="0" u="none" strike="noStrike" cap="none" spc="0" baseline="0">
                <a:ln>
                  <a:noFill/>
                </a:ln>
                <a:solidFill>
                  <a:srgbClr val="000000"/>
                </a:solidFill>
                <a:uFillTx/>
                <a:latin typeface="Avenir Book"/>
                <a:ea typeface="Avenir Book"/>
                <a:cs typeface="Avenir Book"/>
                <a:sym typeface="Avenir Book"/>
              </a:defRPr>
            </a:lvl3pPr>
            <a:lvl4pPr marL="0" marR="0" indent="0" algn="ctr" defTabSz="821531" eaLnBrk="1" latinLnBrk="0" hangingPunct="1">
              <a:lnSpc>
                <a:spcPct val="120000"/>
              </a:lnSpc>
              <a:spcBef>
                <a:spcPts val="0"/>
              </a:spcBef>
              <a:spcAft>
                <a:spcPts val="0"/>
              </a:spcAft>
              <a:buClrTx/>
              <a:buSzTx/>
              <a:buFontTx/>
              <a:buNone/>
              <a:tabLst/>
              <a:defRPr sz="1800" b="0" i="0" u="none" strike="noStrike" cap="none" spc="0" baseline="0">
                <a:ln>
                  <a:noFill/>
                </a:ln>
                <a:solidFill>
                  <a:srgbClr val="000000"/>
                </a:solidFill>
                <a:uFillTx/>
                <a:latin typeface="Avenir Book"/>
                <a:ea typeface="Avenir Book"/>
                <a:cs typeface="Avenir Book"/>
                <a:sym typeface="Avenir Book"/>
              </a:defRPr>
            </a:lvl4pPr>
            <a:lvl5pPr marL="0" marR="0" indent="0" algn="ctr" defTabSz="821531" eaLnBrk="1" latinLnBrk="0" hangingPunct="1">
              <a:lnSpc>
                <a:spcPct val="120000"/>
              </a:lnSpc>
              <a:spcBef>
                <a:spcPts val="0"/>
              </a:spcBef>
              <a:spcAft>
                <a:spcPts val="0"/>
              </a:spcAft>
              <a:buClrTx/>
              <a:buSzTx/>
              <a:buFontTx/>
              <a:buNone/>
              <a:tabLst/>
              <a:defRPr sz="1800" b="0" i="0" u="none" strike="noStrike" cap="none" spc="0" baseline="0">
                <a:ln>
                  <a:noFill/>
                </a:ln>
                <a:solidFill>
                  <a:srgbClr val="000000"/>
                </a:solidFill>
                <a:uFillTx/>
                <a:latin typeface="Avenir Book"/>
                <a:ea typeface="Avenir Book"/>
                <a:cs typeface="Avenir Book"/>
                <a:sym typeface="Avenir Book"/>
              </a:defRPr>
            </a:lvl5pPr>
            <a:lvl6pPr marL="0" marR="0" indent="35560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6pPr>
            <a:lvl7pPr marL="0" marR="0" indent="71120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7pPr>
            <a:lvl8pPr marL="0" marR="0" indent="106680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8pPr>
            <a:lvl9pPr marL="0" marR="0" indent="142240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9pPr>
          </a:lstStyle>
          <a:p>
            <a:pPr algn="l">
              <a:lnSpc>
                <a:spcPct val="100000"/>
              </a:lnSpc>
            </a:pPr>
            <a:r>
              <a:rPr lang="fr-FR" sz="3200" dirty="0">
                <a:latin typeface="+mj-lt"/>
              </a:rPr>
              <a:t>Remise d’un document </a:t>
            </a:r>
            <a:r>
              <a:rPr lang="fr-FR" sz="3200" dirty="0" smtClean="0">
                <a:latin typeface="+mj-lt"/>
              </a:rPr>
              <a:t>exhaustif qui constitue</a:t>
            </a:r>
            <a:r>
              <a:rPr lang="fr-FR" sz="3200" b="1" dirty="0" smtClean="0">
                <a:latin typeface="+mj-lt"/>
              </a:rPr>
              <a:t> l’étude qualitative et créative</a:t>
            </a:r>
            <a:endParaRPr lang="fr-FR" sz="3200" b="1" dirty="0">
              <a:latin typeface="+mj-lt"/>
            </a:endParaRPr>
          </a:p>
        </p:txBody>
      </p:sp>
      <p:sp>
        <p:nvSpPr>
          <p:cNvPr id="27" name="Espace réservé du texte 51">
            <a:extLst>
              <a:ext uri="{FF2B5EF4-FFF2-40B4-BE49-F238E27FC236}">
                <a16:creationId xmlns="" xmlns:a16="http://schemas.microsoft.com/office/drawing/2014/main" id="{A501FD5D-EDA8-724F-88F0-43FA029EFEFB}"/>
              </a:ext>
            </a:extLst>
          </p:cNvPr>
          <p:cNvSpPr txBox="1">
            <a:spLocks/>
          </p:cNvSpPr>
          <p:nvPr/>
        </p:nvSpPr>
        <p:spPr>
          <a:xfrm>
            <a:off x="15792964" y="9665331"/>
            <a:ext cx="6592594" cy="767424"/>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marL="0" marR="0" indent="0" algn="ctr" defTabSz="821531" eaLnBrk="1" latinLnBrk="0" hangingPunct="1">
              <a:lnSpc>
                <a:spcPct val="120000"/>
              </a:lnSpc>
              <a:spcBef>
                <a:spcPts val="0"/>
              </a:spcBef>
              <a:spcAft>
                <a:spcPts val="0"/>
              </a:spcAft>
              <a:buClrTx/>
              <a:buSzTx/>
              <a:buFontTx/>
              <a:buNone/>
              <a:tabLst/>
              <a:defRPr sz="1800" b="0" i="0" u="none" strike="noStrike" cap="none" spc="0" baseline="0">
                <a:ln>
                  <a:noFill/>
                </a:ln>
                <a:solidFill>
                  <a:srgbClr val="000000"/>
                </a:solidFill>
                <a:uFillTx/>
                <a:latin typeface="Avenir Book"/>
                <a:ea typeface="Avenir Book"/>
                <a:cs typeface="Avenir Book"/>
                <a:sym typeface="Avenir Book"/>
              </a:defRPr>
            </a:lvl1pPr>
            <a:lvl2pPr marL="0" marR="0" indent="0" algn="ctr" defTabSz="821531" eaLnBrk="1" latinLnBrk="0" hangingPunct="1">
              <a:lnSpc>
                <a:spcPct val="120000"/>
              </a:lnSpc>
              <a:spcBef>
                <a:spcPts val="0"/>
              </a:spcBef>
              <a:spcAft>
                <a:spcPts val="0"/>
              </a:spcAft>
              <a:buClrTx/>
              <a:buSzTx/>
              <a:buFontTx/>
              <a:buNone/>
              <a:tabLst/>
              <a:defRPr sz="1800" b="0" i="0" u="none" strike="noStrike" cap="none" spc="0" baseline="0">
                <a:ln>
                  <a:noFill/>
                </a:ln>
                <a:solidFill>
                  <a:srgbClr val="000000"/>
                </a:solidFill>
                <a:uFillTx/>
                <a:latin typeface="Avenir Book"/>
                <a:ea typeface="Avenir Book"/>
                <a:cs typeface="Avenir Book"/>
                <a:sym typeface="Avenir Book"/>
              </a:defRPr>
            </a:lvl2pPr>
            <a:lvl3pPr marL="0" marR="0" indent="0" algn="ctr" defTabSz="821531" eaLnBrk="1" latinLnBrk="0" hangingPunct="1">
              <a:lnSpc>
                <a:spcPct val="120000"/>
              </a:lnSpc>
              <a:spcBef>
                <a:spcPts val="0"/>
              </a:spcBef>
              <a:spcAft>
                <a:spcPts val="0"/>
              </a:spcAft>
              <a:buClrTx/>
              <a:buSzTx/>
              <a:buFontTx/>
              <a:buNone/>
              <a:tabLst/>
              <a:defRPr sz="1800" b="0" i="0" u="none" strike="noStrike" cap="none" spc="0" baseline="0">
                <a:ln>
                  <a:noFill/>
                </a:ln>
                <a:solidFill>
                  <a:srgbClr val="000000"/>
                </a:solidFill>
                <a:uFillTx/>
                <a:latin typeface="Avenir Book"/>
                <a:ea typeface="Avenir Book"/>
                <a:cs typeface="Avenir Book"/>
                <a:sym typeface="Avenir Book"/>
              </a:defRPr>
            </a:lvl3pPr>
            <a:lvl4pPr marL="0" marR="0" indent="0" algn="ctr" defTabSz="821531" eaLnBrk="1" latinLnBrk="0" hangingPunct="1">
              <a:lnSpc>
                <a:spcPct val="120000"/>
              </a:lnSpc>
              <a:spcBef>
                <a:spcPts val="0"/>
              </a:spcBef>
              <a:spcAft>
                <a:spcPts val="0"/>
              </a:spcAft>
              <a:buClrTx/>
              <a:buSzTx/>
              <a:buFontTx/>
              <a:buNone/>
              <a:tabLst/>
              <a:defRPr sz="1800" b="0" i="0" u="none" strike="noStrike" cap="none" spc="0" baseline="0">
                <a:ln>
                  <a:noFill/>
                </a:ln>
                <a:solidFill>
                  <a:srgbClr val="000000"/>
                </a:solidFill>
                <a:uFillTx/>
                <a:latin typeface="Avenir Book"/>
                <a:ea typeface="Avenir Book"/>
                <a:cs typeface="Avenir Book"/>
                <a:sym typeface="Avenir Book"/>
              </a:defRPr>
            </a:lvl4pPr>
            <a:lvl5pPr marL="0" marR="0" indent="0" algn="ctr" defTabSz="821531" eaLnBrk="1" latinLnBrk="0" hangingPunct="1">
              <a:lnSpc>
                <a:spcPct val="120000"/>
              </a:lnSpc>
              <a:spcBef>
                <a:spcPts val="0"/>
              </a:spcBef>
              <a:spcAft>
                <a:spcPts val="0"/>
              </a:spcAft>
              <a:buClrTx/>
              <a:buSzTx/>
              <a:buFontTx/>
              <a:buNone/>
              <a:tabLst/>
              <a:defRPr sz="1800" b="0" i="0" u="none" strike="noStrike" cap="none" spc="0" baseline="0">
                <a:ln>
                  <a:noFill/>
                </a:ln>
                <a:solidFill>
                  <a:srgbClr val="000000"/>
                </a:solidFill>
                <a:uFillTx/>
                <a:latin typeface="Avenir Book"/>
                <a:ea typeface="Avenir Book"/>
                <a:cs typeface="Avenir Book"/>
                <a:sym typeface="Avenir Book"/>
              </a:defRPr>
            </a:lvl5pPr>
            <a:lvl6pPr marL="0" marR="0" indent="35560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6pPr>
            <a:lvl7pPr marL="0" marR="0" indent="71120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7pPr>
            <a:lvl8pPr marL="0" marR="0" indent="106680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8pPr>
            <a:lvl9pPr marL="0" marR="0" indent="142240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9pPr>
          </a:lstStyle>
          <a:p>
            <a:pPr algn="l">
              <a:lnSpc>
                <a:spcPct val="100000"/>
              </a:lnSpc>
            </a:pPr>
            <a:r>
              <a:rPr lang="fr-FR" sz="3200" dirty="0">
                <a:latin typeface="+mj-lt"/>
              </a:rPr>
              <a:t>Remise d’un document </a:t>
            </a:r>
            <a:r>
              <a:rPr lang="fr-FR" sz="3200" dirty="0" smtClean="0">
                <a:latin typeface="+mj-lt"/>
              </a:rPr>
              <a:t>exhaustif qui constitue </a:t>
            </a:r>
            <a:r>
              <a:rPr lang="fr-FR" sz="3200" b="1" dirty="0" smtClean="0">
                <a:latin typeface="+mj-lt"/>
              </a:rPr>
              <a:t>l’étude quantitative aval</a:t>
            </a:r>
            <a:endParaRPr lang="fr-FR" sz="3200" b="1" dirty="0">
              <a:latin typeface="+mj-lt"/>
            </a:endParaRPr>
          </a:p>
        </p:txBody>
      </p:sp>
    </p:spTree>
    <p:extLst>
      <p:ext uri="{BB962C8B-B14F-4D97-AF65-F5344CB8AC3E}">
        <p14:creationId xmlns:p14="http://schemas.microsoft.com/office/powerpoint/2010/main" val="3604187390"/>
      </p:ext>
    </p:extLst>
  </p:cSld>
  <p:clrMapOvr>
    <a:masterClrMapping/>
  </p:clrMapOvr>
  <p:transition spd="med"/>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 xmlns:a16="http://schemas.microsoft.com/office/drawing/2014/main" id="{9A3C046A-B3F5-9A42-B408-759E55BE4BE7}"/>
              </a:ext>
            </a:extLst>
          </p:cNvPr>
          <p:cNvSpPr>
            <a:spLocks noGrp="1"/>
          </p:cNvSpPr>
          <p:nvPr>
            <p:ph type="body" sz="quarter" idx="15"/>
          </p:nvPr>
        </p:nvSpPr>
        <p:spPr/>
        <p:txBody>
          <a:bodyPr/>
          <a:lstStyle/>
          <a:p>
            <a:endParaRPr lang="fr-FR" dirty="0"/>
          </a:p>
        </p:txBody>
      </p:sp>
      <p:sp>
        <p:nvSpPr>
          <p:cNvPr id="5" name="Espace réservé du texte 4">
            <a:extLst>
              <a:ext uri="{FF2B5EF4-FFF2-40B4-BE49-F238E27FC236}">
                <a16:creationId xmlns="" xmlns:a16="http://schemas.microsoft.com/office/drawing/2014/main" id="{81AA34F7-61BD-DE46-A618-3EEE7C67794C}"/>
              </a:ext>
            </a:extLst>
          </p:cNvPr>
          <p:cNvSpPr>
            <a:spLocks noGrp="1"/>
          </p:cNvSpPr>
          <p:nvPr>
            <p:ph type="body" sz="quarter" idx="16"/>
          </p:nvPr>
        </p:nvSpPr>
        <p:spPr/>
        <p:txBody>
          <a:bodyPr/>
          <a:lstStyle/>
          <a:p>
            <a:endParaRPr lang="fr-FR" dirty="0"/>
          </a:p>
        </p:txBody>
      </p:sp>
      <p:sp>
        <p:nvSpPr>
          <p:cNvPr id="885"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100</a:t>
            </a:fld>
            <a:endParaRPr dirty="0"/>
          </a:p>
        </p:txBody>
      </p:sp>
      <p:sp>
        <p:nvSpPr>
          <p:cNvPr id="19" name="Espace réservé du texte 2">
            <a:extLst>
              <a:ext uri="{FF2B5EF4-FFF2-40B4-BE49-F238E27FC236}">
                <a16:creationId xmlns="" xmlns:a16="http://schemas.microsoft.com/office/drawing/2014/main" id="{AB3789C9-0B28-4640-961A-BE451E50B0EF}"/>
              </a:ext>
            </a:extLst>
          </p:cNvPr>
          <p:cNvSpPr>
            <a:spLocks noGrp="1"/>
          </p:cNvSpPr>
          <p:nvPr>
            <p:ph type="body" sz="quarter" idx="13"/>
          </p:nvPr>
        </p:nvSpPr>
        <p:spPr>
          <a:xfrm>
            <a:off x="1852863" y="2066389"/>
            <a:ext cx="20054177" cy="793703"/>
          </a:xfrm>
        </p:spPr>
        <p:txBody>
          <a:bodyPr/>
          <a:lstStyle/>
          <a:p>
            <a:endParaRPr lang="fr-FR" dirty="0"/>
          </a:p>
        </p:txBody>
      </p:sp>
      <p:sp>
        <p:nvSpPr>
          <p:cNvPr id="20" name="Titre 1">
            <a:extLst>
              <a:ext uri="{FF2B5EF4-FFF2-40B4-BE49-F238E27FC236}">
                <a16:creationId xmlns="" xmlns:a16="http://schemas.microsoft.com/office/drawing/2014/main" id="{C3D392D1-BDA7-FA46-919D-428FD8FCC2D7}"/>
              </a:ext>
            </a:extLst>
          </p:cNvPr>
          <p:cNvSpPr>
            <a:spLocks noGrp="1"/>
          </p:cNvSpPr>
          <p:nvPr>
            <p:ph type="title"/>
          </p:nvPr>
        </p:nvSpPr>
        <p:spPr>
          <a:xfrm>
            <a:off x="1852863" y="2066389"/>
            <a:ext cx="17694793" cy="935665"/>
          </a:xfrm>
        </p:spPr>
        <p:txBody>
          <a:bodyPr/>
          <a:lstStyle/>
          <a:p>
            <a:r>
              <a:rPr lang="it-IT" dirty="0" smtClean="0">
                <a:solidFill>
                  <a:schemeClr val="bg1"/>
                </a:solidFill>
              </a:rPr>
              <a:t>Principales conclusions</a:t>
            </a:r>
            <a:endParaRPr lang="it-IT" dirty="0">
              <a:solidFill>
                <a:schemeClr val="bg1"/>
              </a:solidFill>
            </a:endParaRPr>
          </a:p>
        </p:txBody>
      </p:sp>
      <p:sp>
        <p:nvSpPr>
          <p:cNvPr id="21" name="SuBTITLE GOES HERE">
            <a:extLst>
              <a:ext uri="{FF2B5EF4-FFF2-40B4-BE49-F238E27FC236}">
                <a16:creationId xmlns="" xmlns:a16="http://schemas.microsoft.com/office/drawing/2014/main" id="{35871DBC-935A-2347-A21E-2565A12C9458}"/>
              </a:ext>
            </a:extLst>
          </p:cNvPr>
          <p:cNvSpPr txBox="1">
            <a:spLocks noGrp="1"/>
          </p:cNvSpPr>
          <p:nvPr>
            <p:ph type="body" sz="quarter" idx="14"/>
          </p:nvPr>
        </p:nvSpPr>
        <p:spPr>
          <a:xfrm>
            <a:off x="4836344" y="747149"/>
            <a:ext cx="14711312" cy="371281"/>
          </a:xfrm>
          <a:prstGeom prst="rect">
            <a:avLst/>
          </a:prstGeom>
        </p:spPr>
        <p:txBody>
          <a:bodyPr/>
          <a:lstStyle/>
          <a:p>
            <a:r>
              <a:rPr lang="fr-FR" sz="2400" dirty="0" smtClean="0"/>
              <a:t>Analyse détaillée</a:t>
            </a:r>
            <a:endParaRPr lang="fr-FR" sz="2400" dirty="0"/>
          </a:p>
        </p:txBody>
      </p:sp>
      <p:sp>
        <p:nvSpPr>
          <p:cNvPr id="9" name="ZoneTexte 8">
            <a:extLst>
              <a:ext uri="{FF2B5EF4-FFF2-40B4-BE49-F238E27FC236}">
                <a16:creationId xmlns="" xmlns:a16="http://schemas.microsoft.com/office/drawing/2014/main" id="{C9FA69AC-CE85-7143-AB32-6EDEC5829621}"/>
              </a:ext>
            </a:extLst>
          </p:cNvPr>
          <p:cNvSpPr txBox="1"/>
          <p:nvPr/>
        </p:nvSpPr>
        <p:spPr>
          <a:xfrm>
            <a:off x="897443" y="12362917"/>
            <a:ext cx="7218945" cy="7598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algn="l"/>
            <a:r>
              <a:rPr lang="fr-FR" sz="2000" dirty="0">
                <a:latin typeface="Avenir Next Ultra Light" panose="020B0203020202020204" pitchFamily="34" charset="77"/>
              </a:rPr>
              <a:t>Christophe Gervasi –  Rapport qualitatif  - Construire un Nous européen – Juillet 2021</a:t>
            </a:r>
          </a:p>
        </p:txBody>
      </p:sp>
      <p:pic>
        <p:nvPicPr>
          <p:cNvPr id="12" name="Image 11"/>
          <p:cNvPicPr>
            <a:picLocks noChangeAspect="1"/>
          </p:cNvPicPr>
          <p:nvPr/>
        </p:nvPicPr>
        <p:blipFill rotWithShape="1">
          <a:blip r:embed="rId3"/>
          <a:srcRect t="18883" b="18467"/>
          <a:stretch/>
        </p:blipFill>
        <p:spPr>
          <a:xfrm>
            <a:off x="19551526" y="500510"/>
            <a:ext cx="2143125" cy="1472669"/>
          </a:xfrm>
          <a:prstGeom prst="rect">
            <a:avLst/>
          </a:prstGeom>
        </p:spPr>
      </p:pic>
      <p:pic>
        <p:nvPicPr>
          <p:cNvPr id="16" name="Image 15"/>
          <p:cNvPicPr>
            <a:picLocks noChangeAspect="1"/>
          </p:cNvPicPr>
          <p:nvPr/>
        </p:nvPicPr>
        <p:blipFill rotWithShape="1">
          <a:blip r:embed="rId4"/>
          <a:srcRect t="16747" b="16969"/>
          <a:stretch/>
        </p:blipFill>
        <p:spPr>
          <a:xfrm>
            <a:off x="21694650" y="508368"/>
            <a:ext cx="2143125" cy="1440748"/>
          </a:xfrm>
          <a:prstGeom prst="rect">
            <a:avLst/>
          </a:prstGeom>
        </p:spPr>
      </p:pic>
      <p:sp>
        <p:nvSpPr>
          <p:cNvPr id="13" name="7 CuadroTexto"/>
          <p:cNvSpPr txBox="1"/>
          <p:nvPr/>
        </p:nvSpPr>
        <p:spPr>
          <a:xfrm>
            <a:off x="3963953" y="4564318"/>
            <a:ext cx="15831995" cy="487056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algn="just" defTabSz="896111">
              <a:spcBef>
                <a:spcPts val="900"/>
              </a:spcBef>
              <a:defRPr sz="1568">
                <a:solidFill>
                  <a:srgbClr val="595959"/>
                </a:solidFill>
                <a:latin typeface="Lato"/>
                <a:ea typeface="Lato"/>
                <a:cs typeface="Lato"/>
                <a:sym typeface="Lato"/>
              </a:defRPr>
            </a:pPr>
            <a:endParaRPr lang="fr-FR" sz="2800" dirty="0">
              <a:solidFill>
                <a:srgbClr val="808080"/>
              </a:solidFill>
            </a:endParaRPr>
          </a:p>
          <a:p>
            <a:pPr marL="154304" indent="-154304" defTabSz="822959">
              <a:spcBef>
                <a:spcPts val="900"/>
              </a:spcBef>
              <a:defRPr sz="1260">
                <a:solidFill>
                  <a:srgbClr val="808080"/>
                </a:solidFill>
                <a:latin typeface="Lato"/>
                <a:ea typeface="Lato"/>
                <a:cs typeface="Lato"/>
                <a:sym typeface="Lato"/>
              </a:defRPr>
            </a:pPr>
            <a:r>
              <a:rPr lang="fr-FR" sz="3200" dirty="0" smtClean="0"/>
              <a:t>Même </a:t>
            </a:r>
            <a:r>
              <a:rPr lang="fr-FR" sz="3200" dirty="0"/>
              <a:t>si un an de pandémie a diminué drastiquement les débarquements et les arrivées, </a:t>
            </a:r>
            <a:r>
              <a:rPr lang="fr-FR" sz="3200" b="1" dirty="0"/>
              <a:t>l’immigration</a:t>
            </a:r>
            <a:r>
              <a:rPr lang="fr-FR" sz="3200" dirty="0"/>
              <a:t> reste un thème à </a:t>
            </a:r>
            <a:r>
              <a:rPr lang="fr-FR" sz="3200" b="1" dirty="0"/>
              <a:t>fort impact sur la population plus sensible à la question de la </a:t>
            </a:r>
            <a:r>
              <a:rPr lang="fr-FR" sz="3200" b="1" dirty="0" smtClean="0"/>
              <a:t>sécurité.</a:t>
            </a:r>
          </a:p>
          <a:p>
            <a:pPr marL="154304" indent="-154304" defTabSz="822959">
              <a:spcBef>
                <a:spcPts val="900"/>
              </a:spcBef>
              <a:defRPr sz="1260">
                <a:solidFill>
                  <a:srgbClr val="808080"/>
                </a:solidFill>
                <a:latin typeface="Lato"/>
                <a:ea typeface="Lato"/>
                <a:cs typeface="Lato"/>
                <a:sym typeface="Lato"/>
              </a:defRPr>
            </a:pPr>
            <a:endParaRPr lang="fr-FR" sz="3600" b="1" dirty="0"/>
          </a:p>
          <a:p>
            <a:pPr marL="154304" indent="-154304" defTabSz="822959">
              <a:spcBef>
                <a:spcPts val="900"/>
              </a:spcBef>
              <a:defRPr sz="1260">
                <a:solidFill>
                  <a:srgbClr val="808080"/>
                </a:solidFill>
                <a:latin typeface="Lato"/>
                <a:ea typeface="Lato"/>
                <a:cs typeface="Lato"/>
                <a:sym typeface="Lato"/>
              </a:defRPr>
            </a:pPr>
            <a:r>
              <a:rPr lang="fr-FR" sz="3200" dirty="0"/>
              <a:t>Même ceux qui défendent l’Europe Unie et croient au futur de l’institution européenne ne réussi pas à décliner concrètement ce sur quoi repose le « nous européen », </a:t>
            </a:r>
            <a:r>
              <a:rPr lang="fr-FR" sz="3200" b="1" dirty="0"/>
              <a:t>il n’émerge pas d’identité claire et les grandes différences et divisions sont encore marquées</a:t>
            </a:r>
          </a:p>
        </p:txBody>
      </p:sp>
    </p:spTree>
    <p:extLst>
      <p:ext uri="{BB962C8B-B14F-4D97-AF65-F5344CB8AC3E}">
        <p14:creationId xmlns:p14="http://schemas.microsoft.com/office/powerpoint/2010/main" val="236902205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fill="hold" grpId="0" nodeType="clickEffect">
                                  <p:stCondLst>
                                    <p:cond delay="0"/>
                                  </p:stCondLst>
                                  <p:iterate>
                                    <p:tmAbs val="0"/>
                                  </p:iterate>
                                  <p:childTnLst>
                                    <p:set>
                                      <p:cBhvr>
                                        <p:cTn id="6" fill="hold"/>
                                        <p:tgtEl>
                                          <p:spTgt spid="13"/>
                                        </p:tgtEl>
                                        <p:attrNameLst>
                                          <p:attrName>style.visibility</p:attrName>
                                        </p:attrNameLst>
                                      </p:cBhvr>
                                      <p:to>
                                        <p:strVal val="visible"/>
                                      </p:to>
                                    </p:set>
                                    <p:animEffect transition="in" filter="fade">
                                      <p:cBhvr>
                                        <p:cTn id="7" dur="7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advAuto="0"/>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 xmlns:a16="http://schemas.microsoft.com/office/drawing/2014/main" id="{9A3C046A-B3F5-9A42-B408-759E55BE4BE7}"/>
              </a:ext>
            </a:extLst>
          </p:cNvPr>
          <p:cNvSpPr>
            <a:spLocks noGrp="1"/>
          </p:cNvSpPr>
          <p:nvPr>
            <p:ph type="body" sz="quarter" idx="15"/>
          </p:nvPr>
        </p:nvSpPr>
        <p:spPr>
          <a:xfrm>
            <a:off x="11833975" y="11894187"/>
            <a:ext cx="716050" cy="1160790"/>
          </a:xfrm>
        </p:spPr>
        <p:txBody>
          <a:bodyPr/>
          <a:lstStyle/>
          <a:p>
            <a:endParaRPr lang="fr-FR" dirty="0"/>
          </a:p>
        </p:txBody>
      </p:sp>
      <p:sp>
        <p:nvSpPr>
          <p:cNvPr id="5" name="Espace réservé du texte 4">
            <a:extLst>
              <a:ext uri="{FF2B5EF4-FFF2-40B4-BE49-F238E27FC236}">
                <a16:creationId xmlns="" xmlns:a16="http://schemas.microsoft.com/office/drawing/2014/main" id="{81AA34F7-61BD-DE46-A618-3EEE7C67794C}"/>
              </a:ext>
            </a:extLst>
          </p:cNvPr>
          <p:cNvSpPr>
            <a:spLocks noGrp="1"/>
          </p:cNvSpPr>
          <p:nvPr>
            <p:ph type="body" sz="quarter" idx="16"/>
          </p:nvPr>
        </p:nvSpPr>
        <p:spPr/>
        <p:txBody>
          <a:bodyPr/>
          <a:lstStyle/>
          <a:p>
            <a:endParaRPr lang="fr-FR" dirty="0"/>
          </a:p>
        </p:txBody>
      </p:sp>
      <p:sp>
        <p:nvSpPr>
          <p:cNvPr id="885"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101</a:t>
            </a:fld>
            <a:endParaRPr dirty="0"/>
          </a:p>
        </p:txBody>
      </p:sp>
      <p:sp>
        <p:nvSpPr>
          <p:cNvPr id="19" name="Espace réservé du texte 2">
            <a:extLst>
              <a:ext uri="{FF2B5EF4-FFF2-40B4-BE49-F238E27FC236}">
                <a16:creationId xmlns="" xmlns:a16="http://schemas.microsoft.com/office/drawing/2014/main" id="{AB3789C9-0B28-4640-961A-BE451E50B0EF}"/>
              </a:ext>
            </a:extLst>
          </p:cNvPr>
          <p:cNvSpPr>
            <a:spLocks noGrp="1"/>
          </p:cNvSpPr>
          <p:nvPr>
            <p:ph type="body" sz="quarter" idx="13"/>
          </p:nvPr>
        </p:nvSpPr>
        <p:spPr>
          <a:xfrm>
            <a:off x="1852863" y="2066389"/>
            <a:ext cx="20054177" cy="793703"/>
          </a:xfrm>
        </p:spPr>
        <p:txBody>
          <a:bodyPr/>
          <a:lstStyle/>
          <a:p>
            <a:endParaRPr lang="fr-FR" dirty="0"/>
          </a:p>
        </p:txBody>
      </p:sp>
      <p:sp>
        <p:nvSpPr>
          <p:cNvPr id="20" name="Titre 1">
            <a:extLst>
              <a:ext uri="{FF2B5EF4-FFF2-40B4-BE49-F238E27FC236}">
                <a16:creationId xmlns="" xmlns:a16="http://schemas.microsoft.com/office/drawing/2014/main" id="{C3D392D1-BDA7-FA46-919D-428FD8FCC2D7}"/>
              </a:ext>
            </a:extLst>
          </p:cNvPr>
          <p:cNvSpPr>
            <a:spLocks noGrp="1"/>
          </p:cNvSpPr>
          <p:nvPr>
            <p:ph type="title"/>
          </p:nvPr>
        </p:nvSpPr>
        <p:spPr>
          <a:xfrm>
            <a:off x="1852863" y="2066389"/>
            <a:ext cx="17694793" cy="935665"/>
          </a:xfrm>
        </p:spPr>
        <p:txBody>
          <a:bodyPr/>
          <a:lstStyle/>
          <a:p>
            <a:r>
              <a:rPr lang="it-IT" dirty="0" smtClean="0">
                <a:solidFill>
                  <a:schemeClr val="bg1"/>
                </a:solidFill>
              </a:rPr>
              <a:t>Principaux verbatims</a:t>
            </a:r>
            <a:endParaRPr lang="it-IT" dirty="0">
              <a:solidFill>
                <a:schemeClr val="bg1"/>
              </a:solidFill>
            </a:endParaRPr>
          </a:p>
        </p:txBody>
      </p:sp>
      <p:sp>
        <p:nvSpPr>
          <p:cNvPr id="21" name="SuBTITLE GOES HERE">
            <a:extLst>
              <a:ext uri="{FF2B5EF4-FFF2-40B4-BE49-F238E27FC236}">
                <a16:creationId xmlns="" xmlns:a16="http://schemas.microsoft.com/office/drawing/2014/main" id="{35871DBC-935A-2347-A21E-2565A12C9458}"/>
              </a:ext>
            </a:extLst>
          </p:cNvPr>
          <p:cNvSpPr txBox="1">
            <a:spLocks noGrp="1"/>
          </p:cNvSpPr>
          <p:nvPr>
            <p:ph type="body" sz="quarter" idx="14"/>
          </p:nvPr>
        </p:nvSpPr>
        <p:spPr>
          <a:xfrm>
            <a:off x="4836344" y="747149"/>
            <a:ext cx="14711312" cy="371281"/>
          </a:xfrm>
          <a:prstGeom prst="rect">
            <a:avLst/>
          </a:prstGeom>
        </p:spPr>
        <p:txBody>
          <a:bodyPr/>
          <a:lstStyle/>
          <a:p>
            <a:r>
              <a:rPr lang="fr-FR" sz="2400" dirty="0" smtClean="0"/>
              <a:t>Analyse détaillée</a:t>
            </a:r>
            <a:endParaRPr lang="fr-FR" sz="2400" dirty="0"/>
          </a:p>
        </p:txBody>
      </p:sp>
      <p:sp>
        <p:nvSpPr>
          <p:cNvPr id="9" name="ZoneTexte 8">
            <a:extLst>
              <a:ext uri="{FF2B5EF4-FFF2-40B4-BE49-F238E27FC236}">
                <a16:creationId xmlns="" xmlns:a16="http://schemas.microsoft.com/office/drawing/2014/main" id="{C9FA69AC-CE85-7143-AB32-6EDEC5829621}"/>
              </a:ext>
            </a:extLst>
          </p:cNvPr>
          <p:cNvSpPr txBox="1"/>
          <p:nvPr/>
        </p:nvSpPr>
        <p:spPr>
          <a:xfrm>
            <a:off x="897443" y="12362917"/>
            <a:ext cx="7218945" cy="7598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algn="l"/>
            <a:r>
              <a:rPr lang="fr-FR" sz="2000" dirty="0">
                <a:latin typeface="Avenir Next Ultra Light" panose="020B0203020202020204" pitchFamily="34" charset="77"/>
              </a:rPr>
              <a:t>Christophe Gervasi –  Rapport qualitatif  - Construire un Nous européen – Juillet 2021</a:t>
            </a:r>
          </a:p>
        </p:txBody>
      </p:sp>
      <p:pic>
        <p:nvPicPr>
          <p:cNvPr id="12" name="Image 11"/>
          <p:cNvPicPr>
            <a:picLocks noChangeAspect="1"/>
          </p:cNvPicPr>
          <p:nvPr/>
        </p:nvPicPr>
        <p:blipFill rotWithShape="1">
          <a:blip r:embed="rId3"/>
          <a:srcRect t="18883" b="18467"/>
          <a:stretch/>
        </p:blipFill>
        <p:spPr>
          <a:xfrm>
            <a:off x="19551526" y="500510"/>
            <a:ext cx="2143125" cy="1472669"/>
          </a:xfrm>
          <a:prstGeom prst="rect">
            <a:avLst/>
          </a:prstGeom>
        </p:spPr>
      </p:pic>
      <p:pic>
        <p:nvPicPr>
          <p:cNvPr id="16" name="Image 15"/>
          <p:cNvPicPr>
            <a:picLocks noChangeAspect="1"/>
          </p:cNvPicPr>
          <p:nvPr/>
        </p:nvPicPr>
        <p:blipFill rotWithShape="1">
          <a:blip r:embed="rId4"/>
          <a:srcRect t="16747" b="16969"/>
          <a:stretch/>
        </p:blipFill>
        <p:spPr>
          <a:xfrm>
            <a:off x="21694650" y="508368"/>
            <a:ext cx="2143125" cy="1440748"/>
          </a:xfrm>
          <a:prstGeom prst="rect">
            <a:avLst/>
          </a:prstGeom>
        </p:spPr>
      </p:pic>
      <p:sp>
        <p:nvSpPr>
          <p:cNvPr id="13" name="7 CuadroTexto"/>
          <p:cNvSpPr txBox="1"/>
          <p:nvPr/>
        </p:nvSpPr>
        <p:spPr>
          <a:xfrm>
            <a:off x="3416968" y="2953302"/>
            <a:ext cx="17710485" cy="901785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algn="just" defTabSz="896111">
              <a:spcBef>
                <a:spcPts val="900"/>
              </a:spcBef>
              <a:defRPr sz="1568">
                <a:solidFill>
                  <a:srgbClr val="595959"/>
                </a:solidFill>
                <a:latin typeface="Lato"/>
                <a:ea typeface="Lato"/>
                <a:cs typeface="Lato"/>
                <a:sym typeface="Lato"/>
              </a:defRPr>
            </a:pPr>
            <a:endParaRPr lang="fr-FR" sz="2800" dirty="0">
              <a:solidFill>
                <a:srgbClr val="808080"/>
              </a:solidFill>
            </a:endParaRPr>
          </a:p>
          <a:p>
            <a:pPr>
              <a:defRPr sz="1200" i="1">
                <a:solidFill>
                  <a:srgbClr val="808080"/>
                </a:solidFill>
                <a:latin typeface="Lato"/>
                <a:ea typeface="Lato"/>
                <a:cs typeface="Lato"/>
                <a:sym typeface="Lato"/>
              </a:defRPr>
            </a:pPr>
            <a:r>
              <a:rPr lang="fr-FR" sz="2400" dirty="0"/>
              <a:t>“… mon fils vit en Allemagne, à Monaco et il n’est pas considéré comme un migrant, il est européen …”</a:t>
            </a:r>
          </a:p>
          <a:p>
            <a:pPr>
              <a:defRPr sz="1200" i="1">
                <a:solidFill>
                  <a:srgbClr val="808080"/>
                </a:solidFill>
                <a:latin typeface="Lato"/>
                <a:ea typeface="Lato"/>
                <a:cs typeface="Lato"/>
                <a:sym typeface="Lato"/>
              </a:defRPr>
            </a:pPr>
            <a:r>
              <a:rPr lang="fr-FR" sz="2400" dirty="0"/>
              <a:t>		     		</a:t>
            </a:r>
          </a:p>
          <a:p>
            <a:pPr>
              <a:defRPr sz="1200" i="1">
                <a:solidFill>
                  <a:srgbClr val="808080"/>
                </a:solidFill>
                <a:latin typeface="Lato"/>
                <a:ea typeface="Lato"/>
                <a:cs typeface="Lato"/>
                <a:sym typeface="Lato"/>
              </a:defRPr>
            </a:pPr>
            <a:endParaRPr lang="fr-FR" sz="2400" dirty="0"/>
          </a:p>
          <a:p>
            <a:pPr>
              <a:defRPr sz="1200" i="1">
                <a:solidFill>
                  <a:srgbClr val="808080"/>
                </a:solidFill>
                <a:latin typeface="Lato"/>
                <a:ea typeface="Lato"/>
                <a:cs typeface="Lato"/>
                <a:sym typeface="Lato"/>
              </a:defRPr>
            </a:pPr>
            <a:r>
              <a:rPr lang="fr-FR" sz="2400" dirty="0"/>
              <a:t>“… l’Angleterre ne semble pas avoir trop mal fait, vous dites qu’on est en pleine pente descendante? Alors nous sommes des italiens pessimistes …”</a:t>
            </a:r>
          </a:p>
          <a:p>
            <a:pPr>
              <a:defRPr sz="1200" i="1">
                <a:solidFill>
                  <a:srgbClr val="808080"/>
                </a:solidFill>
                <a:latin typeface="Lato"/>
                <a:ea typeface="Lato"/>
                <a:cs typeface="Lato"/>
                <a:sym typeface="Lato"/>
              </a:defRPr>
            </a:pPr>
            <a:r>
              <a:rPr lang="fr-FR" sz="2400" dirty="0"/>
              <a:t>		    	</a:t>
            </a:r>
          </a:p>
          <a:p>
            <a:pPr>
              <a:defRPr sz="1200" i="1">
                <a:solidFill>
                  <a:srgbClr val="808080"/>
                </a:solidFill>
                <a:latin typeface="Lato"/>
                <a:ea typeface="Lato"/>
                <a:cs typeface="Lato"/>
                <a:sym typeface="Lato"/>
              </a:defRPr>
            </a:pPr>
            <a:endParaRPr lang="fr-FR" sz="2400" dirty="0"/>
          </a:p>
          <a:p>
            <a:pPr>
              <a:defRPr sz="1200" i="1">
                <a:solidFill>
                  <a:srgbClr val="808080"/>
                </a:solidFill>
                <a:latin typeface="Lato"/>
                <a:ea typeface="Lato"/>
                <a:cs typeface="Lato"/>
                <a:sym typeface="Lato"/>
              </a:defRPr>
            </a:pPr>
            <a:r>
              <a:rPr lang="fr-FR" sz="2400" dirty="0"/>
              <a:t>«… il faut toujours composer avec la réalité. L’Angleterre a beaucoup de problèmes, une dette élevée, sortir maintenant, ça serait de la folie. Il n’y a aucun espace pour l’absurdité…»	  	</a:t>
            </a:r>
          </a:p>
          <a:p>
            <a:pPr>
              <a:defRPr sz="1200" i="1">
                <a:solidFill>
                  <a:srgbClr val="808080"/>
                </a:solidFill>
                <a:latin typeface="Lato"/>
                <a:ea typeface="Lato"/>
                <a:cs typeface="Lato"/>
                <a:sym typeface="Lato"/>
              </a:defRPr>
            </a:pPr>
            <a:endParaRPr lang="fr-FR" sz="2400" dirty="0"/>
          </a:p>
          <a:p>
            <a:pPr>
              <a:defRPr sz="1200" i="1">
                <a:solidFill>
                  <a:srgbClr val="808080"/>
                </a:solidFill>
                <a:latin typeface="Lato"/>
                <a:ea typeface="Lato"/>
                <a:cs typeface="Lato"/>
                <a:sym typeface="Lato"/>
              </a:defRPr>
            </a:pPr>
            <a:r>
              <a:rPr lang="fr-FR" sz="2400" dirty="0"/>
              <a:t>" … L’Europe sera écologique parce que c’est un combat que tout le monde est en train d’affronter. Dans 10 ans l’air et l’eau seront moins pollués qu’aujourd’hui…» </a:t>
            </a:r>
          </a:p>
          <a:p>
            <a:pPr>
              <a:defRPr sz="1200" i="1">
                <a:solidFill>
                  <a:srgbClr val="808080"/>
                </a:solidFill>
                <a:latin typeface="Lato"/>
                <a:ea typeface="Lato"/>
                <a:cs typeface="Lato"/>
                <a:sym typeface="Lato"/>
              </a:defRPr>
            </a:pPr>
            <a:r>
              <a:rPr lang="fr-FR" sz="2400" dirty="0"/>
              <a:t>			</a:t>
            </a:r>
          </a:p>
          <a:p>
            <a:pPr>
              <a:defRPr sz="1200" i="1">
                <a:solidFill>
                  <a:srgbClr val="808080"/>
                </a:solidFill>
                <a:latin typeface="Lato"/>
                <a:ea typeface="Lato"/>
                <a:cs typeface="Lato"/>
                <a:sym typeface="Lato"/>
              </a:defRPr>
            </a:pPr>
            <a:r>
              <a:rPr lang="fr-FR" sz="2400" dirty="0"/>
              <a:t>«… moi je réévaluerais beaucoup le tourisme, j’imprimerais de la monnaie pour faire tourner l’économie, je ferais un petit état comme San Marino, quelque chose de différent, vous êtes l’Europe et nous sommes une île en plein milieu de la mer, nous vivons de manière autonome. En Suisse ils ne sont pas bien ? …”</a:t>
            </a:r>
          </a:p>
          <a:p>
            <a:pPr>
              <a:defRPr sz="1200" i="1">
                <a:solidFill>
                  <a:srgbClr val="808080"/>
                </a:solidFill>
                <a:latin typeface="Lato"/>
                <a:ea typeface="Lato"/>
                <a:cs typeface="Lato"/>
                <a:sym typeface="Lato"/>
              </a:defRPr>
            </a:pPr>
            <a:r>
              <a:rPr lang="fr-FR" sz="2400" dirty="0"/>
              <a:t>					</a:t>
            </a:r>
          </a:p>
          <a:p>
            <a:pPr>
              <a:defRPr sz="1200" i="1">
                <a:solidFill>
                  <a:srgbClr val="808080"/>
                </a:solidFill>
                <a:latin typeface="Lato"/>
                <a:ea typeface="Lato"/>
                <a:cs typeface="Lato"/>
                <a:sym typeface="Lato"/>
              </a:defRPr>
            </a:pPr>
            <a:r>
              <a:rPr lang="fr-FR" sz="2400" dirty="0"/>
              <a:t>“… le problème c’est que l’</a:t>
            </a:r>
            <a:r>
              <a:rPr lang="fr-FR" sz="2400" dirty="0"/>
              <a:t>Européïste</a:t>
            </a:r>
            <a:r>
              <a:rPr lang="fr-FR" sz="2400" dirty="0"/>
              <a:t> n’est pas encore identifié parce que beaucoup de gens dans nos pays continuent à penser à leur région (Italie, France, Allemagne), le concept est d’appartenir à un pays. Si tu me demandes d’où je viens moi je te dis que je suis napolitain, pas italien ! …»</a:t>
            </a:r>
          </a:p>
          <a:p>
            <a:pPr>
              <a:defRPr sz="1200" i="1">
                <a:solidFill>
                  <a:srgbClr val="808080"/>
                </a:solidFill>
                <a:latin typeface="Lato"/>
                <a:ea typeface="Lato"/>
                <a:cs typeface="Lato"/>
                <a:sym typeface="Lato"/>
              </a:defRPr>
            </a:pPr>
            <a:r>
              <a:rPr lang="fr-FR" sz="2400" dirty="0"/>
              <a:t>						</a:t>
            </a:r>
          </a:p>
          <a:p>
            <a:pPr>
              <a:defRPr sz="1200" i="1">
                <a:solidFill>
                  <a:srgbClr val="808080"/>
                </a:solidFill>
                <a:latin typeface="Lato"/>
                <a:ea typeface="Lato"/>
                <a:cs typeface="Lato"/>
                <a:sym typeface="Lato"/>
              </a:defRPr>
            </a:pPr>
            <a:r>
              <a:rPr lang="fr-FR" sz="2400" dirty="0"/>
              <a:t>“… : L’Italie unie en tant que nation est jeune alors que l’Europe est très jeune, il faudra des années pour créer l’Europe à laquelle je pense.…»</a:t>
            </a:r>
          </a:p>
        </p:txBody>
      </p:sp>
      <p:pic>
        <p:nvPicPr>
          <p:cNvPr id="14" name="Picture 17" descr="Picture 17"/>
          <p:cNvPicPr>
            <a:picLocks noChangeAspect="1"/>
          </p:cNvPicPr>
          <p:nvPr/>
        </p:nvPicPr>
        <p:blipFill>
          <a:blip r:embed="rId5"/>
          <a:stretch>
            <a:fillRect/>
          </a:stretch>
        </p:blipFill>
        <p:spPr>
          <a:xfrm>
            <a:off x="1106905" y="3393817"/>
            <a:ext cx="1801081" cy="1611320"/>
          </a:xfrm>
          <a:prstGeom prst="rect">
            <a:avLst/>
          </a:prstGeom>
          <a:ln w="12700">
            <a:miter lim="400000"/>
          </a:ln>
        </p:spPr>
      </p:pic>
      <p:pic>
        <p:nvPicPr>
          <p:cNvPr id="15" name="Picture 16" descr="Picture 16"/>
          <p:cNvPicPr>
            <a:picLocks noChangeAspect="1"/>
          </p:cNvPicPr>
          <p:nvPr/>
        </p:nvPicPr>
        <p:blipFill>
          <a:blip r:embed="rId6"/>
          <a:stretch>
            <a:fillRect/>
          </a:stretch>
        </p:blipFill>
        <p:spPr>
          <a:xfrm>
            <a:off x="21636435" y="9267649"/>
            <a:ext cx="1912587" cy="1907120"/>
          </a:xfrm>
          <a:prstGeom prst="rect">
            <a:avLst/>
          </a:prstGeom>
          <a:ln w="12700">
            <a:miter lim="400000"/>
          </a:ln>
        </p:spPr>
      </p:pic>
    </p:spTree>
    <p:extLst>
      <p:ext uri="{BB962C8B-B14F-4D97-AF65-F5344CB8AC3E}">
        <p14:creationId xmlns:p14="http://schemas.microsoft.com/office/powerpoint/2010/main" val="163089543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fill="hold" grpId="0" nodeType="clickEffect">
                                  <p:stCondLst>
                                    <p:cond delay="0"/>
                                  </p:stCondLst>
                                  <p:iterate>
                                    <p:tmAbs val="0"/>
                                  </p:iterate>
                                  <p:childTnLst>
                                    <p:set>
                                      <p:cBhvr>
                                        <p:cTn id="6" fill="hold"/>
                                        <p:tgtEl>
                                          <p:spTgt spid="13"/>
                                        </p:tgtEl>
                                        <p:attrNameLst>
                                          <p:attrName>style.visibility</p:attrName>
                                        </p:attrNameLst>
                                      </p:cBhvr>
                                      <p:to>
                                        <p:strVal val="visible"/>
                                      </p:to>
                                    </p:set>
                                    <p:animEffect transition="in" filter="fade">
                                      <p:cBhvr>
                                        <p:cTn id="7" dur="7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advAuto="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8" name="Image"/>
          <p:cNvPicPr>
            <a:picLocks noGrp="1"/>
          </p:cNvPicPr>
          <p:nvPr>
            <p:ph type="pic" idx="13"/>
          </p:nvPr>
        </p:nvPicPr>
        <p:blipFill>
          <a:blip r:embed="rId2">
            <a:extLst>
              <a:ext uri="{28A0092B-C50C-407E-A947-70E740481C1C}">
                <a14:useLocalDpi xmlns:a14="http://schemas.microsoft.com/office/drawing/2010/main" val="0"/>
              </a:ext>
            </a:extLst>
          </a:blip>
          <a:srcRect/>
          <a:stretch/>
        </p:blipFill>
        <p:spPr>
          <a:xfrm>
            <a:off x="585216" y="520515"/>
            <a:ext cx="23262335" cy="4372190"/>
          </a:xfrm>
          <a:custGeom>
            <a:avLst/>
            <a:gdLst/>
            <a:ahLst/>
            <a:cxnLst>
              <a:cxn ang="0">
                <a:pos x="wd2" y="hd2"/>
              </a:cxn>
              <a:cxn ang="5400000">
                <a:pos x="wd2" y="hd2"/>
              </a:cxn>
              <a:cxn ang="10800000">
                <a:pos x="wd2" y="hd2"/>
              </a:cxn>
              <a:cxn ang="16200000">
                <a:pos x="wd2" y="hd2"/>
              </a:cxn>
            </a:cxnLst>
            <a:rect l="0" t="0" r="r" b="b"/>
            <a:pathLst>
              <a:path w="21600" h="21599" extrusionOk="0">
                <a:moveTo>
                  <a:pt x="0" y="0"/>
                </a:moveTo>
                <a:lnTo>
                  <a:pt x="3" y="21532"/>
                </a:lnTo>
                <a:cubicBezTo>
                  <a:pt x="112" y="21536"/>
                  <a:pt x="220" y="21544"/>
                  <a:pt x="328" y="21555"/>
                </a:cubicBezTo>
                <a:cubicBezTo>
                  <a:pt x="430" y="21565"/>
                  <a:pt x="525" y="21589"/>
                  <a:pt x="627" y="21592"/>
                </a:cubicBezTo>
                <a:cubicBezTo>
                  <a:pt x="818" y="21600"/>
                  <a:pt x="1011" y="21600"/>
                  <a:pt x="1203" y="21599"/>
                </a:cubicBezTo>
                <a:cubicBezTo>
                  <a:pt x="1272" y="21599"/>
                  <a:pt x="1341" y="21584"/>
                  <a:pt x="1411" y="21583"/>
                </a:cubicBezTo>
                <a:cubicBezTo>
                  <a:pt x="1585" y="21580"/>
                  <a:pt x="1762" y="21587"/>
                  <a:pt x="1934" y="21579"/>
                </a:cubicBezTo>
                <a:cubicBezTo>
                  <a:pt x="2288" y="21563"/>
                  <a:pt x="2639" y="21555"/>
                  <a:pt x="2996" y="21565"/>
                </a:cubicBezTo>
                <a:cubicBezTo>
                  <a:pt x="3222" y="21571"/>
                  <a:pt x="3454" y="21593"/>
                  <a:pt x="3680" y="21553"/>
                </a:cubicBezTo>
                <a:cubicBezTo>
                  <a:pt x="3776" y="21537"/>
                  <a:pt x="3887" y="21525"/>
                  <a:pt x="3990" y="21525"/>
                </a:cubicBezTo>
                <a:cubicBezTo>
                  <a:pt x="4155" y="21527"/>
                  <a:pt x="4319" y="21488"/>
                  <a:pt x="4493" y="21542"/>
                </a:cubicBezTo>
                <a:cubicBezTo>
                  <a:pt x="4586" y="21570"/>
                  <a:pt x="4760" y="21556"/>
                  <a:pt x="4895" y="21561"/>
                </a:cubicBezTo>
                <a:cubicBezTo>
                  <a:pt x="4893" y="21559"/>
                  <a:pt x="4890" y="21557"/>
                  <a:pt x="4888" y="21555"/>
                </a:cubicBezTo>
                <a:cubicBezTo>
                  <a:pt x="4885" y="21552"/>
                  <a:pt x="4882" y="21551"/>
                  <a:pt x="4880" y="21548"/>
                </a:cubicBezTo>
                <a:cubicBezTo>
                  <a:pt x="4931" y="21546"/>
                  <a:pt x="4979" y="21542"/>
                  <a:pt x="5026" y="21540"/>
                </a:cubicBezTo>
                <a:cubicBezTo>
                  <a:pt x="5199" y="21535"/>
                  <a:pt x="5384" y="21512"/>
                  <a:pt x="5541" y="21530"/>
                </a:cubicBezTo>
                <a:cubicBezTo>
                  <a:pt x="5735" y="21553"/>
                  <a:pt x="5857" y="21520"/>
                  <a:pt x="5987" y="21491"/>
                </a:cubicBezTo>
                <a:cubicBezTo>
                  <a:pt x="5897" y="21477"/>
                  <a:pt x="5806" y="21463"/>
                  <a:pt x="5714" y="21449"/>
                </a:cubicBezTo>
                <a:cubicBezTo>
                  <a:pt x="5658" y="21440"/>
                  <a:pt x="5599" y="21434"/>
                  <a:pt x="5547" y="21423"/>
                </a:cubicBezTo>
                <a:cubicBezTo>
                  <a:pt x="5485" y="21409"/>
                  <a:pt x="5428" y="21391"/>
                  <a:pt x="5369" y="21375"/>
                </a:cubicBezTo>
                <a:cubicBezTo>
                  <a:pt x="5361" y="21373"/>
                  <a:pt x="5352" y="21371"/>
                  <a:pt x="5343" y="21369"/>
                </a:cubicBezTo>
                <a:cubicBezTo>
                  <a:pt x="5488" y="21380"/>
                  <a:pt x="5654" y="21330"/>
                  <a:pt x="5779" y="21393"/>
                </a:cubicBezTo>
                <a:cubicBezTo>
                  <a:pt x="5785" y="21397"/>
                  <a:pt x="5829" y="21392"/>
                  <a:pt x="5852" y="21387"/>
                </a:cubicBezTo>
                <a:cubicBezTo>
                  <a:pt x="5875" y="21381"/>
                  <a:pt x="5893" y="21366"/>
                  <a:pt x="5914" y="21365"/>
                </a:cubicBezTo>
                <a:cubicBezTo>
                  <a:pt x="6028" y="21363"/>
                  <a:pt x="6143" y="21364"/>
                  <a:pt x="6257" y="21362"/>
                </a:cubicBezTo>
                <a:cubicBezTo>
                  <a:pt x="6365" y="21360"/>
                  <a:pt x="6486" y="21374"/>
                  <a:pt x="6584" y="21326"/>
                </a:cubicBezTo>
                <a:cubicBezTo>
                  <a:pt x="6555" y="21320"/>
                  <a:pt x="6529" y="21314"/>
                  <a:pt x="6505" y="21308"/>
                </a:cubicBezTo>
                <a:cubicBezTo>
                  <a:pt x="6480" y="21303"/>
                  <a:pt x="6457" y="21297"/>
                  <a:pt x="6434" y="21292"/>
                </a:cubicBezTo>
                <a:cubicBezTo>
                  <a:pt x="6433" y="21289"/>
                  <a:pt x="6433" y="21286"/>
                  <a:pt x="6432" y="21284"/>
                </a:cubicBezTo>
                <a:cubicBezTo>
                  <a:pt x="6432" y="21281"/>
                  <a:pt x="6431" y="21278"/>
                  <a:pt x="6431" y="21276"/>
                </a:cubicBezTo>
                <a:cubicBezTo>
                  <a:pt x="6567" y="21269"/>
                  <a:pt x="6705" y="21267"/>
                  <a:pt x="6837" y="21254"/>
                </a:cubicBezTo>
                <a:cubicBezTo>
                  <a:pt x="6997" y="21239"/>
                  <a:pt x="7165" y="21265"/>
                  <a:pt x="7325" y="21228"/>
                </a:cubicBezTo>
                <a:cubicBezTo>
                  <a:pt x="7410" y="21209"/>
                  <a:pt x="7533" y="21218"/>
                  <a:pt x="7639" y="21213"/>
                </a:cubicBezTo>
                <a:cubicBezTo>
                  <a:pt x="7640" y="21215"/>
                  <a:pt x="7641" y="21215"/>
                  <a:pt x="7642" y="21217"/>
                </a:cubicBezTo>
                <a:cubicBezTo>
                  <a:pt x="7642" y="21218"/>
                  <a:pt x="7643" y="21220"/>
                  <a:pt x="7644" y="21222"/>
                </a:cubicBezTo>
                <a:cubicBezTo>
                  <a:pt x="7622" y="21227"/>
                  <a:pt x="7600" y="21231"/>
                  <a:pt x="7578" y="21236"/>
                </a:cubicBezTo>
                <a:cubicBezTo>
                  <a:pt x="7556" y="21242"/>
                  <a:pt x="7534" y="21247"/>
                  <a:pt x="7512" y="21253"/>
                </a:cubicBezTo>
                <a:cubicBezTo>
                  <a:pt x="7514" y="21255"/>
                  <a:pt x="7515" y="21257"/>
                  <a:pt x="7517" y="21259"/>
                </a:cubicBezTo>
                <a:cubicBezTo>
                  <a:pt x="7519" y="21261"/>
                  <a:pt x="7521" y="21262"/>
                  <a:pt x="7522" y="21264"/>
                </a:cubicBezTo>
                <a:cubicBezTo>
                  <a:pt x="7605" y="21257"/>
                  <a:pt x="7687" y="21249"/>
                  <a:pt x="7769" y="21241"/>
                </a:cubicBezTo>
                <a:cubicBezTo>
                  <a:pt x="7851" y="21234"/>
                  <a:pt x="7934" y="21226"/>
                  <a:pt x="8016" y="21218"/>
                </a:cubicBezTo>
                <a:cubicBezTo>
                  <a:pt x="8017" y="21221"/>
                  <a:pt x="8019" y="21224"/>
                  <a:pt x="8020" y="21227"/>
                </a:cubicBezTo>
                <a:cubicBezTo>
                  <a:pt x="8022" y="21229"/>
                  <a:pt x="8023" y="21234"/>
                  <a:pt x="8024" y="21236"/>
                </a:cubicBezTo>
                <a:cubicBezTo>
                  <a:pt x="7667" y="21276"/>
                  <a:pt x="7309" y="21315"/>
                  <a:pt x="6948" y="21349"/>
                </a:cubicBezTo>
                <a:cubicBezTo>
                  <a:pt x="6587" y="21383"/>
                  <a:pt x="6222" y="21411"/>
                  <a:pt x="5851" y="21427"/>
                </a:cubicBezTo>
                <a:cubicBezTo>
                  <a:pt x="6018" y="21444"/>
                  <a:pt x="6191" y="21462"/>
                  <a:pt x="6365" y="21478"/>
                </a:cubicBezTo>
                <a:cubicBezTo>
                  <a:pt x="6445" y="21486"/>
                  <a:pt x="6527" y="21497"/>
                  <a:pt x="6606" y="21494"/>
                </a:cubicBezTo>
                <a:cubicBezTo>
                  <a:pt x="6706" y="21491"/>
                  <a:pt x="6802" y="21476"/>
                  <a:pt x="6900" y="21467"/>
                </a:cubicBezTo>
                <a:cubicBezTo>
                  <a:pt x="7215" y="21437"/>
                  <a:pt x="7529" y="21403"/>
                  <a:pt x="7847" y="21380"/>
                </a:cubicBezTo>
                <a:cubicBezTo>
                  <a:pt x="8321" y="21346"/>
                  <a:pt x="8801" y="21325"/>
                  <a:pt x="9274" y="21290"/>
                </a:cubicBezTo>
                <a:cubicBezTo>
                  <a:pt x="9694" y="21259"/>
                  <a:pt x="10111" y="21221"/>
                  <a:pt x="10524" y="21178"/>
                </a:cubicBezTo>
                <a:cubicBezTo>
                  <a:pt x="10861" y="21142"/>
                  <a:pt x="11189" y="21095"/>
                  <a:pt x="11523" y="21053"/>
                </a:cubicBezTo>
                <a:cubicBezTo>
                  <a:pt x="11733" y="21027"/>
                  <a:pt x="11947" y="21004"/>
                  <a:pt x="12157" y="20977"/>
                </a:cubicBezTo>
                <a:cubicBezTo>
                  <a:pt x="12192" y="20972"/>
                  <a:pt x="12240" y="20955"/>
                  <a:pt x="12242" y="20942"/>
                </a:cubicBezTo>
                <a:cubicBezTo>
                  <a:pt x="12256" y="20875"/>
                  <a:pt x="12339" y="20836"/>
                  <a:pt x="12495" y="20813"/>
                </a:cubicBezTo>
                <a:cubicBezTo>
                  <a:pt x="12662" y="20789"/>
                  <a:pt x="12702" y="20760"/>
                  <a:pt x="12703" y="20688"/>
                </a:cubicBezTo>
                <a:cubicBezTo>
                  <a:pt x="12703" y="20676"/>
                  <a:pt x="12720" y="20664"/>
                  <a:pt x="12736" y="20643"/>
                </a:cubicBezTo>
                <a:cubicBezTo>
                  <a:pt x="12592" y="20672"/>
                  <a:pt x="12466" y="20650"/>
                  <a:pt x="12337" y="20645"/>
                </a:cubicBezTo>
                <a:cubicBezTo>
                  <a:pt x="12194" y="20640"/>
                  <a:pt x="12068" y="20618"/>
                  <a:pt x="11937" y="20603"/>
                </a:cubicBezTo>
                <a:cubicBezTo>
                  <a:pt x="11896" y="20598"/>
                  <a:pt x="11838" y="20593"/>
                  <a:pt x="11825" y="20581"/>
                </a:cubicBezTo>
                <a:cubicBezTo>
                  <a:pt x="11783" y="20543"/>
                  <a:pt x="11709" y="20542"/>
                  <a:pt x="11627" y="20542"/>
                </a:cubicBezTo>
                <a:cubicBezTo>
                  <a:pt x="11556" y="20542"/>
                  <a:pt x="11486" y="20542"/>
                  <a:pt x="11415" y="20542"/>
                </a:cubicBezTo>
                <a:cubicBezTo>
                  <a:pt x="11413" y="20539"/>
                  <a:pt x="11410" y="20537"/>
                  <a:pt x="11407" y="20534"/>
                </a:cubicBezTo>
                <a:cubicBezTo>
                  <a:pt x="11404" y="20531"/>
                  <a:pt x="11402" y="20527"/>
                  <a:pt x="11399" y="20524"/>
                </a:cubicBezTo>
                <a:cubicBezTo>
                  <a:pt x="11439" y="20516"/>
                  <a:pt x="11477" y="20505"/>
                  <a:pt x="11518" y="20500"/>
                </a:cubicBezTo>
                <a:cubicBezTo>
                  <a:pt x="11573" y="20492"/>
                  <a:pt x="11673" y="20494"/>
                  <a:pt x="11680" y="20483"/>
                </a:cubicBezTo>
                <a:cubicBezTo>
                  <a:pt x="11716" y="20429"/>
                  <a:pt x="11829" y="20431"/>
                  <a:pt x="11920" y="20425"/>
                </a:cubicBezTo>
                <a:cubicBezTo>
                  <a:pt x="12038" y="20416"/>
                  <a:pt x="12173" y="20432"/>
                  <a:pt x="12238" y="20372"/>
                </a:cubicBezTo>
                <a:cubicBezTo>
                  <a:pt x="12241" y="20370"/>
                  <a:pt x="12253" y="20369"/>
                  <a:pt x="12261" y="20367"/>
                </a:cubicBezTo>
                <a:cubicBezTo>
                  <a:pt x="12401" y="20341"/>
                  <a:pt x="12542" y="20314"/>
                  <a:pt x="12684" y="20287"/>
                </a:cubicBezTo>
                <a:cubicBezTo>
                  <a:pt x="12678" y="20282"/>
                  <a:pt x="12670" y="20278"/>
                  <a:pt x="12659" y="20274"/>
                </a:cubicBezTo>
                <a:cubicBezTo>
                  <a:pt x="12649" y="20270"/>
                  <a:pt x="12637" y="20266"/>
                  <a:pt x="12624" y="20263"/>
                </a:cubicBezTo>
                <a:cubicBezTo>
                  <a:pt x="12671" y="20263"/>
                  <a:pt x="12718" y="20261"/>
                  <a:pt x="12766" y="20261"/>
                </a:cubicBezTo>
                <a:cubicBezTo>
                  <a:pt x="13169" y="20266"/>
                  <a:pt x="13572" y="20281"/>
                  <a:pt x="13980" y="20291"/>
                </a:cubicBezTo>
                <a:cubicBezTo>
                  <a:pt x="13916" y="20280"/>
                  <a:pt x="13863" y="20264"/>
                  <a:pt x="13805" y="20261"/>
                </a:cubicBezTo>
                <a:cubicBezTo>
                  <a:pt x="13500" y="20244"/>
                  <a:pt x="13194" y="20223"/>
                  <a:pt x="12887" y="20217"/>
                </a:cubicBezTo>
                <a:cubicBezTo>
                  <a:pt x="12765" y="20215"/>
                  <a:pt x="12643" y="20221"/>
                  <a:pt x="12520" y="20225"/>
                </a:cubicBezTo>
                <a:cubicBezTo>
                  <a:pt x="12513" y="20219"/>
                  <a:pt x="12508" y="20214"/>
                  <a:pt x="12509" y="20206"/>
                </a:cubicBezTo>
                <a:cubicBezTo>
                  <a:pt x="12510" y="20198"/>
                  <a:pt x="12516" y="20189"/>
                  <a:pt x="12531" y="20178"/>
                </a:cubicBezTo>
                <a:cubicBezTo>
                  <a:pt x="12840" y="20189"/>
                  <a:pt x="13150" y="20198"/>
                  <a:pt x="13458" y="20211"/>
                </a:cubicBezTo>
                <a:cubicBezTo>
                  <a:pt x="13545" y="20214"/>
                  <a:pt x="13626" y="20230"/>
                  <a:pt x="13712" y="20237"/>
                </a:cubicBezTo>
                <a:cubicBezTo>
                  <a:pt x="13891" y="20250"/>
                  <a:pt x="14071" y="20263"/>
                  <a:pt x="14250" y="20274"/>
                </a:cubicBezTo>
                <a:cubicBezTo>
                  <a:pt x="14385" y="20283"/>
                  <a:pt x="14520" y="20289"/>
                  <a:pt x="14653" y="20263"/>
                </a:cubicBezTo>
                <a:cubicBezTo>
                  <a:pt x="14518" y="20248"/>
                  <a:pt x="14382" y="20243"/>
                  <a:pt x="14246" y="20237"/>
                </a:cubicBezTo>
                <a:cubicBezTo>
                  <a:pt x="14204" y="20235"/>
                  <a:pt x="14164" y="20226"/>
                  <a:pt x="14123" y="20220"/>
                </a:cubicBezTo>
                <a:cubicBezTo>
                  <a:pt x="13995" y="20204"/>
                  <a:pt x="13863" y="20173"/>
                  <a:pt x="13738" y="20176"/>
                </a:cubicBezTo>
                <a:cubicBezTo>
                  <a:pt x="13592" y="20180"/>
                  <a:pt x="13484" y="20145"/>
                  <a:pt x="13352" y="20140"/>
                </a:cubicBezTo>
                <a:cubicBezTo>
                  <a:pt x="13329" y="20140"/>
                  <a:pt x="13289" y="20124"/>
                  <a:pt x="13289" y="20116"/>
                </a:cubicBezTo>
                <a:cubicBezTo>
                  <a:pt x="13288" y="20075"/>
                  <a:pt x="13207" y="20075"/>
                  <a:pt x="13152" y="20077"/>
                </a:cubicBezTo>
                <a:cubicBezTo>
                  <a:pt x="12990" y="20081"/>
                  <a:pt x="12828" y="20089"/>
                  <a:pt x="12667" y="20099"/>
                </a:cubicBezTo>
                <a:cubicBezTo>
                  <a:pt x="12393" y="20118"/>
                  <a:pt x="12124" y="20154"/>
                  <a:pt x="11840" y="20135"/>
                </a:cubicBezTo>
                <a:cubicBezTo>
                  <a:pt x="11810" y="20133"/>
                  <a:pt x="11777" y="20135"/>
                  <a:pt x="11746" y="20137"/>
                </a:cubicBezTo>
                <a:cubicBezTo>
                  <a:pt x="11752" y="20135"/>
                  <a:pt x="11759" y="20132"/>
                  <a:pt x="11765" y="20131"/>
                </a:cubicBezTo>
                <a:cubicBezTo>
                  <a:pt x="11772" y="20129"/>
                  <a:pt x="11778" y="20128"/>
                  <a:pt x="11784" y="20126"/>
                </a:cubicBezTo>
                <a:cubicBezTo>
                  <a:pt x="12080" y="20102"/>
                  <a:pt x="12376" y="20077"/>
                  <a:pt x="12675" y="20067"/>
                </a:cubicBezTo>
                <a:cubicBezTo>
                  <a:pt x="13025" y="20055"/>
                  <a:pt x="13382" y="20069"/>
                  <a:pt x="13735" y="20077"/>
                </a:cubicBezTo>
                <a:cubicBezTo>
                  <a:pt x="13995" y="20082"/>
                  <a:pt x="14253" y="20094"/>
                  <a:pt x="14512" y="20104"/>
                </a:cubicBezTo>
                <a:cubicBezTo>
                  <a:pt x="14586" y="20108"/>
                  <a:pt x="14660" y="20115"/>
                  <a:pt x="14733" y="20121"/>
                </a:cubicBezTo>
                <a:cubicBezTo>
                  <a:pt x="14940" y="20138"/>
                  <a:pt x="15147" y="20156"/>
                  <a:pt x="15355" y="20171"/>
                </a:cubicBezTo>
                <a:cubicBezTo>
                  <a:pt x="15542" y="20185"/>
                  <a:pt x="15731" y="20194"/>
                  <a:pt x="15918" y="20206"/>
                </a:cubicBezTo>
                <a:cubicBezTo>
                  <a:pt x="15952" y="20208"/>
                  <a:pt x="15984" y="20215"/>
                  <a:pt x="16048" y="20224"/>
                </a:cubicBezTo>
                <a:cubicBezTo>
                  <a:pt x="16008" y="20225"/>
                  <a:pt x="15977" y="20226"/>
                  <a:pt x="15948" y="20227"/>
                </a:cubicBezTo>
                <a:cubicBezTo>
                  <a:pt x="15919" y="20228"/>
                  <a:pt x="15893" y="20229"/>
                  <a:pt x="15865" y="20230"/>
                </a:cubicBezTo>
                <a:cubicBezTo>
                  <a:pt x="15924" y="20243"/>
                  <a:pt x="15981" y="20254"/>
                  <a:pt x="16035" y="20266"/>
                </a:cubicBezTo>
                <a:cubicBezTo>
                  <a:pt x="16090" y="20278"/>
                  <a:pt x="16143" y="20289"/>
                  <a:pt x="16196" y="20300"/>
                </a:cubicBezTo>
                <a:cubicBezTo>
                  <a:pt x="16197" y="20299"/>
                  <a:pt x="16199" y="20298"/>
                  <a:pt x="16201" y="20297"/>
                </a:cubicBezTo>
                <a:cubicBezTo>
                  <a:pt x="16203" y="20296"/>
                  <a:pt x="16204" y="20295"/>
                  <a:pt x="16206" y="20294"/>
                </a:cubicBezTo>
                <a:cubicBezTo>
                  <a:pt x="16194" y="20288"/>
                  <a:pt x="16183" y="20283"/>
                  <a:pt x="16168" y="20276"/>
                </a:cubicBezTo>
                <a:cubicBezTo>
                  <a:pt x="16154" y="20269"/>
                  <a:pt x="16137" y="20262"/>
                  <a:pt x="16113" y="20251"/>
                </a:cubicBezTo>
                <a:cubicBezTo>
                  <a:pt x="16211" y="20246"/>
                  <a:pt x="16283" y="20237"/>
                  <a:pt x="16354" y="20238"/>
                </a:cubicBezTo>
                <a:cubicBezTo>
                  <a:pt x="16485" y="20240"/>
                  <a:pt x="16617" y="20245"/>
                  <a:pt x="16747" y="20253"/>
                </a:cubicBezTo>
                <a:cubicBezTo>
                  <a:pt x="16811" y="20257"/>
                  <a:pt x="16872" y="20272"/>
                  <a:pt x="16935" y="20279"/>
                </a:cubicBezTo>
                <a:cubicBezTo>
                  <a:pt x="17026" y="20289"/>
                  <a:pt x="17129" y="20312"/>
                  <a:pt x="17205" y="20302"/>
                </a:cubicBezTo>
                <a:cubicBezTo>
                  <a:pt x="17341" y="20285"/>
                  <a:pt x="17447" y="20300"/>
                  <a:pt x="17560" y="20320"/>
                </a:cubicBezTo>
                <a:cubicBezTo>
                  <a:pt x="17888" y="20379"/>
                  <a:pt x="18213" y="20441"/>
                  <a:pt x="18546" y="20495"/>
                </a:cubicBezTo>
                <a:cubicBezTo>
                  <a:pt x="18720" y="20523"/>
                  <a:pt x="18913" y="20533"/>
                  <a:pt x="19091" y="20558"/>
                </a:cubicBezTo>
                <a:cubicBezTo>
                  <a:pt x="19324" y="20592"/>
                  <a:pt x="19550" y="20634"/>
                  <a:pt x="19782" y="20670"/>
                </a:cubicBezTo>
                <a:cubicBezTo>
                  <a:pt x="19882" y="20685"/>
                  <a:pt x="19934" y="20701"/>
                  <a:pt x="19831" y="20741"/>
                </a:cubicBezTo>
                <a:cubicBezTo>
                  <a:pt x="19891" y="20758"/>
                  <a:pt x="19950" y="20774"/>
                  <a:pt x="20008" y="20790"/>
                </a:cubicBezTo>
                <a:cubicBezTo>
                  <a:pt x="20066" y="20807"/>
                  <a:pt x="20123" y="20824"/>
                  <a:pt x="20180" y="20839"/>
                </a:cubicBezTo>
                <a:cubicBezTo>
                  <a:pt x="20186" y="20836"/>
                  <a:pt x="20193" y="20833"/>
                  <a:pt x="20199" y="20830"/>
                </a:cubicBezTo>
                <a:cubicBezTo>
                  <a:pt x="20206" y="20826"/>
                  <a:pt x="20213" y="20823"/>
                  <a:pt x="20219" y="20820"/>
                </a:cubicBezTo>
                <a:cubicBezTo>
                  <a:pt x="20193" y="20805"/>
                  <a:pt x="20166" y="20790"/>
                  <a:pt x="20140" y="20776"/>
                </a:cubicBezTo>
                <a:cubicBezTo>
                  <a:pt x="20113" y="20761"/>
                  <a:pt x="20087" y="20746"/>
                  <a:pt x="20061" y="20732"/>
                </a:cubicBezTo>
                <a:cubicBezTo>
                  <a:pt x="20066" y="20730"/>
                  <a:pt x="20071" y="20730"/>
                  <a:pt x="20076" y="20728"/>
                </a:cubicBezTo>
                <a:cubicBezTo>
                  <a:pt x="20081" y="20727"/>
                  <a:pt x="20086" y="20725"/>
                  <a:pt x="20091" y="20723"/>
                </a:cubicBezTo>
                <a:cubicBezTo>
                  <a:pt x="20109" y="20725"/>
                  <a:pt x="20127" y="20726"/>
                  <a:pt x="20146" y="20728"/>
                </a:cubicBezTo>
                <a:cubicBezTo>
                  <a:pt x="20166" y="20730"/>
                  <a:pt x="20187" y="20733"/>
                  <a:pt x="20212" y="20735"/>
                </a:cubicBezTo>
                <a:cubicBezTo>
                  <a:pt x="20197" y="20721"/>
                  <a:pt x="20184" y="20709"/>
                  <a:pt x="20172" y="20697"/>
                </a:cubicBezTo>
                <a:cubicBezTo>
                  <a:pt x="20160" y="20686"/>
                  <a:pt x="20148" y="20674"/>
                  <a:pt x="20136" y="20663"/>
                </a:cubicBezTo>
                <a:cubicBezTo>
                  <a:pt x="20149" y="20664"/>
                  <a:pt x="20163" y="20665"/>
                  <a:pt x="20177" y="20666"/>
                </a:cubicBezTo>
                <a:cubicBezTo>
                  <a:pt x="20191" y="20667"/>
                  <a:pt x="20206" y="20667"/>
                  <a:pt x="20220" y="20668"/>
                </a:cubicBezTo>
                <a:cubicBezTo>
                  <a:pt x="20194" y="20651"/>
                  <a:pt x="20169" y="20634"/>
                  <a:pt x="20143" y="20617"/>
                </a:cubicBezTo>
                <a:cubicBezTo>
                  <a:pt x="20117" y="20600"/>
                  <a:pt x="20090" y="20583"/>
                  <a:pt x="20061" y="20563"/>
                </a:cubicBezTo>
                <a:cubicBezTo>
                  <a:pt x="20261" y="20579"/>
                  <a:pt x="20429" y="20615"/>
                  <a:pt x="20594" y="20658"/>
                </a:cubicBezTo>
                <a:cubicBezTo>
                  <a:pt x="20760" y="20701"/>
                  <a:pt x="21000" y="20686"/>
                  <a:pt x="21123" y="20774"/>
                </a:cubicBezTo>
                <a:cubicBezTo>
                  <a:pt x="21157" y="20758"/>
                  <a:pt x="21188" y="20742"/>
                  <a:pt x="21217" y="20728"/>
                </a:cubicBezTo>
                <a:cubicBezTo>
                  <a:pt x="21246" y="20714"/>
                  <a:pt x="21272" y="20701"/>
                  <a:pt x="21297" y="20689"/>
                </a:cubicBezTo>
                <a:cubicBezTo>
                  <a:pt x="21315" y="20701"/>
                  <a:pt x="21330" y="20711"/>
                  <a:pt x="21345" y="20720"/>
                </a:cubicBezTo>
                <a:cubicBezTo>
                  <a:pt x="21359" y="20729"/>
                  <a:pt x="21372" y="20738"/>
                  <a:pt x="21385" y="20746"/>
                </a:cubicBezTo>
                <a:cubicBezTo>
                  <a:pt x="21389" y="20741"/>
                  <a:pt x="21393" y="20737"/>
                  <a:pt x="21397" y="20732"/>
                </a:cubicBezTo>
                <a:cubicBezTo>
                  <a:pt x="21401" y="20726"/>
                  <a:pt x="21405" y="20720"/>
                  <a:pt x="21409" y="20715"/>
                </a:cubicBezTo>
                <a:cubicBezTo>
                  <a:pt x="21446" y="20722"/>
                  <a:pt x="21483" y="20707"/>
                  <a:pt x="21514" y="20673"/>
                </a:cubicBezTo>
                <a:cubicBezTo>
                  <a:pt x="21568" y="20614"/>
                  <a:pt x="21587" y="20504"/>
                  <a:pt x="21544" y="20443"/>
                </a:cubicBezTo>
                <a:cubicBezTo>
                  <a:pt x="21514" y="20398"/>
                  <a:pt x="21465" y="20409"/>
                  <a:pt x="21443" y="20465"/>
                </a:cubicBezTo>
                <a:cubicBezTo>
                  <a:pt x="21445" y="20416"/>
                  <a:pt x="21375" y="20392"/>
                  <a:pt x="21298" y="20371"/>
                </a:cubicBezTo>
                <a:cubicBezTo>
                  <a:pt x="21221" y="20349"/>
                  <a:pt x="21136" y="20332"/>
                  <a:pt x="21108" y="20291"/>
                </a:cubicBezTo>
                <a:cubicBezTo>
                  <a:pt x="21192" y="20265"/>
                  <a:pt x="21276" y="20237"/>
                  <a:pt x="21362" y="20207"/>
                </a:cubicBezTo>
                <a:cubicBezTo>
                  <a:pt x="21441" y="20180"/>
                  <a:pt x="21521" y="20150"/>
                  <a:pt x="21600" y="20121"/>
                </a:cubicBezTo>
                <a:lnTo>
                  <a:pt x="21590" y="0"/>
                </a:lnTo>
                <a:lnTo>
                  <a:pt x="0" y="0"/>
                </a:lnTo>
                <a:close/>
                <a:moveTo>
                  <a:pt x="9192" y="19629"/>
                </a:moveTo>
                <a:lnTo>
                  <a:pt x="9218" y="19716"/>
                </a:lnTo>
                <a:lnTo>
                  <a:pt x="9132" y="19721"/>
                </a:lnTo>
                <a:lnTo>
                  <a:pt x="8709" y="19799"/>
                </a:lnTo>
                <a:cubicBezTo>
                  <a:pt x="8715" y="19804"/>
                  <a:pt x="8724" y="19808"/>
                  <a:pt x="8734" y="19812"/>
                </a:cubicBezTo>
                <a:cubicBezTo>
                  <a:pt x="8744" y="19816"/>
                  <a:pt x="8757" y="19820"/>
                  <a:pt x="8770" y="19823"/>
                </a:cubicBezTo>
                <a:cubicBezTo>
                  <a:pt x="8722" y="19824"/>
                  <a:pt x="8675" y="19826"/>
                  <a:pt x="8627" y="19825"/>
                </a:cubicBezTo>
                <a:cubicBezTo>
                  <a:pt x="8224" y="19820"/>
                  <a:pt x="7821" y="19807"/>
                  <a:pt x="7413" y="19797"/>
                </a:cubicBezTo>
                <a:cubicBezTo>
                  <a:pt x="7477" y="19808"/>
                  <a:pt x="7531" y="19822"/>
                  <a:pt x="7588" y="19825"/>
                </a:cubicBezTo>
                <a:cubicBezTo>
                  <a:pt x="7894" y="19842"/>
                  <a:pt x="8199" y="19864"/>
                  <a:pt x="8506" y="19871"/>
                </a:cubicBezTo>
                <a:cubicBezTo>
                  <a:pt x="8628" y="19873"/>
                  <a:pt x="8752" y="19867"/>
                  <a:pt x="8874" y="19863"/>
                </a:cubicBezTo>
                <a:cubicBezTo>
                  <a:pt x="8882" y="19868"/>
                  <a:pt x="8886" y="19874"/>
                  <a:pt x="8884" y="19882"/>
                </a:cubicBezTo>
                <a:cubicBezTo>
                  <a:pt x="8883" y="19890"/>
                  <a:pt x="8877" y="19899"/>
                  <a:pt x="8862" y="19910"/>
                </a:cubicBezTo>
                <a:cubicBezTo>
                  <a:pt x="8553" y="19899"/>
                  <a:pt x="8243" y="19889"/>
                  <a:pt x="7935" y="19876"/>
                </a:cubicBezTo>
                <a:cubicBezTo>
                  <a:pt x="7849" y="19872"/>
                  <a:pt x="7766" y="19856"/>
                  <a:pt x="7680" y="19850"/>
                </a:cubicBezTo>
                <a:cubicBezTo>
                  <a:pt x="7502" y="19836"/>
                  <a:pt x="7323" y="19825"/>
                  <a:pt x="7144" y="19814"/>
                </a:cubicBezTo>
                <a:cubicBezTo>
                  <a:pt x="7008" y="19805"/>
                  <a:pt x="6873" y="19799"/>
                  <a:pt x="6740" y="19825"/>
                </a:cubicBezTo>
                <a:cubicBezTo>
                  <a:pt x="6875" y="19840"/>
                  <a:pt x="7012" y="19845"/>
                  <a:pt x="7148" y="19851"/>
                </a:cubicBezTo>
                <a:cubicBezTo>
                  <a:pt x="7189" y="19853"/>
                  <a:pt x="7229" y="19861"/>
                  <a:pt x="7270" y="19866"/>
                </a:cubicBezTo>
                <a:cubicBezTo>
                  <a:pt x="7399" y="19882"/>
                  <a:pt x="7530" y="19914"/>
                  <a:pt x="7655" y="19910"/>
                </a:cubicBezTo>
                <a:cubicBezTo>
                  <a:pt x="7802" y="19906"/>
                  <a:pt x="7909" y="19943"/>
                  <a:pt x="8041" y="19948"/>
                </a:cubicBezTo>
                <a:cubicBezTo>
                  <a:pt x="8064" y="19948"/>
                  <a:pt x="8104" y="19962"/>
                  <a:pt x="8104" y="19970"/>
                </a:cubicBezTo>
                <a:cubicBezTo>
                  <a:pt x="8105" y="20011"/>
                  <a:pt x="8185" y="20011"/>
                  <a:pt x="8241" y="20010"/>
                </a:cubicBezTo>
                <a:cubicBezTo>
                  <a:pt x="8403" y="20006"/>
                  <a:pt x="8566" y="19997"/>
                  <a:pt x="8726" y="19987"/>
                </a:cubicBezTo>
                <a:cubicBezTo>
                  <a:pt x="9000" y="19969"/>
                  <a:pt x="9269" y="19934"/>
                  <a:pt x="9553" y="19952"/>
                </a:cubicBezTo>
                <a:cubicBezTo>
                  <a:pt x="9583" y="19954"/>
                  <a:pt x="9615" y="19951"/>
                  <a:pt x="9647" y="19949"/>
                </a:cubicBezTo>
                <a:cubicBezTo>
                  <a:pt x="9640" y="19951"/>
                  <a:pt x="9634" y="19954"/>
                  <a:pt x="9627" y="19956"/>
                </a:cubicBezTo>
                <a:cubicBezTo>
                  <a:pt x="9621" y="19958"/>
                  <a:pt x="9615" y="19960"/>
                  <a:pt x="9608" y="19962"/>
                </a:cubicBezTo>
                <a:cubicBezTo>
                  <a:pt x="9312" y="19986"/>
                  <a:pt x="9017" y="20009"/>
                  <a:pt x="8718" y="20019"/>
                </a:cubicBezTo>
                <a:cubicBezTo>
                  <a:pt x="8368" y="20031"/>
                  <a:pt x="8011" y="20019"/>
                  <a:pt x="7658" y="20011"/>
                </a:cubicBezTo>
                <a:cubicBezTo>
                  <a:pt x="7398" y="20006"/>
                  <a:pt x="7140" y="19993"/>
                  <a:pt x="6881" y="19982"/>
                </a:cubicBezTo>
                <a:cubicBezTo>
                  <a:pt x="6807" y="19979"/>
                  <a:pt x="6734" y="19972"/>
                  <a:pt x="6661" y="19966"/>
                </a:cubicBezTo>
                <a:cubicBezTo>
                  <a:pt x="6453" y="19949"/>
                  <a:pt x="6247" y="19930"/>
                  <a:pt x="6038" y="19915"/>
                </a:cubicBezTo>
                <a:cubicBezTo>
                  <a:pt x="5851" y="19902"/>
                  <a:pt x="5662" y="19892"/>
                  <a:pt x="5474" y="19881"/>
                </a:cubicBezTo>
                <a:cubicBezTo>
                  <a:pt x="5441" y="19878"/>
                  <a:pt x="5409" y="19871"/>
                  <a:pt x="5345" y="19863"/>
                </a:cubicBezTo>
                <a:cubicBezTo>
                  <a:pt x="5385" y="19861"/>
                  <a:pt x="5417" y="19860"/>
                  <a:pt x="5445" y="19859"/>
                </a:cubicBezTo>
                <a:cubicBezTo>
                  <a:pt x="5474" y="19858"/>
                  <a:pt x="5500" y="19857"/>
                  <a:pt x="5528" y="19856"/>
                </a:cubicBezTo>
                <a:cubicBezTo>
                  <a:pt x="5469" y="19844"/>
                  <a:pt x="5413" y="19832"/>
                  <a:pt x="5358" y="19820"/>
                </a:cubicBezTo>
                <a:cubicBezTo>
                  <a:pt x="5304" y="19809"/>
                  <a:pt x="5251" y="19797"/>
                  <a:pt x="5198" y="19786"/>
                </a:cubicBezTo>
                <a:cubicBezTo>
                  <a:pt x="5196" y="19787"/>
                  <a:pt x="5194" y="19788"/>
                  <a:pt x="5192" y="19789"/>
                </a:cubicBezTo>
                <a:cubicBezTo>
                  <a:pt x="5191" y="19790"/>
                  <a:pt x="5189" y="19791"/>
                  <a:pt x="5188" y="19792"/>
                </a:cubicBezTo>
                <a:cubicBezTo>
                  <a:pt x="5199" y="19798"/>
                  <a:pt x="5210" y="19803"/>
                  <a:pt x="5225" y="19810"/>
                </a:cubicBezTo>
                <a:cubicBezTo>
                  <a:pt x="5239" y="19817"/>
                  <a:pt x="5256" y="19826"/>
                  <a:pt x="5280" y="19837"/>
                </a:cubicBezTo>
                <a:cubicBezTo>
                  <a:pt x="5182" y="19842"/>
                  <a:pt x="5111" y="19851"/>
                  <a:pt x="5039" y="19850"/>
                </a:cubicBezTo>
                <a:cubicBezTo>
                  <a:pt x="4908" y="19847"/>
                  <a:pt x="4776" y="19841"/>
                  <a:pt x="4646" y="19833"/>
                </a:cubicBezTo>
                <a:cubicBezTo>
                  <a:pt x="4582" y="19829"/>
                  <a:pt x="4522" y="19816"/>
                  <a:pt x="4458" y="19809"/>
                </a:cubicBezTo>
                <a:cubicBezTo>
                  <a:pt x="4368" y="19799"/>
                  <a:pt x="4264" y="19776"/>
                  <a:pt x="4188" y="19786"/>
                </a:cubicBezTo>
                <a:cubicBezTo>
                  <a:pt x="4052" y="19803"/>
                  <a:pt x="3945" y="19786"/>
                  <a:pt x="3833" y="19766"/>
                </a:cubicBezTo>
                <a:cubicBezTo>
                  <a:pt x="3699" y="19742"/>
                  <a:pt x="3566" y="19720"/>
                  <a:pt x="3433" y="19696"/>
                </a:cubicBezTo>
                <a:lnTo>
                  <a:pt x="9192" y="19629"/>
                </a:lnTo>
                <a:close/>
                <a:moveTo>
                  <a:pt x="9149" y="19905"/>
                </a:moveTo>
                <a:cubicBezTo>
                  <a:pt x="9132" y="19907"/>
                  <a:pt x="9109" y="19911"/>
                  <a:pt x="9091" y="19913"/>
                </a:cubicBezTo>
                <a:cubicBezTo>
                  <a:pt x="9060" y="19917"/>
                  <a:pt x="9023" y="19915"/>
                  <a:pt x="8990" y="19913"/>
                </a:cubicBezTo>
                <a:cubicBezTo>
                  <a:pt x="9016" y="19912"/>
                  <a:pt x="9043" y="19910"/>
                  <a:pt x="9070" y="19908"/>
                </a:cubicBezTo>
                <a:cubicBezTo>
                  <a:pt x="9096" y="19907"/>
                  <a:pt x="9123" y="19906"/>
                  <a:pt x="9149" y="19905"/>
                </a:cubicBezTo>
                <a:close/>
                <a:moveTo>
                  <a:pt x="12302" y="20173"/>
                </a:moveTo>
                <a:cubicBezTo>
                  <a:pt x="12335" y="20169"/>
                  <a:pt x="12373" y="20172"/>
                  <a:pt x="12408" y="20173"/>
                </a:cubicBezTo>
                <a:cubicBezTo>
                  <a:pt x="12379" y="20175"/>
                  <a:pt x="12351" y="20176"/>
                  <a:pt x="12322" y="20178"/>
                </a:cubicBezTo>
                <a:cubicBezTo>
                  <a:pt x="12293" y="20179"/>
                  <a:pt x="12264" y="20182"/>
                  <a:pt x="12236" y="20183"/>
                </a:cubicBezTo>
                <a:cubicBezTo>
                  <a:pt x="12256" y="20180"/>
                  <a:pt x="12282" y="20176"/>
                  <a:pt x="12302" y="20173"/>
                </a:cubicBezTo>
                <a:close/>
              </a:path>
            </a:pathLst>
          </a:custGeom>
        </p:spPr>
      </p:pic>
      <p:sp>
        <p:nvSpPr>
          <p:cNvPr id="889" name="Shape"/>
          <p:cNvSpPr>
            <a:spLocks noGrp="1"/>
          </p:cNvSpPr>
          <p:nvPr>
            <p:ph type="body" idx="14"/>
          </p:nvPr>
        </p:nvSpPr>
        <p:spPr>
          <a:custGeom>
            <a:avLst/>
            <a:gdLst/>
            <a:ahLst/>
            <a:cxnLst>
              <a:cxn ang="0">
                <a:pos x="wd2" y="hd2"/>
              </a:cxn>
              <a:cxn ang="5400000">
                <a:pos x="wd2" y="hd2"/>
              </a:cxn>
              <a:cxn ang="10800000">
                <a:pos x="wd2" y="hd2"/>
              </a:cxn>
              <a:cxn ang="16200000">
                <a:pos x="wd2" y="hd2"/>
              </a:cxn>
            </a:cxnLst>
            <a:rect l="0" t="0" r="r" b="b"/>
            <a:pathLst>
              <a:path w="21570" h="21203" extrusionOk="0">
                <a:moveTo>
                  <a:pt x="20706" y="11117"/>
                </a:moveTo>
                <a:cubicBezTo>
                  <a:pt x="20744" y="11198"/>
                  <a:pt x="20790" y="11201"/>
                  <a:pt x="20832" y="11207"/>
                </a:cubicBezTo>
                <a:cubicBezTo>
                  <a:pt x="20926" y="11219"/>
                  <a:pt x="21020" y="11211"/>
                  <a:pt x="21144" y="11211"/>
                </a:cubicBezTo>
                <a:cubicBezTo>
                  <a:pt x="21136" y="11015"/>
                  <a:pt x="21124" y="10685"/>
                  <a:pt x="21108" y="10249"/>
                </a:cubicBezTo>
                <a:cubicBezTo>
                  <a:pt x="21106" y="10246"/>
                  <a:pt x="21104" y="10243"/>
                  <a:pt x="21103" y="10241"/>
                </a:cubicBezTo>
                <a:cubicBezTo>
                  <a:pt x="21068" y="10481"/>
                  <a:pt x="21050" y="10608"/>
                  <a:pt x="21030" y="10722"/>
                </a:cubicBezTo>
                <a:cubicBezTo>
                  <a:pt x="21028" y="10729"/>
                  <a:pt x="21006" y="10632"/>
                  <a:pt x="20994" y="10584"/>
                </a:cubicBezTo>
                <a:cubicBezTo>
                  <a:pt x="21016" y="10447"/>
                  <a:pt x="21040" y="10186"/>
                  <a:pt x="21058" y="10196"/>
                </a:cubicBezTo>
                <a:cubicBezTo>
                  <a:pt x="21073" y="10206"/>
                  <a:pt x="21088" y="10221"/>
                  <a:pt x="21103" y="10241"/>
                </a:cubicBezTo>
                <a:cubicBezTo>
                  <a:pt x="21104" y="10233"/>
                  <a:pt x="21105" y="10225"/>
                  <a:pt x="21106" y="10217"/>
                </a:cubicBezTo>
                <a:cubicBezTo>
                  <a:pt x="21107" y="10228"/>
                  <a:pt x="21107" y="10238"/>
                  <a:pt x="21108" y="10249"/>
                </a:cubicBezTo>
                <a:cubicBezTo>
                  <a:pt x="21148" y="10306"/>
                  <a:pt x="21187" y="10394"/>
                  <a:pt x="21227" y="10467"/>
                </a:cubicBezTo>
                <a:cubicBezTo>
                  <a:pt x="21238" y="10489"/>
                  <a:pt x="21248" y="10542"/>
                  <a:pt x="21264" y="10604"/>
                </a:cubicBezTo>
                <a:cubicBezTo>
                  <a:pt x="21264" y="10433"/>
                  <a:pt x="21264" y="10310"/>
                  <a:pt x="21264" y="10203"/>
                </a:cubicBezTo>
                <a:cubicBezTo>
                  <a:pt x="21365" y="10257"/>
                  <a:pt x="21465" y="10310"/>
                  <a:pt x="21565" y="10363"/>
                </a:cubicBezTo>
                <a:cubicBezTo>
                  <a:pt x="21567" y="10291"/>
                  <a:pt x="21568" y="10219"/>
                  <a:pt x="21570" y="10147"/>
                </a:cubicBezTo>
                <a:cubicBezTo>
                  <a:pt x="21507" y="10093"/>
                  <a:pt x="21445" y="10025"/>
                  <a:pt x="21382" y="9987"/>
                </a:cubicBezTo>
                <a:cubicBezTo>
                  <a:pt x="21082" y="9811"/>
                  <a:pt x="20782" y="9555"/>
                  <a:pt x="20481" y="9511"/>
                </a:cubicBezTo>
                <a:cubicBezTo>
                  <a:pt x="20326" y="9489"/>
                  <a:pt x="20185" y="8900"/>
                  <a:pt x="20020" y="9257"/>
                </a:cubicBezTo>
                <a:cubicBezTo>
                  <a:pt x="19989" y="9324"/>
                  <a:pt x="19826" y="9565"/>
                  <a:pt x="19901" y="8688"/>
                </a:cubicBezTo>
                <a:cubicBezTo>
                  <a:pt x="19940" y="8614"/>
                  <a:pt x="19978" y="8541"/>
                  <a:pt x="20017" y="8468"/>
                </a:cubicBezTo>
                <a:cubicBezTo>
                  <a:pt x="20032" y="8597"/>
                  <a:pt x="20048" y="8727"/>
                  <a:pt x="20077" y="8978"/>
                </a:cubicBezTo>
                <a:cubicBezTo>
                  <a:pt x="20100" y="8182"/>
                  <a:pt x="20117" y="7594"/>
                  <a:pt x="20134" y="7011"/>
                </a:cubicBezTo>
                <a:cubicBezTo>
                  <a:pt x="20136" y="7007"/>
                  <a:pt x="20137" y="7003"/>
                  <a:pt x="20138" y="6999"/>
                </a:cubicBezTo>
                <a:cubicBezTo>
                  <a:pt x="20138" y="6996"/>
                  <a:pt x="20138" y="6992"/>
                  <a:pt x="20138" y="6988"/>
                </a:cubicBezTo>
                <a:cubicBezTo>
                  <a:pt x="20182" y="7315"/>
                  <a:pt x="20226" y="7644"/>
                  <a:pt x="20275" y="8012"/>
                </a:cubicBezTo>
                <a:cubicBezTo>
                  <a:pt x="20275" y="7886"/>
                  <a:pt x="20275" y="7792"/>
                  <a:pt x="20275" y="7767"/>
                </a:cubicBezTo>
                <a:cubicBezTo>
                  <a:pt x="20633" y="7986"/>
                  <a:pt x="20978" y="8633"/>
                  <a:pt x="21347" y="8246"/>
                </a:cubicBezTo>
                <a:cubicBezTo>
                  <a:pt x="21167" y="8026"/>
                  <a:pt x="20986" y="7806"/>
                  <a:pt x="20806" y="7585"/>
                </a:cubicBezTo>
                <a:cubicBezTo>
                  <a:pt x="20774" y="7605"/>
                  <a:pt x="20746" y="7350"/>
                  <a:pt x="20712" y="7327"/>
                </a:cubicBezTo>
                <a:cubicBezTo>
                  <a:pt x="20644" y="7280"/>
                  <a:pt x="20573" y="7357"/>
                  <a:pt x="20522" y="7377"/>
                </a:cubicBezTo>
                <a:cubicBezTo>
                  <a:pt x="20522" y="6866"/>
                  <a:pt x="20522" y="6507"/>
                  <a:pt x="20522" y="6087"/>
                </a:cubicBezTo>
                <a:cubicBezTo>
                  <a:pt x="20465" y="6405"/>
                  <a:pt x="20424" y="6634"/>
                  <a:pt x="20354" y="7026"/>
                </a:cubicBezTo>
                <a:cubicBezTo>
                  <a:pt x="20318" y="6823"/>
                  <a:pt x="20258" y="6487"/>
                  <a:pt x="20199" y="6153"/>
                </a:cubicBezTo>
                <a:cubicBezTo>
                  <a:pt x="20183" y="5304"/>
                  <a:pt x="20087" y="5742"/>
                  <a:pt x="20014" y="5816"/>
                </a:cubicBezTo>
                <a:cubicBezTo>
                  <a:pt x="20000" y="5928"/>
                  <a:pt x="19987" y="6041"/>
                  <a:pt x="19972" y="6159"/>
                </a:cubicBezTo>
                <a:cubicBezTo>
                  <a:pt x="19954" y="6041"/>
                  <a:pt x="19937" y="5930"/>
                  <a:pt x="19904" y="5720"/>
                </a:cubicBezTo>
                <a:cubicBezTo>
                  <a:pt x="19862" y="6229"/>
                  <a:pt x="19827" y="6658"/>
                  <a:pt x="19782" y="7205"/>
                </a:cubicBezTo>
                <a:cubicBezTo>
                  <a:pt x="19713" y="7011"/>
                  <a:pt x="19661" y="6862"/>
                  <a:pt x="19608" y="6711"/>
                </a:cubicBezTo>
                <a:cubicBezTo>
                  <a:pt x="19628" y="6604"/>
                  <a:pt x="19648" y="6495"/>
                  <a:pt x="19667" y="6388"/>
                </a:cubicBezTo>
                <a:cubicBezTo>
                  <a:pt x="19628" y="6470"/>
                  <a:pt x="19589" y="6552"/>
                  <a:pt x="19526" y="6683"/>
                </a:cubicBezTo>
                <a:cubicBezTo>
                  <a:pt x="19550" y="5998"/>
                  <a:pt x="19569" y="5438"/>
                  <a:pt x="19587" y="4932"/>
                </a:cubicBezTo>
                <a:cubicBezTo>
                  <a:pt x="19569" y="4918"/>
                  <a:pt x="19526" y="4943"/>
                  <a:pt x="19519" y="4867"/>
                </a:cubicBezTo>
                <a:cubicBezTo>
                  <a:pt x="19440" y="4041"/>
                  <a:pt x="19374" y="4719"/>
                  <a:pt x="19344" y="4799"/>
                </a:cubicBezTo>
                <a:cubicBezTo>
                  <a:pt x="19226" y="4641"/>
                  <a:pt x="19143" y="4547"/>
                  <a:pt x="19062" y="4416"/>
                </a:cubicBezTo>
                <a:cubicBezTo>
                  <a:pt x="19009" y="4332"/>
                  <a:pt x="18961" y="4134"/>
                  <a:pt x="18908" y="4099"/>
                </a:cubicBezTo>
                <a:cubicBezTo>
                  <a:pt x="18846" y="4058"/>
                  <a:pt x="18777" y="4214"/>
                  <a:pt x="18717" y="4147"/>
                </a:cubicBezTo>
                <a:cubicBezTo>
                  <a:pt x="18623" y="4041"/>
                  <a:pt x="18500" y="4318"/>
                  <a:pt x="18440" y="3644"/>
                </a:cubicBezTo>
                <a:cubicBezTo>
                  <a:pt x="18440" y="3640"/>
                  <a:pt x="18431" y="3657"/>
                  <a:pt x="18424" y="3666"/>
                </a:cubicBezTo>
                <a:cubicBezTo>
                  <a:pt x="18405" y="3843"/>
                  <a:pt x="18385" y="4028"/>
                  <a:pt x="18365" y="4213"/>
                </a:cubicBezTo>
                <a:cubicBezTo>
                  <a:pt x="18355" y="4214"/>
                  <a:pt x="18345" y="4216"/>
                  <a:pt x="18335" y="4218"/>
                </a:cubicBezTo>
                <a:cubicBezTo>
                  <a:pt x="18335" y="3778"/>
                  <a:pt x="18335" y="3336"/>
                  <a:pt x="18335" y="2892"/>
                </a:cubicBezTo>
                <a:cubicBezTo>
                  <a:pt x="18215" y="3085"/>
                  <a:pt x="18100" y="3270"/>
                  <a:pt x="17977" y="3466"/>
                </a:cubicBezTo>
                <a:cubicBezTo>
                  <a:pt x="17950" y="3221"/>
                  <a:pt x="17913" y="2874"/>
                  <a:pt x="17872" y="2490"/>
                </a:cubicBezTo>
                <a:cubicBezTo>
                  <a:pt x="17833" y="2568"/>
                  <a:pt x="17794" y="2648"/>
                  <a:pt x="17745" y="2744"/>
                </a:cubicBezTo>
                <a:cubicBezTo>
                  <a:pt x="17776" y="3006"/>
                  <a:pt x="17797" y="3188"/>
                  <a:pt x="17837" y="3520"/>
                </a:cubicBezTo>
                <a:cubicBezTo>
                  <a:pt x="17758" y="3411"/>
                  <a:pt x="17711" y="3346"/>
                  <a:pt x="17684" y="3309"/>
                </a:cubicBezTo>
                <a:cubicBezTo>
                  <a:pt x="17700" y="3074"/>
                  <a:pt x="17733" y="2800"/>
                  <a:pt x="17721" y="2706"/>
                </a:cubicBezTo>
                <a:cubicBezTo>
                  <a:pt x="17697" y="2528"/>
                  <a:pt x="17649" y="2392"/>
                  <a:pt x="17607" y="2346"/>
                </a:cubicBezTo>
                <a:cubicBezTo>
                  <a:pt x="17473" y="2202"/>
                  <a:pt x="17337" y="2108"/>
                  <a:pt x="17193" y="1987"/>
                </a:cubicBezTo>
                <a:cubicBezTo>
                  <a:pt x="17178" y="2077"/>
                  <a:pt x="17151" y="2240"/>
                  <a:pt x="17124" y="2405"/>
                </a:cubicBezTo>
                <a:cubicBezTo>
                  <a:pt x="17103" y="2189"/>
                  <a:pt x="17083" y="1977"/>
                  <a:pt x="17048" y="1619"/>
                </a:cubicBezTo>
                <a:cubicBezTo>
                  <a:pt x="17021" y="1838"/>
                  <a:pt x="17003" y="1977"/>
                  <a:pt x="16985" y="2116"/>
                </a:cubicBezTo>
                <a:cubicBezTo>
                  <a:pt x="16850" y="1284"/>
                  <a:pt x="16881" y="2522"/>
                  <a:pt x="16801" y="2540"/>
                </a:cubicBezTo>
                <a:cubicBezTo>
                  <a:pt x="16868" y="1719"/>
                  <a:pt x="16731" y="1777"/>
                  <a:pt x="16668" y="1731"/>
                </a:cubicBezTo>
                <a:cubicBezTo>
                  <a:pt x="16602" y="1683"/>
                  <a:pt x="16528" y="1929"/>
                  <a:pt x="16454" y="2052"/>
                </a:cubicBezTo>
                <a:cubicBezTo>
                  <a:pt x="16301" y="1720"/>
                  <a:pt x="16129" y="1347"/>
                  <a:pt x="15965" y="991"/>
                </a:cubicBezTo>
                <a:cubicBezTo>
                  <a:pt x="15599" y="1642"/>
                  <a:pt x="15216" y="1009"/>
                  <a:pt x="14808" y="1043"/>
                </a:cubicBezTo>
                <a:cubicBezTo>
                  <a:pt x="14761" y="770"/>
                  <a:pt x="14676" y="856"/>
                  <a:pt x="14565" y="1009"/>
                </a:cubicBezTo>
                <a:cubicBezTo>
                  <a:pt x="14487" y="1117"/>
                  <a:pt x="14389" y="789"/>
                  <a:pt x="14300" y="650"/>
                </a:cubicBezTo>
                <a:cubicBezTo>
                  <a:pt x="14292" y="639"/>
                  <a:pt x="14287" y="586"/>
                  <a:pt x="14283" y="568"/>
                </a:cubicBezTo>
                <a:cubicBezTo>
                  <a:pt x="14171" y="809"/>
                  <a:pt x="14084" y="1063"/>
                  <a:pt x="13937" y="790"/>
                </a:cubicBezTo>
                <a:cubicBezTo>
                  <a:pt x="13762" y="468"/>
                  <a:pt x="13552" y="768"/>
                  <a:pt x="13361" y="640"/>
                </a:cubicBezTo>
                <a:cubicBezTo>
                  <a:pt x="13236" y="556"/>
                  <a:pt x="13184" y="690"/>
                  <a:pt x="13187" y="1465"/>
                </a:cubicBezTo>
                <a:cubicBezTo>
                  <a:pt x="13151" y="923"/>
                  <a:pt x="13131" y="574"/>
                  <a:pt x="13002" y="716"/>
                </a:cubicBezTo>
                <a:cubicBezTo>
                  <a:pt x="12952" y="771"/>
                  <a:pt x="12772" y="869"/>
                  <a:pt x="12755" y="0"/>
                </a:cubicBezTo>
                <a:cubicBezTo>
                  <a:pt x="12724" y="0"/>
                  <a:pt x="12693" y="0"/>
                  <a:pt x="12662" y="0"/>
                </a:cubicBezTo>
                <a:cubicBezTo>
                  <a:pt x="12656" y="197"/>
                  <a:pt x="12649" y="394"/>
                  <a:pt x="12642" y="631"/>
                </a:cubicBezTo>
                <a:cubicBezTo>
                  <a:pt x="12574" y="631"/>
                  <a:pt x="12442" y="666"/>
                  <a:pt x="12442" y="625"/>
                </a:cubicBezTo>
                <a:cubicBezTo>
                  <a:pt x="12424" y="-235"/>
                  <a:pt x="12381" y="370"/>
                  <a:pt x="12341" y="546"/>
                </a:cubicBezTo>
                <a:cubicBezTo>
                  <a:pt x="12323" y="625"/>
                  <a:pt x="12293" y="656"/>
                  <a:pt x="12268" y="659"/>
                </a:cubicBezTo>
                <a:cubicBezTo>
                  <a:pt x="12146" y="674"/>
                  <a:pt x="12024" y="678"/>
                  <a:pt x="11901" y="677"/>
                </a:cubicBezTo>
                <a:cubicBezTo>
                  <a:pt x="11851" y="677"/>
                  <a:pt x="11801" y="653"/>
                  <a:pt x="11743" y="639"/>
                </a:cubicBezTo>
                <a:cubicBezTo>
                  <a:pt x="11740" y="687"/>
                  <a:pt x="11732" y="832"/>
                  <a:pt x="11724" y="995"/>
                </a:cubicBezTo>
                <a:cubicBezTo>
                  <a:pt x="11655" y="809"/>
                  <a:pt x="11593" y="638"/>
                  <a:pt x="11535" y="479"/>
                </a:cubicBezTo>
                <a:cubicBezTo>
                  <a:pt x="11512" y="674"/>
                  <a:pt x="11488" y="887"/>
                  <a:pt x="11459" y="1136"/>
                </a:cubicBezTo>
                <a:cubicBezTo>
                  <a:pt x="11411" y="896"/>
                  <a:pt x="11380" y="737"/>
                  <a:pt x="11347" y="574"/>
                </a:cubicBezTo>
                <a:cubicBezTo>
                  <a:pt x="11322" y="787"/>
                  <a:pt x="11299" y="984"/>
                  <a:pt x="11273" y="1207"/>
                </a:cubicBezTo>
                <a:cubicBezTo>
                  <a:pt x="11253" y="877"/>
                  <a:pt x="11239" y="631"/>
                  <a:pt x="11224" y="383"/>
                </a:cubicBezTo>
                <a:cubicBezTo>
                  <a:pt x="11211" y="398"/>
                  <a:pt x="11199" y="411"/>
                  <a:pt x="11186" y="425"/>
                </a:cubicBezTo>
                <a:cubicBezTo>
                  <a:pt x="11184" y="646"/>
                  <a:pt x="11182" y="869"/>
                  <a:pt x="11179" y="1092"/>
                </a:cubicBezTo>
                <a:cubicBezTo>
                  <a:pt x="11173" y="1094"/>
                  <a:pt x="11166" y="1096"/>
                  <a:pt x="11160" y="1097"/>
                </a:cubicBezTo>
                <a:cubicBezTo>
                  <a:pt x="11153" y="868"/>
                  <a:pt x="11146" y="640"/>
                  <a:pt x="11142" y="518"/>
                </a:cubicBezTo>
                <a:cubicBezTo>
                  <a:pt x="11025" y="518"/>
                  <a:pt x="10918" y="518"/>
                  <a:pt x="10811" y="518"/>
                </a:cubicBezTo>
                <a:cubicBezTo>
                  <a:pt x="10810" y="563"/>
                  <a:pt x="10809" y="608"/>
                  <a:pt x="10809" y="653"/>
                </a:cubicBezTo>
                <a:cubicBezTo>
                  <a:pt x="10849" y="745"/>
                  <a:pt x="10889" y="837"/>
                  <a:pt x="10929" y="929"/>
                </a:cubicBezTo>
                <a:cubicBezTo>
                  <a:pt x="10929" y="990"/>
                  <a:pt x="10929" y="1050"/>
                  <a:pt x="10929" y="1110"/>
                </a:cubicBezTo>
                <a:cubicBezTo>
                  <a:pt x="10788" y="1110"/>
                  <a:pt x="10647" y="1110"/>
                  <a:pt x="10505" y="1110"/>
                </a:cubicBezTo>
                <a:cubicBezTo>
                  <a:pt x="10505" y="1055"/>
                  <a:pt x="10504" y="1000"/>
                  <a:pt x="10504" y="945"/>
                </a:cubicBezTo>
                <a:cubicBezTo>
                  <a:pt x="10533" y="849"/>
                  <a:pt x="10562" y="752"/>
                  <a:pt x="10597" y="635"/>
                </a:cubicBezTo>
                <a:cubicBezTo>
                  <a:pt x="10466" y="635"/>
                  <a:pt x="10349" y="635"/>
                  <a:pt x="10232" y="635"/>
                </a:cubicBezTo>
                <a:cubicBezTo>
                  <a:pt x="10232" y="681"/>
                  <a:pt x="10233" y="727"/>
                  <a:pt x="10234" y="773"/>
                </a:cubicBezTo>
                <a:cubicBezTo>
                  <a:pt x="10286" y="835"/>
                  <a:pt x="10339" y="896"/>
                  <a:pt x="10392" y="957"/>
                </a:cubicBezTo>
                <a:cubicBezTo>
                  <a:pt x="10389" y="1049"/>
                  <a:pt x="10386" y="1141"/>
                  <a:pt x="10383" y="1232"/>
                </a:cubicBezTo>
                <a:cubicBezTo>
                  <a:pt x="10311" y="1097"/>
                  <a:pt x="10220" y="1724"/>
                  <a:pt x="10162" y="910"/>
                </a:cubicBezTo>
                <a:cubicBezTo>
                  <a:pt x="10153" y="787"/>
                  <a:pt x="10102" y="625"/>
                  <a:pt x="10086" y="665"/>
                </a:cubicBezTo>
                <a:cubicBezTo>
                  <a:pt x="10029" y="805"/>
                  <a:pt x="9979" y="1025"/>
                  <a:pt x="9959" y="1098"/>
                </a:cubicBezTo>
                <a:cubicBezTo>
                  <a:pt x="9827" y="987"/>
                  <a:pt x="9713" y="835"/>
                  <a:pt x="9599" y="818"/>
                </a:cubicBezTo>
                <a:cubicBezTo>
                  <a:pt x="9545" y="810"/>
                  <a:pt x="9492" y="1092"/>
                  <a:pt x="9435" y="1183"/>
                </a:cubicBezTo>
                <a:cubicBezTo>
                  <a:pt x="9391" y="1254"/>
                  <a:pt x="9342" y="1272"/>
                  <a:pt x="9296" y="1244"/>
                </a:cubicBezTo>
                <a:cubicBezTo>
                  <a:pt x="9256" y="1219"/>
                  <a:pt x="9217" y="1098"/>
                  <a:pt x="9178" y="1020"/>
                </a:cubicBezTo>
                <a:cubicBezTo>
                  <a:pt x="9142" y="1718"/>
                  <a:pt x="9041" y="1551"/>
                  <a:pt x="8953" y="1475"/>
                </a:cubicBezTo>
                <a:cubicBezTo>
                  <a:pt x="8911" y="1439"/>
                  <a:pt x="8873" y="1275"/>
                  <a:pt x="8832" y="1193"/>
                </a:cubicBezTo>
                <a:cubicBezTo>
                  <a:pt x="8727" y="983"/>
                  <a:pt x="8619" y="1527"/>
                  <a:pt x="8514" y="1168"/>
                </a:cubicBezTo>
                <a:cubicBezTo>
                  <a:pt x="8507" y="1147"/>
                  <a:pt x="8479" y="1223"/>
                  <a:pt x="8479" y="1250"/>
                </a:cubicBezTo>
                <a:cubicBezTo>
                  <a:pt x="8485" y="1822"/>
                  <a:pt x="8451" y="1665"/>
                  <a:pt x="8400" y="1394"/>
                </a:cubicBezTo>
                <a:cubicBezTo>
                  <a:pt x="8380" y="1284"/>
                  <a:pt x="8345" y="1193"/>
                  <a:pt x="8317" y="1195"/>
                </a:cubicBezTo>
                <a:cubicBezTo>
                  <a:pt x="7970" y="1232"/>
                  <a:pt x="7624" y="1309"/>
                  <a:pt x="7277" y="1333"/>
                </a:cubicBezTo>
                <a:cubicBezTo>
                  <a:pt x="6981" y="1352"/>
                  <a:pt x="6686" y="1308"/>
                  <a:pt x="6390" y="1311"/>
                </a:cubicBezTo>
                <a:cubicBezTo>
                  <a:pt x="6299" y="1312"/>
                  <a:pt x="6207" y="1420"/>
                  <a:pt x="6116" y="1403"/>
                </a:cubicBezTo>
                <a:cubicBezTo>
                  <a:pt x="5889" y="1360"/>
                  <a:pt x="5662" y="1215"/>
                  <a:pt x="5435" y="1224"/>
                </a:cubicBezTo>
                <a:cubicBezTo>
                  <a:pt x="5235" y="1232"/>
                  <a:pt x="5035" y="1462"/>
                  <a:pt x="4835" y="1473"/>
                </a:cubicBezTo>
                <a:cubicBezTo>
                  <a:pt x="4599" y="1487"/>
                  <a:pt x="4363" y="1354"/>
                  <a:pt x="4126" y="1316"/>
                </a:cubicBezTo>
                <a:cubicBezTo>
                  <a:pt x="3950" y="1287"/>
                  <a:pt x="3772" y="1295"/>
                  <a:pt x="3596" y="1309"/>
                </a:cubicBezTo>
                <a:cubicBezTo>
                  <a:pt x="3329" y="1331"/>
                  <a:pt x="3062" y="1352"/>
                  <a:pt x="2796" y="1413"/>
                </a:cubicBezTo>
                <a:cubicBezTo>
                  <a:pt x="2404" y="1503"/>
                  <a:pt x="2012" y="1563"/>
                  <a:pt x="1621" y="1760"/>
                </a:cubicBezTo>
                <a:cubicBezTo>
                  <a:pt x="1296" y="1923"/>
                  <a:pt x="975" y="2292"/>
                  <a:pt x="650" y="2518"/>
                </a:cubicBezTo>
                <a:cubicBezTo>
                  <a:pt x="483" y="2633"/>
                  <a:pt x="313" y="2612"/>
                  <a:pt x="145" y="2695"/>
                </a:cubicBezTo>
                <a:cubicBezTo>
                  <a:pt x="-5" y="2771"/>
                  <a:pt x="-30" y="3143"/>
                  <a:pt x="31" y="3852"/>
                </a:cubicBezTo>
                <a:cubicBezTo>
                  <a:pt x="85" y="4476"/>
                  <a:pt x="131" y="5150"/>
                  <a:pt x="149" y="5825"/>
                </a:cubicBezTo>
                <a:cubicBezTo>
                  <a:pt x="196" y="7568"/>
                  <a:pt x="239" y="9320"/>
                  <a:pt x="258" y="11076"/>
                </a:cubicBezTo>
                <a:cubicBezTo>
                  <a:pt x="270" y="12143"/>
                  <a:pt x="249" y="13235"/>
                  <a:pt x="218" y="14296"/>
                </a:cubicBezTo>
                <a:cubicBezTo>
                  <a:pt x="202" y="14872"/>
                  <a:pt x="278" y="17555"/>
                  <a:pt x="362" y="17917"/>
                </a:cubicBezTo>
                <a:cubicBezTo>
                  <a:pt x="391" y="18042"/>
                  <a:pt x="435" y="18091"/>
                  <a:pt x="474" y="18120"/>
                </a:cubicBezTo>
                <a:cubicBezTo>
                  <a:pt x="803" y="18359"/>
                  <a:pt x="1131" y="18608"/>
                  <a:pt x="1460" y="18811"/>
                </a:cubicBezTo>
                <a:cubicBezTo>
                  <a:pt x="1679" y="18945"/>
                  <a:pt x="1898" y="19022"/>
                  <a:pt x="2117" y="19097"/>
                </a:cubicBezTo>
                <a:cubicBezTo>
                  <a:pt x="2305" y="19162"/>
                  <a:pt x="2494" y="19156"/>
                  <a:pt x="2681" y="19239"/>
                </a:cubicBezTo>
                <a:cubicBezTo>
                  <a:pt x="2869" y="19323"/>
                  <a:pt x="3054" y="19518"/>
                  <a:pt x="3241" y="19594"/>
                </a:cubicBezTo>
                <a:cubicBezTo>
                  <a:pt x="3432" y="19671"/>
                  <a:pt x="3624" y="19632"/>
                  <a:pt x="3815" y="19700"/>
                </a:cubicBezTo>
                <a:cubicBezTo>
                  <a:pt x="3973" y="19757"/>
                  <a:pt x="4130" y="19930"/>
                  <a:pt x="4288" y="19990"/>
                </a:cubicBezTo>
                <a:cubicBezTo>
                  <a:pt x="4605" y="20109"/>
                  <a:pt x="4922" y="20180"/>
                  <a:pt x="5239" y="20283"/>
                </a:cubicBezTo>
                <a:cubicBezTo>
                  <a:pt x="5401" y="20336"/>
                  <a:pt x="5563" y="20438"/>
                  <a:pt x="5725" y="20477"/>
                </a:cubicBezTo>
                <a:cubicBezTo>
                  <a:pt x="5997" y="20542"/>
                  <a:pt x="6269" y="20544"/>
                  <a:pt x="6540" y="20632"/>
                </a:cubicBezTo>
                <a:cubicBezTo>
                  <a:pt x="6746" y="20698"/>
                  <a:pt x="6951" y="20928"/>
                  <a:pt x="7156" y="20955"/>
                </a:cubicBezTo>
                <a:cubicBezTo>
                  <a:pt x="7436" y="20992"/>
                  <a:pt x="7723" y="20691"/>
                  <a:pt x="7993" y="20951"/>
                </a:cubicBezTo>
                <a:cubicBezTo>
                  <a:pt x="8168" y="21120"/>
                  <a:pt x="8333" y="20739"/>
                  <a:pt x="8511" y="21094"/>
                </a:cubicBezTo>
                <a:cubicBezTo>
                  <a:pt x="8646" y="21365"/>
                  <a:pt x="8818" y="21033"/>
                  <a:pt x="8975" y="21142"/>
                </a:cubicBezTo>
                <a:cubicBezTo>
                  <a:pt x="9130" y="21248"/>
                  <a:pt x="9283" y="20755"/>
                  <a:pt x="9443" y="21068"/>
                </a:cubicBezTo>
                <a:cubicBezTo>
                  <a:pt x="9469" y="21117"/>
                  <a:pt x="9511" y="20844"/>
                  <a:pt x="9547" y="20836"/>
                </a:cubicBezTo>
                <a:cubicBezTo>
                  <a:pt x="9630" y="20818"/>
                  <a:pt x="9715" y="20921"/>
                  <a:pt x="9798" y="20879"/>
                </a:cubicBezTo>
                <a:cubicBezTo>
                  <a:pt x="9877" y="20839"/>
                  <a:pt x="9947" y="20794"/>
                  <a:pt x="10030" y="20865"/>
                </a:cubicBezTo>
                <a:cubicBezTo>
                  <a:pt x="10147" y="20965"/>
                  <a:pt x="10274" y="20760"/>
                  <a:pt x="10396" y="20650"/>
                </a:cubicBezTo>
                <a:cubicBezTo>
                  <a:pt x="10412" y="20636"/>
                  <a:pt x="10422" y="20416"/>
                  <a:pt x="10437" y="20264"/>
                </a:cubicBezTo>
                <a:cubicBezTo>
                  <a:pt x="10514" y="20914"/>
                  <a:pt x="10756" y="20810"/>
                  <a:pt x="10883" y="20156"/>
                </a:cubicBezTo>
                <a:cubicBezTo>
                  <a:pt x="10898" y="20278"/>
                  <a:pt x="10919" y="20526"/>
                  <a:pt x="10930" y="20514"/>
                </a:cubicBezTo>
                <a:cubicBezTo>
                  <a:pt x="11029" y="20400"/>
                  <a:pt x="11127" y="20243"/>
                  <a:pt x="11242" y="20071"/>
                </a:cubicBezTo>
                <a:cubicBezTo>
                  <a:pt x="11241" y="20057"/>
                  <a:pt x="11257" y="20262"/>
                  <a:pt x="11274" y="20474"/>
                </a:cubicBezTo>
                <a:cubicBezTo>
                  <a:pt x="11326" y="20406"/>
                  <a:pt x="11370" y="20347"/>
                  <a:pt x="11414" y="20288"/>
                </a:cubicBezTo>
                <a:cubicBezTo>
                  <a:pt x="11408" y="20129"/>
                  <a:pt x="11403" y="19989"/>
                  <a:pt x="11392" y="19695"/>
                </a:cubicBezTo>
                <a:cubicBezTo>
                  <a:pt x="11444" y="19937"/>
                  <a:pt x="11474" y="20075"/>
                  <a:pt x="11497" y="20184"/>
                </a:cubicBezTo>
                <a:cubicBezTo>
                  <a:pt x="11662" y="19584"/>
                  <a:pt x="11902" y="20704"/>
                  <a:pt x="12028" y="19378"/>
                </a:cubicBezTo>
                <a:cubicBezTo>
                  <a:pt x="12042" y="19636"/>
                  <a:pt x="12050" y="19784"/>
                  <a:pt x="12053" y="19829"/>
                </a:cubicBezTo>
                <a:cubicBezTo>
                  <a:pt x="12124" y="19774"/>
                  <a:pt x="12194" y="19622"/>
                  <a:pt x="12255" y="19693"/>
                </a:cubicBezTo>
                <a:cubicBezTo>
                  <a:pt x="12401" y="19866"/>
                  <a:pt x="12536" y="19945"/>
                  <a:pt x="12665" y="19390"/>
                </a:cubicBezTo>
                <a:cubicBezTo>
                  <a:pt x="12696" y="19256"/>
                  <a:pt x="12795" y="19262"/>
                  <a:pt x="12798" y="19309"/>
                </a:cubicBezTo>
                <a:cubicBezTo>
                  <a:pt x="12829" y="19869"/>
                  <a:pt x="12883" y="19609"/>
                  <a:pt x="12938" y="19476"/>
                </a:cubicBezTo>
                <a:cubicBezTo>
                  <a:pt x="12980" y="19378"/>
                  <a:pt x="13041" y="19183"/>
                  <a:pt x="13064" y="19267"/>
                </a:cubicBezTo>
                <a:cubicBezTo>
                  <a:pt x="13231" y="19879"/>
                  <a:pt x="13403" y="19196"/>
                  <a:pt x="13572" y="19377"/>
                </a:cubicBezTo>
                <a:cubicBezTo>
                  <a:pt x="13640" y="19449"/>
                  <a:pt x="13718" y="19268"/>
                  <a:pt x="13806" y="19188"/>
                </a:cubicBezTo>
                <a:cubicBezTo>
                  <a:pt x="13815" y="19230"/>
                  <a:pt x="13846" y="19368"/>
                  <a:pt x="13878" y="19511"/>
                </a:cubicBezTo>
                <a:cubicBezTo>
                  <a:pt x="13977" y="18524"/>
                  <a:pt x="14197" y="20024"/>
                  <a:pt x="14267" y="19064"/>
                </a:cubicBezTo>
                <a:cubicBezTo>
                  <a:pt x="14353" y="19128"/>
                  <a:pt x="14430" y="19136"/>
                  <a:pt x="14501" y="19250"/>
                </a:cubicBezTo>
                <a:cubicBezTo>
                  <a:pt x="14638" y="19469"/>
                  <a:pt x="14770" y="18219"/>
                  <a:pt x="14899" y="19316"/>
                </a:cubicBezTo>
                <a:cubicBezTo>
                  <a:pt x="14922" y="18993"/>
                  <a:pt x="14939" y="18757"/>
                  <a:pt x="14951" y="18592"/>
                </a:cubicBezTo>
                <a:cubicBezTo>
                  <a:pt x="14986" y="18845"/>
                  <a:pt x="15019" y="19266"/>
                  <a:pt x="15049" y="19259"/>
                </a:cubicBezTo>
                <a:cubicBezTo>
                  <a:pt x="15127" y="19241"/>
                  <a:pt x="15204" y="19039"/>
                  <a:pt x="15288" y="18898"/>
                </a:cubicBezTo>
                <a:cubicBezTo>
                  <a:pt x="15305" y="18917"/>
                  <a:pt x="15342" y="18991"/>
                  <a:pt x="15379" y="18991"/>
                </a:cubicBezTo>
                <a:cubicBezTo>
                  <a:pt x="15417" y="18991"/>
                  <a:pt x="15487" y="18856"/>
                  <a:pt x="15489" y="18885"/>
                </a:cubicBezTo>
                <a:cubicBezTo>
                  <a:pt x="15547" y="19743"/>
                  <a:pt x="15662" y="18955"/>
                  <a:pt x="15746" y="19136"/>
                </a:cubicBezTo>
                <a:cubicBezTo>
                  <a:pt x="15788" y="19228"/>
                  <a:pt x="15854" y="19005"/>
                  <a:pt x="15891" y="18950"/>
                </a:cubicBezTo>
                <a:cubicBezTo>
                  <a:pt x="16019" y="19035"/>
                  <a:pt x="16137" y="19115"/>
                  <a:pt x="16255" y="19194"/>
                </a:cubicBezTo>
                <a:cubicBezTo>
                  <a:pt x="16309" y="18104"/>
                  <a:pt x="16360" y="17998"/>
                  <a:pt x="16578" y="18477"/>
                </a:cubicBezTo>
                <a:cubicBezTo>
                  <a:pt x="16560" y="18636"/>
                  <a:pt x="16541" y="18800"/>
                  <a:pt x="16523" y="18964"/>
                </a:cubicBezTo>
                <a:cubicBezTo>
                  <a:pt x="16598" y="19008"/>
                  <a:pt x="16673" y="19051"/>
                  <a:pt x="16752" y="19097"/>
                </a:cubicBezTo>
                <a:cubicBezTo>
                  <a:pt x="16752" y="19094"/>
                  <a:pt x="16752" y="19207"/>
                  <a:pt x="16752" y="19314"/>
                </a:cubicBezTo>
                <a:cubicBezTo>
                  <a:pt x="16818" y="19249"/>
                  <a:pt x="16879" y="19191"/>
                  <a:pt x="16914" y="19156"/>
                </a:cubicBezTo>
                <a:cubicBezTo>
                  <a:pt x="17003" y="18792"/>
                  <a:pt x="17077" y="18488"/>
                  <a:pt x="17157" y="18159"/>
                </a:cubicBezTo>
                <a:cubicBezTo>
                  <a:pt x="17127" y="18972"/>
                  <a:pt x="17199" y="18869"/>
                  <a:pt x="17287" y="18587"/>
                </a:cubicBezTo>
                <a:cubicBezTo>
                  <a:pt x="17295" y="18734"/>
                  <a:pt x="17303" y="18867"/>
                  <a:pt x="17309" y="18983"/>
                </a:cubicBezTo>
                <a:cubicBezTo>
                  <a:pt x="17374" y="18861"/>
                  <a:pt x="17425" y="18764"/>
                  <a:pt x="17472" y="18675"/>
                </a:cubicBezTo>
                <a:cubicBezTo>
                  <a:pt x="17509" y="18921"/>
                  <a:pt x="17539" y="19124"/>
                  <a:pt x="17591" y="19476"/>
                </a:cubicBezTo>
                <a:cubicBezTo>
                  <a:pt x="17621" y="18995"/>
                  <a:pt x="17642" y="18667"/>
                  <a:pt x="17662" y="18341"/>
                </a:cubicBezTo>
                <a:cubicBezTo>
                  <a:pt x="17669" y="18348"/>
                  <a:pt x="17676" y="18354"/>
                  <a:pt x="17682" y="18361"/>
                </a:cubicBezTo>
                <a:cubicBezTo>
                  <a:pt x="17682" y="18609"/>
                  <a:pt x="17682" y="18857"/>
                  <a:pt x="17682" y="19195"/>
                </a:cubicBezTo>
                <a:cubicBezTo>
                  <a:pt x="17755" y="18835"/>
                  <a:pt x="17825" y="18433"/>
                  <a:pt x="17931" y="19306"/>
                </a:cubicBezTo>
                <a:cubicBezTo>
                  <a:pt x="17931" y="18602"/>
                  <a:pt x="17931" y="18186"/>
                  <a:pt x="17931" y="17773"/>
                </a:cubicBezTo>
                <a:cubicBezTo>
                  <a:pt x="17981" y="18114"/>
                  <a:pt x="18031" y="18456"/>
                  <a:pt x="18082" y="18807"/>
                </a:cubicBezTo>
                <a:cubicBezTo>
                  <a:pt x="18070" y="18833"/>
                  <a:pt x="18031" y="18917"/>
                  <a:pt x="17971" y="19050"/>
                </a:cubicBezTo>
                <a:cubicBezTo>
                  <a:pt x="18078" y="19105"/>
                  <a:pt x="18159" y="19145"/>
                  <a:pt x="18240" y="19186"/>
                </a:cubicBezTo>
                <a:cubicBezTo>
                  <a:pt x="18243" y="18974"/>
                  <a:pt x="18247" y="18733"/>
                  <a:pt x="18250" y="18493"/>
                </a:cubicBezTo>
                <a:cubicBezTo>
                  <a:pt x="18264" y="18537"/>
                  <a:pt x="18278" y="18582"/>
                  <a:pt x="18292" y="18627"/>
                </a:cubicBezTo>
                <a:cubicBezTo>
                  <a:pt x="18330" y="18350"/>
                  <a:pt x="18367" y="18074"/>
                  <a:pt x="18404" y="17803"/>
                </a:cubicBezTo>
                <a:cubicBezTo>
                  <a:pt x="18427" y="18235"/>
                  <a:pt x="18451" y="18674"/>
                  <a:pt x="18478" y="19187"/>
                </a:cubicBezTo>
                <a:cubicBezTo>
                  <a:pt x="18541" y="18740"/>
                  <a:pt x="18588" y="18400"/>
                  <a:pt x="18643" y="18008"/>
                </a:cubicBezTo>
                <a:cubicBezTo>
                  <a:pt x="18674" y="18452"/>
                  <a:pt x="18700" y="18832"/>
                  <a:pt x="18731" y="19275"/>
                </a:cubicBezTo>
                <a:cubicBezTo>
                  <a:pt x="18752" y="18936"/>
                  <a:pt x="18769" y="18659"/>
                  <a:pt x="18784" y="18425"/>
                </a:cubicBezTo>
                <a:cubicBezTo>
                  <a:pt x="18830" y="18473"/>
                  <a:pt x="18872" y="18517"/>
                  <a:pt x="18914" y="18559"/>
                </a:cubicBezTo>
                <a:cubicBezTo>
                  <a:pt x="18848" y="18068"/>
                  <a:pt x="18784" y="17563"/>
                  <a:pt x="18710" y="17109"/>
                </a:cubicBezTo>
                <a:cubicBezTo>
                  <a:pt x="18703" y="17063"/>
                  <a:pt x="18618" y="17272"/>
                  <a:pt x="18591" y="17457"/>
                </a:cubicBezTo>
                <a:cubicBezTo>
                  <a:pt x="18565" y="17644"/>
                  <a:pt x="18566" y="17948"/>
                  <a:pt x="18548" y="18377"/>
                </a:cubicBezTo>
                <a:cubicBezTo>
                  <a:pt x="18501" y="17841"/>
                  <a:pt x="18637" y="17194"/>
                  <a:pt x="18470" y="17143"/>
                </a:cubicBezTo>
                <a:cubicBezTo>
                  <a:pt x="18361" y="17110"/>
                  <a:pt x="18251" y="17092"/>
                  <a:pt x="18144" y="17169"/>
                </a:cubicBezTo>
                <a:cubicBezTo>
                  <a:pt x="18063" y="17228"/>
                  <a:pt x="17946" y="17016"/>
                  <a:pt x="17924" y="17758"/>
                </a:cubicBezTo>
                <a:cubicBezTo>
                  <a:pt x="17907" y="17359"/>
                  <a:pt x="17891" y="16959"/>
                  <a:pt x="17874" y="16559"/>
                </a:cubicBezTo>
                <a:cubicBezTo>
                  <a:pt x="17860" y="16573"/>
                  <a:pt x="17845" y="16587"/>
                  <a:pt x="17831" y="16602"/>
                </a:cubicBezTo>
                <a:cubicBezTo>
                  <a:pt x="17829" y="16695"/>
                  <a:pt x="17834" y="16828"/>
                  <a:pt x="17824" y="16872"/>
                </a:cubicBezTo>
                <a:cubicBezTo>
                  <a:pt x="17806" y="16954"/>
                  <a:pt x="17780" y="16986"/>
                  <a:pt x="17757" y="17038"/>
                </a:cubicBezTo>
                <a:cubicBezTo>
                  <a:pt x="17787" y="16684"/>
                  <a:pt x="17817" y="16331"/>
                  <a:pt x="17839" y="16079"/>
                </a:cubicBezTo>
                <a:cubicBezTo>
                  <a:pt x="17946" y="16348"/>
                  <a:pt x="18032" y="16566"/>
                  <a:pt x="18135" y="16827"/>
                </a:cubicBezTo>
                <a:cubicBezTo>
                  <a:pt x="18184" y="16256"/>
                  <a:pt x="18233" y="15692"/>
                  <a:pt x="18285" y="15092"/>
                </a:cubicBezTo>
                <a:cubicBezTo>
                  <a:pt x="18256" y="15037"/>
                  <a:pt x="18218" y="14961"/>
                  <a:pt x="18179" y="14886"/>
                </a:cubicBezTo>
                <a:cubicBezTo>
                  <a:pt x="18184" y="14804"/>
                  <a:pt x="18189" y="14721"/>
                  <a:pt x="18193" y="14639"/>
                </a:cubicBezTo>
                <a:cubicBezTo>
                  <a:pt x="18145" y="14620"/>
                  <a:pt x="18097" y="14601"/>
                  <a:pt x="18065" y="14589"/>
                </a:cubicBezTo>
                <a:cubicBezTo>
                  <a:pt x="18035" y="14911"/>
                  <a:pt x="18014" y="15151"/>
                  <a:pt x="17975" y="15574"/>
                </a:cubicBezTo>
                <a:cubicBezTo>
                  <a:pt x="17968" y="15105"/>
                  <a:pt x="17964" y="14832"/>
                  <a:pt x="17959" y="14533"/>
                </a:cubicBezTo>
                <a:cubicBezTo>
                  <a:pt x="17842" y="14474"/>
                  <a:pt x="17706" y="14406"/>
                  <a:pt x="17570" y="14337"/>
                </a:cubicBezTo>
                <a:cubicBezTo>
                  <a:pt x="17540" y="14995"/>
                  <a:pt x="17542" y="14982"/>
                  <a:pt x="17451" y="14564"/>
                </a:cubicBezTo>
                <a:cubicBezTo>
                  <a:pt x="17424" y="14442"/>
                  <a:pt x="17383" y="14366"/>
                  <a:pt x="17348" y="14356"/>
                </a:cubicBezTo>
                <a:cubicBezTo>
                  <a:pt x="17202" y="14315"/>
                  <a:pt x="17051" y="14411"/>
                  <a:pt x="16910" y="14255"/>
                </a:cubicBezTo>
                <a:cubicBezTo>
                  <a:pt x="16798" y="14131"/>
                  <a:pt x="16771" y="14275"/>
                  <a:pt x="16786" y="14899"/>
                </a:cubicBezTo>
                <a:cubicBezTo>
                  <a:pt x="16663" y="14049"/>
                  <a:pt x="16837" y="13985"/>
                  <a:pt x="16860" y="13756"/>
                </a:cubicBezTo>
                <a:cubicBezTo>
                  <a:pt x="16879" y="13858"/>
                  <a:pt x="16906" y="13999"/>
                  <a:pt x="16932" y="14140"/>
                </a:cubicBezTo>
                <a:cubicBezTo>
                  <a:pt x="16938" y="14055"/>
                  <a:pt x="16944" y="13969"/>
                  <a:pt x="16950" y="13884"/>
                </a:cubicBezTo>
                <a:cubicBezTo>
                  <a:pt x="16982" y="13753"/>
                  <a:pt x="17014" y="13623"/>
                  <a:pt x="17047" y="13493"/>
                </a:cubicBezTo>
                <a:cubicBezTo>
                  <a:pt x="17049" y="13650"/>
                  <a:pt x="17051" y="13808"/>
                  <a:pt x="17054" y="14014"/>
                </a:cubicBezTo>
                <a:cubicBezTo>
                  <a:pt x="17247" y="13630"/>
                  <a:pt x="17464" y="14347"/>
                  <a:pt x="17647" y="13453"/>
                </a:cubicBezTo>
                <a:cubicBezTo>
                  <a:pt x="17646" y="13419"/>
                  <a:pt x="17645" y="13320"/>
                  <a:pt x="17645" y="13288"/>
                </a:cubicBezTo>
                <a:cubicBezTo>
                  <a:pt x="17726" y="13460"/>
                  <a:pt x="17813" y="13643"/>
                  <a:pt x="17893" y="13814"/>
                </a:cubicBezTo>
                <a:cubicBezTo>
                  <a:pt x="17882" y="13841"/>
                  <a:pt x="17856" y="13914"/>
                  <a:pt x="17821" y="14006"/>
                </a:cubicBezTo>
                <a:cubicBezTo>
                  <a:pt x="18014" y="14475"/>
                  <a:pt x="18179" y="14319"/>
                  <a:pt x="18321" y="13553"/>
                </a:cubicBezTo>
                <a:cubicBezTo>
                  <a:pt x="18318" y="13537"/>
                  <a:pt x="18304" y="13456"/>
                  <a:pt x="18286" y="13349"/>
                </a:cubicBezTo>
                <a:cubicBezTo>
                  <a:pt x="18327" y="13312"/>
                  <a:pt x="18361" y="13280"/>
                  <a:pt x="18400" y="13245"/>
                </a:cubicBezTo>
                <a:cubicBezTo>
                  <a:pt x="18400" y="13620"/>
                  <a:pt x="18400" y="13969"/>
                  <a:pt x="18400" y="14457"/>
                </a:cubicBezTo>
                <a:cubicBezTo>
                  <a:pt x="18433" y="14175"/>
                  <a:pt x="18451" y="14023"/>
                  <a:pt x="18480" y="13776"/>
                </a:cubicBezTo>
                <a:cubicBezTo>
                  <a:pt x="18480" y="14070"/>
                  <a:pt x="18480" y="14227"/>
                  <a:pt x="18480" y="14434"/>
                </a:cubicBezTo>
                <a:cubicBezTo>
                  <a:pt x="18620" y="14037"/>
                  <a:pt x="18544" y="13704"/>
                  <a:pt x="18456" y="13312"/>
                </a:cubicBezTo>
                <a:cubicBezTo>
                  <a:pt x="18564" y="13348"/>
                  <a:pt x="18640" y="13374"/>
                  <a:pt x="18715" y="13398"/>
                </a:cubicBezTo>
                <a:cubicBezTo>
                  <a:pt x="18716" y="13449"/>
                  <a:pt x="18717" y="13502"/>
                  <a:pt x="18718" y="13553"/>
                </a:cubicBezTo>
                <a:cubicBezTo>
                  <a:pt x="18690" y="13611"/>
                  <a:pt x="18663" y="13670"/>
                  <a:pt x="18630" y="13739"/>
                </a:cubicBezTo>
                <a:cubicBezTo>
                  <a:pt x="18783" y="14320"/>
                  <a:pt x="18718" y="13258"/>
                  <a:pt x="18795" y="13193"/>
                </a:cubicBezTo>
                <a:cubicBezTo>
                  <a:pt x="18851" y="13730"/>
                  <a:pt x="18913" y="13702"/>
                  <a:pt x="18965" y="13030"/>
                </a:cubicBezTo>
                <a:cubicBezTo>
                  <a:pt x="18978" y="13188"/>
                  <a:pt x="18988" y="13302"/>
                  <a:pt x="18992" y="13346"/>
                </a:cubicBezTo>
                <a:cubicBezTo>
                  <a:pt x="19078" y="13448"/>
                  <a:pt x="19136" y="13548"/>
                  <a:pt x="19194" y="13577"/>
                </a:cubicBezTo>
                <a:cubicBezTo>
                  <a:pt x="19264" y="13612"/>
                  <a:pt x="19334" y="13586"/>
                  <a:pt x="19411" y="13586"/>
                </a:cubicBezTo>
                <a:cubicBezTo>
                  <a:pt x="19411" y="13567"/>
                  <a:pt x="19408" y="13404"/>
                  <a:pt x="19408" y="13357"/>
                </a:cubicBezTo>
                <a:cubicBezTo>
                  <a:pt x="19529" y="13456"/>
                  <a:pt x="19644" y="13550"/>
                  <a:pt x="19745" y="13634"/>
                </a:cubicBezTo>
                <a:cubicBezTo>
                  <a:pt x="19781" y="13189"/>
                  <a:pt x="19818" y="12742"/>
                  <a:pt x="19855" y="12295"/>
                </a:cubicBezTo>
                <a:cubicBezTo>
                  <a:pt x="19866" y="12304"/>
                  <a:pt x="19877" y="12311"/>
                  <a:pt x="19888" y="12321"/>
                </a:cubicBezTo>
                <a:cubicBezTo>
                  <a:pt x="19903" y="12657"/>
                  <a:pt x="19918" y="12994"/>
                  <a:pt x="19933" y="13333"/>
                </a:cubicBezTo>
                <a:cubicBezTo>
                  <a:pt x="20114" y="13346"/>
                  <a:pt x="19993" y="12256"/>
                  <a:pt x="20090" y="12019"/>
                </a:cubicBezTo>
                <a:cubicBezTo>
                  <a:pt x="20121" y="12499"/>
                  <a:pt x="20153" y="12979"/>
                  <a:pt x="20184" y="13461"/>
                </a:cubicBezTo>
                <a:cubicBezTo>
                  <a:pt x="20195" y="13439"/>
                  <a:pt x="20207" y="13418"/>
                  <a:pt x="20218" y="13397"/>
                </a:cubicBezTo>
                <a:cubicBezTo>
                  <a:pt x="20202" y="13057"/>
                  <a:pt x="20185" y="12716"/>
                  <a:pt x="20165" y="12295"/>
                </a:cubicBezTo>
                <a:cubicBezTo>
                  <a:pt x="20209" y="12272"/>
                  <a:pt x="20272" y="12238"/>
                  <a:pt x="20346" y="12198"/>
                </a:cubicBezTo>
                <a:cubicBezTo>
                  <a:pt x="20346" y="12163"/>
                  <a:pt x="20346" y="12098"/>
                  <a:pt x="20346" y="12032"/>
                </a:cubicBezTo>
                <a:cubicBezTo>
                  <a:pt x="20361" y="12065"/>
                  <a:pt x="20375" y="12099"/>
                  <a:pt x="20389" y="12133"/>
                </a:cubicBezTo>
                <a:cubicBezTo>
                  <a:pt x="20364" y="12315"/>
                  <a:pt x="20329" y="12479"/>
                  <a:pt x="20315" y="12685"/>
                </a:cubicBezTo>
                <a:cubicBezTo>
                  <a:pt x="20297" y="12960"/>
                  <a:pt x="20294" y="13266"/>
                  <a:pt x="20280" y="13707"/>
                </a:cubicBezTo>
                <a:cubicBezTo>
                  <a:pt x="20357" y="13080"/>
                  <a:pt x="20416" y="12602"/>
                  <a:pt x="20486" y="12030"/>
                </a:cubicBezTo>
                <a:cubicBezTo>
                  <a:pt x="20486" y="12397"/>
                  <a:pt x="20486" y="12627"/>
                  <a:pt x="20486" y="12803"/>
                </a:cubicBezTo>
                <a:cubicBezTo>
                  <a:pt x="20531" y="12575"/>
                  <a:pt x="20577" y="12340"/>
                  <a:pt x="20626" y="12087"/>
                </a:cubicBezTo>
                <a:cubicBezTo>
                  <a:pt x="20659" y="12352"/>
                  <a:pt x="20682" y="12542"/>
                  <a:pt x="20715" y="12808"/>
                </a:cubicBezTo>
                <a:cubicBezTo>
                  <a:pt x="20721" y="12535"/>
                  <a:pt x="20724" y="12378"/>
                  <a:pt x="20730" y="12112"/>
                </a:cubicBezTo>
                <a:cubicBezTo>
                  <a:pt x="20803" y="12222"/>
                  <a:pt x="20870" y="12323"/>
                  <a:pt x="20943" y="12432"/>
                </a:cubicBezTo>
                <a:cubicBezTo>
                  <a:pt x="20951" y="12254"/>
                  <a:pt x="20964" y="11958"/>
                  <a:pt x="20978" y="11655"/>
                </a:cubicBezTo>
                <a:cubicBezTo>
                  <a:pt x="20823" y="11655"/>
                  <a:pt x="20687" y="11655"/>
                  <a:pt x="20551" y="11655"/>
                </a:cubicBezTo>
                <a:cubicBezTo>
                  <a:pt x="20567" y="10926"/>
                  <a:pt x="20586" y="10868"/>
                  <a:pt x="20706" y="11117"/>
                </a:cubicBezTo>
                <a:close/>
              </a:path>
            </a:pathLst>
          </a:custGeom>
        </p:spPr>
        <p:txBody>
          <a:bodyPr/>
          <a:lstStyle/>
          <a:p>
            <a:pPr defTabSz="642937">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p>
        </p:txBody>
      </p:sp>
      <p:sp>
        <p:nvSpPr>
          <p:cNvPr id="890" name="Title"/>
          <p:cNvSpPr txBox="1">
            <a:spLocks noGrp="1"/>
          </p:cNvSpPr>
          <p:nvPr>
            <p:ph type="title"/>
          </p:nvPr>
        </p:nvSpPr>
        <p:spPr>
          <a:xfrm>
            <a:off x="9817768" y="1805157"/>
            <a:ext cx="12327388" cy="984569"/>
          </a:xfrm>
          <a:prstGeom prst="rect">
            <a:avLst/>
          </a:prstGeom>
        </p:spPr>
        <p:txBody>
          <a:bodyPr/>
          <a:lstStyle/>
          <a:p>
            <a:r>
              <a:rPr lang="fr-FR" sz="4400" dirty="0" smtClean="0"/>
              <a:t>La </a:t>
            </a:r>
            <a:r>
              <a:rPr lang="fr-FR" sz="4400" dirty="0" smtClean="0"/>
              <a:t>pologne</a:t>
            </a:r>
            <a:endParaRPr sz="4400" dirty="0"/>
          </a:p>
        </p:txBody>
      </p:sp>
      <p:sp>
        <p:nvSpPr>
          <p:cNvPr id="891" name="Shape"/>
          <p:cNvSpPr>
            <a:spLocks noGrp="1"/>
          </p:cNvSpPr>
          <p:nvPr>
            <p:ph type="body" idx="15"/>
          </p:nvPr>
        </p:nvSpPr>
        <p:spPr>
          <a:xfrm>
            <a:off x="8581313" y="7702771"/>
            <a:ext cx="1236455" cy="1178650"/>
          </a:xfrm>
          <a:custGeom>
            <a:avLst/>
            <a:gdLst/>
            <a:ahLst/>
            <a:cxnLst>
              <a:cxn ang="0">
                <a:pos x="wd2" y="hd2"/>
              </a:cxn>
              <a:cxn ang="5400000">
                <a:pos x="wd2" y="hd2"/>
              </a:cxn>
              <a:cxn ang="10800000">
                <a:pos x="wd2" y="hd2"/>
              </a:cxn>
              <a:cxn ang="16200000">
                <a:pos x="wd2" y="hd2"/>
              </a:cxn>
            </a:cxnLst>
            <a:rect l="0" t="0" r="r" b="b"/>
            <a:pathLst>
              <a:path w="21568" h="21583" extrusionOk="0">
                <a:moveTo>
                  <a:pt x="16592" y="2"/>
                </a:moveTo>
                <a:cubicBezTo>
                  <a:pt x="16492" y="-9"/>
                  <a:pt x="16386" y="16"/>
                  <a:pt x="16290" y="57"/>
                </a:cubicBezTo>
                <a:cubicBezTo>
                  <a:pt x="16249" y="74"/>
                  <a:pt x="16225" y="182"/>
                  <a:pt x="16193" y="245"/>
                </a:cubicBezTo>
                <a:cubicBezTo>
                  <a:pt x="16240" y="268"/>
                  <a:pt x="16289" y="302"/>
                  <a:pt x="16336" y="306"/>
                </a:cubicBezTo>
                <a:cubicBezTo>
                  <a:pt x="16441" y="316"/>
                  <a:pt x="16545" y="312"/>
                  <a:pt x="16650" y="312"/>
                </a:cubicBezTo>
                <a:cubicBezTo>
                  <a:pt x="16653" y="348"/>
                  <a:pt x="16656" y="380"/>
                  <a:pt x="16659" y="416"/>
                </a:cubicBezTo>
                <a:cubicBezTo>
                  <a:pt x="16603" y="443"/>
                  <a:pt x="16546" y="497"/>
                  <a:pt x="16491" y="495"/>
                </a:cubicBezTo>
                <a:cubicBezTo>
                  <a:pt x="16260" y="486"/>
                  <a:pt x="16030" y="460"/>
                  <a:pt x="15799" y="440"/>
                </a:cubicBezTo>
                <a:cubicBezTo>
                  <a:pt x="15671" y="429"/>
                  <a:pt x="15542" y="420"/>
                  <a:pt x="15414" y="404"/>
                </a:cubicBezTo>
                <a:cubicBezTo>
                  <a:pt x="15307" y="390"/>
                  <a:pt x="15200" y="344"/>
                  <a:pt x="15095" y="355"/>
                </a:cubicBezTo>
                <a:cubicBezTo>
                  <a:pt x="14983" y="367"/>
                  <a:pt x="14871" y="428"/>
                  <a:pt x="14731" y="477"/>
                </a:cubicBezTo>
                <a:cubicBezTo>
                  <a:pt x="14755" y="314"/>
                  <a:pt x="14770" y="216"/>
                  <a:pt x="14785" y="118"/>
                </a:cubicBezTo>
                <a:cubicBezTo>
                  <a:pt x="14476" y="3"/>
                  <a:pt x="14417" y="373"/>
                  <a:pt x="14295" y="623"/>
                </a:cubicBezTo>
                <a:cubicBezTo>
                  <a:pt x="14133" y="296"/>
                  <a:pt x="13756" y="295"/>
                  <a:pt x="13548" y="550"/>
                </a:cubicBezTo>
                <a:cubicBezTo>
                  <a:pt x="13464" y="495"/>
                  <a:pt x="13378" y="393"/>
                  <a:pt x="13343" y="422"/>
                </a:cubicBezTo>
                <a:cubicBezTo>
                  <a:pt x="13121" y="604"/>
                  <a:pt x="12922" y="745"/>
                  <a:pt x="12643" y="616"/>
                </a:cubicBezTo>
                <a:cubicBezTo>
                  <a:pt x="12449" y="527"/>
                  <a:pt x="12219" y="591"/>
                  <a:pt x="12006" y="586"/>
                </a:cubicBezTo>
                <a:cubicBezTo>
                  <a:pt x="11905" y="584"/>
                  <a:pt x="11803" y="567"/>
                  <a:pt x="11704" y="586"/>
                </a:cubicBezTo>
                <a:cubicBezTo>
                  <a:pt x="11466" y="631"/>
                  <a:pt x="11225" y="671"/>
                  <a:pt x="10991" y="750"/>
                </a:cubicBezTo>
                <a:cubicBezTo>
                  <a:pt x="10704" y="848"/>
                  <a:pt x="10421" y="982"/>
                  <a:pt x="10136" y="1097"/>
                </a:cubicBezTo>
                <a:cubicBezTo>
                  <a:pt x="10040" y="1136"/>
                  <a:pt x="9932" y="1221"/>
                  <a:pt x="9847" y="1188"/>
                </a:cubicBezTo>
                <a:cubicBezTo>
                  <a:pt x="9372" y="1005"/>
                  <a:pt x="8962" y="1257"/>
                  <a:pt x="8548" y="1541"/>
                </a:cubicBezTo>
                <a:cubicBezTo>
                  <a:pt x="8169" y="1799"/>
                  <a:pt x="7784" y="2030"/>
                  <a:pt x="7395" y="2252"/>
                </a:cubicBezTo>
                <a:cubicBezTo>
                  <a:pt x="7186" y="2372"/>
                  <a:pt x="6961" y="2441"/>
                  <a:pt x="6745" y="2538"/>
                </a:cubicBezTo>
                <a:cubicBezTo>
                  <a:pt x="5965" y="2891"/>
                  <a:pt x="5188" y="3250"/>
                  <a:pt x="4406" y="3596"/>
                </a:cubicBezTo>
                <a:cubicBezTo>
                  <a:pt x="4214" y="3682"/>
                  <a:pt x="4011" y="3714"/>
                  <a:pt x="3815" y="3785"/>
                </a:cubicBezTo>
                <a:cubicBezTo>
                  <a:pt x="3506" y="3897"/>
                  <a:pt x="3188" y="3983"/>
                  <a:pt x="2893" y="4150"/>
                </a:cubicBezTo>
                <a:cubicBezTo>
                  <a:pt x="2407" y="4424"/>
                  <a:pt x="1934" y="4749"/>
                  <a:pt x="1459" y="5062"/>
                </a:cubicBezTo>
                <a:cubicBezTo>
                  <a:pt x="1365" y="5124"/>
                  <a:pt x="1283" y="5228"/>
                  <a:pt x="1195" y="5311"/>
                </a:cubicBezTo>
                <a:cubicBezTo>
                  <a:pt x="1210" y="5357"/>
                  <a:pt x="1226" y="5400"/>
                  <a:pt x="1242" y="5445"/>
                </a:cubicBezTo>
                <a:cubicBezTo>
                  <a:pt x="1678" y="5255"/>
                  <a:pt x="2113" y="5064"/>
                  <a:pt x="2549" y="4874"/>
                </a:cubicBezTo>
                <a:cubicBezTo>
                  <a:pt x="2555" y="4900"/>
                  <a:pt x="2564" y="4927"/>
                  <a:pt x="2570" y="4953"/>
                </a:cubicBezTo>
                <a:cubicBezTo>
                  <a:pt x="2474" y="5018"/>
                  <a:pt x="2378" y="5106"/>
                  <a:pt x="2277" y="5147"/>
                </a:cubicBezTo>
                <a:cubicBezTo>
                  <a:pt x="1845" y="5322"/>
                  <a:pt x="1413" y="5491"/>
                  <a:pt x="977" y="5646"/>
                </a:cubicBezTo>
                <a:cubicBezTo>
                  <a:pt x="734" y="5732"/>
                  <a:pt x="576" y="5952"/>
                  <a:pt x="592" y="6193"/>
                </a:cubicBezTo>
                <a:cubicBezTo>
                  <a:pt x="732" y="6230"/>
                  <a:pt x="865" y="6268"/>
                  <a:pt x="998" y="6303"/>
                </a:cubicBezTo>
                <a:cubicBezTo>
                  <a:pt x="1000" y="6332"/>
                  <a:pt x="1005" y="6358"/>
                  <a:pt x="1007" y="6388"/>
                </a:cubicBezTo>
                <a:cubicBezTo>
                  <a:pt x="761" y="6533"/>
                  <a:pt x="419" y="6398"/>
                  <a:pt x="286" y="6868"/>
                </a:cubicBezTo>
                <a:cubicBezTo>
                  <a:pt x="456" y="7047"/>
                  <a:pt x="436" y="7105"/>
                  <a:pt x="80" y="7428"/>
                </a:cubicBezTo>
                <a:cubicBezTo>
                  <a:pt x="296" y="7412"/>
                  <a:pt x="480" y="7400"/>
                  <a:pt x="688" y="7385"/>
                </a:cubicBezTo>
                <a:cubicBezTo>
                  <a:pt x="494" y="7693"/>
                  <a:pt x="126" y="7500"/>
                  <a:pt x="1" y="8006"/>
                </a:cubicBezTo>
                <a:cubicBezTo>
                  <a:pt x="97" y="7971"/>
                  <a:pt x="165" y="7951"/>
                  <a:pt x="231" y="7927"/>
                </a:cubicBezTo>
                <a:cubicBezTo>
                  <a:pt x="351" y="7884"/>
                  <a:pt x="467" y="7835"/>
                  <a:pt x="588" y="7799"/>
                </a:cubicBezTo>
                <a:cubicBezTo>
                  <a:pt x="876" y="7712"/>
                  <a:pt x="1166" y="7633"/>
                  <a:pt x="1455" y="7549"/>
                </a:cubicBezTo>
                <a:cubicBezTo>
                  <a:pt x="1584" y="7512"/>
                  <a:pt x="1711" y="7468"/>
                  <a:pt x="1841" y="7440"/>
                </a:cubicBezTo>
                <a:cubicBezTo>
                  <a:pt x="1848" y="7439"/>
                  <a:pt x="1869" y="7544"/>
                  <a:pt x="1879" y="7586"/>
                </a:cubicBezTo>
                <a:cubicBezTo>
                  <a:pt x="2276" y="7512"/>
                  <a:pt x="2605" y="6999"/>
                  <a:pt x="3094" y="7282"/>
                </a:cubicBezTo>
                <a:cubicBezTo>
                  <a:pt x="2357" y="7676"/>
                  <a:pt x="1648" y="8053"/>
                  <a:pt x="940" y="8431"/>
                </a:cubicBezTo>
                <a:cubicBezTo>
                  <a:pt x="940" y="8442"/>
                  <a:pt x="939" y="8451"/>
                  <a:pt x="940" y="8462"/>
                </a:cubicBezTo>
                <a:cubicBezTo>
                  <a:pt x="1094" y="8433"/>
                  <a:pt x="1250" y="8404"/>
                  <a:pt x="1363" y="8383"/>
                </a:cubicBezTo>
                <a:cubicBezTo>
                  <a:pt x="1256" y="8490"/>
                  <a:pt x="1135" y="8615"/>
                  <a:pt x="1015" y="8735"/>
                </a:cubicBezTo>
                <a:cubicBezTo>
                  <a:pt x="954" y="8716"/>
                  <a:pt x="892" y="8700"/>
                  <a:pt x="831" y="8650"/>
                </a:cubicBezTo>
                <a:cubicBezTo>
                  <a:pt x="798" y="8624"/>
                  <a:pt x="714" y="8642"/>
                  <a:pt x="697" y="8681"/>
                </a:cubicBezTo>
                <a:cubicBezTo>
                  <a:pt x="672" y="8735"/>
                  <a:pt x="668" y="8838"/>
                  <a:pt x="688" y="8900"/>
                </a:cubicBezTo>
                <a:cubicBezTo>
                  <a:pt x="746" y="9078"/>
                  <a:pt x="843" y="9181"/>
                  <a:pt x="965" y="9228"/>
                </a:cubicBezTo>
                <a:cubicBezTo>
                  <a:pt x="968" y="9255"/>
                  <a:pt x="970" y="9280"/>
                  <a:pt x="973" y="9307"/>
                </a:cubicBezTo>
                <a:cubicBezTo>
                  <a:pt x="1019" y="9300"/>
                  <a:pt x="1065" y="9290"/>
                  <a:pt x="1112" y="9283"/>
                </a:cubicBezTo>
                <a:cubicBezTo>
                  <a:pt x="1199" y="9290"/>
                  <a:pt x="1248" y="9346"/>
                  <a:pt x="1271" y="9435"/>
                </a:cubicBezTo>
                <a:cubicBezTo>
                  <a:pt x="1187" y="9483"/>
                  <a:pt x="1103" y="9533"/>
                  <a:pt x="1019" y="9581"/>
                </a:cubicBezTo>
                <a:cubicBezTo>
                  <a:pt x="1013" y="9579"/>
                  <a:pt x="1005" y="9577"/>
                  <a:pt x="998" y="9575"/>
                </a:cubicBezTo>
                <a:cubicBezTo>
                  <a:pt x="988" y="9593"/>
                  <a:pt x="985" y="9598"/>
                  <a:pt x="982" y="9605"/>
                </a:cubicBezTo>
                <a:cubicBezTo>
                  <a:pt x="959" y="9618"/>
                  <a:pt x="937" y="9629"/>
                  <a:pt x="915" y="9642"/>
                </a:cubicBezTo>
                <a:cubicBezTo>
                  <a:pt x="936" y="9679"/>
                  <a:pt x="951" y="9702"/>
                  <a:pt x="969" y="9733"/>
                </a:cubicBezTo>
                <a:cubicBezTo>
                  <a:pt x="965" y="9808"/>
                  <a:pt x="965" y="9884"/>
                  <a:pt x="977" y="9958"/>
                </a:cubicBezTo>
                <a:cubicBezTo>
                  <a:pt x="923" y="9986"/>
                  <a:pt x="870" y="10011"/>
                  <a:pt x="797" y="10049"/>
                </a:cubicBezTo>
                <a:cubicBezTo>
                  <a:pt x="885" y="10163"/>
                  <a:pt x="962" y="10247"/>
                  <a:pt x="1040" y="10353"/>
                </a:cubicBezTo>
                <a:cubicBezTo>
                  <a:pt x="1054" y="10486"/>
                  <a:pt x="1053" y="10627"/>
                  <a:pt x="994" y="10779"/>
                </a:cubicBezTo>
                <a:cubicBezTo>
                  <a:pt x="905" y="11008"/>
                  <a:pt x="1293" y="11361"/>
                  <a:pt x="1501" y="11223"/>
                </a:cubicBezTo>
                <a:cubicBezTo>
                  <a:pt x="1665" y="11114"/>
                  <a:pt x="1667" y="11257"/>
                  <a:pt x="1686" y="11332"/>
                </a:cubicBezTo>
                <a:cubicBezTo>
                  <a:pt x="1608" y="11492"/>
                  <a:pt x="1549" y="11607"/>
                  <a:pt x="1506" y="11697"/>
                </a:cubicBezTo>
                <a:cubicBezTo>
                  <a:pt x="1433" y="11715"/>
                  <a:pt x="1324" y="11707"/>
                  <a:pt x="1313" y="11752"/>
                </a:cubicBezTo>
                <a:cubicBezTo>
                  <a:pt x="1286" y="11858"/>
                  <a:pt x="1275" y="12017"/>
                  <a:pt x="1313" y="12105"/>
                </a:cubicBezTo>
                <a:cubicBezTo>
                  <a:pt x="1399" y="12302"/>
                  <a:pt x="1518" y="12471"/>
                  <a:pt x="1610" y="12628"/>
                </a:cubicBezTo>
                <a:cubicBezTo>
                  <a:pt x="1317" y="12641"/>
                  <a:pt x="1130" y="12818"/>
                  <a:pt x="1091" y="13102"/>
                </a:cubicBezTo>
                <a:cubicBezTo>
                  <a:pt x="999" y="13173"/>
                  <a:pt x="898" y="13254"/>
                  <a:pt x="856" y="13376"/>
                </a:cubicBezTo>
                <a:cubicBezTo>
                  <a:pt x="727" y="13753"/>
                  <a:pt x="983" y="13793"/>
                  <a:pt x="1124" y="13941"/>
                </a:cubicBezTo>
                <a:cubicBezTo>
                  <a:pt x="1049" y="13959"/>
                  <a:pt x="986" y="13957"/>
                  <a:pt x="923" y="13953"/>
                </a:cubicBezTo>
                <a:cubicBezTo>
                  <a:pt x="727" y="13943"/>
                  <a:pt x="660" y="14071"/>
                  <a:pt x="751" y="14312"/>
                </a:cubicBezTo>
                <a:cubicBezTo>
                  <a:pt x="791" y="14419"/>
                  <a:pt x="850" y="14525"/>
                  <a:pt x="919" y="14592"/>
                </a:cubicBezTo>
                <a:cubicBezTo>
                  <a:pt x="1129" y="14798"/>
                  <a:pt x="1134" y="14791"/>
                  <a:pt x="936" y="15103"/>
                </a:cubicBezTo>
                <a:cubicBezTo>
                  <a:pt x="1078" y="15261"/>
                  <a:pt x="1202" y="15462"/>
                  <a:pt x="1359" y="15559"/>
                </a:cubicBezTo>
                <a:cubicBezTo>
                  <a:pt x="1520" y="15659"/>
                  <a:pt x="1712" y="15651"/>
                  <a:pt x="1887" y="15711"/>
                </a:cubicBezTo>
                <a:cubicBezTo>
                  <a:pt x="1946" y="15731"/>
                  <a:pt x="2021" y="15806"/>
                  <a:pt x="2038" y="15881"/>
                </a:cubicBezTo>
                <a:cubicBezTo>
                  <a:pt x="2056" y="15961"/>
                  <a:pt x="2015" y="16067"/>
                  <a:pt x="1992" y="16210"/>
                </a:cubicBezTo>
                <a:cubicBezTo>
                  <a:pt x="1826" y="15931"/>
                  <a:pt x="1771" y="15873"/>
                  <a:pt x="1610" y="16015"/>
                </a:cubicBezTo>
                <a:cubicBezTo>
                  <a:pt x="1335" y="16260"/>
                  <a:pt x="977" y="16418"/>
                  <a:pt x="927" y="17019"/>
                </a:cubicBezTo>
                <a:cubicBezTo>
                  <a:pt x="683" y="17155"/>
                  <a:pt x="331" y="17611"/>
                  <a:pt x="219" y="17955"/>
                </a:cubicBezTo>
                <a:cubicBezTo>
                  <a:pt x="200" y="18012"/>
                  <a:pt x="173" y="18090"/>
                  <a:pt x="185" y="18138"/>
                </a:cubicBezTo>
                <a:cubicBezTo>
                  <a:pt x="250" y="18389"/>
                  <a:pt x="165" y="18556"/>
                  <a:pt x="59" y="18734"/>
                </a:cubicBezTo>
                <a:cubicBezTo>
                  <a:pt x="15" y="18809"/>
                  <a:pt x="-16" y="18968"/>
                  <a:pt x="9" y="19044"/>
                </a:cubicBezTo>
                <a:cubicBezTo>
                  <a:pt x="30" y="19107"/>
                  <a:pt x="142" y="19104"/>
                  <a:pt x="215" y="19129"/>
                </a:cubicBezTo>
                <a:cubicBezTo>
                  <a:pt x="239" y="19137"/>
                  <a:pt x="265" y="19138"/>
                  <a:pt x="311" y="19141"/>
                </a:cubicBezTo>
                <a:cubicBezTo>
                  <a:pt x="234" y="19360"/>
                  <a:pt x="171" y="19546"/>
                  <a:pt x="85" y="19792"/>
                </a:cubicBezTo>
                <a:cubicBezTo>
                  <a:pt x="309" y="19878"/>
                  <a:pt x="538" y="19949"/>
                  <a:pt x="759" y="20053"/>
                </a:cubicBezTo>
                <a:cubicBezTo>
                  <a:pt x="1272" y="20294"/>
                  <a:pt x="1775" y="20566"/>
                  <a:pt x="2289" y="20795"/>
                </a:cubicBezTo>
                <a:cubicBezTo>
                  <a:pt x="2523" y="20900"/>
                  <a:pt x="2793" y="21055"/>
                  <a:pt x="3010" y="20978"/>
                </a:cubicBezTo>
                <a:cubicBezTo>
                  <a:pt x="3330" y="20864"/>
                  <a:pt x="3591" y="20988"/>
                  <a:pt x="3845" y="21166"/>
                </a:cubicBezTo>
                <a:cubicBezTo>
                  <a:pt x="4208" y="21421"/>
                  <a:pt x="4587" y="21536"/>
                  <a:pt x="4981" y="21580"/>
                </a:cubicBezTo>
                <a:cubicBezTo>
                  <a:pt x="5080" y="21591"/>
                  <a:pt x="5187" y="21566"/>
                  <a:pt x="5282" y="21525"/>
                </a:cubicBezTo>
                <a:cubicBezTo>
                  <a:pt x="5323" y="21508"/>
                  <a:pt x="5343" y="21406"/>
                  <a:pt x="5375" y="21343"/>
                </a:cubicBezTo>
                <a:cubicBezTo>
                  <a:pt x="5328" y="21320"/>
                  <a:pt x="5284" y="21280"/>
                  <a:pt x="5236" y="21276"/>
                </a:cubicBezTo>
                <a:cubicBezTo>
                  <a:pt x="5131" y="21266"/>
                  <a:pt x="5023" y="21276"/>
                  <a:pt x="4918" y="21276"/>
                </a:cubicBezTo>
                <a:cubicBezTo>
                  <a:pt x="4915" y="21240"/>
                  <a:pt x="4912" y="21202"/>
                  <a:pt x="4909" y="21166"/>
                </a:cubicBezTo>
                <a:cubicBezTo>
                  <a:pt x="4965" y="21139"/>
                  <a:pt x="5022" y="21085"/>
                  <a:pt x="5077" y="21087"/>
                </a:cubicBezTo>
                <a:cubicBezTo>
                  <a:pt x="5308" y="21096"/>
                  <a:pt x="5538" y="21122"/>
                  <a:pt x="5769" y="21142"/>
                </a:cubicBezTo>
                <a:cubicBezTo>
                  <a:pt x="5897" y="21153"/>
                  <a:pt x="6026" y="21168"/>
                  <a:pt x="6154" y="21184"/>
                </a:cubicBezTo>
                <a:cubicBezTo>
                  <a:pt x="6261" y="21198"/>
                  <a:pt x="6368" y="21238"/>
                  <a:pt x="6473" y="21227"/>
                </a:cubicBezTo>
                <a:cubicBezTo>
                  <a:pt x="6585" y="21215"/>
                  <a:pt x="6697" y="21154"/>
                  <a:pt x="6837" y="21105"/>
                </a:cubicBezTo>
                <a:cubicBezTo>
                  <a:pt x="6813" y="21268"/>
                  <a:pt x="6798" y="21372"/>
                  <a:pt x="6783" y="21470"/>
                </a:cubicBezTo>
                <a:cubicBezTo>
                  <a:pt x="7092" y="21585"/>
                  <a:pt x="7156" y="21209"/>
                  <a:pt x="7278" y="20959"/>
                </a:cubicBezTo>
                <a:cubicBezTo>
                  <a:pt x="7439" y="21286"/>
                  <a:pt x="7812" y="21293"/>
                  <a:pt x="8020" y="21039"/>
                </a:cubicBezTo>
                <a:cubicBezTo>
                  <a:pt x="8104" y="21093"/>
                  <a:pt x="8190" y="21189"/>
                  <a:pt x="8225" y="21160"/>
                </a:cubicBezTo>
                <a:cubicBezTo>
                  <a:pt x="8447" y="20978"/>
                  <a:pt x="8651" y="20837"/>
                  <a:pt x="8929" y="20966"/>
                </a:cubicBezTo>
                <a:cubicBezTo>
                  <a:pt x="9124" y="21055"/>
                  <a:pt x="9349" y="20997"/>
                  <a:pt x="9562" y="21002"/>
                </a:cubicBezTo>
                <a:cubicBezTo>
                  <a:pt x="9663" y="21004"/>
                  <a:pt x="9769" y="21021"/>
                  <a:pt x="9868" y="21002"/>
                </a:cubicBezTo>
                <a:cubicBezTo>
                  <a:pt x="10107" y="20957"/>
                  <a:pt x="10343" y="20911"/>
                  <a:pt x="10577" y="20832"/>
                </a:cubicBezTo>
                <a:cubicBezTo>
                  <a:pt x="10864" y="20734"/>
                  <a:pt x="11147" y="20600"/>
                  <a:pt x="11432" y="20485"/>
                </a:cubicBezTo>
                <a:cubicBezTo>
                  <a:pt x="11528" y="20446"/>
                  <a:pt x="11636" y="20361"/>
                  <a:pt x="11721" y="20394"/>
                </a:cubicBezTo>
                <a:cubicBezTo>
                  <a:pt x="12196" y="20577"/>
                  <a:pt x="12606" y="20331"/>
                  <a:pt x="13020" y="20047"/>
                </a:cubicBezTo>
                <a:cubicBezTo>
                  <a:pt x="13399" y="19789"/>
                  <a:pt x="13788" y="19552"/>
                  <a:pt x="14177" y="19330"/>
                </a:cubicBezTo>
                <a:cubicBezTo>
                  <a:pt x="14386" y="19210"/>
                  <a:pt x="14607" y="19147"/>
                  <a:pt x="14823" y="19050"/>
                </a:cubicBezTo>
                <a:cubicBezTo>
                  <a:pt x="15603" y="18697"/>
                  <a:pt x="16380" y="18332"/>
                  <a:pt x="17162" y="17986"/>
                </a:cubicBezTo>
                <a:cubicBezTo>
                  <a:pt x="17354" y="17900"/>
                  <a:pt x="17561" y="17868"/>
                  <a:pt x="17757" y="17797"/>
                </a:cubicBezTo>
                <a:cubicBezTo>
                  <a:pt x="18066" y="17685"/>
                  <a:pt x="18380" y="17605"/>
                  <a:pt x="18675" y="17438"/>
                </a:cubicBezTo>
                <a:cubicBezTo>
                  <a:pt x="19161" y="17164"/>
                  <a:pt x="19634" y="16833"/>
                  <a:pt x="20109" y="16520"/>
                </a:cubicBezTo>
                <a:cubicBezTo>
                  <a:pt x="20203" y="16458"/>
                  <a:pt x="20285" y="16360"/>
                  <a:pt x="20373" y="16277"/>
                </a:cubicBezTo>
                <a:cubicBezTo>
                  <a:pt x="20358" y="16231"/>
                  <a:pt x="20342" y="16182"/>
                  <a:pt x="20326" y="16137"/>
                </a:cubicBezTo>
                <a:cubicBezTo>
                  <a:pt x="19890" y="16327"/>
                  <a:pt x="19455" y="16518"/>
                  <a:pt x="19019" y="16708"/>
                </a:cubicBezTo>
                <a:cubicBezTo>
                  <a:pt x="19013" y="16682"/>
                  <a:pt x="19008" y="16655"/>
                  <a:pt x="19002" y="16629"/>
                </a:cubicBezTo>
                <a:cubicBezTo>
                  <a:pt x="19099" y="16564"/>
                  <a:pt x="19190" y="16482"/>
                  <a:pt x="19291" y="16441"/>
                </a:cubicBezTo>
                <a:cubicBezTo>
                  <a:pt x="19723" y="16266"/>
                  <a:pt x="20155" y="16097"/>
                  <a:pt x="20591" y="15942"/>
                </a:cubicBezTo>
                <a:cubicBezTo>
                  <a:pt x="20834" y="15856"/>
                  <a:pt x="20992" y="15630"/>
                  <a:pt x="20976" y="15389"/>
                </a:cubicBezTo>
                <a:cubicBezTo>
                  <a:pt x="20836" y="15352"/>
                  <a:pt x="20703" y="15320"/>
                  <a:pt x="20570" y="15285"/>
                </a:cubicBezTo>
                <a:cubicBezTo>
                  <a:pt x="20568" y="15256"/>
                  <a:pt x="20567" y="15224"/>
                  <a:pt x="20565" y="15194"/>
                </a:cubicBezTo>
                <a:cubicBezTo>
                  <a:pt x="20811" y="15049"/>
                  <a:pt x="21153" y="15184"/>
                  <a:pt x="21286" y="14714"/>
                </a:cubicBezTo>
                <a:cubicBezTo>
                  <a:pt x="21116" y="14535"/>
                  <a:pt x="21136" y="14477"/>
                  <a:pt x="21492" y="14154"/>
                </a:cubicBezTo>
                <a:cubicBezTo>
                  <a:pt x="21276" y="14170"/>
                  <a:pt x="21088" y="14182"/>
                  <a:pt x="20880" y="14197"/>
                </a:cubicBezTo>
                <a:cubicBezTo>
                  <a:pt x="21074" y="13889"/>
                  <a:pt x="21442" y="14082"/>
                  <a:pt x="21567" y="13576"/>
                </a:cubicBezTo>
                <a:cubicBezTo>
                  <a:pt x="21471" y="13611"/>
                  <a:pt x="21408" y="13637"/>
                  <a:pt x="21341" y="13662"/>
                </a:cubicBezTo>
                <a:cubicBezTo>
                  <a:pt x="21222" y="13704"/>
                  <a:pt x="21101" y="13753"/>
                  <a:pt x="20980" y="13789"/>
                </a:cubicBezTo>
                <a:cubicBezTo>
                  <a:pt x="20692" y="13876"/>
                  <a:pt x="20402" y="13955"/>
                  <a:pt x="20113" y="14039"/>
                </a:cubicBezTo>
                <a:cubicBezTo>
                  <a:pt x="19984" y="14076"/>
                  <a:pt x="19857" y="14114"/>
                  <a:pt x="19727" y="14142"/>
                </a:cubicBezTo>
                <a:cubicBezTo>
                  <a:pt x="19720" y="14143"/>
                  <a:pt x="19703" y="14038"/>
                  <a:pt x="19694" y="13996"/>
                </a:cubicBezTo>
                <a:cubicBezTo>
                  <a:pt x="19297" y="14070"/>
                  <a:pt x="18968" y="14583"/>
                  <a:pt x="18478" y="14300"/>
                </a:cubicBezTo>
                <a:cubicBezTo>
                  <a:pt x="19215" y="13906"/>
                  <a:pt x="19920" y="13529"/>
                  <a:pt x="20628" y="13151"/>
                </a:cubicBezTo>
                <a:cubicBezTo>
                  <a:pt x="20628" y="13140"/>
                  <a:pt x="20629" y="13131"/>
                  <a:pt x="20628" y="13120"/>
                </a:cubicBezTo>
                <a:cubicBezTo>
                  <a:pt x="20474" y="13149"/>
                  <a:pt x="20318" y="13178"/>
                  <a:pt x="20205" y="13199"/>
                </a:cubicBezTo>
                <a:cubicBezTo>
                  <a:pt x="20312" y="13092"/>
                  <a:pt x="20437" y="12973"/>
                  <a:pt x="20557" y="12853"/>
                </a:cubicBezTo>
                <a:cubicBezTo>
                  <a:pt x="20618" y="12872"/>
                  <a:pt x="20680" y="12888"/>
                  <a:pt x="20741" y="12938"/>
                </a:cubicBezTo>
                <a:cubicBezTo>
                  <a:pt x="20774" y="12964"/>
                  <a:pt x="20854" y="12946"/>
                  <a:pt x="20871" y="12907"/>
                </a:cubicBezTo>
                <a:cubicBezTo>
                  <a:pt x="20896" y="12853"/>
                  <a:pt x="20900" y="12744"/>
                  <a:pt x="20880" y="12682"/>
                </a:cubicBezTo>
                <a:cubicBezTo>
                  <a:pt x="20822" y="12503"/>
                  <a:pt x="20725" y="12406"/>
                  <a:pt x="20603" y="12360"/>
                </a:cubicBezTo>
                <a:cubicBezTo>
                  <a:pt x="20600" y="12332"/>
                  <a:pt x="20598" y="12303"/>
                  <a:pt x="20595" y="12275"/>
                </a:cubicBezTo>
                <a:cubicBezTo>
                  <a:pt x="20549" y="12282"/>
                  <a:pt x="20503" y="12292"/>
                  <a:pt x="20456" y="12299"/>
                </a:cubicBezTo>
                <a:cubicBezTo>
                  <a:pt x="20369" y="12292"/>
                  <a:pt x="20320" y="12237"/>
                  <a:pt x="20297" y="12147"/>
                </a:cubicBezTo>
                <a:cubicBezTo>
                  <a:pt x="20381" y="12099"/>
                  <a:pt x="20465" y="12049"/>
                  <a:pt x="20549" y="12001"/>
                </a:cubicBezTo>
                <a:cubicBezTo>
                  <a:pt x="20555" y="12003"/>
                  <a:pt x="20563" y="12005"/>
                  <a:pt x="20570" y="12007"/>
                </a:cubicBezTo>
                <a:cubicBezTo>
                  <a:pt x="20580" y="11989"/>
                  <a:pt x="20583" y="11984"/>
                  <a:pt x="20586" y="11977"/>
                </a:cubicBezTo>
                <a:cubicBezTo>
                  <a:pt x="20609" y="11964"/>
                  <a:pt x="20631" y="11953"/>
                  <a:pt x="20653" y="11940"/>
                </a:cubicBezTo>
                <a:cubicBezTo>
                  <a:pt x="20631" y="11902"/>
                  <a:pt x="20617" y="11880"/>
                  <a:pt x="20599" y="11849"/>
                </a:cubicBezTo>
                <a:cubicBezTo>
                  <a:pt x="20603" y="11776"/>
                  <a:pt x="20606" y="11702"/>
                  <a:pt x="20595" y="11630"/>
                </a:cubicBezTo>
                <a:cubicBezTo>
                  <a:pt x="20649" y="11602"/>
                  <a:pt x="20699" y="11571"/>
                  <a:pt x="20771" y="11533"/>
                </a:cubicBezTo>
                <a:cubicBezTo>
                  <a:pt x="20683" y="11419"/>
                  <a:pt x="20610" y="11334"/>
                  <a:pt x="20532" y="11229"/>
                </a:cubicBezTo>
                <a:cubicBezTo>
                  <a:pt x="20518" y="11097"/>
                  <a:pt x="20519" y="10960"/>
                  <a:pt x="20578" y="10809"/>
                </a:cubicBezTo>
                <a:cubicBezTo>
                  <a:pt x="20667" y="10580"/>
                  <a:pt x="20275" y="10221"/>
                  <a:pt x="20067" y="10359"/>
                </a:cubicBezTo>
                <a:cubicBezTo>
                  <a:pt x="19903" y="10468"/>
                  <a:pt x="19905" y="10325"/>
                  <a:pt x="19886" y="10250"/>
                </a:cubicBezTo>
                <a:cubicBezTo>
                  <a:pt x="19964" y="10090"/>
                  <a:pt x="20019" y="9981"/>
                  <a:pt x="20062" y="9891"/>
                </a:cubicBezTo>
                <a:cubicBezTo>
                  <a:pt x="20135" y="9873"/>
                  <a:pt x="20248" y="9882"/>
                  <a:pt x="20259" y="9836"/>
                </a:cubicBezTo>
                <a:cubicBezTo>
                  <a:pt x="20287" y="9730"/>
                  <a:pt x="20293" y="9571"/>
                  <a:pt x="20255" y="9483"/>
                </a:cubicBezTo>
                <a:cubicBezTo>
                  <a:pt x="20169" y="9286"/>
                  <a:pt x="20050" y="9117"/>
                  <a:pt x="19958" y="8960"/>
                </a:cubicBezTo>
                <a:cubicBezTo>
                  <a:pt x="20251" y="8947"/>
                  <a:pt x="20442" y="8764"/>
                  <a:pt x="20482" y="8480"/>
                </a:cubicBezTo>
                <a:cubicBezTo>
                  <a:pt x="20573" y="8409"/>
                  <a:pt x="20670" y="8334"/>
                  <a:pt x="20712" y="8212"/>
                </a:cubicBezTo>
                <a:cubicBezTo>
                  <a:pt x="20841" y="7835"/>
                  <a:pt x="20585" y="7789"/>
                  <a:pt x="20444" y="7641"/>
                </a:cubicBezTo>
                <a:cubicBezTo>
                  <a:pt x="20519" y="7623"/>
                  <a:pt x="20582" y="7631"/>
                  <a:pt x="20645" y="7635"/>
                </a:cubicBezTo>
                <a:cubicBezTo>
                  <a:pt x="20841" y="7645"/>
                  <a:pt x="20908" y="7511"/>
                  <a:pt x="20817" y="7270"/>
                </a:cubicBezTo>
                <a:cubicBezTo>
                  <a:pt x="20777" y="7163"/>
                  <a:pt x="20718" y="7057"/>
                  <a:pt x="20649" y="6990"/>
                </a:cubicBezTo>
                <a:cubicBezTo>
                  <a:pt x="20439" y="6784"/>
                  <a:pt x="20438" y="6791"/>
                  <a:pt x="20637" y="6479"/>
                </a:cubicBezTo>
                <a:cubicBezTo>
                  <a:pt x="20494" y="6321"/>
                  <a:pt x="20366" y="6120"/>
                  <a:pt x="20209" y="6023"/>
                </a:cubicBezTo>
                <a:cubicBezTo>
                  <a:pt x="20048" y="5923"/>
                  <a:pt x="19856" y="5937"/>
                  <a:pt x="19681" y="5877"/>
                </a:cubicBezTo>
                <a:cubicBezTo>
                  <a:pt x="19622" y="5857"/>
                  <a:pt x="19547" y="5782"/>
                  <a:pt x="19530" y="5707"/>
                </a:cubicBezTo>
                <a:cubicBezTo>
                  <a:pt x="19512" y="5627"/>
                  <a:pt x="19553" y="5515"/>
                  <a:pt x="19576" y="5372"/>
                </a:cubicBezTo>
                <a:cubicBezTo>
                  <a:pt x="19742" y="5651"/>
                  <a:pt x="19801" y="5709"/>
                  <a:pt x="19962" y="5567"/>
                </a:cubicBezTo>
                <a:cubicBezTo>
                  <a:pt x="20237" y="5322"/>
                  <a:pt x="20591" y="5164"/>
                  <a:pt x="20641" y="4563"/>
                </a:cubicBezTo>
                <a:cubicBezTo>
                  <a:pt x="20885" y="4427"/>
                  <a:pt x="21237" y="3971"/>
                  <a:pt x="21349" y="3627"/>
                </a:cubicBezTo>
                <a:cubicBezTo>
                  <a:pt x="21368" y="3570"/>
                  <a:pt x="21395" y="3492"/>
                  <a:pt x="21383" y="3444"/>
                </a:cubicBezTo>
                <a:cubicBezTo>
                  <a:pt x="21318" y="3193"/>
                  <a:pt x="21403" y="3033"/>
                  <a:pt x="21509" y="2854"/>
                </a:cubicBezTo>
                <a:cubicBezTo>
                  <a:pt x="21553" y="2779"/>
                  <a:pt x="21584" y="2621"/>
                  <a:pt x="21559" y="2544"/>
                </a:cubicBezTo>
                <a:cubicBezTo>
                  <a:pt x="21538" y="2481"/>
                  <a:pt x="21426" y="2478"/>
                  <a:pt x="21353" y="2453"/>
                </a:cubicBezTo>
                <a:cubicBezTo>
                  <a:pt x="21329" y="2445"/>
                  <a:pt x="21303" y="2450"/>
                  <a:pt x="21257" y="2447"/>
                </a:cubicBezTo>
                <a:cubicBezTo>
                  <a:pt x="21334" y="2228"/>
                  <a:pt x="21402" y="2042"/>
                  <a:pt x="21488" y="1796"/>
                </a:cubicBezTo>
                <a:cubicBezTo>
                  <a:pt x="21263" y="1710"/>
                  <a:pt x="21034" y="1633"/>
                  <a:pt x="20813" y="1529"/>
                </a:cubicBezTo>
                <a:cubicBezTo>
                  <a:pt x="20301" y="1288"/>
                  <a:pt x="19793" y="1016"/>
                  <a:pt x="19279" y="787"/>
                </a:cubicBezTo>
                <a:cubicBezTo>
                  <a:pt x="19045" y="682"/>
                  <a:pt x="18779" y="533"/>
                  <a:pt x="18562" y="610"/>
                </a:cubicBezTo>
                <a:cubicBezTo>
                  <a:pt x="18242" y="724"/>
                  <a:pt x="17977" y="600"/>
                  <a:pt x="17723" y="422"/>
                </a:cubicBezTo>
                <a:cubicBezTo>
                  <a:pt x="17360" y="167"/>
                  <a:pt x="16986" y="46"/>
                  <a:pt x="16592" y="2"/>
                </a:cubicBezTo>
                <a:close/>
              </a:path>
            </a:pathLst>
          </a:custGeom>
        </p:spPr>
        <p:txBody>
          <a:bodyPr/>
          <a:lstStyle/>
          <a:p>
            <a:pPr defTabSz="642937">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p>
        </p:txBody>
      </p:sp>
      <p:sp>
        <p:nvSpPr>
          <p:cNvPr id="892" name="Venenatis Euismod Purus"/>
          <p:cNvSpPr txBox="1">
            <a:spLocks noGrp="1"/>
          </p:cNvSpPr>
          <p:nvPr>
            <p:ph type="body" idx="16"/>
          </p:nvPr>
        </p:nvSpPr>
        <p:spPr>
          <a:xfrm>
            <a:off x="11087196" y="7832332"/>
            <a:ext cx="6317342" cy="984568"/>
          </a:xfrm>
          <a:prstGeom prst="rect">
            <a:avLst/>
          </a:prstGeom>
        </p:spPr>
        <p:txBody>
          <a:bodyPr/>
          <a:lstStyle/>
          <a:p>
            <a:pPr>
              <a:lnSpc>
                <a:spcPct val="80000"/>
              </a:lnSpc>
            </a:pPr>
            <a:r>
              <a:rPr lang="fr-FR" sz="6000" dirty="0" smtClean="0"/>
              <a:t>La </a:t>
            </a:r>
            <a:r>
              <a:rPr lang="fr-FR" sz="6000" dirty="0" smtClean="0"/>
              <a:t>pologne</a:t>
            </a:r>
            <a:endParaRPr lang="fr-FR" sz="6000" dirty="0" smtClean="0"/>
          </a:p>
          <a:p>
            <a:pPr>
              <a:lnSpc>
                <a:spcPct val="80000"/>
              </a:lnSpc>
            </a:pPr>
            <a:r>
              <a:rPr lang="fr-FR" sz="2800" dirty="0" smtClean="0"/>
              <a:t>(europe orientale)</a:t>
            </a:r>
            <a:endParaRPr sz="2800" dirty="0"/>
          </a:p>
        </p:txBody>
      </p:sp>
      <p:sp>
        <p:nvSpPr>
          <p:cNvPr id="894" name="Rectangle"/>
          <p:cNvSpPr>
            <a:spLocks noGrp="1"/>
          </p:cNvSpPr>
          <p:nvPr>
            <p:ph type="body" idx="17"/>
          </p:nvPr>
        </p:nvSpPr>
        <p:spPr>
          <a:prstGeom prst="rect">
            <a:avLst/>
          </a:prstGeom>
        </p:spPr>
        <p:txBody>
          <a:bodyPr/>
          <a:lstStyle/>
          <a:p>
            <a:pPr>
              <a:defRPr sz="5800">
                <a:latin typeface="Gill Sans"/>
                <a:ea typeface="Gill Sans"/>
                <a:cs typeface="Gill Sans"/>
                <a:sym typeface="Gill Sans"/>
              </a:defRPr>
            </a:pPr>
            <a:endParaRPr dirty="0"/>
          </a:p>
        </p:txBody>
      </p:sp>
      <p:sp>
        <p:nvSpPr>
          <p:cNvPr id="895" name="Line"/>
          <p:cNvSpPr>
            <a:spLocks noGrp="1"/>
          </p:cNvSpPr>
          <p:nvPr>
            <p:ph type="body" idx="18"/>
          </p:nvPr>
        </p:nvSpPr>
        <p:spPr>
          <a:xfrm>
            <a:off x="12191999" y="12260426"/>
            <a:ext cx="1" cy="371869"/>
          </a:xfrm>
          <a:prstGeom prst="line">
            <a:avLst/>
          </a:prstGeom>
        </p:spPr>
        <p:txBody>
          <a:bodyPr/>
          <a:lstStyle/>
          <a:p>
            <a:pPr>
              <a:defRPr sz="56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p>
        </p:txBody>
      </p:sp>
      <p:sp>
        <p:nvSpPr>
          <p:cNvPr id="896" name="Slide Number"/>
          <p:cNvSpPr txBox="1">
            <a:spLocks noGrp="1"/>
          </p:cNvSpPr>
          <p:nvPr>
            <p:ph type="sldNum" sz="quarter" idx="2"/>
          </p:nvPr>
        </p:nvSpPr>
        <p:spPr>
          <a:xfrm>
            <a:off x="12051220" y="11772503"/>
            <a:ext cx="281560" cy="422276"/>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102</a:t>
            </a:fld>
            <a:endParaRPr dirty="0"/>
          </a:p>
        </p:txBody>
      </p:sp>
      <p:sp>
        <p:nvSpPr>
          <p:cNvPr id="897" name="#1"/>
          <p:cNvSpPr txBox="1">
            <a:spLocks noGrp="1"/>
          </p:cNvSpPr>
          <p:nvPr>
            <p:ph type="body" idx="19"/>
          </p:nvPr>
        </p:nvSpPr>
        <p:spPr>
          <a:xfrm>
            <a:off x="8787016" y="7896853"/>
            <a:ext cx="1030752" cy="984568"/>
          </a:xfrm>
          <a:prstGeom prst="rect">
            <a:avLst/>
          </a:prstGeom>
        </p:spPr>
        <p:txBody>
          <a:bodyPr/>
          <a:lstStyle/>
          <a:p>
            <a:r>
              <a:rPr dirty="0" smtClean="0"/>
              <a:t>#</a:t>
            </a:r>
            <a:r>
              <a:rPr lang="fr-FR" dirty="0" smtClean="0"/>
              <a:t>d</a:t>
            </a:r>
            <a:endParaRPr dirty="0"/>
          </a:p>
        </p:txBody>
      </p:sp>
      <p:sp>
        <p:nvSpPr>
          <p:cNvPr id="900" name="#2"/>
          <p:cNvSpPr txBox="1">
            <a:spLocks noGrp="1"/>
          </p:cNvSpPr>
          <p:nvPr>
            <p:ph type="body" idx="22"/>
          </p:nvPr>
        </p:nvSpPr>
        <p:spPr>
          <a:xfrm>
            <a:off x="3745523" y="8977455"/>
            <a:ext cx="1030752" cy="984568"/>
          </a:xfrm>
          <a:prstGeom prst="rect">
            <a:avLst/>
          </a:prstGeom>
        </p:spPr>
        <p:txBody>
          <a:bodyPr/>
          <a:lstStyle/>
          <a:p>
            <a:r>
              <a:rPr dirty="0"/>
              <a:t>#2</a:t>
            </a:r>
          </a:p>
        </p:txBody>
      </p:sp>
      <p:sp>
        <p:nvSpPr>
          <p:cNvPr id="904" name="#3"/>
          <p:cNvSpPr txBox="1">
            <a:spLocks noGrp="1"/>
          </p:cNvSpPr>
          <p:nvPr>
            <p:ph type="body" idx="26"/>
          </p:nvPr>
        </p:nvSpPr>
        <p:spPr>
          <a:xfrm>
            <a:off x="13730491" y="6280498"/>
            <a:ext cx="1030752" cy="984568"/>
          </a:xfrm>
          <a:prstGeom prst="rect">
            <a:avLst/>
          </a:prstGeom>
        </p:spPr>
        <p:txBody>
          <a:bodyPr/>
          <a:lstStyle/>
          <a:p>
            <a:r>
              <a:rPr dirty="0"/>
              <a:t>#3</a:t>
            </a:r>
          </a:p>
        </p:txBody>
      </p:sp>
      <p:sp>
        <p:nvSpPr>
          <p:cNvPr id="22" name="#3">
            <a:extLst>
              <a:ext uri="{FF2B5EF4-FFF2-40B4-BE49-F238E27FC236}">
                <a16:creationId xmlns="" xmlns:a16="http://schemas.microsoft.com/office/drawing/2014/main" id="{A5EDDBB0-B435-894F-AB23-B334E1D7CBEC}"/>
              </a:ext>
            </a:extLst>
          </p:cNvPr>
          <p:cNvSpPr txBox="1">
            <a:spLocks/>
          </p:cNvSpPr>
          <p:nvPr/>
        </p:nvSpPr>
        <p:spPr>
          <a:xfrm>
            <a:off x="14132913" y="9030625"/>
            <a:ext cx="1030752" cy="984568"/>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lstStyle>
            <a:lvl1pPr marL="0" marR="0" indent="0" algn="l" defTabSz="821531" eaLnBrk="1" latinLnBrk="0" hangingPunct="1">
              <a:lnSpc>
                <a:spcPct val="70000"/>
              </a:lnSpc>
              <a:spcBef>
                <a:spcPts val="0"/>
              </a:spcBef>
              <a:spcAft>
                <a:spcPts val="0"/>
              </a:spcAft>
              <a:buClrTx/>
              <a:buSzTx/>
              <a:buFontTx/>
              <a:buNone/>
              <a:tabLst/>
              <a:defRPr sz="5000" b="1" i="0" u="none" strike="noStrike" cap="all" spc="0" baseline="0">
                <a:ln>
                  <a:noFill/>
                </a:ln>
                <a:solidFill>
                  <a:srgbClr val="FFFFFF"/>
                </a:solidFill>
                <a:uFillTx/>
                <a:latin typeface="+mj-lt"/>
                <a:ea typeface="+mj-ea"/>
                <a:cs typeface="+mj-cs"/>
                <a:sym typeface="Avenir Next"/>
              </a:defRPr>
            </a:lvl1pPr>
            <a:lvl2pPr marL="0" marR="0" indent="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2pPr>
            <a:lvl3pPr marL="0" marR="0" indent="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3pPr>
            <a:lvl4pPr marL="0" marR="0" indent="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4pPr>
            <a:lvl5pPr marL="0" marR="0" indent="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5pPr>
            <a:lvl6pPr marL="0" marR="0" indent="35560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6pPr>
            <a:lvl7pPr marL="0" marR="0" indent="71120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7pPr>
            <a:lvl8pPr marL="0" marR="0" indent="106680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8pPr>
            <a:lvl9pPr marL="0" marR="0" indent="142240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9pPr>
          </a:lstStyle>
          <a:p>
            <a:r>
              <a:rPr lang="fr-FR" dirty="0"/>
              <a:t>#3</a:t>
            </a:r>
          </a:p>
        </p:txBody>
      </p:sp>
      <p:sp>
        <p:nvSpPr>
          <p:cNvPr id="42" name="ZoneTexte 41">
            <a:extLst>
              <a:ext uri="{FF2B5EF4-FFF2-40B4-BE49-F238E27FC236}">
                <a16:creationId xmlns="" xmlns:a16="http://schemas.microsoft.com/office/drawing/2014/main" id="{1F2D9E2C-2BAD-6A4A-BC28-3DF9F36E2171}"/>
              </a:ext>
            </a:extLst>
          </p:cNvPr>
          <p:cNvSpPr txBox="1"/>
          <p:nvPr/>
        </p:nvSpPr>
        <p:spPr>
          <a:xfrm>
            <a:off x="897444" y="12362917"/>
            <a:ext cx="7636956" cy="7598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algn="l"/>
            <a:r>
              <a:rPr lang="fr-FR" sz="2000" dirty="0">
                <a:latin typeface="Avenir Next Ultra Light" panose="020B0203020202020204" pitchFamily="34" charset="77"/>
              </a:rPr>
              <a:t>Christophe Gervasi – </a:t>
            </a:r>
            <a:r>
              <a:rPr lang="fr-FR" sz="2000" dirty="0" smtClean="0">
                <a:latin typeface="Avenir Next Ultra Light" panose="020B0203020202020204" pitchFamily="34" charset="77"/>
              </a:rPr>
              <a:t> Rapport qualitatif  - Construire un </a:t>
            </a:r>
            <a:r>
              <a:rPr lang="fr-FR" sz="2000" dirty="0">
                <a:latin typeface="Avenir Next Ultra Light" panose="020B0203020202020204" pitchFamily="34" charset="77"/>
              </a:rPr>
              <a:t>Nous </a:t>
            </a:r>
            <a:r>
              <a:rPr lang="fr-FR" sz="2000" dirty="0" smtClean="0">
                <a:latin typeface="Avenir Next Ultra Light" panose="020B0203020202020204" pitchFamily="34" charset="77"/>
              </a:rPr>
              <a:t>européen – Juillet 2021</a:t>
            </a:r>
            <a:endParaRPr kumimoji="0" lang="fr-FR" sz="2000" u="none" strike="noStrike" cap="none" spc="0" normalizeH="0" baseline="0" dirty="0">
              <a:ln>
                <a:noFill/>
              </a:ln>
              <a:solidFill>
                <a:srgbClr val="000000"/>
              </a:solidFill>
              <a:effectLst/>
              <a:uFillTx/>
              <a:latin typeface="Avenir Next Ultra Light" panose="020B0203020202020204" pitchFamily="34" charset="77"/>
              <a:sym typeface="Gill Sans"/>
            </a:endParaRPr>
          </a:p>
        </p:txBody>
      </p:sp>
      <p:pic>
        <p:nvPicPr>
          <p:cNvPr id="3" name="Image 2"/>
          <p:cNvPicPr>
            <a:picLocks noChangeAspect="1"/>
          </p:cNvPicPr>
          <p:nvPr/>
        </p:nvPicPr>
        <p:blipFill>
          <a:blip r:embed="rId3"/>
          <a:stretch>
            <a:fillRect/>
          </a:stretch>
        </p:blipFill>
        <p:spPr>
          <a:xfrm>
            <a:off x="21704426" y="3489075"/>
            <a:ext cx="2143125" cy="1395746"/>
          </a:xfrm>
          <a:prstGeom prst="rect">
            <a:avLst/>
          </a:prstGeom>
        </p:spPr>
      </p:pic>
      <p:pic>
        <p:nvPicPr>
          <p:cNvPr id="18" name="Image 17"/>
          <p:cNvPicPr>
            <a:picLocks noChangeAspect="1"/>
          </p:cNvPicPr>
          <p:nvPr/>
        </p:nvPicPr>
        <p:blipFill rotWithShape="1">
          <a:blip r:embed="rId4"/>
          <a:srcRect t="18883" b="18467"/>
          <a:stretch/>
        </p:blipFill>
        <p:spPr>
          <a:xfrm>
            <a:off x="19551525" y="3461290"/>
            <a:ext cx="2143125" cy="1431415"/>
          </a:xfrm>
          <a:prstGeom prst="rect">
            <a:avLst/>
          </a:prstGeom>
        </p:spPr>
      </p:pic>
    </p:spTree>
    <p:extLst>
      <p:ext uri="{BB962C8B-B14F-4D97-AF65-F5344CB8AC3E}">
        <p14:creationId xmlns:p14="http://schemas.microsoft.com/office/powerpoint/2010/main" val="3041960554"/>
      </p:ext>
    </p:extLst>
  </p:cSld>
  <p:clrMapOvr>
    <a:masterClrMapping/>
  </p:clrMapOvr>
  <p:transition spd="med"/>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8" name="Image"/>
          <p:cNvPicPr>
            <a:picLocks noGrp="1"/>
          </p:cNvPicPr>
          <p:nvPr>
            <p:ph type="pic" idx="13"/>
          </p:nvPr>
        </p:nvPicPr>
        <p:blipFill>
          <a:blip r:embed="rId2">
            <a:extLst>
              <a:ext uri="{28A0092B-C50C-407E-A947-70E740481C1C}">
                <a14:useLocalDpi xmlns:a14="http://schemas.microsoft.com/office/drawing/2010/main" val="0"/>
              </a:ext>
            </a:extLst>
          </a:blip>
          <a:srcRect/>
          <a:stretch/>
        </p:blipFill>
        <p:spPr>
          <a:xfrm>
            <a:off x="585216" y="520515"/>
            <a:ext cx="23262335" cy="4372190"/>
          </a:xfrm>
          <a:custGeom>
            <a:avLst/>
            <a:gdLst/>
            <a:ahLst/>
            <a:cxnLst>
              <a:cxn ang="0">
                <a:pos x="wd2" y="hd2"/>
              </a:cxn>
              <a:cxn ang="5400000">
                <a:pos x="wd2" y="hd2"/>
              </a:cxn>
              <a:cxn ang="10800000">
                <a:pos x="wd2" y="hd2"/>
              </a:cxn>
              <a:cxn ang="16200000">
                <a:pos x="wd2" y="hd2"/>
              </a:cxn>
            </a:cxnLst>
            <a:rect l="0" t="0" r="r" b="b"/>
            <a:pathLst>
              <a:path w="21600" h="21599" extrusionOk="0">
                <a:moveTo>
                  <a:pt x="0" y="0"/>
                </a:moveTo>
                <a:lnTo>
                  <a:pt x="3" y="21532"/>
                </a:lnTo>
                <a:cubicBezTo>
                  <a:pt x="112" y="21536"/>
                  <a:pt x="220" y="21544"/>
                  <a:pt x="328" y="21555"/>
                </a:cubicBezTo>
                <a:cubicBezTo>
                  <a:pt x="430" y="21565"/>
                  <a:pt x="525" y="21589"/>
                  <a:pt x="627" y="21592"/>
                </a:cubicBezTo>
                <a:cubicBezTo>
                  <a:pt x="818" y="21600"/>
                  <a:pt x="1011" y="21600"/>
                  <a:pt x="1203" y="21599"/>
                </a:cubicBezTo>
                <a:cubicBezTo>
                  <a:pt x="1272" y="21599"/>
                  <a:pt x="1341" y="21584"/>
                  <a:pt x="1411" y="21583"/>
                </a:cubicBezTo>
                <a:cubicBezTo>
                  <a:pt x="1585" y="21580"/>
                  <a:pt x="1762" y="21587"/>
                  <a:pt x="1934" y="21579"/>
                </a:cubicBezTo>
                <a:cubicBezTo>
                  <a:pt x="2288" y="21563"/>
                  <a:pt x="2639" y="21555"/>
                  <a:pt x="2996" y="21565"/>
                </a:cubicBezTo>
                <a:cubicBezTo>
                  <a:pt x="3222" y="21571"/>
                  <a:pt x="3454" y="21593"/>
                  <a:pt x="3680" y="21553"/>
                </a:cubicBezTo>
                <a:cubicBezTo>
                  <a:pt x="3776" y="21537"/>
                  <a:pt x="3887" y="21525"/>
                  <a:pt x="3990" y="21525"/>
                </a:cubicBezTo>
                <a:cubicBezTo>
                  <a:pt x="4155" y="21527"/>
                  <a:pt x="4319" y="21488"/>
                  <a:pt x="4493" y="21542"/>
                </a:cubicBezTo>
                <a:cubicBezTo>
                  <a:pt x="4586" y="21570"/>
                  <a:pt x="4760" y="21556"/>
                  <a:pt x="4895" y="21561"/>
                </a:cubicBezTo>
                <a:cubicBezTo>
                  <a:pt x="4893" y="21559"/>
                  <a:pt x="4890" y="21557"/>
                  <a:pt x="4888" y="21555"/>
                </a:cubicBezTo>
                <a:cubicBezTo>
                  <a:pt x="4885" y="21552"/>
                  <a:pt x="4882" y="21551"/>
                  <a:pt x="4880" y="21548"/>
                </a:cubicBezTo>
                <a:cubicBezTo>
                  <a:pt x="4931" y="21546"/>
                  <a:pt x="4979" y="21542"/>
                  <a:pt x="5026" y="21540"/>
                </a:cubicBezTo>
                <a:cubicBezTo>
                  <a:pt x="5199" y="21535"/>
                  <a:pt x="5384" y="21512"/>
                  <a:pt x="5541" y="21530"/>
                </a:cubicBezTo>
                <a:cubicBezTo>
                  <a:pt x="5735" y="21553"/>
                  <a:pt x="5857" y="21520"/>
                  <a:pt x="5987" y="21491"/>
                </a:cubicBezTo>
                <a:cubicBezTo>
                  <a:pt x="5897" y="21477"/>
                  <a:pt x="5806" y="21463"/>
                  <a:pt x="5714" y="21449"/>
                </a:cubicBezTo>
                <a:cubicBezTo>
                  <a:pt x="5658" y="21440"/>
                  <a:pt x="5599" y="21434"/>
                  <a:pt x="5547" y="21423"/>
                </a:cubicBezTo>
                <a:cubicBezTo>
                  <a:pt x="5485" y="21409"/>
                  <a:pt x="5428" y="21391"/>
                  <a:pt x="5369" y="21375"/>
                </a:cubicBezTo>
                <a:cubicBezTo>
                  <a:pt x="5361" y="21373"/>
                  <a:pt x="5352" y="21371"/>
                  <a:pt x="5343" y="21369"/>
                </a:cubicBezTo>
                <a:cubicBezTo>
                  <a:pt x="5488" y="21380"/>
                  <a:pt x="5654" y="21330"/>
                  <a:pt x="5779" y="21393"/>
                </a:cubicBezTo>
                <a:cubicBezTo>
                  <a:pt x="5785" y="21397"/>
                  <a:pt x="5829" y="21392"/>
                  <a:pt x="5852" y="21387"/>
                </a:cubicBezTo>
                <a:cubicBezTo>
                  <a:pt x="5875" y="21381"/>
                  <a:pt x="5893" y="21366"/>
                  <a:pt x="5914" y="21365"/>
                </a:cubicBezTo>
                <a:cubicBezTo>
                  <a:pt x="6028" y="21363"/>
                  <a:pt x="6143" y="21364"/>
                  <a:pt x="6257" y="21362"/>
                </a:cubicBezTo>
                <a:cubicBezTo>
                  <a:pt x="6365" y="21360"/>
                  <a:pt x="6486" y="21374"/>
                  <a:pt x="6584" y="21326"/>
                </a:cubicBezTo>
                <a:cubicBezTo>
                  <a:pt x="6555" y="21320"/>
                  <a:pt x="6529" y="21314"/>
                  <a:pt x="6505" y="21308"/>
                </a:cubicBezTo>
                <a:cubicBezTo>
                  <a:pt x="6480" y="21303"/>
                  <a:pt x="6457" y="21297"/>
                  <a:pt x="6434" y="21292"/>
                </a:cubicBezTo>
                <a:cubicBezTo>
                  <a:pt x="6433" y="21289"/>
                  <a:pt x="6433" y="21286"/>
                  <a:pt x="6432" y="21284"/>
                </a:cubicBezTo>
                <a:cubicBezTo>
                  <a:pt x="6432" y="21281"/>
                  <a:pt x="6431" y="21278"/>
                  <a:pt x="6431" y="21276"/>
                </a:cubicBezTo>
                <a:cubicBezTo>
                  <a:pt x="6567" y="21269"/>
                  <a:pt x="6705" y="21267"/>
                  <a:pt x="6837" y="21254"/>
                </a:cubicBezTo>
                <a:cubicBezTo>
                  <a:pt x="6997" y="21239"/>
                  <a:pt x="7165" y="21265"/>
                  <a:pt x="7325" y="21228"/>
                </a:cubicBezTo>
                <a:cubicBezTo>
                  <a:pt x="7410" y="21209"/>
                  <a:pt x="7533" y="21218"/>
                  <a:pt x="7639" y="21213"/>
                </a:cubicBezTo>
                <a:cubicBezTo>
                  <a:pt x="7640" y="21215"/>
                  <a:pt x="7641" y="21215"/>
                  <a:pt x="7642" y="21217"/>
                </a:cubicBezTo>
                <a:cubicBezTo>
                  <a:pt x="7642" y="21218"/>
                  <a:pt x="7643" y="21220"/>
                  <a:pt x="7644" y="21222"/>
                </a:cubicBezTo>
                <a:cubicBezTo>
                  <a:pt x="7622" y="21227"/>
                  <a:pt x="7600" y="21231"/>
                  <a:pt x="7578" y="21236"/>
                </a:cubicBezTo>
                <a:cubicBezTo>
                  <a:pt x="7556" y="21242"/>
                  <a:pt x="7534" y="21247"/>
                  <a:pt x="7512" y="21253"/>
                </a:cubicBezTo>
                <a:cubicBezTo>
                  <a:pt x="7514" y="21255"/>
                  <a:pt x="7515" y="21257"/>
                  <a:pt x="7517" y="21259"/>
                </a:cubicBezTo>
                <a:cubicBezTo>
                  <a:pt x="7519" y="21261"/>
                  <a:pt x="7521" y="21262"/>
                  <a:pt x="7522" y="21264"/>
                </a:cubicBezTo>
                <a:cubicBezTo>
                  <a:pt x="7605" y="21257"/>
                  <a:pt x="7687" y="21249"/>
                  <a:pt x="7769" y="21241"/>
                </a:cubicBezTo>
                <a:cubicBezTo>
                  <a:pt x="7851" y="21234"/>
                  <a:pt x="7934" y="21226"/>
                  <a:pt x="8016" y="21218"/>
                </a:cubicBezTo>
                <a:cubicBezTo>
                  <a:pt x="8017" y="21221"/>
                  <a:pt x="8019" y="21224"/>
                  <a:pt x="8020" y="21227"/>
                </a:cubicBezTo>
                <a:cubicBezTo>
                  <a:pt x="8022" y="21229"/>
                  <a:pt x="8023" y="21234"/>
                  <a:pt x="8024" y="21236"/>
                </a:cubicBezTo>
                <a:cubicBezTo>
                  <a:pt x="7667" y="21276"/>
                  <a:pt x="7309" y="21315"/>
                  <a:pt x="6948" y="21349"/>
                </a:cubicBezTo>
                <a:cubicBezTo>
                  <a:pt x="6587" y="21383"/>
                  <a:pt x="6222" y="21411"/>
                  <a:pt x="5851" y="21427"/>
                </a:cubicBezTo>
                <a:cubicBezTo>
                  <a:pt x="6018" y="21444"/>
                  <a:pt x="6191" y="21462"/>
                  <a:pt x="6365" y="21478"/>
                </a:cubicBezTo>
                <a:cubicBezTo>
                  <a:pt x="6445" y="21486"/>
                  <a:pt x="6527" y="21497"/>
                  <a:pt x="6606" y="21494"/>
                </a:cubicBezTo>
                <a:cubicBezTo>
                  <a:pt x="6706" y="21491"/>
                  <a:pt x="6802" y="21476"/>
                  <a:pt x="6900" y="21467"/>
                </a:cubicBezTo>
                <a:cubicBezTo>
                  <a:pt x="7215" y="21437"/>
                  <a:pt x="7529" y="21403"/>
                  <a:pt x="7847" y="21380"/>
                </a:cubicBezTo>
                <a:cubicBezTo>
                  <a:pt x="8321" y="21346"/>
                  <a:pt x="8801" y="21325"/>
                  <a:pt x="9274" y="21290"/>
                </a:cubicBezTo>
                <a:cubicBezTo>
                  <a:pt x="9694" y="21259"/>
                  <a:pt x="10111" y="21221"/>
                  <a:pt x="10524" y="21178"/>
                </a:cubicBezTo>
                <a:cubicBezTo>
                  <a:pt x="10861" y="21142"/>
                  <a:pt x="11189" y="21095"/>
                  <a:pt x="11523" y="21053"/>
                </a:cubicBezTo>
                <a:cubicBezTo>
                  <a:pt x="11733" y="21027"/>
                  <a:pt x="11947" y="21004"/>
                  <a:pt x="12157" y="20977"/>
                </a:cubicBezTo>
                <a:cubicBezTo>
                  <a:pt x="12192" y="20972"/>
                  <a:pt x="12240" y="20955"/>
                  <a:pt x="12242" y="20942"/>
                </a:cubicBezTo>
                <a:cubicBezTo>
                  <a:pt x="12256" y="20875"/>
                  <a:pt x="12339" y="20836"/>
                  <a:pt x="12495" y="20813"/>
                </a:cubicBezTo>
                <a:cubicBezTo>
                  <a:pt x="12662" y="20789"/>
                  <a:pt x="12702" y="20760"/>
                  <a:pt x="12703" y="20688"/>
                </a:cubicBezTo>
                <a:cubicBezTo>
                  <a:pt x="12703" y="20676"/>
                  <a:pt x="12720" y="20664"/>
                  <a:pt x="12736" y="20643"/>
                </a:cubicBezTo>
                <a:cubicBezTo>
                  <a:pt x="12592" y="20672"/>
                  <a:pt x="12466" y="20650"/>
                  <a:pt x="12337" y="20645"/>
                </a:cubicBezTo>
                <a:cubicBezTo>
                  <a:pt x="12194" y="20640"/>
                  <a:pt x="12068" y="20618"/>
                  <a:pt x="11937" y="20603"/>
                </a:cubicBezTo>
                <a:cubicBezTo>
                  <a:pt x="11896" y="20598"/>
                  <a:pt x="11838" y="20593"/>
                  <a:pt x="11825" y="20581"/>
                </a:cubicBezTo>
                <a:cubicBezTo>
                  <a:pt x="11783" y="20543"/>
                  <a:pt x="11709" y="20542"/>
                  <a:pt x="11627" y="20542"/>
                </a:cubicBezTo>
                <a:cubicBezTo>
                  <a:pt x="11556" y="20542"/>
                  <a:pt x="11486" y="20542"/>
                  <a:pt x="11415" y="20542"/>
                </a:cubicBezTo>
                <a:cubicBezTo>
                  <a:pt x="11413" y="20539"/>
                  <a:pt x="11410" y="20537"/>
                  <a:pt x="11407" y="20534"/>
                </a:cubicBezTo>
                <a:cubicBezTo>
                  <a:pt x="11404" y="20531"/>
                  <a:pt x="11402" y="20527"/>
                  <a:pt x="11399" y="20524"/>
                </a:cubicBezTo>
                <a:cubicBezTo>
                  <a:pt x="11439" y="20516"/>
                  <a:pt x="11477" y="20505"/>
                  <a:pt x="11518" y="20500"/>
                </a:cubicBezTo>
                <a:cubicBezTo>
                  <a:pt x="11573" y="20492"/>
                  <a:pt x="11673" y="20494"/>
                  <a:pt x="11680" y="20483"/>
                </a:cubicBezTo>
                <a:cubicBezTo>
                  <a:pt x="11716" y="20429"/>
                  <a:pt x="11829" y="20431"/>
                  <a:pt x="11920" y="20425"/>
                </a:cubicBezTo>
                <a:cubicBezTo>
                  <a:pt x="12038" y="20416"/>
                  <a:pt x="12173" y="20432"/>
                  <a:pt x="12238" y="20372"/>
                </a:cubicBezTo>
                <a:cubicBezTo>
                  <a:pt x="12241" y="20370"/>
                  <a:pt x="12253" y="20369"/>
                  <a:pt x="12261" y="20367"/>
                </a:cubicBezTo>
                <a:cubicBezTo>
                  <a:pt x="12401" y="20341"/>
                  <a:pt x="12542" y="20314"/>
                  <a:pt x="12684" y="20287"/>
                </a:cubicBezTo>
                <a:cubicBezTo>
                  <a:pt x="12678" y="20282"/>
                  <a:pt x="12670" y="20278"/>
                  <a:pt x="12659" y="20274"/>
                </a:cubicBezTo>
                <a:cubicBezTo>
                  <a:pt x="12649" y="20270"/>
                  <a:pt x="12637" y="20266"/>
                  <a:pt x="12624" y="20263"/>
                </a:cubicBezTo>
                <a:cubicBezTo>
                  <a:pt x="12671" y="20263"/>
                  <a:pt x="12718" y="20261"/>
                  <a:pt x="12766" y="20261"/>
                </a:cubicBezTo>
                <a:cubicBezTo>
                  <a:pt x="13169" y="20266"/>
                  <a:pt x="13572" y="20281"/>
                  <a:pt x="13980" y="20291"/>
                </a:cubicBezTo>
                <a:cubicBezTo>
                  <a:pt x="13916" y="20280"/>
                  <a:pt x="13863" y="20264"/>
                  <a:pt x="13805" y="20261"/>
                </a:cubicBezTo>
                <a:cubicBezTo>
                  <a:pt x="13500" y="20244"/>
                  <a:pt x="13194" y="20223"/>
                  <a:pt x="12887" y="20217"/>
                </a:cubicBezTo>
                <a:cubicBezTo>
                  <a:pt x="12765" y="20215"/>
                  <a:pt x="12643" y="20221"/>
                  <a:pt x="12520" y="20225"/>
                </a:cubicBezTo>
                <a:cubicBezTo>
                  <a:pt x="12513" y="20219"/>
                  <a:pt x="12508" y="20214"/>
                  <a:pt x="12509" y="20206"/>
                </a:cubicBezTo>
                <a:cubicBezTo>
                  <a:pt x="12510" y="20198"/>
                  <a:pt x="12516" y="20189"/>
                  <a:pt x="12531" y="20178"/>
                </a:cubicBezTo>
                <a:cubicBezTo>
                  <a:pt x="12840" y="20189"/>
                  <a:pt x="13150" y="20198"/>
                  <a:pt x="13458" y="20211"/>
                </a:cubicBezTo>
                <a:cubicBezTo>
                  <a:pt x="13545" y="20214"/>
                  <a:pt x="13626" y="20230"/>
                  <a:pt x="13712" y="20237"/>
                </a:cubicBezTo>
                <a:cubicBezTo>
                  <a:pt x="13891" y="20250"/>
                  <a:pt x="14071" y="20263"/>
                  <a:pt x="14250" y="20274"/>
                </a:cubicBezTo>
                <a:cubicBezTo>
                  <a:pt x="14385" y="20283"/>
                  <a:pt x="14520" y="20289"/>
                  <a:pt x="14653" y="20263"/>
                </a:cubicBezTo>
                <a:cubicBezTo>
                  <a:pt x="14518" y="20248"/>
                  <a:pt x="14382" y="20243"/>
                  <a:pt x="14246" y="20237"/>
                </a:cubicBezTo>
                <a:cubicBezTo>
                  <a:pt x="14204" y="20235"/>
                  <a:pt x="14164" y="20226"/>
                  <a:pt x="14123" y="20220"/>
                </a:cubicBezTo>
                <a:cubicBezTo>
                  <a:pt x="13995" y="20204"/>
                  <a:pt x="13863" y="20173"/>
                  <a:pt x="13738" y="20176"/>
                </a:cubicBezTo>
                <a:cubicBezTo>
                  <a:pt x="13592" y="20180"/>
                  <a:pt x="13484" y="20145"/>
                  <a:pt x="13352" y="20140"/>
                </a:cubicBezTo>
                <a:cubicBezTo>
                  <a:pt x="13329" y="20140"/>
                  <a:pt x="13289" y="20124"/>
                  <a:pt x="13289" y="20116"/>
                </a:cubicBezTo>
                <a:cubicBezTo>
                  <a:pt x="13288" y="20075"/>
                  <a:pt x="13207" y="20075"/>
                  <a:pt x="13152" y="20077"/>
                </a:cubicBezTo>
                <a:cubicBezTo>
                  <a:pt x="12990" y="20081"/>
                  <a:pt x="12828" y="20089"/>
                  <a:pt x="12667" y="20099"/>
                </a:cubicBezTo>
                <a:cubicBezTo>
                  <a:pt x="12393" y="20118"/>
                  <a:pt x="12124" y="20154"/>
                  <a:pt x="11840" y="20135"/>
                </a:cubicBezTo>
                <a:cubicBezTo>
                  <a:pt x="11810" y="20133"/>
                  <a:pt x="11777" y="20135"/>
                  <a:pt x="11746" y="20137"/>
                </a:cubicBezTo>
                <a:cubicBezTo>
                  <a:pt x="11752" y="20135"/>
                  <a:pt x="11759" y="20132"/>
                  <a:pt x="11765" y="20131"/>
                </a:cubicBezTo>
                <a:cubicBezTo>
                  <a:pt x="11772" y="20129"/>
                  <a:pt x="11778" y="20128"/>
                  <a:pt x="11784" y="20126"/>
                </a:cubicBezTo>
                <a:cubicBezTo>
                  <a:pt x="12080" y="20102"/>
                  <a:pt x="12376" y="20077"/>
                  <a:pt x="12675" y="20067"/>
                </a:cubicBezTo>
                <a:cubicBezTo>
                  <a:pt x="13025" y="20055"/>
                  <a:pt x="13382" y="20069"/>
                  <a:pt x="13735" y="20077"/>
                </a:cubicBezTo>
                <a:cubicBezTo>
                  <a:pt x="13995" y="20082"/>
                  <a:pt x="14253" y="20094"/>
                  <a:pt x="14512" y="20104"/>
                </a:cubicBezTo>
                <a:cubicBezTo>
                  <a:pt x="14586" y="20108"/>
                  <a:pt x="14660" y="20115"/>
                  <a:pt x="14733" y="20121"/>
                </a:cubicBezTo>
                <a:cubicBezTo>
                  <a:pt x="14940" y="20138"/>
                  <a:pt x="15147" y="20156"/>
                  <a:pt x="15355" y="20171"/>
                </a:cubicBezTo>
                <a:cubicBezTo>
                  <a:pt x="15542" y="20185"/>
                  <a:pt x="15731" y="20194"/>
                  <a:pt x="15918" y="20206"/>
                </a:cubicBezTo>
                <a:cubicBezTo>
                  <a:pt x="15952" y="20208"/>
                  <a:pt x="15984" y="20215"/>
                  <a:pt x="16048" y="20224"/>
                </a:cubicBezTo>
                <a:cubicBezTo>
                  <a:pt x="16008" y="20225"/>
                  <a:pt x="15977" y="20226"/>
                  <a:pt x="15948" y="20227"/>
                </a:cubicBezTo>
                <a:cubicBezTo>
                  <a:pt x="15919" y="20228"/>
                  <a:pt x="15893" y="20229"/>
                  <a:pt x="15865" y="20230"/>
                </a:cubicBezTo>
                <a:cubicBezTo>
                  <a:pt x="15924" y="20243"/>
                  <a:pt x="15981" y="20254"/>
                  <a:pt x="16035" y="20266"/>
                </a:cubicBezTo>
                <a:cubicBezTo>
                  <a:pt x="16090" y="20278"/>
                  <a:pt x="16143" y="20289"/>
                  <a:pt x="16196" y="20300"/>
                </a:cubicBezTo>
                <a:cubicBezTo>
                  <a:pt x="16197" y="20299"/>
                  <a:pt x="16199" y="20298"/>
                  <a:pt x="16201" y="20297"/>
                </a:cubicBezTo>
                <a:cubicBezTo>
                  <a:pt x="16203" y="20296"/>
                  <a:pt x="16204" y="20295"/>
                  <a:pt x="16206" y="20294"/>
                </a:cubicBezTo>
                <a:cubicBezTo>
                  <a:pt x="16194" y="20288"/>
                  <a:pt x="16183" y="20283"/>
                  <a:pt x="16168" y="20276"/>
                </a:cubicBezTo>
                <a:cubicBezTo>
                  <a:pt x="16154" y="20269"/>
                  <a:pt x="16137" y="20262"/>
                  <a:pt x="16113" y="20251"/>
                </a:cubicBezTo>
                <a:cubicBezTo>
                  <a:pt x="16211" y="20246"/>
                  <a:pt x="16283" y="20237"/>
                  <a:pt x="16354" y="20238"/>
                </a:cubicBezTo>
                <a:cubicBezTo>
                  <a:pt x="16485" y="20240"/>
                  <a:pt x="16617" y="20245"/>
                  <a:pt x="16747" y="20253"/>
                </a:cubicBezTo>
                <a:cubicBezTo>
                  <a:pt x="16811" y="20257"/>
                  <a:pt x="16872" y="20272"/>
                  <a:pt x="16935" y="20279"/>
                </a:cubicBezTo>
                <a:cubicBezTo>
                  <a:pt x="17026" y="20289"/>
                  <a:pt x="17129" y="20312"/>
                  <a:pt x="17205" y="20302"/>
                </a:cubicBezTo>
                <a:cubicBezTo>
                  <a:pt x="17341" y="20285"/>
                  <a:pt x="17447" y="20300"/>
                  <a:pt x="17560" y="20320"/>
                </a:cubicBezTo>
                <a:cubicBezTo>
                  <a:pt x="17888" y="20379"/>
                  <a:pt x="18213" y="20441"/>
                  <a:pt x="18546" y="20495"/>
                </a:cubicBezTo>
                <a:cubicBezTo>
                  <a:pt x="18720" y="20523"/>
                  <a:pt x="18913" y="20533"/>
                  <a:pt x="19091" y="20558"/>
                </a:cubicBezTo>
                <a:cubicBezTo>
                  <a:pt x="19324" y="20592"/>
                  <a:pt x="19550" y="20634"/>
                  <a:pt x="19782" y="20670"/>
                </a:cubicBezTo>
                <a:cubicBezTo>
                  <a:pt x="19882" y="20685"/>
                  <a:pt x="19934" y="20701"/>
                  <a:pt x="19831" y="20741"/>
                </a:cubicBezTo>
                <a:cubicBezTo>
                  <a:pt x="19891" y="20758"/>
                  <a:pt x="19950" y="20774"/>
                  <a:pt x="20008" y="20790"/>
                </a:cubicBezTo>
                <a:cubicBezTo>
                  <a:pt x="20066" y="20807"/>
                  <a:pt x="20123" y="20824"/>
                  <a:pt x="20180" y="20839"/>
                </a:cubicBezTo>
                <a:cubicBezTo>
                  <a:pt x="20186" y="20836"/>
                  <a:pt x="20193" y="20833"/>
                  <a:pt x="20199" y="20830"/>
                </a:cubicBezTo>
                <a:cubicBezTo>
                  <a:pt x="20206" y="20826"/>
                  <a:pt x="20213" y="20823"/>
                  <a:pt x="20219" y="20820"/>
                </a:cubicBezTo>
                <a:cubicBezTo>
                  <a:pt x="20193" y="20805"/>
                  <a:pt x="20166" y="20790"/>
                  <a:pt x="20140" y="20776"/>
                </a:cubicBezTo>
                <a:cubicBezTo>
                  <a:pt x="20113" y="20761"/>
                  <a:pt x="20087" y="20746"/>
                  <a:pt x="20061" y="20732"/>
                </a:cubicBezTo>
                <a:cubicBezTo>
                  <a:pt x="20066" y="20730"/>
                  <a:pt x="20071" y="20730"/>
                  <a:pt x="20076" y="20728"/>
                </a:cubicBezTo>
                <a:cubicBezTo>
                  <a:pt x="20081" y="20727"/>
                  <a:pt x="20086" y="20725"/>
                  <a:pt x="20091" y="20723"/>
                </a:cubicBezTo>
                <a:cubicBezTo>
                  <a:pt x="20109" y="20725"/>
                  <a:pt x="20127" y="20726"/>
                  <a:pt x="20146" y="20728"/>
                </a:cubicBezTo>
                <a:cubicBezTo>
                  <a:pt x="20166" y="20730"/>
                  <a:pt x="20187" y="20733"/>
                  <a:pt x="20212" y="20735"/>
                </a:cubicBezTo>
                <a:cubicBezTo>
                  <a:pt x="20197" y="20721"/>
                  <a:pt x="20184" y="20709"/>
                  <a:pt x="20172" y="20697"/>
                </a:cubicBezTo>
                <a:cubicBezTo>
                  <a:pt x="20160" y="20686"/>
                  <a:pt x="20148" y="20674"/>
                  <a:pt x="20136" y="20663"/>
                </a:cubicBezTo>
                <a:cubicBezTo>
                  <a:pt x="20149" y="20664"/>
                  <a:pt x="20163" y="20665"/>
                  <a:pt x="20177" y="20666"/>
                </a:cubicBezTo>
                <a:cubicBezTo>
                  <a:pt x="20191" y="20667"/>
                  <a:pt x="20206" y="20667"/>
                  <a:pt x="20220" y="20668"/>
                </a:cubicBezTo>
                <a:cubicBezTo>
                  <a:pt x="20194" y="20651"/>
                  <a:pt x="20169" y="20634"/>
                  <a:pt x="20143" y="20617"/>
                </a:cubicBezTo>
                <a:cubicBezTo>
                  <a:pt x="20117" y="20600"/>
                  <a:pt x="20090" y="20583"/>
                  <a:pt x="20061" y="20563"/>
                </a:cubicBezTo>
                <a:cubicBezTo>
                  <a:pt x="20261" y="20579"/>
                  <a:pt x="20429" y="20615"/>
                  <a:pt x="20594" y="20658"/>
                </a:cubicBezTo>
                <a:cubicBezTo>
                  <a:pt x="20760" y="20701"/>
                  <a:pt x="21000" y="20686"/>
                  <a:pt x="21123" y="20774"/>
                </a:cubicBezTo>
                <a:cubicBezTo>
                  <a:pt x="21157" y="20758"/>
                  <a:pt x="21188" y="20742"/>
                  <a:pt x="21217" y="20728"/>
                </a:cubicBezTo>
                <a:cubicBezTo>
                  <a:pt x="21246" y="20714"/>
                  <a:pt x="21272" y="20701"/>
                  <a:pt x="21297" y="20689"/>
                </a:cubicBezTo>
                <a:cubicBezTo>
                  <a:pt x="21315" y="20701"/>
                  <a:pt x="21330" y="20711"/>
                  <a:pt x="21345" y="20720"/>
                </a:cubicBezTo>
                <a:cubicBezTo>
                  <a:pt x="21359" y="20729"/>
                  <a:pt x="21372" y="20738"/>
                  <a:pt x="21385" y="20746"/>
                </a:cubicBezTo>
                <a:cubicBezTo>
                  <a:pt x="21389" y="20741"/>
                  <a:pt x="21393" y="20737"/>
                  <a:pt x="21397" y="20732"/>
                </a:cubicBezTo>
                <a:cubicBezTo>
                  <a:pt x="21401" y="20726"/>
                  <a:pt x="21405" y="20720"/>
                  <a:pt x="21409" y="20715"/>
                </a:cubicBezTo>
                <a:cubicBezTo>
                  <a:pt x="21446" y="20722"/>
                  <a:pt x="21483" y="20707"/>
                  <a:pt x="21514" y="20673"/>
                </a:cubicBezTo>
                <a:cubicBezTo>
                  <a:pt x="21568" y="20614"/>
                  <a:pt x="21587" y="20504"/>
                  <a:pt x="21544" y="20443"/>
                </a:cubicBezTo>
                <a:cubicBezTo>
                  <a:pt x="21514" y="20398"/>
                  <a:pt x="21465" y="20409"/>
                  <a:pt x="21443" y="20465"/>
                </a:cubicBezTo>
                <a:cubicBezTo>
                  <a:pt x="21445" y="20416"/>
                  <a:pt x="21375" y="20392"/>
                  <a:pt x="21298" y="20371"/>
                </a:cubicBezTo>
                <a:cubicBezTo>
                  <a:pt x="21221" y="20349"/>
                  <a:pt x="21136" y="20332"/>
                  <a:pt x="21108" y="20291"/>
                </a:cubicBezTo>
                <a:cubicBezTo>
                  <a:pt x="21192" y="20265"/>
                  <a:pt x="21276" y="20237"/>
                  <a:pt x="21362" y="20207"/>
                </a:cubicBezTo>
                <a:cubicBezTo>
                  <a:pt x="21441" y="20180"/>
                  <a:pt x="21521" y="20150"/>
                  <a:pt x="21600" y="20121"/>
                </a:cubicBezTo>
                <a:lnTo>
                  <a:pt x="21590" y="0"/>
                </a:lnTo>
                <a:lnTo>
                  <a:pt x="0" y="0"/>
                </a:lnTo>
                <a:close/>
                <a:moveTo>
                  <a:pt x="9192" y="19629"/>
                </a:moveTo>
                <a:lnTo>
                  <a:pt x="9218" y="19716"/>
                </a:lnTo>
                <a:lnTo>
                  <a:pt x="9132" y="19721"/>
                </a:lnTo>
                <a:lnTo>
                  <a:pt x="8709" y="19799"/>
                </a:lnTo>
                <a:cubicBezTo>
                  <a:pt x="8715" y="19804"/>
                  <a:pt x="8724" y="19808"/>
                  <a:pt x="8734" y="19812"/>
                </a:cubicBezTo>
                <a:cubicBezTo>
                  <a:pt x="8744" y="19816"/>
                  <a:pt x="8757" y="19820"/>
                  <a:pt x="8770" y="19823"/>
                </a:cubicBezTo>
                <a:cubicBezTo>
                  <a:pt x="8722" y="19824"/>
                  <a:pt x="8675" y="19826"/>
                  <a:pt x="8627" y="19825"/>
                </a:cubicBezTo>
                <a:cubicBezTo>
                  <a:pt x="8224" y="19820"/>
                  <a:pt x="7821" y="19807"/>
                  <a:pt x="7413" y="19797"/>
                </a:cubicBezTo>
                <a:cubicBezTo>
                  <a:pt x="7477" y="19808"/>
                  <a:pt x="7531" y="19822"/>
                  <a:pt x="7588" y="19825"/>
                </a:cubicBezTo>
                <a:cubicBezTo>
                  <a:pt x="7894" y="19842"/>
                  <a:pt x="8199" y="19864"/>
                  <a:pt x="8506" y="19871"/>
                </a:cubicBezTo>
                <a:cubicBezTo>
                  <a:pt x="8628" y="19873"/>
                  <a:pt x="8752" y="19867"/>
                  <a:pt x="8874" y="19863"/>
                </a:cubicBezTo>
                <a:cubicBezTo>
                  <a:pt x="8882" y="19868"/>
                  <a:pt x="8886" y="19874"/>
                  <a:pt x="8884" y="19882"/>
                </a:cubicBezTo>
                <a:cubicBezTo>
                  <a:pt x="8883" y="19890"/>
                  <a:pt x="8877" y="19899"/>
                  <a:pt x="8862" y="19910"/>
                </a:cubicBezTo>
                <a:cubicBezTo>
                  <a:pt x="8553" y="19899"/>
                  <a:pt x="8243" y="19889"/>
                  <a:pt x="7935" y="19876"/>
                </a:cubicBezTo>
                <a:cubicBezTo>
                  <a:pt x="7849" y="19872"/>
                  <a:pt x="7766" y="19856"/>
                  <a:pt x="7680" y="19850"/>
                </a:cubicBezTo>
                <a:cubicBezTo>
                  <a:pt x="7502" y="19836"/>
                  <a:pt x="7323" y="19825"/>
                  <a:pt x="7144" y="19814"/>
                </a:cubicBezTo>
                <a:cubicBezTo>
                  <a:pt x="7008" y="19805"/>
                  <a:pt x="6873" y="19799"/>
                  <a:pt x="6740" y="19825"/>
                </a:cubicBezTo>
                <a:cubicBezTo>
                  <a:pt x="6875" y="19840"/>
                  <a:pt x="7012" y="19845"/>
                  <a:pt x="7148" y="19851"/>
                </a:cubicBezTo>
                <a:cubicBezTo>
                  <a:pt x="7189" y="19853"/>
                  <a:pt x="7229" y="19861"/>
                  <a:pt x="7270" y="19866"/>
                </a:cubicBezTo>
                <a:cubicBezTo>
                  <a:pt x="7399" y="19882"/>
                  <a:pt x="7530" y="19914"/>
                  <a:pt x="7655" y="19910"/>
                </a:cubicBezTo>
                <a:cubicBezTo>
                  <a:pt x="7802" y="19906"/>
                  <a:pt x="7909" y="19943"/>
                  <a:pt x="8041" y="19948"/>
                </a:cubicBezTo>
                <a:cubicBezTo>
                  <a:pt x="8064" y="19948"/>
                  <a:pt x="8104" y="19962"/>
                  <a:pt x="8104" y="19970"/>
                </a:cubicBezTo>
                <a:cubicBezTo>
                  <a:pt x="8105" y="20011"/>
                  <a:pt x="8185" y="20011"/>
                  <a:pt x="8241" y="20010"/>
                </a:cubicBezTo>
                <a:cubicBezTo>
                  <a:pt x="8403" y="20006"/>
                  <a:pt x="8566" y="19997"/>
                  <a:pt x="8726" y="19987"/>
                </a:cubicBezTo>
                <a:cubicBezTo>
                  <a:pt x="9000" y="19969"/>
                  <a:pt x="9269" y="19934"/>
                  <a:pt x="9553" y="19952"/>
                </a:cubicBezTo>
                <a:cubicBezTo>
                  <a:pt x="9583" y="19954"/>
                  <a:pt x="9615" y="19951"/>
                  <a:pt x="9647" y="19949"/>
                </a:cubicBezTo>
                <a:cubicBezTo>
                  <a:pt x="9640" y="19951"/>
                  <a:pt x="9634" y="19954"/>
                  <a:pt x="9627" y="19956"/>
                </a:cubicBezTo>
                <a:cubicBezTo>
                  <a:pt x="9621" y="19958"/>
                  <a:pt x="9615" y="19960"/>
                  <a:pt x="9608" y="19962"/>
                </a:cubicBezTo>
                <a:cubicBezTo>
                  <a:pt x="9312" y="19986"/>
                  <a:pt x="9017" y="20009"/>
                  <a:pt x="8718" y="20019"/>
                </a:cubicBezTo>
                <a:cubicBezTo>
                  <a:pt x="8368" y="20031"/>
                  <a:pt x="8011" y="20019"/>
                  <a:pt x="7658" y="20011"/>
                </a:cubicBezTo>
                <a:cubicBezTo>
                  <a:pt x="7398" y="20006"/>
                  <a:pt x="7140" y="19993"/>
                  <a:pt x="6881" y="19982"/>
                </a:cubicBezTo>
                <a:cubicBezTo>
                  <a:pt x="6807" y="19979"/>
                  <a:pt x="6734" y="19972"/>
                  <a:pt x="6661" y="19966"/>
                </a:cubicBezTo>
                <a:cubicBezTo>
                  <a:pt x="6453" y="19949"/>
                  <a:pt x="6247" y="19930"/>
                  <a:pt x="6038" y="19915"/>
                </a:cubicBezTo>
                <a:cubicBezTo>
                  <a:pt x="5851" y="19902"/>
                  <a:pt x="5662" y="19892"/>
                  <a:pt x="5474" y="19881"/>
                </a:cubicBezTo>
                <a:cubicBezTo>
                  <a:pt x="5441" y="19878"/>
                  <a:pt x="5409" y="19871"/>
                  <a:pt x="5345" y="19863"/>
                </a:cubicBezTo>
                <a:cubicBezTo>
                  <a:pt x="5385" y="19861"/>
                  <a:pt x="5417" y="19860"/>
                  <a:pt x="5445" y="19859"/>
                </a:cubicBezTo>
                <a:cubicBezTo>
                  <a:pt x="5474" y="19858"/>
                  <a:pt x="5500" y="19857"/>
                  <a:pt x="5528" y="19856"/>
                </a:cubicBezTo>
                <a:cubicBezTo>
                  <a:pt x="5469" y="19844"/>
                  <a:pt x="5413" y="19832"/>
                  <a:pt x="5358" y="19820"/>
                </a:cubicBezTo>
                <a:cubicBezTo>
                  <a:pt x="5304" y="19809"/>
                  <a:pt x="5251" y="19797"/>
                  <a:pt x="5198" y="19786"/>
                </a:cubicBezTo>
                <a:cubicBezTo>
                  <a:pt x="5196" y="19787"/>
                  <a:pt x="5194" y="19788"/>
                  <a:pt x="5192" y="19789"/>
                </a:cubicBezTo>
                <a:cubicBezTo>
                  <a:pt x="5191" y="19790"/>
                  <a:pt x="5189" y="19791"/>
                  <a:pt x="5188" y="19792"/>
                </a:cubicBezTo>
                <a:cubicBezTo>
                  <a:pt x="5199" y="19798"/>
                  <a:pt x="5210" y="19803"/>
                  <a:pt x="5225" y="19810"/>
                </a:cubicBezTo>
                <a:cubicBezTo>
                  <a:pt x="5239" y="19817"/>
                  <a:pt x="5256" y="19826"/>
                  <a:pt x="5280" y="19837"/>
                </a:cubicBezTo>
                <a:cubicBezTo>
                  <a:pt x="5182" y="19842"/>
                  <a:pt x="5111" y="19851"/>
                  <a:pt x="5039" y="19850"/>
                </a:cubicBezTo>
                <a:cubicBezTo>
                  <a:pt x="4908" y="19847"/>
                  <a:pt x="4776" y="19841"/>
                  <a:pt x="4646" y="19833"/>
                </a:cubicBezTo>
                <a:cubicBezTo>
                  <a:pt x="4582" y="19829"/>
                  <a:pt x="4522" y="19816"/>
                  <a:pt x="4458" y="19809"/>
                </a:cubicBezTo>
                <a:cubicBezTo>
                  <a:pt x="4368" y="19799"/>
                  <a:pt x="4264" y="19776"/>
                  <a:pt x="4188" y="19786"/>
                </a:cubicBezTo>
                <a:cubicBezTo>
                  <a:pt x="4052" y="19803"/>
                  <a:pt x="3945" y="19786"/>
                  <a:pt x="3833" y="19766"/>
                </a:cubicBezTo>
                <a:cubicBezTo>
                  <a:pt x="3699" y="19742"/>
                  <a:pt x="3566" y="19720"/>
                  <a:pt x="3433" y="19696"/>
                </a:cubicBezTo>
                <a:lnTo>
                  <a:pt x="9192" y="19629"/>
                </a:lnTo>
                <a:close/>
                <a:moveTo>
                  <a:pt x="9149" y="19905"/>
                </a:moveTo>
                <a:cubicBezTo>
                  <a:pt x="9132" y="19907"/>
                  <a:pt x="9109" y="19911"/>
                  <a:pt x="9091" y="19913"/>
                </a:cubicBezTo>
                <a:cubicBezTo>
                  <a:pt x="9060" y="19917"/>
                  <a:pt x="9023" y="19915"/>
                  <a:pt x="8990" y="19913"/>
                </a:cubicBezTo>
                <a:cubicBezTo>
                  <a:pt x="9016" y="19912"/>
                  <a:pt x="9043" y="19910"/>
                  <a:pt x="9070" y="19908"/>
                </a:cubicBezTo>
                <a:cubicBezTo>
                  <a:pt x="9096" y="19907"/>
                  <a:pt x="9123" y="19906"/>
                  <a:pt x="9149" y="19905"/>
                </a:cubicBezTo>
                <a:close/>
                <a:moveTo>
                  <a:pt x="12302" y="20173"/>
                </a:moveTo>
                <a:cubicBezTo>
                  <a:pt x="12335" y="20169"/>
                  <a:pt x="12373" y="20172"/>
                  <a:pt x="12408" y="20173"/>
                </a:cubicBezTo>
                <a:cubicBezTo>
                  <a:pt x="12379" y="20175"/>
                  <a:pt x="12351" y="20176"/>
                  <a:pt x="12322" y="20178"/>
                </a:cubicBezTo>
                <a:cubicBezTo>
                  <a:pt x="12293" y="20179"/>
                  <a:pt x="12264" y="20182"/>
                  <a:pt x="12236" y="20183"/>
                </a:cubicBezTo>
                <a:cubicBezTo>
                  <a:pt x="12256" y="20180"/>
                  <a:pt x="12282" y="20176"/>
                  <a:pt x="12302" y="20173"/>
                </a:cubicBezTo>
                <a:close/>
              </a:path>
            </a:pathLst>
          </a:custGeom>
        </p:spPr>
      </p:pic>
      <p:sp>
        <p:nvSpPr>
          <p:cNvPr id="891" name="Shape"/>
          <p:cNvSpPr>
            <a:spLocks noGrp="1"/>
          </p:cNvSpPr>
          <p:nvPr>
            <p:ph type="body" idx="15"/>
          </p:nvPr>
        </p:nvSpPr>
        <p:spPr>
          <a:xfrm>
            <a:off x="8581313" y="7702771"/>
            <a:ext cx="1236455" cy="1178650"/>
          </a:xfrm>
          <a:custGeom>
            <a:avLst/>
            <a:gdLst/>
            <a:ahLst/>
            <a:cxnLst>
              <a:cxn ang="0">
                <a:pos x="wd2" y="hd2"/>
              </a:cxn>
              <a:cxn ang="5400000">
                <a:pos x="wd2" y="hd2"/>
              </a:cxn>
              <a:cxn ang="10800000">
                <a:pos x="wd2" y="hd2"/>
              </a:cxn>
              <a:cxn ang="16200000">
                <a:pos x="wd2" y="hd2"/>
              </a:cxn>
            </a:cxnLst>
            <a:rect l="0" t="0" r="r" b="b"/>
            <a:pathLst>
              <a:path w="21568" h="21583" extrusionOk="0">
                <a:moveTo>
                  <a:pt x="16592" y="2"/>
                </a:moveTo>
                <a:cubicBezTo>
                  <a:pt x="16492" y="-9"/>
                  <a:pt x="16386" y="16"/>
                  <a:pt x="16290" y="57"/>
                </a:cubicBezTo>
                <a:cubicBezTo>
                  <a:pt x="16249" y="74"/>
                  <a:pt x="16225" y="182"/>
                  <a:pt x="16193" y="245"/>
                </a:cubicBezTo>
                <a:cubicBezTo>
                  <a:pt x="16240" y="268"/>
                  <a:pt x="16289" y="302"/>
                  <a:pt x="16336" y="306"/>
                </a:cubicBezTo>
                <a:cubicBezTo>
                  <a:pt x="16441" y="316"/>
                  <a:pt x="16545" y="312"/>
                  <a:pt x="16650" y="312"/>
                </a:cubicBezTo>
                <a:cubicBezTo>
                  <a:pt x="16653" y="348"/>
                  <a:pt x="16656" y="380"/>
                  <a:pt x="16659" y="416"/>
                </a:cubicBezTo>
                <a:cubicBezTo>
                  <a:pt x="16603" y="443"/>
                  <a:pt x="16546" y="497"/>
                  <a:pt x="16491" y="495"/>
                </a:cubicBezTo>
                <a:cubicBezTo>
                  <a:pt x="16260" y="486"/>
                  <a:pt x="16030" y="460"/>
                  <a:pt x="15799" y="440"/>
                </a:cubicBezTo>
                <a:cubicBezTo>
                  <a:pt x="15671" y="429"/>
                  <a:pt x="15542" y="420"/>
                  <a:pt x="15414" y="404"/>
                </a:cubicBezTo>
                <a:cubicBezTo>
                  <a:pt x="15307" y="390"/>
                  <a:pt x="15200" y="344"/>
                  <a:pt x="15095" y="355"/>
                </a:cubicBezTo>
                <a:cubicBezTo>
                  <a:pt x="14983" y="367"/>
                  <a:pt x="14871" y="428"/>
                  <a:pt x="14731" y="477"/>
                </a:cubicBezTo>
                <a:cubicBezTo>
                  <a:pt x="14755" y="314"/>
                  <a:pt x="14770" y="216"/>
                  <a:pt x="14785" y="118"/>
                </a:cubicBezTo>
                <a:cubicBezTo>
                  <a:pt x="14476" y="3"/>
                  <a:pt x="14417" y="373"/>
                  <a:pt x="14295" y="623"/>
                </a:cubicBezTo>
                <a:cubicBezTo>
                  <a:pt x="14133" y="296"/>
                  <a:pt x="13756" y="295"/>
                  <a:pt x="13548" y="550"/>
                </a:cubicBezTo>
                <a:cubicBezTo>
                  <a:pt x="13464" y="495"/>
                  <a:pt x="13378" y="393"/>
                  <a:pt x="13343" y="422"/>
                </a:cubicBezTo>
                <a:cubicBezTo>
                  <a:pt x="13121" y="604"/>
                  <a:pt x="12922" y="745"/>
                  <a:pt x="12643" y="616"/>
                </a:cubicBezTo>
                <a:cubicBezTo>
                  <a:pt x="12449" y="527"/>
                  <a:pt x="12219" y="591"/>
                  <a:pt x="12006" y="586"/>
                </a:cubicBezTo>
                <a:cubicBezTo>
                  <a:pt x="11905" y="584"/>
                  <a:pt x="11803" y="567"/>
                  <a:pt x="11704" y="586"/>
                </a:cubicBezTo>
                <a:cubicBezTo>
                  <a:pt x="11466" y="631"/>
                  <a:pt x="11225" y="671"/>
                  <a:pt x="10991" y="750"/>
                </a:cubicBezTo>
                <a:cubicBezTo>
                  <a:pt x="10704" y="848"/>
                  <a:pt x="10421" y="982"/>
                  <a:pt x="10136" y="1097"/>
                </a:cubicBezTo>
                <a:cubicBezTo>
                  <a:pt x="10040" y="1136"/>
                  <a:pt x="9932" y="1221"/>
                  <a:pt x="9847" y="1188"/>
                </a:cubicBezTo>
                <a:cubicBezTo>
                  <a:pt x="9372" y="1005"/>
                  <a:pt x="8962" y="1257"/>
                  <a:pt x="8548" y="1541"/>
                </a:cubicBezTo>
                <a:cubicBezTo>
                  <a:pt x="8169" y="1799"/>
                  <a:pt x="7784" y="2030"/>
                  <a:pt x="7395" y="2252"/>
                </a:cubicBezTo>
                <a:cubicBezTo>
                  <a:pt x="7186" y="2372"/>
                  <a:pt x="6961" y="2441"/>
                  <a:pt x="6745" y="2538"/>
                </a:cubicBezTo>
                <a:cubicBezTo>
                  <a:pt x="5965" y="2891"/>
                  <a:pt x="5188" y="3250"/>
                  <a:pt x="4406" y="3596"/>
                </a:cubicBezTo>
                <a:cubicBezTo>
                  <a:pt x="4214" y="3682"/>
                  <a:pt x="4011" y="3714"/>
                  <a:pt x="3815" y="3785"/>
                </a:cubicBezTo>
                <a:cubicBezTo>
                  <a:pt x="3506" y="3897"/>
                  <a:pt x="3188" y="3983"/>
                  <a:pt x="2893" y="4150"/>
                </a:cubicBezTo>
                <a:cubicBezTo>
                  <a:pt x="2407" y="4424"/>
                  <a:pt x="1934" y="4749"/>
                  <a:pt x="1459" y="5062"/>
                </a:cubicBezTo>
                <a:cubicBezTo>
                  <a:pt x="1365" y="5124"/>
                  <a:pt x="1283" y="5228"/>
                  <a:pt x="1195" y="5311"/>
                </a:cubicBezTo>
                <a:cubicBezTo>
                  <a:pt x="1210" y="5357"/>
                  <a:pt x="1226" y="5400"/>
                  <a:pt x="1242" y="5445"/>
                </a:cubicBezTo>
                <a:cubicBezTo>
                  <a:pt x="1678" y="5255"/>
                  <a:pt x="2113" y="5064"/>
                  <a:pt x="2549" y="4874"/>
                </a:cubicBezTo>
                <a:cubicBezTo>
                  <a:pt x="2555" y="4900"/>
                  <a:pt x="2564" y="4927"/>
                  <a:pt x="2570" y="4953"/>
                </a:cubicBezTo>
                <a:cubicBezTo>
                  <a:pt x="2474" y="5018"/>
                  <a:pt x="2378" y="5106"/>
                  <a:pt x="2277" y="5147"/>
                </a:cubicBezTo>
                <a:cubicBezTo>
                  <a:pt x="1845" y="5322"/>
                  <a:pt x="1413" y="5491"/>
                  <a:pt x="977" y="5646"/>
                </a:cubicBezTo>
                <a:cubicBezTo>
                  <a:pt x="734" y="5732"/>
                  <a:pt x="576" y="5952"/>
                  <a:pt x="592" y="6193"/>
                </a:cubicBezTo>
                <a:cubicBezTo>
                  <a:pt x="732" y="6230"/>
                  <a:pt x="865" y="6268"/>
                  <a:pt x="998" y="6303"/>
                </a:cubicBezTo>
                <a:cubicBezTo>
                  <a:pt x="1000" y="6332"/>
                  <a:pt x="1005" y="6358"/>
                  <a:pt x="1007" y="6388"/>
                </a:cubicBezTo>
                <a:cubicBezTo>
                  <a:pt x="761" y="6533"/>
                  <a:pt x="419" y="6398"/>
                  <a:pt x="286" y="6868"/>
                </a:cubicBezTo>
                <a:cubicBezTo>
                  <a:pt x="456" y="7047"/>
                  <a:pt x="436" y="7105"/>
                  <a:pt x="80" y="7428"/>
                </a:cubicBezTo>
                <a:cubicBezTo>
                  <a:pt x="296" y="7412"/>
                  <a:pt x="480" y="7400"/>
                  <a:pt x="688" y="7385"/>
                </a:cubicBezTo>
                <a:cubicBezTo>
                  <a:pt x="494" y="7693"/>
                  <a:pt x="126" y="7500"/>
                  <a:pt x="1" y="8006"/>
                </a:cubicBezTo>
                <a:cubicBezTo>
                  <a:pt x="97" y="7971"/>
                  <a:pt x="165" y="7951"/>
                  <a:pt x="231" y="7927"/>
                </a:cubicBezTo>
                <a:cubicBezTo>
                  <a:pt x="351" y="7884"/>
                  <a:pt x="467" y="7835"/>
                  <a:pt x="588" y="7799"/>
                </a:cubicBezTo>
                <a:cubicBezTo>
                  <a:pt x="876" y="7712"/>
                  <a:pt x="1166" y="7633"/>
                  <a:pt x="1455" y="7549"/>
                </a:cubicBezTo>
                <a:cubicBezTo>
                  <a:pt x="1584" y="7512"/>
                  <a:pt x="1711" y="7468"/>
                  <a:pt x="1841" y="7440"/>
                </a:cubicBezTo>
                <a:cubicBezTo>
                  <a:pt x="1848" y="7439"/>
                  <a:pt x="1869" y="7544"/>
                  <a:pt x="1879" y="7586"/>
                </a:cubicBezTo>
                <a:cubicBezTo>
                  <a:pt x="2276" y="7512"/>
                  <a:pt x="2605" y="6999"/>
                  <a:pt x="3094" y="7282"/>
                </a:cubicBezTo>
                <a:cubicBezTo>
                  <a:pt x="2357" y="7676"/>
                  <a:pt x="1648" y="8053"/>
                  <a:pt x="940" y="8431"/>
                </a:cubicBezTo>
                <a:cubicBezTo>
                  <a:pt x="940" y="8442"/>
                  <a:pt x="939" y="8451"/>
                  <a:pt x="940" y="8462"/>
                </a:cubicBezTo>
                <a:cubicBezTo>
                  <a:pt x="1094" y="8433"/>
                  <a:pt x="1250" y="8404"/>
                  <a:pt x="1363" y="8383"/>
                </a:cubicBezTo>
                <a:cubicBezTo>
                  <a:pt x="1256" y="8490"/>
                  <a:pt x="1135" y="8615"/>
                  <a:pt x="1015" y="8735"/>
                </a:cubicBezTo>
                <a:cubicBezTo>
                  <a:pt x="954" y="8716"/>
                  <a:pt x="892" y="8700"/>
                  <a:pt x="831" y="8650"/>
                </a:cubicBezTo>
                <a:cubicBezTo>
                  <a:pt x="798" y="8624"/>
                  <a:pt x="714" y="8642"/>
                  <a:pt x="697" y="8681"/>
                </a:cubicBezTo>
                <a:cubicBezTo>
                  <a:pt x="672" y="8735"/>
                  <a:pt x="668" y="8838"/>
                  <a:pt x="688" y="8900"/>
                </a:cubicBezTo>
                <a:cubicBezTo>
                  <a:pt x="746" y="9078"/>
                  <a:pt x="843" y="9181"/>
                  <a:pt x="965" y="9228"/>
                </a:cubicBezTo>
                <a:cubicBezTo>
                  <a:pt x="968" y="9255"/>
                  <a:pt x="970" y="9280"/>
                  <a:pt x="973" y="9307"/>
                </a:cubicBezTo>
                <a:cubicBezTo>
                  <a:pt x="1019" y="9300"/>
                  <a:pt x="1065" y="9290"/>
                  <a:pt x="1112" y="9283"/>
                </a:cubicBezTo>
                <a:cubicBezTo>
                  <a:pt x="1199" y="9290"/>
                  <a:pt x="1248" y="9346"/>
                  <a:pt x="1271" y="9435"/>
                </a:cubicBezTo>
                <a:cubicBezTo>
                  <a:pt x="1187" y="9483"/>
                  <a:pt x="1103" y="9533"/>
                  <a:pt x="1019" y="9581"/>
                </a:cubicBezTo>
                <a:cubicBezTo>
                  <a:pt x="1013" y="9579"/>
                  <a:pt x="1005" y="9577"/>
                  <a:pt x="998" y="9575"/>
                </a:cubicBezTo>
                <a:cubicBezTo>
                  <a:pt x="988" y="9593"/>
                  <a:pt x="985" y="9598"/>
                  <a:pt x="982" y="9605"/>
                </a:cubicBezTo>
                <a:cubicBezTo>
                  <a:pt x="959" y="9618"/>
                  <a:pt x="937" y="9629"/>
                  <a:pt x="915" y="9642"/>
                </a:cubicBezTo>
                <a:cubicBezTo>
                  <a:pt x="936" y="9679"/>
                  <a:pt x="951" y="9702"/>
                  <a:pt x="969" y="9733"/>
                </a:cubicBezTo>
                <a:cubicBezTo>
                  <a:pt x="965" y="9808"/>
                  <a:pt x="965" y="9884"/>
                  <a:pt x="977" y="9958"/>
                </a:cubicBezTo>
                <a:cubicBezTo>
                  <a:pt x="923" y="9986"/>
                  <a:pt x="870" y="10011"/>
                  <a:pt x="797" y="10049"/>
                </a:cubicBezTo>
                <a:cubicBezTo>
                  <a:pt x="885" y="10163"/>
                  <a:pt x="962" y="10247"/>
                  <a:pt x="1040" y="10353"/>
                </a:cubicBezTo>
                <a:cubicBezTo>
                  <a:pt x="1054" y="10486"/>
                  <a:pt x="1053" y="10627"/>
                  <a:pt x="994" y="10779"/>
                </a:cubicBezTo>
                <a:cubicBezTo>
                  <a:pt x="905" y="11008"/>
                  <a:pt x="1293" y="11361"/>
                  <a:pt x="1501" y="11223"/>
                </a:cubicBezTo>
                <a:cubicBezTo>
                  <a:pt x="1665" y="11114"/>
                  <a:pt x="1667" y="11257"/>
                  <a:pt x="1686" y="11332"/>
                </a:cubicBezTo>
                <a:cubicBezTo>
                  <a:pt x="1608" y="11492"/>
                  <a:pt x="1549" y="11607"/>
                  <a:pt x="1506" y="11697"/>
                </a:cubicBezTo>
                <a:cubicBezTo>
                  <a:pt x="1433" y="11715"/>
                  <a:pt x="1324" y="11707"/>
                  <a:pt x="1313" y="11752"/>
                </a:cubicBezTo>
                <a:cubicBezTo>
                  <a:pt x="1286" y="11858"/>
                  <a:pt x="1275" y="12017"/>
                  <a:pt x="1313" y="12105"/>
                </a:cubicBezTo>
                <a:cubicBezTo>
                  <a:pt x="1399" y="12302"/>
                  <a:pt x="1518" y="12471"/>
                  <a:pt x="1610" y="12628"/>
                </a:cubicBezTo>
                <a:cubicBezTo>
                  <a:pt x="1317" y="12641"/>
                  <a:pt x="1130" y="12818"/>
                  <a:pt x="1091" y="13102"/>
                </a:cubicBezTo>
                <a:cubicBezTo>
                  <a:pt x="999" y="13173"/>
                  <a:pt x="898" y="13254"/>
                  <a:pt x="856" y="13376"/>
                </a:cubicBezTo>
                <a:cubicBezTo>
                  <a:pt x="727" y="13753"/>
                  <a:pt x="983" y="13793"/>
                  <a:pt x="1124" y="13941"/>
                </a:cubicBezTo>
                <a:cubicBezTo>
                  <a:pt x="1049" y="13959"/>
                  <a:pt x="986" y="13957"/>
                  <a:pt x="923" y="13953"/>
                </a:cubicBezTo>
                <a:cubicBezTo>
                  <a:pt x="727" y="13943"/>
                  <a:pt x="660" y="14071"/>
                  <a:pt x="751" y="14312"/>
                </a:cubicBezTo>
                <a:cubicBezTo>
                  <a:pt x="791" y="14419"/>
                  <a:pt x="850" y="14525"/>
                  <a:pt x="919" y="14592"/>
                </a:cubicBezTo>
                <a:cubicBezTo>
                  <a:pt x="1129" y="14798"/>
                  <a:pt x="1134" y="14791"/>
                  <a:pt x="936" y="15103"/>
                </a:cubicBezTo>
                <a:cubicBezTo>
                  <a:pt x="1078" y="15261"/>
                  <a:pt x="1202" y="15462"/>
                  <a:pt x="1359" y="15559"/>
                </a:cubicBezTo>
                <a:cubicBezTo>
                  <a:pt x="1520" y="15659"/>
                  <a:pt x="1712" y="15651"/>
                  <a:pt x="1887" y="15711"/>
                </a:cubicBezTo>
                <a:cubicBezTo>
                  <a:pt x="1946" y="15731"/>
                  <a:pt x="2021" y="15806"/>
                  <a:pt x="2038" y="15881"/>
                </a:cubicBezTo>
                <a:cubicBezTo>
                  <a:pt x="2056" y="15961"/>
                  <a:pt x="2015" y="16067"/>
                  <a:pt x="1992" y="16210"/>
                </a:cubicBezTo>
                <a:cubicBezTo>
                  <a:pt x="1826" y="15931"/>
                  <a:pt x="1771" y="15873"/>
                  <a:pt x="1610" y="16015"/>
                </a:cubicBezTo>
                <a:cubicBezTo>
                  <a:pt x="1335" y="16260"/>
                  <a:pt x="977" y="16418"/>
                  <a:pt x="927" y="17019"/>
                </a:cubicBezTo>
                <a:cubicBezTo>
                  <a:pt x="683" y="17155"/>
                  <a:pt x="331" y="17611"/>
                  <a:pt x="219" y="17955"/>
                </a:cubicBezTo>
                <a:cubicBezTo>
                  <a:pt x="200" y="18012"/>
                  <a:pt x="173" y="18090"/>
                  <a:pt x="185" y="18138"/>
                </a:cubicBezTo>
                <a:cubicBezTo>
                  <a:pt x="250" y="18389"/>
                  <a:pt x="165" y="18556"/>
                  <a:pt x="59" y="18734"/>
                </a:cubicBezTo>
                <a:cubicBezTo>
                  <a:pt x="15" y="18809"/>
                  <a:pt x="-16" y="18968"/>
                  <a:pt x="9" y="19044"/>
                </a:cubicBezTo>
                <a:cubicBezTo>
                  <a:pt x="30" y="19107"/>
                  <a:pt x="142" y="19104"/>
                  <a:pt x="215" y="19129"/>
                </a:cubicBezTo>
                <a:cubicBezTo>
                  <a:pt x="239" y="19137"/>
                  <a:pt x="265" y="19138"/>
                  <a:pt x="311" y="19141"/>
                </a:cubicBezTo>
                <a:cubicBezTo>
                  <a:pt x="234" y="19360"/>
                  <a:pt x="171" y="19546"/>
                  <a:pt x="85" y="19792"/>
                </a:cubicBezTo>
                <a:cubicBezTo>
                  <a:pt x="309" y="19878"/>
                  <a:pt x="538" y="19949"/>
                  <a:pt x="759" y="20053"/>
                </a:cubicBezTo>
                <a:cubicBezTo>
                  <a:pt x="1272" y="20294"/>
                  <a:pt x="1775" y="20566"/>
                  <a:pt x="2289" y="20795"/>
                </a:cubicBezTo>
                <a:cubicBezTo>
                  <a:pt x="2523" y="20900"/>
                  <a:pt x="2793" y="21055"/>
                  <a:pt x="3010" y="20978"/>
                </a:cubicBezTo>
                <a:cubicBezTo>
                  <a:pt x="3330" y="20864"/>
                  <a:pt x="3591" y="20988"/>
                  <a:pt x="3845" y="21166"/>
                </a:cubicBezTo>
                <a:cubicBezTo>
                  <a:pt x="4208" y="21421"/>
                  <a:pt x="4587" y="21536"/>
                  <a:pt x="4981" y="21580"/>
                </a:cubicBezTo>
                <a:cubicBezTo>
                  <a:pt x="5080" y="21591"/>
                  <a:pt x="5187" y="21566"/>
                  <a:pt x="5282" y="21525"/>
                </a:cubicBezTo>
                <a:cubicBezTo>
                  <a:pt x="5323" y="21508"/>
                  <a:pt x="5343" y="21406"/>
                  <a:pt x="5375" y="21343"/>
                </a:cubicBezTo>
                <a:cubicBezTo>
                  <a:pt x="5328" y="21320"/>
                  <a:pt x="5284" y="21280"/>
                  <a:pt x="5236" y="21276"/>
                </a:cubicBezTo>
                <a:cubicBezTo>
                  <a:pt x="5131" y="21266"/>
                  <a:pt x="5023" y="21276"/>
                  <a:pt x="4918" y="21276"/>
                </a:cubicBezTo>
                <a:cubicBezTo>
                  <a:pt x="4915" y="21240"/>
                  <a:pt x="4912" y="21202"/>
                  <a:pt x="4909" y="21166"/>
                </a:cubicBezTo>
                <a:cubicBezTo>
                  <a:pt x="4965" y="21139"/>
                  <a:pt x="5022" y="21085"/>
                  <a:pt x="5077" y="21087"/>
                </a:cubicBezTo>
                <a:cubicBezTo>
                  <a:pt x="5308" y="21096"/>
                  <a:pt x="5538" y="21122"/>
                  <a:pt x="5769" y="21142"/>
                </a:cubicBezTo>
                <a:cubicBezTo>
                  <a:pt x="5897" y="21153"/>
                  <a:pt x="6026" y="21168"/>
                  <a:pt x="6154" y="21184"/>
                </a:cubicBezTo>
                <a:cubicBezTo>
                  <a:pt x="6261" y="21198"/>
                  <a:pt x="6368" y="21238"/>
                  <a:pt x="6473" y="21227"/>
                </a:cubicBezTo>
                <a:cubicBezTo>
                  <a:pt x="6585" y="21215"/>
                  <a:pt x="6697" y="21154"/>
                  <a:pt x="6837" y="21105"/>
                </a:cubicBezTo>
                <a:cubicBezTo>
                  <a:pt x="6813" y="21268"/>
                  <a:pt x="6798" y="21372"/>
                  <a:pt x="6783" y="21470"/>
                </a:cubicBezTo>
                <a:cubicBezTo>
                  <a:pt x="7092" y="21585"/>
                  <a:pt x="7156" y="21209"/>
                  <a:pt x="7278" y="20959"/>
                </a:cubicBezTo>
                <a:cubicBezTo>
                  <a:pt x="7439" y="21286"/>
                  <a:pt x="7812" y="21293"/>
                  <a:pt x="8020" y="21039"/>
                </a:cubicBezTo>
                <a:cubicBezTo>
                  <a:pt x="8104" y="21093"/>
                  <a:pt x="8190" y="21189"/>
                  <a:pt x="8225" y="21160"/>
                </a:cubicBezTo>
                <a:cubicBezTo>
                  <a:pt x="8447" y="20978"/>
                  <a:pt x="8651" y="20837"/>
                  <a:pt x="8929" y="20966"/>
                </a:cubicBezTo>
                <a:cubicBezTo>
                  <a:pt x="9124" y="21055"/>
                  <a:pt x="9349" y="20997"/>
                  <a:pt x="9562" y="21002"/>
                </a:cubicBezTo>
                <a:cubicBezTo>
                  <a:pt x="9663" y="21004"/>
                  <a:pt x="9769" y="21021"/>
                  <a:pt x="9868" y="21002"/>
                </a:cubicBezTo>
                <a:cubicBezTo>
                  <a:pt x="10107" y="20957"/>
                  <a:pt x="10343" y="20911"/>
                  <a:pt x="10577" y="20832"/>
                </a:cubicBezTo>
                <a:cubicBezTo>
                  <a:pt x="10864" y="20734"/>
                  <a:pt x="11147" y="20600"/>
                  <a:pt x="11432" y="20485"/>
                </a:cubicBezTo>
                <a:cubicBezTo>
                  <a:pt x="11528" y="20446"/>
                  <a:pt x="11636" y="20361"/>
                  <a:pt x="11721" y="20394"/>
                </a:cubicBezTo>
                <a:cubicBezTo>
                  <a:pt x="12196" y="20577"/>
                  <a:pt x="12606" y="20331"/>
                  <a:pt x="13020" y="20047"/>
                </a:cubicBezTo>
                <a:cubicBezTo>
                  <a:pt x="13399" y="19789"/>
                  <a:pt x="13788" y="19552"/>
                  <a:pt x="14177" y="19330"/>
                </a:cubicBezTo>
                <a:cubicBezTo>
                  <a:pt x="14386" y="19210"/>
                  <a:pt x="14607" y="19147"/>
                  <a:pt x="14823" y="19050"/>
                </a:cubicBezTo>
                <a:cubicBezTo>
                  <a:pt x="15603" y="18697"/>
                  <a:pt x="16380" y="18332"/>
                  <a:pt x="17162" y="17986"/>
                </a:cubicBezTo>
                <a:cubicBezTo>
                  <a:pt x="17354" y="17900"/>
                  <a:pt x="17561" y="17868"/>
                  <a:pt x="17757" y="17797"/>
                </a:cubicBezTo>
                <a:cubicBezTo>
                  <a:pt x="18066" y="17685"/>
                  <a:pt x="18380" y="17605"/>
                  <a:pt x="18675" y="17438"/>
                </a:cubicBezTo>
                <a:cubicBezTo>
                  <a:pt x="19161" y="17164"/>
                  <a:pt x="19634" y="16833"/>
                  <a:pt x="20109" y="16520"/>
                </a:cubicBezTo>
                <a:cubicBezTo>
                  <a:pt x="20203" y="16458"/>
                  <a:pt x="20285" y="16360"/>
                  <a:pt x="20373" y="16277"/>
                </a:cubicBezTo>
                <a:cubicBezTo>
                  <a:pt x="20358" y="16231"/>
                  <a:pt x="20342" y="16182"/>
                  <a:pt x="20326" y="16137"/>
                </a:cubicBezTo>
                <a:cubicBezTo>
                  <a:pt x="19890" y="16327"/>
                  <a:pt x="19455" y="16518"/>
                  <a:pt x="19019" y="16708"/>
                </a:cubicBezTo>
                <a:cubicBezTo>
                  <a:pt x="19013" y="16682"/>
                  <a:pt x="19008" y="16655"/>
                  <a:pt x="19002" y="16629"/>
                </a:cubicBezTo>
                <a:cubicBezTo>
                  <a:pt x="19099" y="16564"/>
                  <a:pt x="19190" y="16482"/>
                  <a:pt x="19291" y="16441"/>
                </a:cubicBezTo>
                <a:cubicBezTo>
                  <a:pt x="19723" y="16266"/>
                  <a:pt x="20155" y="16097"/>
                  <a:pt x="20591" y="15942"/>
                </a:cubicBezTo>
                <a:cubicBezTo>
                  <a:pt x="20834" y="15856"/>
                  <a:pt x="20992" y="15630"/>
                  <a:pt x="20976" y="15389"/>
                </a:cubicBezTo>
                <a:cubicBezTo>
                  <a:pt x="20836" y="15352"/>
                  <a:pt x="20703" y="15320"/>
                  <a:pt x="20570" y="15285"/>
                </a:cubicBezTo>
                <a:cubicBezTo>
                  <a:pt x="20568" y="15256"/>
                  <a:pt x="20567" y="15224"/>
                  <a:pt x="20565" y="15194"/>
                </a:cubicBezTo>
                <a:cubicBezTo>
                  <a:pt x="20811" y="15049"/>
                  <a:pt x="21153" y="15184"/>
                  <a:pt x="21286" y="14714"/>
                </a:cubicBezTo>
                <a:cubicBezTo>
                  <a:pt x="21116" y="14535"/>
                  <a:pt x="21136" y="14477"/>
                  <a:pt x="21492" y="14154"/>
                </a:cubicBezTo>
                <a:cubicBezTo>
                  <a:pt x="21276" y="14170"/>
                  <a:pt x="21088" y="14182"/>
                  <a:pt x="20880" y="14197"/>
                </a:cubicBezTo>
                <a:cubicBezTo>
                  <a:pt x="21074" y="13889"/>
                  <a:pt x="21442" y="14082"/>
                  <a:pt x="21567" y="13576"/>
                </a:cubicBezTo>
                <a:cubicBezTo>
                  <a:pt x="21471" y="13611"/>
                  <a:pt x="21408" y="13637"/>
                  <a:pt x="21341" y="13662"/>
                </a:cubicBezTo>
                <a:cubicBezTo>
                  <a:pt x="21222" y="13704"/>
                  <a:pt x="21101" y="13753"/>
                  <a:pt x="20980" y="13789"/>
                </a:cubicBezTo>
                <a:cubicBezTo>
                  <a:pt x="20692" y="13876"/>
                  <a:pt x="20402" y="13955"/>
                  <a:pt x="20113" y="14039"/>
                </a:cubicBezTo>
                <a:cubicBezTo>
                  <a:pt x="19984" y="14076"/>
                  <a:pt x="19857" y="14114"/>
                  <a:pt x="19727" y="14142"/>
                </a:cubicBezTo>
                <a:cubicBezTo>
                  <a:pt x="19720" y="14143"/>
                  <a:pt x="19703" y="14038"/>
                  <a:pt x="19694" y="13996"/>
                </a:cubicBezTo>
                <a:cubicBezTo>
                  <a:pt x="19297" y="14070"/>
                  <a:pt x="18968" y="14583"/>
                  <a:pt x="18478" y="14300"/>
                </a:cubicBezTo>
                <a:cubicBezTo>
                  <a:pt x="19215" y="13906"/>
                  <a:pt x="19920" y="13529"/>
                  <a:pt x="20628" y="13151"/>
                </a:cubicBezTo>
                <a:cubicBezTo>
                  <a:pt x="20628" y="13140"/>
                  <a:pt x="20629" y="13131"/>
                  <a:pt x="20628" y="13120"/>
                </a:cubicBezTo>
                <a:cubicBezTo>
                  <a:pt x="20474" y="13149"/>
                  <a:pt x="20318" y="13178"/>
                  <a:pt x="20205" y="13199"/>
                </a:cubicBezTo>
                <a:cubicBezTo>
                  <a:pt x="20312" y="13092"/>
                  <a:pt x="20437" y="12973"/>
                  <a:pt x="20557" y="12853"/>
                </a:cubicBezTo>
                <a:cubicBezTo>
                  <a:pt x="20618" y="12872"/>
                  <a:pt x="20680" y="12888"/>
                  <a:pt x="20741" y="12938"/>
                </a:cubicBezTo>
                <a:cubicBezTo>
                  <a:pt x="20774" y="12964"/>
                  <a:pt x="20854" y="12946"/>
                  <a:pt x="20871" y="12907"/>
                </a:cubicBezTo>
                <a:cubicBezTo>
                  <a:pt x="20896" y="12853"/>
                  <a:pt x="20900" y="12744"/>
                  <a:pt x="20880" y="12682"/>
                </a:cubicBezTo>
                <a:cubicBezTo>
                  <a:pt x="20822" y="12503"/>
                  <a:pt x="20725" y="12406"/>
                  <a:pt x="20603" y="12360"/>
                </a:cubicBezTo>
                <a:cubicBezTo>
                  <a:pt x="20600" y="12332"/>
                  <a:pt x="20598" y="12303"/>
                  <a:pt x="20595" y="12275"/>
                </a:cubicBezTo>
                <a:cubicBezTo>
                  <a:pt x="20549" y="12282"/>
                  <a:pt x="20503" y="12292"/>
                  <a:pt x="20456" y="12299"/>
                </a:cubicBezTo>
                <a:cubicBezTo>
                  <a:pt x="20369" y="12292"/>
                  <a:pt x="20320" y="12237"/>
                  <a:pt x="20297" y="12147"/>
                </a:cubicBezTo>
                <a:cubicBezTo>
                  <a:pt x="20381" y="12099"/>
                  <a:pt x="20465" y="12049"/>
                  <a:pt x="20549" y="12001"/>
                </a:cubicBezTo>
                <a:cubicBezTo>
                  <a:pt x="20555" y="12003"/>
                  <a:pt x="20563" y="12005"/>
                  <a:pt x="20570" y="12007"/>
                </a:cubicBezTo>
                <a:cubicBezTo>
                  <a:pt x="20580" y="11989"/>
                  <a:pt x="20583" y="11984"/>
                  <a:pt x="20586" y="11977"/>
                </a:cubicBezTo>
                <a:cubicBezTo>
                  <a:pt x="20609" y="11964"/>
                  <a:pt x="20631" y="11953"/>
                  <a:pt x="20653" y="11940"/>
                </a:cubicBezTo>
                <a:cubicBezTo>
                  <a:pt x="20631" y="11902"/>
                  <a:pt x="20617" y="11880"/>
                  <a:pt x="20599" y="11849"/>
                </a:cubicBezTo>
                <a:cubicBezTo>
                  <a:pt x="20603" y="11776"/>
                  <a:pt x="20606" y="11702"/>
                  <a:pt x="20595" y="11630"/>
                </a:cubicBezTo>
                <a:cubicBezTo>
                  <a:pt x="20649" y="11602"/>
                  <a:pt x="20699" y="11571"/>
                  <a:pt x="20771" y="11533"/>
                </a:cubicBezTo>
                <a:cubicBezTo>
                  <a:pt x="20683" y="11419"/>
                  <a:pt x="20610" y="11334"/>
                  <a:pt x="20532" y="11229"/>
                </a:cubicBezTo>
                <a:cubicBezTo>
                  <a:pt x="20518" y="11097"/>
                  <a:pt x="20519" y="10960"/>
                  <a:pt x="20578" y="10809"/>
                </a:cubicBezTo>
                <a:cubicBezTo>
                  <a:pt x="20667" y="10580"/>
                  <a:pt x="20275" y="10221"/>
                  <a:pt x="20067" y="10359"/>
                </a:cubicBezTo>
                <a:cubicBezTo>
                  <a:pt x="19903" y="10468"/>
                  <a:pt x="19905" y="10325"/>
                  <a:pt x="19886" y="10250"/>
                </a:cubicBezTo>
                <a:cubicBezTo>
                  <a:pt x="19964" y="10090"/>
                  <a:pt x="20019" y="9981"/>
                  <a:pt x="20062" y="9891"/>
                </a:cubicBezTo>
                <a:cubicBezTo>
                  <a:pt x="20135" y="9873"/>
                  <a:pt x="20248" y="9882"/>
                  <a:pt x="20259" y="9836"/>
                </a:cubicBezTo>
                <a:cubicBezTo>
                  <a:pt x="20287" y="9730"/>
                  <a:pt x="20293" y="9571"/>
                  <a:pt x="20255" y="9483"/>
                </a:cubicBezTo>
                <a:cubicBezTo>
                  <a:pt x="20169" y="9286"/>
                  <a:pt x="20050" y="9117"/>
                  <a:pt x="19958" y="8960"/>
                </a:cubicBezTo>
                <a:cubicBezTo>
                  <a:pt x="20251" y="8947"/>
                  <a:pt x="20442" y="8764"/>
                  <a:pt x="20482" y="8480"/>
                </a:cubicBezTo>
                <a:cubicBezTo>
                  <a:pt x="20573" y="8409"/>
                  <a:pt x="20670" y="8334"/>
                  <a:pt x="20712" y="8212"/>
                </a:cubicBezTo>
                <a:cubicBezTo>
                  <a:pt x="20841" y="7835"/>
                  <a:pt x="20585" y="7789"/>
                  <a:pt x="20444" y="7641"/>
                </a:cubicBezTo>
                <a:cubicBezTo>
                  <a:pt x="20519" y="7623"/>
                  <a:pt x="20582" y="7631"/>
                  <a:pt x="20645" y="7635"/>
                </a:cubicBezTo>
                <a:cubicBezTo>
                  <a:pt x="20841" y="7645"/>
                  <a:pt x="20908" y="7511"/>
                  <a:pt x="20817" y="7270"/>
                </a:cubicBezTo>
                <a:cubicBezTo>
                  <a:pt x="20777" y="7163"/>
                  <a:pt x="20718" y="7057"/>
                  <a:pt x="20649" y="6990"/>
                </a:cubicBezTo>
                <a:cubicBezTo>
                  <a:pt x="20439" y="6784"/>
                  <a:pt x="20438" y="6791"/>
                  <a:pt x="20637" y="6479"/>
                </a:cubicBezTo>
                <a:cubicBezTo>
                  <a:pt x="20494" y="6321"/>
                  <a:pt x="20366" y="6120"/>
                  <a:pt x="20209" y="6023"/>
                </a:cubicBezTo>
                <a:cubicBezTo>
                  <a:pt x="20048" y="5923"/>
                  <a:pt x="19856" y="5937"/>
                  <a:pt x="19681" y="5877"/>
                </a:cubicBezTo>
                <a:cubicBezTo>
                  <a:pt x="19622" y="5857"/>
                  <a:pt x="19547" y="5782"/>
                  <a:pt x="19530" y="5707"/>
                </a:cubicBezTo>
                <a:cubicBezTo>
                  <a:pt x="19512" y="5627"/>
                  <a:pt x="19553" y="5515"/>
                  <a:pt x="19576" y="5372"/>
                </a:cubicBezTo>
                <a:cubicBezTo>
                  <a:pt x="19742" y="5651"/>
                  <a:pt x="19801" y="5709"/>
                  <a:pt x="19962" y="5567"/>
                </a:cubicBezTo>
                <a:cubicBezTo>
                  <a:pt x="20237" y="5322"/>
                  <a:pt x="20591" y="5164"/>
                  <a:pt x="20641" y="4563"/>
                </a:cubicBezTo>
                <a:cubicBezTo>
                  <a:pt x="20885" y="4427"/>
                  <a:pt x="21237" y="3971"/>
                  <a:pt x="21349" y="3627"/>
                </a:cubicBezTo>
                <a:cubicBezTo>
                  <a:pt x="21368" y="3570"/>
                  <a:pt x="21395" y="3492"/>
                  <a:pt x="21383" y="3444"/>
                </a:cubicBezTo>
                <a:cubicBezTo>
                  <a:pt x="21318" y="3193"/>
                  <a:pt x="21403" y="3033"/>
                  <a:pt x="21509" y="2854"/>
                </a:cubicBezTo>
                <a:cubicBezTo>
                  <a:pt x="21553" y="2779"/>
                  <a:pt x="21584" y="2621"/>
                  <a:pt x="21559" y="2544"/>
                </a:cubicBezTo>
                <a:cubicBezTo>
                  <a:pt x="21538" y="2481"/>
                  <a:pt x="21426" y="2478"/>
                  <a:pt x="21353" y="2453"/>
                </a:cubicBezTo>
                <a:cubicBezTo>
                  <a:pt x="21329" y="2445"/>
                  <a:pt x="21303" y="2450"/>
                  <a:pt x="21257" y="2447"/>
                </a:cubicBezTo>
                <a:cubicBezTo>
                  <a:pt x="21334" y="2228"/>
                  <a:pt x="21402" y="2042"/>
                  <a:pt x="21488" y="1796"/>
                </a:cubicBezTo>
                <a:cubicBezTo>
                  <a:pt x="21263" y="1710"/>
                  <a:pt x="21034" y="1633"/>
                  <a:pt x="20813" y="1529"/>
                </a:cubicBezTo>
                <a:cubicBezTo>
                  <a:pt x="20301" y="1288"/>
                  <a:pt x="19793" y="1016"/>
                  <a:pt x="19279" y="787"/>
                </a:cubicBezTo>
                <a:cubicBezTo>
                  <a:pt x="19045" y="682"/>
                  <a:pt x="18779" y="533"/>
                  <a:pt x="18562" y="610"/>
                </a:cubicBezTo>
                <a:cubicBezTo>
                  <a:pt x="18242" y="724"/>
                  <a:pt x="17977" y="600"/>
                  <a:pt x="17723" y="422"/>
                </a:cubicBezTo>
                <a:cubicBezTo>
                  <a:pt x="17360" y="167"/>
                  <a:pt x="16986" y="46"/>
                  <a:pt x="16592" y="2"/>
                </a:cubicBezTo>
                <a:close/>
              </a:path>
            </a:pathLst>
          </a:custGeom>
        </p:spPr>
        <p:txBody>
          <a:bodyPr/>
          <a:lstStyle/>
          <a:p>
            <a:pPr defTabSz="642937">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p>
        </p:txBody>
      </p:sp>
      <p:sp>
        <p:nvSpPr>
          <p:cNvPr id="892" name="Venenatis Euismod Purus"/>
          <p:cNvSpPr txBox="1">
            <a:spLocks noGrp="1"/>
          </p:cNvSpPr>
          <p:nvPr>
            <p:ph type="body" idx="16"/>
          </p:nvPr>
        </p:nvSpPr>
        <p:spPr>
          <a:xfrm>
            <a:off x="11087196" y="7832332"/>
            <a:ext cx="10617230" cy="984568"/>
          </a:xfrm>
          <a:prstGeom prst="rect">
            <a:avLst/>
          </a:prstGeom>
        </p:spPr>
        <p:txBody>
          <a:bodyPr/>
          <a:lstStyle/>
          <a:p>
            <a:pPr>
              <a:lnSpc>
                <a:spcPct val="80000"/>
              </a:lnSpc>
            </a:pPr>
            <a:r>
              <a:rPr lang="fr-FR" sz="6000" dirty="0" smtClean="0"/>
              <a:t>the participants</a:t>
            </a:r>
            <a:endParaRPr sz="2800" dirty="0"/>
          </a:p>
        </p:txBody>
      </p:sp>
      <p:sp>
        <p:nvSpPr>
          <p:cNvPr id="894" name="Rectangle"/>
          <p:cNvSpPr>
            <a:spLocks noGrp="1"/>
          </p:cNvSpPr>
          <p:nvPr>
            <p:ph type="body" idx="17"/>
          </p:nvPr>
        </p:nvSpPr>
        <p:spPr>
          <a:prstGeom prst="rect">
            <a:avLst/>
          </a:prstGeom>
        </p:spPr>
        <p:txBody>
          <a:bodyPr/>
          <a:lstStyle/>
          <a:p>
            <a:pPr>
              <a:defRPr sz="5800">
                <a:latin typeface="Gill Sans"/>
                <a:ea typeface="Gill Sans"/>
                <a:cs typeface="Gill Sans"/>
                <a:sym typeface="Gill Sans"/>
              </a:defRPr>
            </a:pPr>
            <a:endParaRPr dirty="0"/>
          </a:p>
        </p:txBody>
      </p:sp>
      <p:sp>
        <p:nvSpPr>
          <p:cNvPr id="895" name="Line"/>
          <p:cNvSpPr>
            <a:spLocks noGrp="1"/>
          </p:cNvSpPr>
          <p:nvPr>
            <p:ph type="body" idx="18"/>
          </p:nvPr>
        </p:nvSpPr>
        <p:spPr>
          <a:xfrm>
            <a:off x="12191999" y="12260426"/>
            <a:ext cx="1" cy="371869"/>
          </a:xfrm>
          <a:prstGeom prst="line">
            <a:avLst/>
          </a:prstGeom>
        </p:spPr>
        <p:txBody>
          <a:bodyPr/>
          <a:lstStyle/>
          <a:p>
            <a:pPr>
              <a:defRPr sz="56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p>
        </p:txBody>
      </p:sp>
      <p:sp>
        <p:nvSpPr>
          <p:cNvPr id="896" name="Slide Number"/>
          <p:cNvSpPr txBox="1">
            <a:spLocks noGrp="1"/>
          </p:cNvSpPr>
          <p:nvPr>
            <p:ph type="sldNum" sz="quarter" idx="2"/>
          </p:nvPr>
        </p:nvSpPr>
        <p:spPr>
          <a:xfrm>
            <a:off x="12051220" y="11772503"/>
            <a:ext cx="281560" cy="422276"/>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103</a:t>
            </a:fld>
            <a:endParaRPr dirty="0"/>
          </a:p>
        </p:txBody>
      </p:sp>
      <p:sp>
        <p:nvSpPr>
          <p:cNvPr id="897" name="#1"/>
          <p:cNvSpPr txBox="1">
            <a:spLocks noGrp="1"/>
          </p:cNvSpPr>
          <p:nvPr>
            <p:ph type="body" idx="19"/>
          </p:nvPr>
        </p:nvSpPr>
        <p:spPr>
          <a:xfrm>
            <a:off x="8787016" y="7896853"/>
            <a:ext cx="1030752" cy="984568"/>
          </a:xfrm>
          <a:prstGeom prst="rect">
            <a:avLst/>
          </a:prstGeom>
        </p:spPr>
        <p:txBody>
          <a:bodyPr/>
          <a:lstStyle/>
          <a:p>
            <a:r>
              <a:rPr dirty="0" smtClean="0"/>
              <a:t>#</a:t>
            </a:r>
            <a:r>
              <a:rPr lang="fr-FR" dirty="0" smtClean="0"/>
              <a:t> 1</a:t>
            </a:r>
            <a:endParaRPr dirty="0"/>
          </a:p>
        </p:txBody>
      </p:sp>
      <p:sp>
        <p:nvSpPr>
          <p:cNvPr id="900" name="#2"/>
          <p:cNvSpPr txBox="1">
            <a:spLocks noGrp="1"/>
          </p:cNvSpPr>
          <p:nvPr>
            <p:ph type="body" idx="22"/>
          </p:nvPr>
        </p:nvSpPr>
        <p:spPr>
          <a:xfrm>
            <a:off x="3745523" y="8977455"/>
            <a:ext cx="1030752" cy="984568"/>
          </a:xfrm>
          <a:prstGeom prst="rect">
            <a:avLst/>
          </a:prstGeom>
        </p:spPr>
        <p:txBody>
          <a:bodyPr/>
          <a:lstStyle/>
          <a:p>
            <a:r>
              <a:rPr dirty="0"/>
              <a:t>#2</a:t>
            </a:r>
          </a:p>
        </p:txBody>
      </p:sp>
      <p:sp>
        <p:nvSpPr>
          <p:cNvPr id="904" name="#3"/>
          <p:cNvSpPr txBox="1">
            <a:spLocks noGrp="1"/>
          </p:cNvSpPr>
          <p:nvPr>
            <p:ph type="body" idx="26"/>
          </p:nvPr>
        </p:nvSpPr>
        <p:spPr>
          <a:xfrm>
            <a:off x="13730491" y="6280498"/>
            <a:ext cx="1030752" cy="984568"/>
          </a:xfrm>
          <a:prstGeom prst="rect">
            <a:avLst/>
          </a:prstGeom>
        </p:spPr>
        <p:txBody>
          <a:bodyPr/>
          <a:lstStyle/>
          <a:p>
            <a:r>
              <a:rPr dirty="0"/>
              <a:t>#3</a:t>
            </a:r>
          </a:p>
        </p:txBody>
      </p:sp>
      <p:sp>
        <p:nvSpPr>
          <p:cNvPr id="22" name="#3">
            <a:extLst>
              <a:ext uri="{FF2B5EF4-FFF2-40B4-BE49-F238E27FC236}">
                <a16:creationId xmlns="" xmlns:a16="http://schemas.microsoft.com/office/drawing/2014/main" id="{A5EDDBB0-B435-894F-AB23-B334E1D7CBEC}"/>
              </a:ext>
            </a:extLst>
          </p:cNvPr>
          <p:cNvSpPr txBox="1">
            <a:spLocks/>
          </p:cNvSpPr>
          <p:nvPr/>
        </p:nvSpPr>
        <p:spPr>
          <a:xfrm>
            <a:off x="14132913" y="9030625"/>
            <a:ext cx="1030752" cy="984568"/>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lstStyle>
            <a:lvl1pPr marL="0" marR="0" indent="0" algn="l" defTabSz="821531" eaLnBrk="1" latinLnBrk="0" hangingPunct="1">
              <a:lnSpc>
                <a:spcPct val="70000"/>
              </a:lnSpc>
              <a:spcBef>
                <a:spcPts val="0"/>
              </a:spcBef>
              <a:spcAft>
                <a:spcPts val="0"/>
              </a:spcAft>
              <a:buClrTx/>
              <a:buSzTx/>
              <a:buFontTx/>
              <a:buNone/>
              <a:tabLst/>
              <a:defRPr sz="5000" b="1" i="0" u="none" strike="noStrike" cap="all" spc="0" baseline="0">
                <a:ln>
                  <a:noFill/>
                </a:ln>
                <a:solidFill>
                  <a:srgbClr val="FFFFFF"/>
                </a:solidFill>
                <a:uFillTx/>
                <a:latin typeface="+mj-lt"/>
                <a:ea typeface="+mj-ea"/>
                <a:cs typeface="+mj-cs"/>
                <a:sym typeface="Avenir Next"/>
              </a:defRPr>
            </a:lvl1pPr>
            <a:lvl2pPr marL="0" marR="0" indent="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2pPr>
            <a:lvl3pPr marL="0" marR="0" indent="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3pPr>
            <a:lvl4pPr marL="0" marR="0" indent="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4pPr>
            <a:lvl5pPr marL="0" marR="0" indent="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5pPr>
            <a:lvl6pPr marL="0" marR="0" indent="35560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6pPr>
            <a:lvl7pPr marL="0" marR="0" indent="71120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7pPr>
            <a:lvl8pPr marL="0" marR="0" indent="106680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8pPr>
            <a:lvl9pPr marL="0" marR="0" indent="142240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9pPr>
          </a:lstStyle>
          <a:p>
            <a:r>
              <a:rPr lang="fr-FR" dirty="0"/>
              <a:t>#3</a:t>
            </a:r>
          </a:p>
        </p:txBody>
      </p:sp>
      <p:sp>
        <p:nvSpPr>
          <p:cNvPr id="42" name="ZoneTexte 41">
            <a:extLst>
              <a:ext uri="{FF2B5EF4-FFF2-40B4-BE49-F238E27FC236}">
                <a16:creationId xmlns="" xmlns:a16="http://schemas.microsoft.com/office/drawing/2014/main" id="{1F2D9E2C-2BAD-6A4A-BC28-3DF9F36E2171}"/>
              </a:ext>
            </a:extLst>
          </p:cNvPr>
          <p:cNvSpPr txBox="1"/>
          <p:nvPr/>
        </p:nvSpPr>
        <p:spPr>
          <a:xfrm>
            <a:off x="897444" y="12362917"/>
            <a:ext cx="7636956" cy="7598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algn="l"/>
            <a:r>
              <a:rPr lang="fr-FR" sz="2000" dirty="0">
                <a:latin typeface="Avenir Next Ultra Light" panose="020B0203020202020204" pitchFamily="34" charset="77"/>
              </a:rPr>
              <a:t>Christophe Gervasi – </a:t>
            </a:r>
            <a:r>
              <a:rPr lang="fr-FR" sz="2000" dirty="0" smtClean="0">
                <a:latin typeface="Avenir Next Ultra Light" panose="020B0203020202020204" pitchFamily="34" charset="77"/>
              </a:rPr>
              <a:t> Rapport qualitatif  - Construire un </a:t>
            </a:r>
            <a:r>
              <a:rPr lang="fr-FR" sz="2000" dirty="0">
                <a:latin typeface="Avenir Next Ultra Light" panose="020B0203020202020204" pitchFamily="34" charset="77"/>
              </a:rPr>
              <a:t>Nous </a:t>
            </a:r>
            <a:r>
              <a:rPr lang="fr-FR" sz="2000" dirty="0" smtClean="0">
                <a:latin typeface="Avenir Next Ultra Light" panose="020B0203020202020204" pitchFamily="34" charset="77"/>
              </a:rPr>
              <a:t>européen – Juillet 2021</a:t>
            </a:r>
            <a:endParaRPr kumimoji="0" lang="fr-FR" sz="2000" u="none" strike="noStrike" cap="none" spc="0" normalizeH="0" baseline="0" dirty="0">
              <a:ln>
                <a:noFill/>
              </a:ln>
              <a:solidFill>
                <a:srgbClr val="000000"/>
              </a:solidFill>
              <a:effectLst/>
              <a:uFillTx/>
              <a:latin typeface="Avenir Next Ultra Light" panose="020B0203020202020204" pitchFamily="34" charset="77"/>
              <a:sym typeface="Gill Sans"/>
            </a:endParaRPr>
          </a:p>
        </p:txBody>
      </p:sp>
      <p:pic>
        <p:nvPicPr>
          <p:cNvPr id="3" name="Image 2"/>
          <p:cNvPicPr>
            <a:picLocks noChangeAspect="1"/>
          </p:cNvPicPr>
          <p:nvPr/>
        </p:nvPicPr>
        <p:blipFill>
          <a:blip r:embed="rId3"/>
          <a:stretch>
            <a:fillRect/>
          </a:stretch>
        </p:blipFill>
        <p:spPr>
          <a:xfrm>
            <a:off x="21704426" y="3489075"/>
            <a:ext cx="2143125" cy="1395746"/>
          </a:xfrm>
          <a:prstGeom prst="rect">
            <a:avLst/>
          </a:prstGeom>
        </p:spPr>
      </p:pic>
      <p:pic>
        <p:nvPicPr>
          <p:cNvPr id="18" name="Image 17"/>
          <p:cNvPicPr>
            <a:picLocks noChangeAspect="1"/>
          </p:cNvPicPr>
          <p:nvPr/>
        </p:nvPicPr>
        <p:blipFill rotWithShape="1">
          <a:blip r:embed="rId4"/>
          <a:srcRect t="18883" b="18467"/>
          <a:stretch/>
        </p:blipFill>
        <p:spPr>
          <a:xfrm>
            <a:off x="19551525" y="3461290"/>
            <a:ext cx="2143125" cy="1431415"/>
          </a:xfrm>
          <a:prstGeom prst="rect">
            <a:avLst/>
          </a:prstGeom>
        </p:spPr>
      </p:pic>
    </p:spTree>
    <p:extLst>
      <p:ext uri="{BB962C8B-B14F-4D97-AF65-F5344CB8AC3E}">
        <p14:creationId xmlns:p14="http://schemas.microsoft.com/office/powerpoint/2010/main" val="1961131016"/>
      </p:ext>
    </p:extLst>
  </p:cSld>
  <p:clrMapOvr>
    <a:masterClrMapping/>
  </p:clrMapOvr>
  <p:transition spd="med"/>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 xmlns:a16="http://schemas.microsoft.com/office/drawing/2014/main" id="{9A3C046A-B3F5-9A42-B408-759E55BE4BE7}"/>
              </a:ext>
            </a:extLst>
          </p:cNvPr>
          <p:cNvSpPr>
            <a:spLocks noGrp="1"/>
          </p:cNvSpPr>
          <p:nvPr>
            <p:ph type="body" sz="quarter" idx="15"/>
          </p:nvPr>
        </p:nvSpPr>
        <p:spPr/>
        <p:txBody>
          <a:bodyPr/>
          <a:lstStyle/>
          <a:p>
            <a:endParaRPr lang="fr-FR" dirty="0"/>
          </a:p>
        </p:txBody>
      </p:sp>
      <p:sp>
        <p:nvSpPr>
          <p:cNvPr id="5" name="Espace réservé du texte 4">
            <a:extLst>
              <a:ext uri="{FF2B5EF4-FFF2-40B4-BE49-F238E27FC236}">
                <a16:creationId xmlns="" xmlns:a16="http://schemas.microsoft.com/office/drawing/2014/main" id="{81AA34F7-61BD-DE46-A618-3EEE7C67794C}"/>
              </a:ext>
            </a:extLst>
          </p:cNvPr>
          <p:cNvSpPr>
            <a:spLocks noGrp="1"/>
          </p:cNvSpPr>
          <p:nvPr>
            <p:ph type="body" sz="quarter" idx="16"/>
          </p:nvPr>
        </p:nvSpPr>
        <p:spPr/>
        <p:txBody>
          <a:bodyPr/>
          <a:lstStyle/>
          <a:p>
            <a:endParaRPr lang="fr-FR" dirty="0"/>
          </a:p>
        </p:txBody>
      </p:sp>
      <p:sp>
        <p:nvSpPr>
          <p:cNvPr id="885"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104</a:t>
            </a:fld>
            <a:endParaRPr dirty="0"/>
          </a:p>
        </p:txBody>
      </p:sp>
      <p:sp>
        <p:nvSpPr>
          <p:cNvPr id="19" name="Espace réservé du texte 2">
            <a:extLst>
              <a:ext uri="{FF2B5EF4-FFF2-40B4-BE49-F238E27FC236}">
                <a16:creationId xmlns="" xmlns:a16="http://schemas.microsoft.com/office/drawing/2014/main" id="{AB3789C9-0B28-4640-961A-BE451E50B0EF}"/>
              </a:ext>
            </a:extLst>
          </p:cNvPr>
          <p:cNvSpPr>
            <a:spLocks noGrp="1"/>
          </p:cNvSpPr>
          <p:nvPr>
            <p:ph type="body" sz="quarter" idx="13"/>
          </p:nvPr>
        </p:nvSpPr>
        <p:spPr>
          <a:xfrm>
            <a:off x="7652084" y="2017984"/>
            <a:ext cx="8229600" cy="793703"/>
          </a:xfrm>
        </p:spPr>
        <p:txBody>
          <a:bodyPr/>
          <a:lstStyle/>
          <a:p>
            <a:endParaRPr lang="fr-FR" dirty="0"/>
          </a:p>
        </p:txBody>
      </p:sp>
      <p:sp>
        <p:nvSpPr>
          <p:cNvPr id="20" name="Titre 1">
            <a:extLst>
              <a:ext uri="{FF2B5EF4-FFF2-40B4-BE49-F238E27FC236}">
                <a16:creationId xmlns="" xmlns:a16="http://schemas.microsoft.com/office/drawing/2014/main" id="{C3D392D1-BDA7-FA46-919D-428FD8FCC2D7}"/>
              </a:ext>
            </a:extLst>
          </p:cNvPr>
          <p:cNvSpPr>
            <a:spLocks noGrp="1"/>
          </p:cNvSpPr>
          <p:nvPr>
            <p:ph type="title"/>
          </p:nvPr>
        </p:nvSpPr>
        <p:spPr>
          <a:xfrm>
            <a:off x="4255906" y="2066389"/>
            <a:ext cx="14711312" cy="935665"/>
          </a:xfrm>
        </p:spPr>
        <p:txBody>
          <a:bodyPr/>
          <a:lstStyle/>
          <a:p>
            <a:r>
              <a:rPr lang="fr-FR" dirty="0" smtClean="0">
                <a:solidFill>
                  <a:schemeClr val="bg1"/>
                </a:solidFill>
              </a:rPr>
              <a:t>the participants</a:t>
            </a:r>
            <a:endParaRPr lang="fr-FR" dirty="0"/>
          </a:p>
        </p:txBody>
      </p:sp>
      <p:sp>
        <p:nvSpPr>
          <p:cNvPr id="21" name="SuBTITLE GOES HERE">
            <a:extLst>
              <a:ext uri="{FF2B5EF4-FFF2-40B4-BE49-F238E27FC236}">
                <a16:creationId xmlns="" xmlns:a16="http://schemas.microsoft.com/office/drawing/2014/main" id="{35871DBC-935A-2347-A21E-2565A12C9458}"/>
              </a:ext>
            </a:extLst>
          </p:cNvPr>
          <p:cNvSpPr txBox="1">
            <a:spLocks noGrp="1"/>
          </p:cNvSpPr>
          <p:nvPr>
            <p:ph type="body" sz="quarter" idx="14"/>
          </p:nvPr>
        </p:nvSpPr>
        <p:spPr>
          <a:xfrm>
            <a:off x="4836344" y="747149"/>
            <a:ext cx="14711312" cy="371281"/>
          </a:xfrm>
          <a:prstGeom prst="rect">
            <a:avLst/>
          </a:prstGeom>
        </p:spPr>
        <p:txBody>
          <a:bodyPr/>
          <a:lstStyle/>
          <a:p>
            <a:r>
              <a:rPr lang="fr-FR" sz="2400" dirty="0" smtClean="0"/>
              <a:t>Analyse détaillée</a:t>
            </a:r>
            <a:endParaRPr lang="fr-FR" sz="2400" dirty="0"/>
          </a:p>
        </p:txBody>
      </p:sp>
      <p:sp>
        <p:nvSpPr>
          <p:cNvPr id="9" name="ZoneTexte 8">
            <a:extLst>
              <a:ext uri="{FF2B5EF4-FFF2-40B4-BE49-F238E27FC236}">
                <a16:creationId xmlns="" xmlns:a16="http://schemas.microsoft.com/office/drawing/2014/main" id="{C9FA69AC-CE85-7143-AB32-6EDEC5829621}"/>
              </a:ext>
            </a:extLst>
          </p:cNvPr>
          <p:cNvSpPr txBox="1"/>
          <p:nvPr/>
        </p:nvSpPr>
        <p:spPr>
          <a:xfrm>
            <a:off x="897443" y="12362917"/>
            <a:ext cx="7218945" cy="7598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algn="l"/>
            <a:r>
              <a:rPr lang="fr-FR" sz="2000" dirty="0">
                <a:latin typeface="Avenir Next Ultra Light" panose="020B0203020202020204" pitchFamily="34" charset="77"/>
              </a:rPr>
              <a:t>Christophe Gervasi –  Rapport qualitatif  - Construire un Nous européen – Juillet 2021</a:t>
            </a:r>
          </a:p>
        </p:txBody>
      </p:sp>
      <p:pic>
        <p:nvPicPr>
          <p:cNvPr id="10" name="Image 9"/>
          <p:cNvPicPr>
            <a:picLocks noChangeAspect="1"/>
          </p:cNvPicPr>
          <p:nvPr/>
        </p:nvPicPr>
        <p:blipFill>
          <a:blip r:embed="rId2"/>
          <a:stretch>
            <a:fillRect/>
          </a:stretch>
        </p:blipFill>
        <p:spPr>
          <a:xfrm>
            <a:off x="21694651" y="638092"/>
            <a:ext cx="2143125" cy="1343025"/>
          </a:xfrm>
          <a:prstGeom prst="rect">
            <a:avLst/>
          </a:prstGeom>
        </p:spPr>
      </p:pic>
      <p:pic>
        <p:nvPicPr>
          <p:cNvPr id="12" name="Image 11"/>
          <p:cNvPicPr>
            <a:picLocks noChangeAspect="1"/>
          </p:cNvPicPr>
          <p:nvPr/>
        </p:nvPicPr>
        <p:blipFill rotWithShape="1">
          <a:blip r:embed="rId3"/>
          <a:srcRect t="18883" b="18467"/>
          <a:stretch/>
        </p:blipFill>
        <p:spPr>
          <a:xfrm>
            <a:off x="19551526" y="500510"/>
            <a:ext cx="2143125" cy="1472669"/>
          </a:xfrm>
          <a:prstGeom prst="rect">
            <a:avLst/>
          </a:prstGeom>
        </p:spPr>
      </p:pic>
      <p:pic>
        <p:nvPicPr>
          <p:cNvPr id="13" name="Obraz 7">
            <a:extLst>
              <a:ext uri="{FF2B5EF4-FFF2-40B4-BE49-F238E27FC236}">
                <a16:creationId xmlns="" xmlns:a16="http://schemas.microsoft.com/office/drawing/2014/main" id="{8E92F203-F683-4261-A359-EF8439767D68}"/>
              </a:ext>
            </a:extLst>
          </p:cNvPr>
          <p:cNvPicPr>
            <a:picLocks noChangeAspect="1"/>
          </p:cNvPicPr>
          <p:nvPr/>
        </p:nvPicPr>
        <p:blipFill>
          <a:blip r:embed="rId4"/>
          <a:stretch>
            <a:fillRect/>
          </a:stretch>
        </p:blipFill>
        <p:spPr>
          <a:xfrm>
            <a:off x="1852863" y="4417845"/>
            <a:ext cx="19443031" cy="6529280"/>
          </a:xfrm>
          <a:prstGeom prst="rect">
            <a:avLst/>
          </a:prstGeom>
        </p:spPr>
      </p:pic>
      <p:pic>
        <p:nvPicPr>
          <p:cNvPr id="15" name="Image 14"/>
          <p:cNvPicPr>
            <a:picLocks noChangeAspect="1"/>
          </p:cNvPicPr>
          <p:nvPr/>
        </p:nvPicPr>
        <p:blipFill>
          <a:blip r:embed="rId5"/>
          <a:stretch>
            <a:fillRect/>
          </a:stretch>
        </p:blipFill>
        <p:spPr>
          <a:xfrm>
            <a:off x="385012" y="500510"/>
            <a:ext cx="4259178" cy="2940522"/>
          </a:xfrm>
          <a:prstGeom prst="rect">
            <a:avLst/>
          </a:prstGeom>
        </p:spPr>
      </p:pic>
    </p:spTree>
    <p:extLst>
      <p:ext uri="{BB962C8B-B14F-4D97-AF65-F5344CB8AC3E}">
        <p14:creationId xmlns:p14="http://schemas.microsoft.com/office/powerpoint/2010/main" val="1890208243"/>
      </p:ext>
    </p:extLst>
  </p:cSld>
  <p:clrMapOvr>
    <a:masterClrMapping/>
  </p:clrMapOvr>
  <p:transition spd="med"/>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 xmlns:a16="http://schemas.microsoft.com/office/drawing/2014/main" id="{9A3C046A-B3F5-9A42-B408-759E55BE4BE7}"/>
              </a:ext>
            </a:extLst>
          </p:cNvPr>
          <p:cNvSpPr>
            <a:spLocks noGrp="1"/>
          </p:cNvSpPr>
          <p:nvPr>
            <p:ph type="body" sz="quarter" idx="15"/>
          </p:nvPr>
        </p:nvSpPr>
        <p:spPr/>
        <p:txBody>
          <a:bodyPr/>
          <a:lstStyle/>
          <a:p>
            <a:endParaRPr lang="fr-FR" dirty="0"/>
          </a:p>
        </p:txBody>
      </p:sp>
      <p:sp>
        <p:nvSpPr>
          <p:cNvPr id="5" name="Espace réservé du texte 4">
            <a:extLst>
              <a:ext uri="{FF2B5EF4-FFF2-40B4-BE49-F238E27FC236}">
                <a16:creationId xmlns="" xmlns:a16="http://schemas.microsoft.com/office/drawing/2014/main" id="{81AA34F7-61BD-DE46-A618-3EEE7C67794C}"/>
              </a:ext>
            </a:extLst>
          </p:cNvPr>
          <p:cNvSpPr>
            <a:spLocks noGrp="1"/>
          </p:cNvSpPr>
          <p:nvPr>
            <p:ph type="body" sz="quarter" idx="16"/>
          </p:nvPr>
        </p:nvSpPr>
        <p:spPr/>
        <p:txBody>
          <a:bodyPr/>
          <a:lstStyle/>
          <a:p>
            <a:endParaRPr lang="fr-FR" dirty="0"/>
          </a:p>
        </p:txBody>
      </p:sp>
      <p:sp>
        <p:nvSpPr>
          <p:cNvPr id="885"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105</a:t>
            </a:fld>
            <a:endParaRPr dirty="0"/>
          </a:p>
        </p:txBody>
      </p:sp>
      <p:sp>
        <p:nvSpPr>
          <p:cNvPr id="19" name="Espace réservé du texte 2">
            <a:extLst>
              <a:ext uri="{FF2B5EF4-FFF2-40B4-BE49-F238E27FC236}">
                <a16:creationId xmlns="" xmlns:a16="http://schemas.microsoft.com/office/drawing/2014/main" id="{AB3789C9-0B28-4640-961A-BE451E50B0EF}"/>
              </a:ext>
            </a:extLst>
          </p:cNvPr>
          <p:cNvSpPr>
            <a:spLocks noGrp="1"/>
          </p:cNvSpPr>
          <p:nvPr>
            <p:ph type="body" sz="quarter" idx="13"/>
          </p:nvPr>
        </p:nvSpPr>
        <p:spPr>
          <a:xfrm>
            <a:off x="6593305" y="2017984"/>
            <a:ext cx="10635916" cy="793703"/>
          </a:xfrm>
        </p:spPr>
        <p:txBody>
          <a:bodyPr/>
          <a:lstStyle/>
          <a:p>
            <a:endParaRPr lang="fr-FR" dirty="0"/>
          </a:p>
        </p:txBody>
      </p:sp>
      <p:sp>
        <p:nvSpPr>
          <p:cNvPr id="20" name="Titre 1">
            <a:extLst>
              <a:ext uri="{FF2B5EF4-FFF2-40B4-BE49-F238E27FC236}">
                <a16:creationId xmlns="" xmlns:a16="http://schemas.microsoft.com/office/drawing/2014/main" id="{C3D392D1-BDA7-FA46-919D-428FD8FCC2D7}"/>
              </a:ext>
            </a:extLst>
          </p:cNvPr>
          <p:cNvSpPr>
            <a:spLocks noGrp="1"/>
          </p:cNvSpPr>
          <p:nvPr>
            <p:ph type="title"/>
          </p:nvPr>
        </p:nvSpPr>
        <p:spPr>
          <a:xfrm>
            <a:off x="4255906" y="2066389"/>
            <a:ext cx="14711312" cy="935665"/>
          </a:xfrm>
        </p:spPr>
        <p:txBody>
          <a:bodyPr/>
          <a:lstStyle/>
          <a:p>
            <a:r>
              <a:rPr lang="fr-FR" dirty="0" smtClean="0">
                <a:solidFill>
                  <a:schemeClr val="bg1"/>
                </a:solidFill>
              </a:rPr>
              <a:t>the participants </a:t>
            </a:r>
            <a:r>
              <a:rPr lang="fr-FR" dirty="0" smtClean="0">
                <a:solidFill>
                  <a:schemeClr val="bg1"/>
                </a:solidFill>
              </a:rPr>
              <a:t>details</a:t>
            </a:r>
            <a:endParaRPr lang="fr-FR" dirty="0"/>
          </a:p>
        </p:txBody>
      </p:sp>
      <p:sp>
        <p:nvSpPr>
          <p:cNvPr id="21" name="SuBTITLE GOES HERE">
            <a:extLst>
              <a:ext uri="{FF2B5EF4-FFF2-40B4-BE49-F238E27FC236}">
                <a16:creationId xmlns="" xmlns:a16="http://schemas.microsoft.com/office/drawing/2014/main" id="{35871DBC-935A-2347-A21E-2565A12C9458}"/>
              </a:ext>
            </a:extLst>
          </p:cNvPr>
          <p:cNvSpPr txBox="1">
            <a:spLocks noGrp="1"/>
          </p:cNvSpPr>
          <p:nvPr>
            <p:ph type="body" sz="quarter" idx="14"/>
          </p:nvPr>
        </p:nvSpPr>
        <p:spPr>
          <a:xfrm>
            <a:off x="4836344" y="747149"/>
            <a:ext cx="14711312" cy="371281"/>
          </a:xfrm>
          <a:prstGeom prst="rect">
            <a:avLst/>
          </a:prstGeom>
        </p:spPr>
        <p:txBody>
          <a:bodyPr/>
          <a:lstStyle/>
          <a:p>
            <a:r>
              <a:rPr lang="fr-FR" sz="2400" dirty="0" smtClean="0"/>
              <a:t>Analyse détaillée</a:t>
            </a:r>
            <a:endParaRPr lang="fr-FR" sz="2400" dirty="0"/>
          </a:p>
        </p:txBody>
      </p:sp>
      <p:sp>
        <p:nvSpPr>
          <p:cNvPr id="9" name="ZoneTexte 8">
            <a:extLst>
              <a:ext uri="{FF2B5EF4-FFF2-40B4-BE49-F238E27FC236}">
                <a16:creationId xmlns="" xmlns:a16="http://schemas.microsoft.com/office/drawing/2014/main" id="{C9FA69AC-CE85-7143-AB32-6EDEC5829621}"/>
              </a:ext>
            </a:extLst>
          </p:cNvPr>
          <p:cNvSpPr txBox="1"/>
          <p:nvPr/>
        </p:nvSpPr>
        <p:spPr>
          <a:xfrm>
            <a:off x="897443" y="12362917"/>
            <a:ext cx="7218945" cy="7598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algn="l"/>
            <a:r>
              <a:rPr lang="fr-FR" sz="2000" dirty="0">
                <a:latin typeface="Avenir Next Ultra Light" panose="020B0203020202020204" pitchFamily="34" charset="77"/>
              </a:rPr>
              <a:t>Christophe Gervasi –  Rapport qualitatif  - Construire un Nous européen – Juillet 2021</a:t>
            </a:r>
          </a:p>
        </p:txBody>
      </p:sp>
      <p:pic>
        <p:nvPicPr>
          <p:cNvPr id="10" name="Image 9"/>
          <p:cNvPicPr>
            <a:picLocks noChangeAspect="1"/>
          </p:cNvPicPr>
          <p:nvPr/>
        </p:nvPicPr>
        <p:blipFill>
          <a:blip r:embed="rId2"/>
          <a:stretch>
            <a:fillRect/>
          </a:stretch>
        </p:blipFill>
        <p:spPr>
          <a:xfrm>
            <a:off x="21694651" y="638092"/>
            <a:ext cx="2143125" cy="1343025"/>
          </a:xfrm>
          <a:prstGeom prst="rect">
            <a:avLst/>
          </a:prstGeom>
        </p:spPr>
      </p:pic>
      <p:pic>
        <p:nvPicPr>
          <p:cNvPr id="12" name="Image 11"/>
          <p:cNvPicPr>
            <a:picLocks noChangeAspect="1"/>
          </p:cNvPicPr>
          <p:nvPr/>
        </p:nvPicPr>
        <p:blipFill rotWithShape="1">
          <a:blip r:embed="rId3"/>
          <a:srcRect t="18883" b="18467"/>
          <a:stretch/>
        </p:blipFill>
        <p:spPr>
          <a:xfrm>
            <a:off x="19551526" y="500510"/>
            <a:ext cx="2143125" cy="1472669"/>
          </a:xfrm>
          <a:prstGeom prst="rect">
            <a:avLst/>
          </a:prstGeom>
        </p:spPr>
      </p:pic>
      <p:sp>
        <p:nvSpPr>
          <p:cNvPr id="14" name="pole tekstowe 15">
            <a:extLst>
              <a:ext uri="{FF2B5EF4-FFF2-40B4-BE49-F238E27FC236}">
                <a16:creationId xmlns="" xmlns:a16="http://schemas.microsoft.com/office/drawing/2014/main" id="{3C0893E4-76E1-4E39-9769-FD6AD226E047}"/>
              </a:ext>
            </a:extLst>
          </p:cNvPr>
          <p:cNvSpPr txBox="1"/>
          <p:nvPr/>
        </p:nvSpPr>
        <p:spPr>
          <a:xfrm>
            <a:off x="673767" y="4128796"/>
            <a:ext cx="21704969" cy="7355860"/>
          </a:xfrm>
          <a:prstGeom prst="rect">
            <a:avLst/>
          </a:prstGeom>
          <a:noFill/>
        </p:spPr>
        <p:txBody>
          <a:bodyPr wrap="square">
            <a:spAutoFit/>
          </a:bodyPr>
          <a:lstStyle/>
          <a:p>
            <a:pPr marL="1371600" algn="just">
              <a:lnSpc>
                <a:spcPct val="120000"/>
              </a:lnSpc>
              <a:spcAft>
                <a:spcPts val="800"/>
              </a:spcAft>
            </a:pPr>
            <a:r>
              <a:rPr lang="en-US" sz="2400" b="1" dirty="0">
                <a:solidFill>
                  <a:srgbClr val="5A5A5A"/>
                </a:solidFill>
                <a:effectLst/>
                <a:latin typeface="Arial" panose="020B0604020202020204" pitchFamily="34" charset="0"/>
                <a:ea typeface="Times New Roman" panose="02020603050405020304" pitchFamily="18" charset="0"/>
                <a:cs typeface="Arial" panose="020B0604020202020204" pitchFamily="34" charset="0"/>
              </a:rPr>
              <a:t>Magdalena</a:t>
            </a:r>
            <a:r>
              <a:rPr lang="en-US" sz="2400" dirty="0">
                <a:solidFill>
                  <a:srgbClr val="5A5A5A"/>
                </a:solidFill>
                <a:effectLst/>
                <a:latin typeface="Arial" panose="020B0604020202020204" pitchFamily="34" charset="0"/>
                <a:ea typeface="Times New Roman" panose="02020603050405020304" pitchFamily="18" charset="0"/>
                <a:cs typeface="Arial" panose="020B0604020202020204" pitchFamily="34" charset="0"/>
              </a:rPr>
              <a:t>: a social worker, from Bydgoszcz (city of 350 000 population on the north), 2 daughters, a 15-year old and an adult, cat/dog, hobby: gardening – own “plot” (in Poland it is a popular to have a small plot out-of-the-city or in the city and a small house used for recreation, gardening </a:t>
            </a:r>
            <a:r>
              <a:rPr lang="en-US" sz="2400" dirty="0">
                <a:solidFill>
                  <a:srgbClr val="5A5A5A"/>
                </a:solidFill>
                <a:effectLst/>
                <a:latin typeface="Arial" panose="020B0604020202020204" pitchFamily="34" charset="0"/>
                <a:ea typeface="Times New Roman" panose="02020603050405020304" pitchFamily="18" charset="0"/>
                <a:cs typeface="Arial" panose="020B0604020202020204" pitchFamily="34" charset="0"/>
              </a:rPr>
              <a:t>etc</a:t>
            </a:r>
            <a:r>
              <a:rPr lang="en-US" sz="2400" dirty="0">
                <a:solidFill>
                  <a:srgbClr val="5A5A5A"/>
                </a:solidFill>
                <a:effectLst/>
                <a:latin typeface="Arial" panose="020B0604020202020204" pitchFamily="34" charset="0"/>
                <a:ea typeface="Times New Roman" panose="02020603050405020304" pitchFamily="18" charset="0"/>
                <a:cs typeface="Arial" panose="020B0604020202020204" pitchFamily="34" charset="0"/>
              </a:rPr>
              <a:t>), age </a:t>
            </a:r>
            <a:r>
              <a:rPr lang="pl-PL" sz="2400" dirty="0">
                <a:solidFill>
                  <a:srgbClr val="5A5A5A"/>
                </a:solidFill>
                <a:effectLst/>
                <a:latin typeface="Arial" panose="020B0604020202020204" pitchFamily="34" charset="0"/>
                <a:ea typeface="Times New Roman" panose="02020603050405020304" pitchFamily="18" charset="0"/>
                <a:cs typeface="Arial" panose="020B0604020202020204" pitchFamily="34" charset="0"/>
              </a:rPr>
              <a:t>„</a:t>
            </a:r>
            <a:r>
              <a:rPr lang="en-US" sz="2400" dirty="0">
                <a:solidFill>
                  <a:srgbClr val="5A5A5A"/>
                </a:solidFill>
                <a:effectLst/>
                <a:latin typeface="Arial" panose="020B0604020202020204" pitchFamily="34" charset="0"/>
                <a:ea typeface="Times New Roman" panose="02020603050405020304" pitchFamily="18" charset="0"/>
                <a:cs typeface="Arial" panose="020B0604020202020204" pitchFamily="34" charset="0"/>
              </a:rPr>
              <a:t>40+</a:t>
            </a:r>
            <a:r>
              <a:rPr lang="pl-PL" sz="2400" dirty="0">
                <a:solidFill>
                  <a:srgbClr val="5A5A5A"/>
                </a:solidFill>
                <a:effectLst/>
                <a:latin typeface="Arial" panose="020B0604020202020204" pitchFamily="34" charset="0"/>
                <a:ea typeface="Times New Roman" panose="02020603050405020304" pitchFamily="18" charset="0"/>
                <a:cs typeface="Arial" panose="020B0604020202020204" pitchFamily="34" charset="0"/>
              </a:rPr>
              <a:t>”.</a:t>
            </a:r>
            <a:r>
              <a:rPr lang="en-US" sz="2400" dirty="0">
                <a:solidFill>
                  <a:srgbClr val="5A5A5A"/>
                </a:solidFill>
                <a:effectLst/>
                <a:latin typeface="Arial" panose="020B0604020202020204" pitchFamily="34" charset="0"/>
                <a:ea typeface="Times New Roman" panose="02020603050405020304" pitchFamily="18" charset="0"/>
                <a:cs typeface="Arial" panose="020B0604020202020204" pitchFamily="34" charset="0"/>
              </a:rPr>
              <a:t> </a:t>
            </a:r>
            <a:endParaRPr lang="pl-PL" sz="2400" dirty="0">
              <a:solidFill>
                <a:srgbClr val="5A5A5A"/>
              </a:solidFill>
              <a:effectLst/>
              <a:latin typeface="Arial" panose="020B0604020202020204" pitchFamily="34" charset="0"/>
              <a:ea typeface="Times New Roman" panose="02020603050405020304" pitchFamily="18" charset="0"/>
              <a:cs typeface="Arial" panose="020B0604020202020204" pitchFamily="34" charset="0"/>
            </a:endParaRPr>
          </a:p>
          <a:p>
            <a:pPr marL="1371600" algn="just">
              <a:lnSpc>
                <a:spcPct val="120000"/>
              </a:lnSpc>
              <a:spcAft>
                <a:spcPts val="800"/>
              </a:spcAft>
            </a:pPr>
            <a:r>
              <a:rPr lang="en-US" sz="2400" dirty="0">
                <a:solidFill>
                  <a:srgbClr val="5A5A5A"/>
                </a:solidFill>
                <a:effectLst/>
                <a:latin typeface="Arial" panose="020B0604020202020204" pitchFamily="34" charset="0"/>
                <a:ea typeface="Times New Roman" panose="02020603050405020304" pitchFamily="18" charset="0"/>
                <a:cs typeface="Arial" panose="020B0604020202020204" pitchFamily="34" charset="0"/>
              </a:rPr>
              <a:t> </a:t>
            </a:r>
            <a:r>
              <a:rPr lang="en-US" sz="2400" b="1" dirty="0">
                <a:solidFill>
                  <a:srgbClr val="5A5A5A"/>
                </a:solidFill>
                <a:effectLst/>
                <a:latin typeface="Arial" panose="020B0604020202020204" pitchFamily="34" charset="0"/>
                <a:ea typeface="Times New Roman" panose="02020603050405020304" pitchFamily="18" charset="0"/>
                <a:cs typeface="Arial" panose="020B0604020202020204" pitchFamily="34" charset="0"/>
              </a:rPr>
              <a:t>Hanna:</a:t>
            </a:r>
            <a:r>
              <a:rPr lang="en-US" sz="2400" dirty="0">
                <a:solidFill>
                  <a:srgbClr val="5A5A5A"/>
                </a:solidFill>
                <a:effectLst/>
                <a:latin typeface="Arial" panose="020B0604020202020204" pitchFamily="34" charset="0"/>
                <a:ea typeface="Times New Roman" panose="02020603050405020304" pitchFamily="18" charset="0"/>
                <a:cs typeface="Arial" panose="020B0604020202020204" pitchFamily="34" charset="0"/>
              </a:rPr>
              <a:t> 50+  works online in accounting, private company, lives in Gdynia (city of 250 000 population on the north), has 3 adult kids, a husband, who works and travels for work, kids who all left home now so she has plenty of time for own passions, and is very happy with that.</a:t>
            </a:r>
            <a:endParaRPr lang="pl-PL" sz="2400" dirty="0">
              <a:solidFill>
                <a:srgbClr val="5A5A5A"/>
              </a:solidFill>
              <a:effectLst/>
              <a:latin typeface="Arial" panose="020B0604020202020204" pitchFamily="34" charset="0"/>
              <a:ea typeface="Times New Roman" panose="02020603050405020304" pitchFamily="18" charset="0"/>
              <a:cs typeface="Arial" panose="020B0604020202020204" pitchFamily="34" charset="0"/>
            </a:endParaRPr>
          </a:p>
          <a:p>
            <a:pPr marL="1371600" algn="just">
              <a:lnSpc>
                <a:spcPct val="120000"/>
              </a:lnSpc>
              <a:spcAft>
                <a:spcPts val="800"/>
              </a:spcAft>
            </a:pPr>
            <a:r>
              <a:rPr lang="en-US" sz="2400" dirty="0">
                <a:solidFill>
                  <a:srgbClr val="5A5A5A"/>
                </a:solidFill>
                <a:effectLst/>
                <a:latin typeface="Arial" panose="020B0604020202020204" pitchFamily="34" charset="0"/>
                <a:ea typeface="Times New Roman" panose="02020603050405020304" pitchFamily="18" charset="0"/>
                <a:cs typeface="Arial" panose="020B0604020202020204" pitchFamily="34" charset="0"/>
              </a:rPr>
              <a:t> </a:t>
            </a:r>
            <a:r>
              <a:rPr lang="en-US" sz="2400" b="1" dirty="0">
                <a:solidFill>
                  <a:srgbClr val="5A5A5A"/>
                </a:solidFill>
                <a:effectLst/>
                <a:latin typeface="Arial" panose="020B0604020202020204" pitchFamily="34" charset="0"/>
                <a:ea typeface="Times New Roman" panose="02020603050405020304" pitchFamily="18" charset="0"/>
                <a:cs typeface="Arial" panose="020B0604020202020204" pitchFamily="34" charset="0"/>
              </a:rPr>
              <a:t>Agnieszka</a:t>
            </a:r>
            <a:r>
              <a:rPr lang="en-US" sz="2400" dirty="0">
                <a:solidFill>
                  <a:srgbClr val="5A5A5A"/>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a:solidFill>
                  <a:srgbClr val="5A5A5A"/>
                </a:solidFill>
                <a:effectLst/>
                <a:latin typeface="Arial" panose="020B0604020202020204" pitchFamily="34" charset="0"/>
                <a:ea typeface="Times New Roman" panose="02020603050405020304" pitchFamily="18" charset="0"/>
                <a:cs typeface="Arial" panose="020B0604020202020204" pitchFamily="34" charset="0"/>
              </a:rPr>
              <a:t>Rzeszów</a:t>
            </a:r>
            <a:r>
              <a:rPr lang="en-US" sz="2400" dirty="0">
                <a:solidFill>
                  <a:srgbClr val="5A5A5A"/>
                </a:solidFill>
                <a:effectLst/>
                <a:latin typeface="Arial" panose="020B0604020202020204" pitchFamily="34" charset="0"/>
                <a:ea typeface="Times New Roman" panose="02020603050405020304" pitchFamily="18" charset="0"/>
                <a:cs typeface="Arial" panose="020B0604020202020204" pitchFamily="34" charset="0"/>
              </a:rPr>
              <a:t> (city of 180 000 population on the south), office worker, does daily to work (no online option) daughter 18 years old, a husband. Has a big, 50kg dog and walking him is the only entertainment during the pandemic.</a:t>
            </a:r>
            <a:endParaRPr lang="pl-PL" sz="2400" dirty="0">
              <a:solidFill>
                <a:srgbClr val="5A5A5A"/>
              </a:solidFill>
              <a:effectLst/>
              <a:latin typeface="Arial" panose="020B0604020202020204" pitchFamily="34" charset="0"/>
              <a:ea typeface="Times New Roman" panose="02020603050405020304" pitchFamily="18" charset="0"/>
              <a:cs typeface="Arial" panose="020B0604020202020204" pitchFamily="34" charset="0"/>
            </a:endParaRPr>
          </a:p>
          <a:p>
            <a:pPr marL="1371600" algn="just">
              <a:lnSpc>
                <a:spcPct val="120000"/>
              </a:lnSpc>
              <a:spcAft>
                <a:spcPts val="800"/>
              </a:spcAft>
            </a:pPr>
            <a:r>
              <a:rPr lang="en-US" sz="2400" dirty="0">
                <a:solidFill>
                  <a:srgbClr val="5A5A5A"/>
                </a:solidFill>
                <a:effectLst/>
                <a:latin typeface="Arial" panose="020B0604020202020204" pitchFamily="34" charset="0"/>
                <a:ea typeface="Times New Roman" panose="02020603050405020304" pitchFamily="18" charset="0"/>
                <a:cs typeface="Arial" panose="020B0604020202020204" pitchFamily="34" charset="0"/>
              </a:rPr>
              <a:t> </a:t>
            </a:r>
            <a:r>
              <a:rPr lang="en-US" sz="2400" b="1" dirty="0">
                <a:solidFill>
                  <a:srgbClr val="5A5A5A"/>
                </a:solidFill>
                <a:effectLst/>
                <a:latin typeface="Arial" panose="020B0604020202020204" pitchFamily="34" charset="0"/>
                <a:ea typeface="Times New Roman" panose="02020603050405020304" pitchFamily="18" charset="0"/>
                <a:cs typeface="Arial" panose="020B0604020202020204" pitchFamily="34" charset="0"/>
              </a:rPr>
              <a:t>Szymon:</a:t>
            </a:r>
            <a:r>
              <a:rPr lang="en-US" sz="2400" dirty="0">
                <a:solidFill>
                  <a:srgbClr val="5A5A5A"/>
                </a:solidFill>
                <a:effectLst/>
                <a:latin typeface="Arial" panose="020B0604020202020204" pitchFamily="34" charset="0"/>
                <a:ea typeface="Times New Roman" panose="02020603050405020304" pitchFamily="18" charset="0"/>
                <a:cs typeface="Arial" panose="020B0604020202020204" pitchFamily="34" charset="0"/>
              </a:rPr>
              <a:t>  32 years old, education: sociologist, works in an international corporation, born in a seaside city Gdynia, now lives in </a:t>
            </a:r>
            <a:r>
              <a:rPr lang="en-US" sz="2400" dirty="0">
                <a:solidFill>
                  <a:srgbClr val="5A5A5A"/>
                </a:solidFill>
                <a:effectLst/>
                <a:latin typeface="Arial" panose="020B0604020202020204" pitchFamily="34" charset="0"/>
                <a:ea typeface="Times New Roman" panose="02020603050405020304" pitchFamily="18" charset="0"/>
                <a:cs typeface="Arial" panose="020B0604020202020204" pitchFamily="34" charset="0"/>
              </a:rPr>
              <a:t>Pruszków</a:t>
            </a:r>
            <a:r>
              <a:rPr lang="en-US" sz="2400" dirty="0">
                <a:solidFill>
                  <a:srgbClr val="5A5A5A"/>
                </a:solidFill>
                <a:effectLst/>
                <a:latin typeface="Arial" panose="020B0604020202020204" pitchFamily="34" charset="0"/>
                <a:ea typeface="Times New Roman" panose="02020603050405020304" pitchFamily="18" charset="0"/>
                <a:cs typeface="Arial" panose="020B0604020202020204" pitchFamily="34" charset="0"/>
              </a:rPr>
              <a:t> – an outskirt of Warsaw, wife is a doctor, married during the pandemic, soon to be first-time father, expecting the birth of a son (any day now!- so sits like on a ticking bomb), a volleyball fan, ex-player.</a:t>
            </a:r>
            <a:endParaRPr lang="pl-PL" sz="2400" dirty="0">
              <a:solidFill>
                <a:srgbClr val="5A5A5A"/>
              </a:solidFill>
              <a:effectLst/>
              <a:latin typeface="Arial" panose="020B0604020202020204" pitchFamily="34" charset="0"/>
              <a:ea typeface="Times New Roman" panose="02020603050405020304" pitchFamily="18" charset="0"/>
              <a:cs typeface="Arial" panose="020B0604020202020204" pitchFamily="34" charset="0"/>
            </a:endParaRPr>
          </a:p>
          <a:p>
            <a:pPr marL="1371600" algn="just">
              <a:lnSpc>
                <a:spcPct val="120000"/>
              </a:lnSpc>
              <a:spcAft>
                <a:spcPts val="800"/>
              </a:spcAft>
            </a:pPr>
            <a:r>
              <a:rPr lang="en-US" sz="2400" dirty="0">
                <a:solidFill>
                  <a:srgbClr val="5A5A5A"/>
                </a:solidFill>
                <a:effectLst/>
                <a:latin typeface="Arial" panose="020B0604020202020204" pitchFamily="34" charset="0"/>
                <a:ea typeface="Times New Roman" panose="02020603050405020304" pitchFamily="18" charset="0"/>
                <a:cs typeface="Arial" panose="020B0604020202020204" pitchFamily="34" charset="0"/>
              </a:rPr>
              <a:t> </a:t>
            </a:r>
            <a:r>
              <a:rPr lang="en-US" sz="2400" b="1" dirty="0">
                <a:solidFill>
                  <a:srgbClr val="5A5A5A"/>
                </a:solidFill>
                <a:effectLst/>
                <a:latin typeface="Arial" panose="020B0604020202020204" pitchFamily="34" charset="0"/>
                <a:ea typeface="Times New Roman" panose="02020603050405020304" pitchFamily="18" charset="0"/>
                <a:cs typeface="Arial" panose="020B0604020202020204" pitchFamily="34" charset="0"/>
              </a:rPr>
              <a:t>Krzysztof:</a:t>
            </a:r>
            <a:r>
              <a:rPr lang="en-US" sz="2400" dirty="0">
                <a:solidFill>
                  <a:srgbClr val="5A5A5A"/>
                </a:solidFill>
                <a:effectLst/>
                <a:latin typeface="Arial" panose="020B0604020202020204" pitchFamily="34" charset="0"/>
                <a:ea typeface="Times New Roman" panose="02020603050405020304" pitchFamily="18" charset="0"/>
                <a:cs typeface="Arial" panose="020B0604020202020204" pitchFamily="34" charset="0"/>
              </a:rPr>
              <a:t> aged 50+ (with a wink), two sons: 5 &amp; 11, from Bydgoszcz – born and lives there (city of 350 000 population on the north), gym teacher for many years, and a coach now work with disabled children in a special school. Has a pussy cat, who bosses all dogs around.</a:t>
            </a:r>
            <a:endParaRPr lang="pl-PL" sz="2400" dirty="0">
              <a:solidFill>
                <a:srgbClr val="5A5A5A"/>
              </a:solidFill>
              <a:effectLst/>
              <a:latin typeface="Arial" panose="020B0604020202020204" pitchFamily="34" charset="0"/>
              <a:ea typeface="Times New Roman" panose="02020603050405020304" pitchFamily="18" charset="0"/>
              <a:cs typeface="Arial" panose="020B0604020202020204" pitchFamily="34" charset="0"/>
            </a:endParaRPr>
          </a:p>
          <a:p>
            <a:pPr marL="1371600" algn="just">
              <a:lnSpc>
                <a:spcPct val="120000"/>
              </a:lnSpc>
              <a:spcAft>
                <a:spcPts val="800"/>
              </a:spcAft>
            </a:pPr>
            <a:r>
              <a:rPr lang="en-US" sz="2400" dirty="0">
                <a:solidFill>
                  <a:srgbClr val="5A5A5A"/>
                </a:solidFill>
                <a:effectLst/>
                <a:latin typeface="Arial" panose="020B0604020202020204" pitchFamily="34" charset="0"/>
                <a:ea typeface="Times New Roman" panose="02020603050405020304" pitchFamily="18" charset="0"/>
                <a:cs typeface="Arial" panose="020B0604020202020204" pitchFamily="34" charset="0"/>
              </a:rPr>
              <a:t> </a:t>
            </a:r>
            <a:r>
              <a:rPr lang="en-US" sz="2400" b="1" dirty="0">
                <a:solidFill>
                  <a:srgbClr val="5A5A5A"/>
                </a:solidFill>
                <a:effectLst/>
                <a:latin typeface="Arial" panose="020B0604020202020204" pitchFamily="34" charset="0"/>
                <a:ea typeface="Times New Roman" panose="02020603050405020304" pitchFamily="18" charset="0"/>
                <a:cs typeface="Arial" panose="020B0604020202020204" pitchFamily="34" charset="0"/>
              </a:rPr>
              <a:t>Sebastian</a:t>
            </a:r>
            <a:r>
              <a:rPr lang="en-US" sz="2400" dirty="0">
                <a:solidFill>
                  <a:srgbClr val="5A5A5A"/>
                </a:solidFill>
                <a:effectLst/>
                <a:latin typeface="Arial" panose="020B0604020202020204" pitchFamily="34" charset="0"/>
                <a:ea typeface="Times New Roman" panose="02020603050405020304" pitchFamily="18" charset="0"/>
                <a:cs typeface="Arial" panose="020B0604020202020204" pitchFamily="34" charset="0"/>
              </a:rPr>
              <a:t>: from Warsaw, 44, employee in the tourism industry before the pandemic, has a wife, doesn’t have kids, 1 dog.</a:t>
            </a:r>
            <a:endParaRPr lang="pl-PL" sz="2400" dirty="0">
              <a:solidFill>
                <a:srgbClr val="5A5A5A"/>
              </a:solidFill>
              <a:effectLst/>
              <a:latin typeface="Arial" panose="020B0604020202020204" pitchFamily="34" charset="0"/>
              <a:ea typeface="Times New Roman" panose="02020603050405020304" pitchFamily="18" charset="0"/>
              <a:cs typeface="Arial" panose="020B0604020202020204" pitchFamily="34" charset="0"/>
            </a:endParaRPr>
          </a:p>
          <a:p>
            <a:pPr marL="1371600" algn="just">
              <a:lnSpc>
                <a:spcPct val="120000"/>
              </a:lnSpc>
              <a:spcAft>
                <a:spcPts val="800"/>
              </a:spcAft>
            </a:pPr>
            <a:r>
              <a:rPr lang="en-US" sz="2400" dirty="0">
                <a:solidFill>
                  <a:srgbClr val="5A5A5A"/>
                </a:solidFill>
                <a:effectLst/>
                <a:latin typeface="Arial" panose="020B0604020202020204" pitchFamily="34" charset="0"/>
                <a:ea typeface="Times New Roman" panose="02020603050405020304" pitchFamily="18" charset="0"/>
                <a:cs typeface="Arial" panose="020B0604020202020204" pitchFamily="34" charset="0"/>
              </a:rPr>
              <a:t> </a:t>
            </a:r>
            <a:r>
              <a:rPr lang="en-US" sz="2400" b="1" dirty="0">
                <a:solidFill>
                  <a:srgbClr val="5A5A5A"/>
                </a:solidFill>
                <a:effectLst/>
                <a:latin typeface="Arial" panose="020B0604020202020204" pitchFamily="34" charset="0"/>
                <a:ea typeface="Times New Roman" panose="02020603050405020304" pitchFamily="18" charset="0"/>
                <a:cs typeface="Arial" panose="020B0604020202020204" pitchFamily="34" charset="0"/>
              </a:rPr>
              <a:t>Piotr:</a:t>
            </a:r>
            <a:r>
              <a:rPr lang="en-US" sz="2400" dirty="0">
                <a:solidFill>
                  <a:srgbClr val="5A5A5A"/>
                </a:solidFill>
                <a:effectLst/>
                <a:latin typeface="Arial" panose="020B0604020202020204" pitchFamily="34" charset="0"/>
                <a:ea typeface="Times New Roman" panose="02020603050405020304" pitchFamily="18" charset="0"/>
                <a:cs typeface="Arial" panose="020B0604020202020204" pitchFamily="34" charset="0"/>
              </a:rPr>
              <a:t> office employee, 37 years old, lives in </a:t>
            </a:r>
            <a:r>
              <a:rPr lang="en-US" sz="2400" dirty="0">
                <a:solidFill>
                  <a:srgbClr val="5A5A5A"/>
                </a:solidFill>
                <a:effectLst/>
                <a:latin typeface="Arial" panose="020B0604020202020204" pitchFamily="34" charset="0"/>
                <a:ea typeface="Times New Roman" panose="02020603050405020304" pitchFamily="18" charset="0"/>
                <a:cs typeface="Arial" panose="020B0604020202020204" pitchFamily="34" charset="0"/>
              </a:rPr>
              <a:t>Łódź</a:t>
            </a:r>
            <a:r>
              <a:rPr lang="en-US" sz="2400" dirty="0">
                <a:solidFill>
                  <a:srgbClr val="5A5A5A"/>
                </a:solidFill>
                <a:effectLst/>
                <a:latin typeface="Arial" panose="020B0604020202020204" pitchFamily="34" charset="0"/>
                <a:ea typeface="Times New Roman" panose="02020603050405020304" pitchFamily="18" charset="0"/>
                <a:cs typeface="Arial" panose="020B0604020202020204" pitchFamily="34" charset="0"/>
              </a:rPr>
              <a:t> (a big city in the </a:t>
            </a:r>
            <a:r>
              <a:rPr lang="en-US" sz="2400" dirty="0">
                <a:solidFill>
                  <a:srgbClr val="5A5A5A"/>
                </a:solidFill>
                <a:effectLst/>
                <a:latin typeface="Arial" panose="020B0604020202020204" pitchFamily="34" charset="0"/>
                <a:ea typeface="Times New Roman" panose="02020603050405020304" pitchFamily="18" charset="0"/>
                <a:cs typeface="Arial" panose="020B0604020202020204" pitchFamily="34" charset="0"/>
              </a:rPr>
              <a:t>centre</a:t>
            </a:r>
            <a:r>
              <a:rPr lang="en-US" sz="2400" dirty="0">
                <a:solidFill>
                  <a:srgbClr val="5A5A5A"/>
                </a:solidFill>
                <a:effectLst/>
                <a:latin typeface="Arial" panose="020B0604020202020204" pitchFamily="34" charset="0"/>
                <a:ea typeface="Times New Roman" panose="02020603050405020304" pitchFamily="18" charset="0"/>
                <a:cs typeface="Arial" panose="020B0604020202020204" pitchFamily="34" charset="0"/>
              </a:rPr>
              <a:t> of Poland, but rather considered a “poor” city, which now though goes through massive investment, development and beautification.</a:t>
            </a:r>
            <a:endParaRPr lang="pl-PL" sz="2400" dirty="0">
              <a:solidFill>
                <a:srgbClr val="5A5A5A"/>
              </a:solidFill>
              <a:effectLst/>
              <a:latin typeface="Arial" panose="020B0604020202020204" pitchFamily="34" charset="0"/>
              <a:ea typeface="Times New Roman" panose="02020603050405020304" pitchFamily="18" charset="0"/>
              <a:cs typeface="Arial" panose="020B0604020202020204" pitchFamily="34" charset="0"/>
            </a:endParaRPr>
          </a:p>
        </p:txBody>
      </p:sp>
      <p:pic>
        <p:nvPicPr>
          <p:cNvPr id="2" name="Image 1"/>
          <p:cNvPicPr>
            <a:picLocks noChangeAspect="1"/>
          </p:cNvPicPr>
          <p:nvPr/>
        </p:nvPicPr>
        <p:blipFill>
          <a:blip r:embed="rId4"/>
          <a:stretch>
            <a:fillRect/>
          </a:stretch>
        </p:blipFill>
        <p:spPr>
          <a:xfrm>
            <a:off x="385012" y="500510"/>
            <a:ext cx="4259178" cy="2940522"/>
          </a:xfrm>
          <a:prstGeom prst="rect">
            <a:avLst/>
          </a:prstGeom>
        </p:spPr>
      </p:pic>
    </p:spTree>
    <p:extLst>
      <p:ext uri="{BB962C8B-B14F-4D97-AF65-F5344CB8AC3E}">
        <p14:creationId xmlns:p14="http://schemas.microsoft.com/office/powerpoint/2010/main" val="757166374"/>
      </p:ext>
    </p:extLst>
  </p:cSld>
  <p:clrMapOvr>
    <a:masterClrMapping/>
  </p:clrMapOvr>
  <p:transition spd="med"/>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8" name="Image"/>
          <p:cNvPicPr>
            <a:picLocks noGrp="1"/>
          </p:cNvPicPr>
          <p:nvPr>
            <p:ph type="pic" idx="13"/>
          </p:nvPr>
        </p:nvPicPr>
        <p:blipFill>
          <a:blip r:embed="rId2">
            <a:extLst>
              <a:ext uri="{28A0092B-C50C-407E-A947-70E740481C1C}">
                <a14:useLocalDpi xmlns:a14="http://schemas.microsoft.com/office/drawing/2010/main" val="0"/>
              </a:ext>
            </a:extLst>
          </a:blip>
          <a:srcRect/>
          <a:stretch/>
        </p:blipFill>
        <p:spPr>
          <a:xfrm>
            <a:off x="585216" y="520515"/>
            <a:ext cx="23262335" cy="4372190"/>
          </a:xfrm>
          <a:custGeom>
            <a:avLst/>
            <a:gdLst/>
            <a:ahLst/>
            <a:cxnLst>
              <a:cxn ang="0">
                <a:pos x="wd2" y="hd2"/>
              </a:cxn>
              <a:cxn ang="5400000">
                <a:pos x="wd2" y="hd2"/>
              </a:cxn>
              <a:cxn ang="10800000">
                <a:pos x="wd2" y="hd2"/>
              </a:cxn>
              <a:cxn ang="16200000">
                <a:pos x="wd2" y="hd2"/>
              </a:cxn>
            </a:cxnLst>
            <a:rect l="0" t="0" r="r" b="b"/>
            <a:pathLst>
              <a:path w="21600" h="21599" extrusionOk="0">
                <a:moveTo>
                  <a:pt x="0" y="0"/>
                </a:moveTo>
                <a:lnTo>
                  <a:pt x="3" y="21532"/>
                </a:lnTo>
                <a:cubicBezTo>
                  <a:pt x="112" y="21536"/>
                  <a:pt x="220" y="21544"/>
                  <a:pt x="328" y="21555"/>
                </a:cubicBezTo>
                <a:cubicBezTo>
                  <a:pt x="430" y="21565"/>
                  <a:pt x="525" y="21589"/>
                  <a:pt x="627" y="21592"/>
                </a:cubicBezTo>
                <a:cubicBezTo>
                  <a:pt x="818" y="21600"/>
                  <a:pt x="1011" y="21600"/>
                  <a:pt x="1203" y="21599"/>
                </a:cubicBezTo>
                <a:cubicBezTo>
                  <a:pt x="1272" y="21599"/>
                  <a:pt x="1341" y="21584"/>
                  <a:pt x="1411" y="21583"/>
                </a:cubicBezTo>
                <a:cubicBezTo>
                  <a:pt x="1585" y="21580"/>
                  <a:pt x="1762" y="21587"/>
                  <a:pt x="1934" y="21579"/>
                </a:cubicBezTo>
                <a:cubicBezTo>
                  <a:pt x="2288" y="21563"/>
                  <a:pt x="2639" y="21555"/>
                  <a:pt x="2996" y="21565"/>
                </a:cubicBezTo>
                <a:cubicBezTo>
                  <a:pt x="3222" y="21571"/>
                  <a:pt x="3454" y="21593"/>
                  <a:pt x="3680" y="21553"/>
                </a:cubicBezTo>
                <a:cubicBezTo>
                  <a:pt x="3776" y="21537"/>
                  <a:pt x="3887" y="21525"/>
                  <a:pt x="3990" y="21525"/>
                </a:cubicBezTo>
                <a:cubicBezTo>
                  <a:pt x="4155" y="21527"/>
                  <a:pt x="4319" y="21488"/>
                  <a:pt x="4493" y="21542"/>
                </a:cubicBezTo>
                <a:cubicBezTo>
                  <a:pt x="4586" y="21570"/>
                  <a:pt x="4760" y="21556"/>
                  <a:pt x="4895" y="21561"/>
                </a:cubicBezTo>
                <a:cubicBezTo>
                  <a:pt x="4893" y="21559"/>
                  <a:pt x="4890" y="21557"/>
                  <a:pt x="4888" y="21555"/>
                </a:cubicBezTo>
                <a:cubicBezTo>
                  <a:pt x="4885" y="21552"/>
                  <a:pt x="4882" y="21551"/>
                  <a:pt x="4880" y="21548"/>
                </a:cubicBezTo>
                <a:cubicBezTo>
                  <a:pt x="4931" y="21546"/>
                  <a:pt x="4979" y="21542"/>
                  <a:pt x="5026" y="21540"/>
                </a:cubicBezTo>
                <a:cubicBezTo>
                  <a:pt x="5199" y="21535"/>
                  <a:pt x="5384" y="21512"/>
                  <a:pt x="5541" y="21530"/>
                </a:cubicBezTo>
                <a:cubicBezTo>
                  <a:pt x="5735" y="21553"/>
                  <a:pt x="5857" y="21520"/>
                  <a:pt x="5987" y="21491"/>
                </a:cubicBezTo>
                <a:cubicBezTo>
                  <a:pt x="5897" y="21477"/>
                  <a:pt x="5806" y="21463"/>
                  <a:pt x="5714" y="21449"/>
                </a:cubicBezTo>
                <a:cubicBezTo>
                  <a:pt x="5658" y="21440"/>
                  <a:pt x="5599" y="21434"/>
                  <a:pt x="5547" y="21423"/>
                </a:cubicBezTo>
                <a:cubicBezTo>
                  <a:pt x="5485" y="21409"/>
                  <a:pt x="5428" y="21391"/>
                  <a:pt x="5369" y="21375"/>
                </a:cubicBezTo>
                <a:cubicBezTo>
                  <a:pt x="5361" y="21373"/>
                  <a:pt x="5352" y="21371"/>
                  <a:pt x="5343" y="21369"/>
                </a:cubicBezTo>
                <a:cubicBezTo>
                  <a:pt x="5488" y="21380"/>
                  <a:pt x="5654" y="21330"/>
                  <a:pt x="5779" y="21393"/>
                </a:cubicBezTo>
                <a:cubicBezTo>
                  <a:pt x="5785" y="21397"/>
                  <a:pt x="5829" y="21392"/>
                  <a:pt x="5852" y="21387"/>
                </a:cubicBezTo>
                <a:cubicBezTo>
                  <a:pt x="5875" y="21381"/>
                  <a:pt x="5893" y="21366"/>
                  <a:pt x="5914" y="21365"/>
                </a:cubicBezTo>
                <a:cubicBezTo>
                  <a:pt x="6028" y="21363"/>
                  <a:pt x="6143" y="21364"/>
                  <a:pt x="6257" y="21362"/>
                </a:cubicBezTo>
                <a:cubicBezTo>
                  <a:pt x="6365" y="21360"/>
                  <a:pt x="6486" y="21374"/>
                  <a:pt x="6584" y="21326"/>
                </a:cubicBezTo>
                <a:cubicBezTo>
                  <a:pt x="6555" y="21320"/>
                  <a:pt x="6529" y="21314"/>
                  <a:pt x="6505" y="21308"/>
                </a:cubicBezTo>
                <a:cubicBezTo>
                  <a:pt x="6480" y="21303"/>
                  <a:pt x="6457" y="21297"/>
                  <a:pt x="6434" y="21292"/>
                </a:cubicBezTo>
                <a:cubicBezTo>
                  <a:pt x="6433" y="21289"/>
                  <a:pt x="6433" y="21286"/>
                  <a:pt x="6432" y="21284"/>
                </a:cubicBezTo>
                <a:cubicBezTo>
                  <a:pt x="6432" y="21281"/>
                  <a:pt x="6431" y="21278"/>
                  <a:pt x="6431" y="21276"/>
                </a:cubicBezTo>
                <a:cubicBezTo>
                  <a:pt x="6567" y="21269"/>
                  <a:pt x="6705" y="21267"/>
                  <a:pt x="6837" y="21254"/>
                </a:cubicBezTo>
                <a:cubicBezTo>
                  <a:pt x="6997" y="21239"/>
                  <a:pt x="7165" y="21265"/>
                  <a:pt x="7325" y="21228"/>
                </a:cubicBezTo>
                <a:cubicBezTo>
                  <a:pt x="7410" y="21209"/>
                  <a:pt x="7533" y="21218"/>
                  <a:pt x="7639" y="21213"/>
                </a:cubicBezTo>
                <a:cubicBezTo>
                  <a:pt x="7640" y="21215"/>
                  <a:pt x="7641" y="21215"/>
                  <a:pt x="7642" y="21217"/>
                </a:cubicBezTo>
                <a:cubicBezTo>
                  <a:pt x="7642" y="21218"/>
                  <a:pt x="7643" y="21220"/>
                  <a:pt x="7644" y="21222"/>
                </a:cubicBezTo>
                <a:cubicBezTo>
                  <a:pt x="7622" y="21227"/>
                  <a:pt x="7600" y="21231"/>
                  <a:pt x="7578" y="21236"/>
                </a:cubicBezTo>
                <a:cubicBezTo>
                  <a:pt x="7556" y="21242"/>
                  <a:pt x="7534" y="21247"/>
                  <a:pt x="7512" y="21253"/>
                </a:cubicBezTo>
                <a:cubicBezTo>
                  <a:pt x="7514" y="21255"/>
                  <a:pt x="7515" y="21257"/>
                  <a:pt x="7517" y="21259"/>
                </a:cubicBezTo>
                <a:cubicBezTo>
                  <a:pt x="7519" y="21261"/>
                  <a:pt x="7521" y="21262"/>
                  <a:pt x="7522" y="21264"/>
                </a:cubicBezTo>
                <a:cubicBezTo>
                  <a:pt x="7605" y="21257"/>
                  <a:pt x="7687" y="21249"/>
                  <a:pt x="7769" y="21241"/>
                </a:cubicBezTo>
                <a:cubicBezTo>
                  <a:pt x="7851" y="21234"/>
                  <a:pt x="7934" y="21226"/>
                  <a:pt x="8016" y="21218"/>
                </a:cubicBezTo>
                <a:cubicBezTo>
                  <a:pt x="8017" y="21221"/>
                  <a:pt x="8019" y="21224"/>
                  <a:pt x="8020" y="21227"/>
                </a:cubicBezTo>
                <a:cubicBezTo>
                  <a:pt x="8022" y="21229"/>
                  <a:pt x="8023" y="21234"/>
                  <a:pt x="8024" y="21236"/>
                </a:cubicBezTo>
                <a:cubicBezTo>
                  <a:pt x="7667" y="21276"/>
                  <a:pt x="7309" y="21315"/>
                  <a:pt x="6948" y="21349"/>
                </a:cubicBezTo>
                <a:cubicBezTo>
                  <a:pt x="6587" y="21383"/>
                  <a:pt x="6222" y="21411"/>
                  <a:pt x="5851" y="21427"/>
                </a:cubicBezTo>
                <a:cubicBezTo>
                  <a:pt x="6018" y="21444"/>
                  <a:pt x="6191" y="21462"/>
                  <a:pt x="6365" y="21478"/>
                </a:cubicBezTo>
                <a:cubicBezTo>
                  <a:pt x="6445" y="21486"/>
                  <a:pt x="6527" y="21497"/>
                  <a:pt x="6606" y="21494"/>
                </a:cubicBezTo>
                <a:cubicBezTo>
                  <a:pt x="6706" y="21491"/>
                  <a:pt x="6802" y="21476"/>
                  <a:pt x="6900" y="21467"/>
                </a:cubicBezTo>
                <a:cubicBezTo>
                  <a:pt x="7215" y="21437"/>
                  <a:pt x="7529" y="21403"/>
                  <a:pt x="7847" y="21380"/>
                </a:cubicBezTo>
                <a:cubicBezTo>
                  <a:pt x="8321" y="21346"/>
                  <a:pt x="8801" y="21325"/>
                  <a:pt x="9274" y="21290"/>
                </a:cubicBezTo>
                <a:cubicBezTo>
                  <a:pt x="9694" y="21259"/>
                  <a:pt x="10111" y="21221"/>
                  <a:pt x="10524" y="21178"/>
                </a:cubicBezTo>
                <a:cubicBezTo>
                  <a:pt x="10861" y="21142"/>
                  <a:pt x="11189" y="21095"/>
                  <a:pt x="11523" y="21053"/>
                </a:cubicBezTo>
                <a:cubicBezTo>
                  <a:pt x="11733" y="21027"/>
                  <a:pt x="11947" y="21004"/>
                  <a:pt x="12157" y="20977"/>
                </a:cubicBezTo>
                <a:cubicBezTo>
                  <a:pt x="12192" y="20972"/>
                  <a:pt x="12240" y="20955"/>
                  <a:pt x="12242" y="20942"/>
                </a:cubicBezTo>
                <a:cubicBezTo>
                  <a:pt x="12256" y="20875"/>
                  <a:pt x="12339" y="20836"/>
                  <a:pt x="12495" y="20813"/>
                </a:cubicBezTo>
                <a:cubicBezTo>
                  <a:pt x="12662" y="20789"/>
                  <a:pt x="12702" y="20760"/>
                  <a:pt x="12703" y="20688"/>
                </a:cubicBezTo>
                <a:cubicBezTo>
                  <a:pt x="12703" y="20676"/>
                  <a:pt x="12720" y="20664"/>
                  <a:pt x="12736" y="20643"/>
                </a:cubicBezTo>
                <a:cubicBezTo>
                  <a:pt x="12592" y="20672"/>
                  <a:pt x="12466" y="20650"/>
                  <a:pt x="12337" y="20645"/>
                </a:cubicBezTo>
                <a:cubicBezTo>
                  <a:pt x="12194" y="20640"/>
                  <a:pt x="12068" y="20618"/>
                  <a:pt x="11937" y="20603"/>
                </a:cubicBezTo>
                <a:cubicBezTo>
                  <a:pt x="11896" y="20598"/>
                  <a:pt x="11838" y="20593"/>
                  <a:pt x="11825" y="20581"/>
                </a:cubicBezTo>
                <a:cubicBezTo>
                  <a:pt x="11783" y="20543"/>
                  <a:pt x="11709" y="20542"/>
                  <a:pt x="11627" y="20542"/>
                </a:cubicBezTo>
                <a:cubicBezTo>
                  <a:pt x="11556" y="20542"/>
                  <a:pt x="11486" y="20542"/>
                  <a:pt x="11415" y="20542"/>
                </a:cubicBezTo>
                <a:cubicBezTo>
                  <a:pt x="11413" y="20539"/>
                  <a:pt x="11410" y="20537"/>
                  <a:pt x="11407" y="20534"/>
                </a:cubicBezTo>
                <a:cubicBezTo>
                  <a:pt x="11404" y="20531"/>
                  <a:pt x="11402" y="20527"/>
                  <a:pt x="11399" y="20524"/>
                </a:cubicBezTo>
                <a:cubicBezTo>
                  <a:pt x="11439" y="20516"/>
                  <a:pt x="11477" y="20505"/>
                  <a:pt x="11518" y="20500"/>
                </a:cubicBezTo>
                <a:cubicBezTo>
                  <a:pt x="11573" y="20492"/>
                  <a:pt x="11673" y="20494"/>
                  <a:pt x="11680" y="20483"/>
                </a:cubicBezTo>
                <a:cubicBezTo>
                  <a:pt x="11716" y="20429"/>
                  <a:pt x="11829" y="20431"/>
                  <a:pt x="11920" y="20425"/>
                </a:cubicBezTo>
                <a:cubicBezTo>
                  <a:pt x="12038" y="20416"/>
                  <a:pt x="12173" y="20432"/>
                  <a:pt x="12238" y="20372"/>
                </a:cubicBezTo>
                <a:cubicBezTo>
                  <a:pt x="12241" y="20370"/>
                  <a:pt x="12253" y="20369"/>
                  <a:pt x="12261" y="20367"/>
                </a:cubicBezTo>
                <a:cubicBezTo>
                  <a:pt x="12401" y="20341"/>
                  <a:pt x="12542" y="20314"/>
                  <a:pt x="12684" y="20287"/>
                </a:cubicBezTo>
                <a:cubicBezTo>
                  <a:pt x="12678" y="20282"/>
                  <a:pt x="12670" y="20278"/>
                  <a:pt x="12659" y="20274"/>
                </a:cubicBezTo>
                <a:cubicBezTo>
                  <a:pt x="12649" y="20270"/>
                  <a:pt x="12637" y="20266"/>
                  <a:pt x="12624" y="20263"/>
                </a:cubicBezTo>
                <a:cubicBezTo>
                  <a:pt x="12671" y="20263"/>
                  <a:pt x="12718" y="20261"/>
                  <a:pt x="12766" y="20261"/>
                </a:cubicBezTo>
                <a:cubicBezTo>
                  <a:pt x="13169" y="20266"/>
                  <a:pt x="13572" y="20281"/>
                  <a:pt x="13980" y="20291"/>
                </a:cubicBezTo>
                <a:cubicBezTo>
                  <a:pt x="13916" y="20280"/>
                  <a:pt x="13863" y="20264"/>
                  <a:pt x="13805" y="20261"/>
                </a:cubicBezTo>
                <a:cubicBezTo>
                  <a:pt x="13500" y="20244"/>
                  <a:pt x="13194" y="20223"/>
                  <a:pt x="12887" y="20217"/>
                </a:cubicBezTo>
                <a:cubicBezTo>
                  <a:pt x="12765" y="20215"/>
                  <a:pt x="12643" y="20221"/>
                  <a:pt x="12520" y="20225"/>
                </a:cubicBezTo>
                <a:cubicBezTo>
                  <a:pt x="12513" y="20219"/>
                  <a:pt x="12508" y="20214"/>
                  <a:pt x="12509" y="20206"/>
                </a:cubicBezTo>
                <a:cubicBezTo>
                  <a:pt x="12510" y="20198"/>
                  <a:pt x="12516" y="20189"/>
                  <a:pt x="12531" y="20178"/>
                </a:cubicBezTo>
                <a:cubicBezTo>
                  <a:pt x="12840" y="20189"/>
                  <a:pt x="13150" y="20198"/>
                  <a:pt x="13458" y="20211"/>
                </a:cubicBezTo>
                <a:cubicBezTo>
                  <a:pt x="13545" y="20214"/>
                  <a:pt x="13626" y="20230"/>
                  <a:pt x="13712" y="20237"/>
                </a:cubicBezTo>
                <a:cubicBezTo>
                  <a:pt x="13891" y="20250"/>
                  <a:pt x="14071" y="20263"/>
                  <a:pt x="14250" y="20274"/>
                </a:cubicBezTo>
                <a:cubicBezTo>
                  <a:pt x="14385" y="20283"/>
                  <a:pt x="14520" y="20289"/>
                  <a:pt x="14653" y="20263"/>
                </a:cubicBezTo>
                <a:cubicBezTo>
                  <a:pt x="14518" y="20248"/>
                  <a:pt x="14382" y="20243"/>
                  <a:pt x="14246" y="20237"/>
                </a:cubicBezTo>
                <a:cubicBezTo>
                  <a:pt x="14204" y="20235"/>
                  <a:pt x="14164" y="20226"/>
                  <a:pt x="14123" y="20220"/>
                </a:cubicBezTo>
                <a:cubicBezTo>
                  <a:pt x="13995" y="20204"/>
                  <a:pt x="13863" y="20173"/>
                  <a:pt x="13738" y="20176"/>
                </a:cubicBezTo>
                <a:cubicBezTo>
                  <a:pt x="13592" y="20180"/>
                  <a:pt x="13484" y="20145"/>
                  <a:pt x="13352" y="20140"/>
                </a:cubicBezTo>
                <a:cubicBezTo>
                  <a:pt x="13329" y="20140"/>
                  <a:pt x="13289" y="20124"/>
                  <a:pt x="13289" y="20116"/>
                </a:cubicBezTo>
                <a:cubicBezTo>
                  <a:pt x="13288" y="20075"/>
                  <a:pt x="13207" y="20075"/>
                  <a:pt x="13152" y="20077"/>
                </a:cubicBezTo>
                <a:cubicBezTo>
                  <a:pt x="12990" y="20081"/>
                  <a:pt x="12828" y="20089"/>
                  <a:pt x="12667" y="20099"/>
                </a:cubicBezTo>
                <a:cubicBezTo>
                  <a:pt x="12393" y="20118"/>
                  <a:pt x="12124" y="20154"/>
                  <a:pt x="11840" y="20135"/>
                </a:cubicBezTo>
                <a:cubicBezTo>
                  <a:pt x="11810" y="20133"/>
                  <a:pt x="11777" y="20135"/>
                  <a:pt x="11746" y="20137"/>
                </a:cubicBezTo>
                <a:cubicBezTo>
                  <a:pt x="11752" y="20135"/>
                  <a:pt x="11759" y="20132"/>
                  <a:pt x="11765" y="20131"/>
                </a:cubicBezTo>
                <a:cubicBezTo>
                  <a:pt x="11772" y="20129"/>
                  <a:pt x="11778" y="20128"/>
                  <a:pt x="11784" y="20126"/>
                </a:cubicBezTo>
                <a:cubicBezTo>
                  <a:pt x="12080" y="20102"/>
                  <a:pt x="12376" y="20077"/>
                  <a:pt x="12675" y="20067"/>
                </a:cubicBezTo>
                <a:cubicBezTo>
                  <a:pt x="13025" y="20055"/>
                  <a:pt x="13382" y="20069"/>
                  <a:pt x="13735" y="20077"/>
                </a:cubicBezTo>
                <a:cubicBezTo>
                  <a:pt x="13995" y="20082"/>
                  <a:pt x="14253" y="20094"/>
                  <a:pt x="14512" y="20104"/>
                </a:cubicBezTo>
                <a:cubicBezTo>
                  <a:pt x="14586" y="20108"/>
                  <a:pt x="14660" y="20115"/>
                  <a:pt x="14733" y="20121"/>
                </a:cubicBezTo>
                <a:cubicBezTo>
                  <a:pt x="14940" y="20138"/>
                  <a:pt x="15147" y="20156"/>
                  <a:pt x="15355" y="20171"/>
                </a:cubicBezTo>
                <a:cubicBezTo>
                  <a:pt x="15542" y="20185"/>
                  <a:pt x="15731" y="20194"/>
                  <a:pt x="15918" y="20206"/>
                </a:cubicBezTo>
                <a:cubicBezTo>
                  <a:pt x="15952" y="20208"/>
                  <a:pt x="15984" y="20215"/>
                  <a:pt x="16048" y="20224"/>
                </a:cubicBezTo>
                <a:cubicBezTo>
                  <a:pt x="16008" y="20225"/>
                  <a:pt x="15977" y="20226"/>
                  <a:pt x="15948" y="20227"/>
                </a:cubicBezTo>
                <a:cubicBezTo>
                  <a:pt x="15919" y="20228"/>
                  <a:pt x="15893" y="20229"/>
                  <a:pt x="15865" y="20230"/>
                </a:cubicBezTo>
                <a:cubicBezTo>
                  <a:pt x="15924" y="20243"/>
                  <a:pt x="15981" y="20254"/>
                  <a:pt x="16035" y="20266"/>
                </a:cubicBezTo>
                <a:cubicBezTo>
                  <a:pt x="16090" y="20278"/>
                  <a:pt x="16143" y="20289"/>
                  <a:pt x="16196" y="20300"/>
                </a:cubicBezTo>
                <a:cubicBezTo>
                  <a:pt x="16197" y="20299"/>
                  <a:pt x="16199" y="20298"/>
                  <a:pt x="16201" y="20297"/>
                </a:cubicBezTo>
                <a:cubicBezTo>
                  <a:pt x="16203" y="20296"/>
                  <a:pt x="16204" y="20295"/>
                  <a:pt x="16206" y="20294"/>
                </a:cubicBezTo>
                <a:cubicBezTo>
                  <a:pt x="16194" y="20288"/>
                  <a:pt x="16183" y="20283"/>
                  <a:pt x="16168" y="20276"/>
                </a:cubicBezTo>
                <a:cubicBezTo>
                  <a:pt x="16154" y="20269"/>
                  <a:pt x="16137" y="20262"/>
                  <a:pt x="16113" y="20251"/>
                </a:cubicBezTo>
                <a:cubicBezTo>
                  <a:pt x="16211" y="20246"/>
                  <a:pt x="16283" y="20237"/>
                  <a:pt x="16354" y="20238"/>
                </a:cubicBezTo>
                <a:cubicBezTo>
                  <a:pt x="16485" y="20240"/>
                  <a:pt x="16617" y="20245"/>
                  <a:pt x="16747" y="20253"/>
                </a:cubicBezTo>
                <a:cubicBezTo>
                  <a:pt x="16811" y="20257"/>
                  <a:pt x="16872" y="20272"/>
                  <a:pt x="16935" y="20279"/>
                </a:cubicBezTo>
                <a:cubicBezTo>
                  <a:pt x="17026" y="20289"/>
                  <a:pt x="17129" y="20312"/>
                  <a:pt x="17205" y="20302"/>
                </a:cubicBezTo>
                <a:cubicBezTo>
                  <a:pt x="17341" y="20285"/>
                  <a:pt x="17447" y="20300"/>
                  <a:pt x="17560" y="20320"/>
                </a:cubicBezTo>
                <a:cubicBezTo>
                  <a:pt x="17888" y="20379"/>
                  <a:pt x="18213" y="20441"/>
                  <a:pt x="18546" y="20495"/>
                </a:cubicBezTo>
                <a:cubicBezTo>
                  <a:pt x="18720" y="20523"/>
                  <a:pt x="18913" y="20533"/>
                  <a:pt x="19091" y="20558"/>
                </a:cubicBezTo>
                <a:cubicBezTo>
                  <a:pt x="19324" y="20592"/>
                  <a:pt x="19550" y="20634"/>
                  <a:pt x="19782" y="20670"/>
                </a:cubicBezTo>
                <a:cubicBezTo>
                  <a:pt x="19882" y="20685"/>
                  <a:pt x="19934" y="20701"/>
                  <a:pt x="19831" y="20741"/>
                </a:cubicBezTo>
                <a:cubicBezTo>
                  <a:pt x="19891" y="20758"/>
                  <a:pt x="19950" y="20774"/>
                  <a:pt x="20008" y="20790"/>
                </a:cubicBezTo>
                <a:cubicBezTo>
                  <a:pt x="20066" y="20807"/>
                  <a:pt x="20123" y="20824"/>
                  <a:pt x="20180" y="20839"/>
                </a:cubicBezTo>
                <a:cubicBezTo>
                  <a:pt x="20186" y="20836"/>
                  <a:pt x="20193" y="20833"/>
                  <a:pt x="20199" y="20830"/>
                </a:cubicBezTo>
                <a:cubicBezTo>
                  <a:pt x="20206" y="20826"/>
                  <a:pt x="20213" y="20823"/>
                  <a:pt x="20219" y="20820"/>
                </a:cubicBezTo>
                <a:cubicBezTo>
                  <a:pt x="20193" y="20805"/>
                  <a:pt x="20166" y="20790"/>
                  <a:pt x="20140" y="20776"/>
                </a:cubicBezTo>
                <a:cubicBezTo>
                  <a:pt x="20113" y="20761"/>
                  <a:pt x="20087" y="20746"/>
                  <a:pt x="20061" y="20732"/>
                </a:cubicBezTo>
                <a:cubicBezTo>
                  <a:pt x="20066" y="20730"/>
                  <a:pt x="20071" y="20730"/>
                  <a:pt x="20076" y="20728"/>
                </a:cubicBezTo>
                <a:cubicBezTo>
                  <a:pt x="20081" y="20727"/>
                  <a:pt x="20086" y="20725"/>
                  <a:pt x="20091" y="20723"/>
                </a:cubicBezTo>
                <a:cubicBezTo>
                  <a:pt x="20109" y="20725"/>
                  <a:pt x="20127" y="20726"/>
                  <a:pt x="20146" y="20728"/>
                </a:cubicBezTo>
                <a:cubicBezTo>
                  <a:pt x="20166" y="20730"/>
                  <a:pt x="20187" y="20733"/>
                  <a:pt x="20212" y="20735"/>
                </a:cubicBezTo>
                <a:cubicBezTo>
                  <a:pt x="20197" y="20721"/>
                  <a:pt x="20184" y="20709"/>
                  <a:pt x="20172" y="20697"/>
                </a:cubicBezTo>
                <a:cubicBezTo>
                  <a:pt x="20160" y="20686"/>
                  <a:pt x="20148" y="20674"/>
                  <a:pt x="20136" y="20663"/>
                </a:cubicBezTo>
                <a:cubicBezTo>
                  <a:pt x="20149" y="20664"/>
                  <a:pt x="20163" y="20665"/>
                  <a:pt x="20177" y="20666"/>
                </a:cubicBezTo>
                <a:cubicBezTo>
                  <a:pt x="20191" y="20667"/>
                  <a:pt x="20206" y="20667"/>
                  <a:pt x="20220" y="20668"/>
                </a:cubicBezTo>
                <a:cubicBezTo>
                  <a:pt x="20194" y="20651"/>
                  <a:pt x="20169" y="20634"/>
                  <a:pt x="20143" y="20617"/>
                </a:cubicBezTo>
                <a:cubicBezTo>
                  <a:pt x="20117" y="20600"/>
                  <a:pt x="20090" y="20583"/>
                  <a:pt x="20061" y="20563"/>
                </a:cubicBezTo>
                <a:cubicBezTo>
                  <a:pt x="20261" y="20579"/>
                  <a:pt x="20429" y="20615"/>
                  <a:pt x="20594" y="20658"/>
                </a:cubicBezTo>
                <a:cubicBezTo>
                  <a:pt x="20760" y="20701"/>
                  <a:pt x="21000" y="20686"/>
                  <a:pt x="21123" y="20774"/>
                </a:cubicBezTo>
                <a:cubicBezTo>
                  <a:pt x="21157" y="20758"/>
                  <a:pt x="21188" y="20742"/>
                  <a:pt x="21217" y="20728"/>
                </a:cubicBezTo>
                <a:cubicBezTo>
                  <a:pt x="21246" y="20714"/>
                  <a:pt x="21272" y="20701"/>
                  <a:pt x="21297" y="20689"/>
                </a:cubicBezTo>
                <a:cubicBezTo>
                  <a:pt x="21315" y="20701"/>
                  <a:pt x="21330" y="20711"/>
                  <a:pt x="21345" y="20720"/>
                </a:cubicBezTo>
                <a:cubicBezTo>
                  <a:pt x="21359" y="20729"/>
                  <a:pt x="21372" y="20738"/>
                  <a:pt x="21385" y="20746"/>
                </a:cubicBezTo>
                <a:cubicBezTo>
                  <a:pt x="21389" y="20741"/>
                  <a:pt x="21393" y="20737"/>
                  <a:pt x="21397" y="20732"/>
                </a:cubicBezTo>
                <a:cubicBezTo>
                  <a:pt x="21401" y="20726"/>
                  <a:pt x="21405" y="20720"/>
                  <a:pt x="21409" y="20715"/>
                </a:cubicBezTo>
                <a:cubicBezTo>
                  <a:pt x="21446" y="20722"/>
                  <a:pt x="21483" y="20707"/>
                  <a:pt x="21514" y="20673"/>
                </a:cubicBezTo>
                <a:cubicBezTo>
                  <a:pt x="21568" y="20614"/>
                  <a:pt x="21587" y="20504"/>
                  <a:pt x="21544" y="20443"/>
                </a:cubicBezTo>
                <a:cubicBezTo>
                  <a:pt x="21514" y="20398"/>
                  <a:pt x="21465" y="20409"/>
                  <a:pt x="21443" y="20465"/>
                </a:cubicBezTo>
                <a:cubicBezTo>
                  <a:pt x="21445" y="20416"/>
                  <a:pt x="21375" y="20392"/>
                  <a:pt x="21298" y="20371"/>
                </a:cubicBezTo>
                <a:cubicBezTo>
                  <a:pt x="21221" y="20349"/>
                  <a:pt x="21136" y="20332"/>
                  <a:pt x="21108" y="20291"/>
                </a:cubicBezTo>
                <a:cubicBezTo>
                  <a:pt x="21192" y="20265"/>
                  <a:pt x="21276" y="20237"/>
                  <a:pt x="21362" y="20207"/>
                </a:cubicBezTo>
                <a:cubicBezTo>
                  <a:pt x="21441" y="20180"/>
                  <a:pt x="21521" y="20150"/>
                  <a:pt x="21600" y="20121"/>
                </a:cubicBezTo>
                <a:lnTo>
                  <a:pt x="21590" y="0"/>
                </a:lnTo>
                <a:lnTo>
                  <a:pt x="0" y="0"/>
                </a:lnTo>
                <a:close/>
                <a:moveTo>
                  <a:pt x="9192" y="19629"/>
                </a:moveTo>
                <a:lnTo>
                  <a:pt x="9218" y="19716"/>
                </a:lnTo>
                <a:lnTo>
                  <a:pt x="9132" y="19721"/>
                </a:lnTo>
                <a:lnTo>
                  <a:pt x="8709" y="19799"/>
                </a:lnTo>
                <a:cubicBezTo>
                  <a:pt x="8715" y="19804"/>
                  <a:pt x="8724" y="19808"/>
                  <a:pt x="8734" y="19812"/>
                </a:cubicBezTo>
                <a:cubicBezTo>
                  <a:pt x="8744" y="19816"/>
                  <a:pt x="8757" y="19820"/>
                  <a:pt x="8770" y="19823"/>
                </a:cubicBezTo>
                <a:cubicBezTo>
                  <a:pt x="8722" y="19824"/>
                  <a:pt x="8675" y="19826"/>
                  <a:pt x="8627" y="19825"/>
                </a:cubicBezTo>
                <a:cubicBezTo>
                  <a:pt x="8224" y="19820"/>
                  <a:pt x="7821" y="19807"/>
                  <a:pt x="7413" y="19797"/>
                </a:cubicBezTo>
                <a:cubicBezTo>
                  <a:pt x="7477" y="19808"/>
                  <a:pt x="7531" y="19822"/>
                  <a:pt x="7588" y="19825"/>
                </a:cubicBezTo>
                <a:cubicBezTo>
                  <a:pt x="7894" y="19842"/>
                  <a:pt x="8199" y="19864"/>
                  <a:pt x="8506" y="19871"/>
                </a:cubicBezTo>
                <a:cubicBezTo>
                  <a:pt x="8628" y="19873"/>
                  <a:pt x="8752" y="19867"/>
                  <a:pt x="8874" y="19863"/>
                </a:cubicBezTo>
                <a:cubicBezTo>
                  <a:pt x="8882" y="19868"/>
                  <a:pt x="8886" y="19874"/>
                  <a:pt x="8884" y="19882"/>
                </a:cubicBezTo>
                <a:cubicBezTo>
                  <a:pt x="8883" y="19890"/>
                  <a:pt x="8877" y="19899"/>
                  <a:pt x="8862" y="19910"/>
                </a:cubicBezTo>
                <a:cubicBezTo>
                  <a:pt x="8553" y="19899"/>
                  <a:pt x="8243" y="19889"/>
                  <a:pt x="7935" y="19876"/>
                </a:cubicBezTo>
                <a:cubicBezTo>
                  <a:pt x="7849" y="19872"/>
                  <a:pt x="7766" y="19856"/>
                  <a:pt x="7680" y="19850"/>
                </a:cubicBezTo>
                <a:cubicBezTo>
                  <a:pt x="7502" y="19836"/>
                  <a:pt x="7323" y="19825"/>
                  <a:pt x="7144" y="19814"/>
                </a:cubicBezTo>
                <a:cubicBezTo>
                  <a:pt x="7008" y="19805"/>
                  <a:pt x="6873" y="19799"/>
                  <a:pt x="6740" y="19825"/>
                </a:cubicBezTo>
                <a:cubicBezTo>
                  <a:pt x="6875" y="19840"/>
                  <a:pt x="7012" y="19845"/>
                  <a:pt x="7148" y="19851"/>
                </a:cubicBezTo>
                <a:cubicBezTo>
                  <a:pt x="7189" y="19853"/>
                  <a:pt x="7229" y="19861"/>
                  <a:pt x="7270" y="19866"/>
                </a:cubicBezTo>
                <a:cubicBezTo>
                  <a:pt x="7399" y="19882"/>
                  <a:pt x="7530" y="19914"/>
                  <a:pt x="7655" y="19910"/>
                </a:cubicBezTo>
                <a:cubicBezTo>
                  <a:pt x="7802" y="19906"/>
                  <a:pt x="7909" y="19943"/>
                  <a:pt x="8041" y="19948"/>
                </a:cubicBezTo>
                <a:cubicBezTo>
                  <a:pt x="8064" y="19948"/>
                  <a:pt x="8104" y="19962"/>
                  <a:pt x="8104" y="19970"/>
                </a:cubicBezTo>
                <a:cubicBezTo>
                  <a:pt x="8105" y="20011"/>
                  <a:pt x="8185" y="20011"/>
                  <a:pt x="8241" y="20010"/>
                </a:cubicBezTo>
                <a:cubicBezTo>
                  <a:pt x="8403" y="20006"/>
                  <a:pt x="8566" y="19997"/>
                  <a:pt x="8726" y="19987"/>
                </a:cubicBezTo>
                <a:cubicBezTo>
                  <a:pt x="9000" y="19969"/>
                  <a:pt x="9269" y="19934"/>
                  <a:pt x="9553" y="19952"/>
                </a:cubicBezTo>
                <a:cubicBezTo>
                  <a:pt x="9583" y="19954"/>
                  <a:pt x="9615" y="19951"/>
                  <a:pt x="9647" y="19949"/>
                </a:cubicBezTo>
                <a:cubicBezTo>
                  <a:pt x="9640" y="19951"/>
                  <a:pt x="9634" y="19954"/>
                  <a:pt x="9627" y="19956"/>
                </a:cubicBezTo>
                <a:cubicBezTo>
                  <a:pt x="9621" y="19958"/>
                  <a:pt x="9615" y="19960"/>
                  <a:pt x="9608" y="19962"/>
                </a:cubicBezTo>
                <a:cubicBezTo>
                  <a:pt x="9312" y="19986"/>
                  <a:pt x="9017" y="20009"/>
                  <a:pt x="8718" y="20019"/>
                </a:cubicBezTo>
                <a:cubicBezTo>
                  <a:pt x="8368" y="20031"/>
                  <a:pt x="8011" y="20019"/>
                  <a:pt x="7658" y="20011"/>
                </a:cubicBezTo>
                <a:cubicBezTo>
                  <a:pt x="7398" y="20006"/>
                  <a:pt x="7140" y="19993"/>
                  <a:pt x="6881" y="19982"/>
                </a:cubicBezTo>
                <a:cubicBezTo>
                  <a:pt x="6807" y="19979"/>
                  <a:pt x="6734" y="19972"/>
                  <a:pt x="6661" y="19966"/>
                </a:cubicBezTo>
                <a:cubicBezTo>
                  <a:pt x="6453" y="19949"/>
                  <a:pt x="6247" y="19930"/>
                  <a:pt x="6038" y="19915"/>
                </a:cubicBezTo>
                <a:cubicBezTo>
                  <a:pt x="5851" y="19902"/>
                  <a:pt x="5662" y="19892"/>
                  <a:pt x="5474" y="19881"/>
                </a:cubicBezTo>
                <a:cubicBezTo>
                  <a:pt x="5441" y="19878"/>
                  <a:pt x="5409" y="19871"/>
                  <a:pt x="5345" y="19863"/>
                </a:cubicBezTo>
                <a:cubicBezTo>
                  <a:pt x="5385" y="19861"/>
                  <a:pt x="5417" y="19860"/>
                  <a:pt x="5445" y="19859"/>
                </a:cubicBezTo>
                <a:cubicBezTo>
                  <a:pt x="5474" y="19858"/>
                  <a:pt x="5500" y="19857"/>
                  <a:pt x="5528" y="19856"/>
                </a:cubicBezTo>
                <a:cubicBezTo>
                  <a:pt x="5469" y="19844"/>
                  <a:pt x="5413" y="19832"/>
                  <a:pt x="5358" y="19820"/>
                </a:cubicBezTo>
                <a:cubicBezTo>
                  <a:pt x="5304" y="19809"/>
                  <a:pt x="5251" y="19797"/>
                  <a:pt x="5198" y="19786"/>
                </a:cubicBezTo>
                <a:cubicBezTo>
                  <a:pt x="5196" y="19787"/>
                  <a:pt x="5194" y="19788"/>
                  <a:pt x="5192" y="19789"/>
                </a:cubicBezTo>
                <a:cubicBezTo>
                  <a:pt x="5191" y="19790"/>
                  <a:pt x="5189" y="19791"/>
                  <a:pt x="5188" y="19792"/>
                </a:cubicBezTo>
                <a:cubicBezTo>
                  <a:pt x="5199" y="19798"/>
                  <a:pt x="5210" y="19803"/>
                  <a:pt x="5225" y="19810"/>
                </a:cubicBezTo>
                <a:cubicBezTo>
                  <a:pt x="5239" y="19817"/>
                  <a:pt x="5256" y="19826"/>
                  <a:pt x="5280" y="19837"/>
                </a:cubicBezTo>
                <a:cubicBezTo>
                  <a:pt x="5182" y="19842"/>
                  <a:pt x="5111" y="19851"/>
                  <a:pt x="5039" y="19850"/>
                </a:cubicBezTo>
                <a:cubicBezTo>
                  <a:pt x="4908" y="19847"/>
                  <a:pt x="4776" y="19841"/>
                  <a:pt x="4646" y="19833"/>
                </a:cubicBezTo>
                <a:cubicBezTo>
                  <a:pt x="4582" y="19829"/>
                  <a:pt x="4522" y="19816"/>
                  <a:pt x="4458" y="19809"/>
                </a:cubicBezTo>
                <a:cubicBezTo>
                  <a:pt x="4368" y="19799"/>
                  <a:pt x="4264" y="19776"/>
                  <a:pt x="4188" y="19786"/>
                </a:cubicBezTo>
                <a:cubicBezTo>
                  <a:pt x="4052" y="19803"/>
                  <a:pt x="3945" y="19786"/>
                  <a:pt x="3833" y="19766"/>
                </a:cubicBezTo>
                <a:cubicBezTo>
                  <a:pt x="3699" y="19742"/>
                  <a:pt x="3566" y="19720"/>
                  <a:pt x="3433" y="19696"/>
                </a:cubicBezTo>
                <a:lnTo>
                  <a:pt x="9192" y="19629"/>
                </a:lnTo>
                <a:close/>
                <a:moveTo>
                  <a:pt x="9149" y="19905"/>
                </a:moveTo>
                <a:cubicBezTo>
                  <a:pt x="9132" y="19907"/>
                  <a:pt x="9109" y="19911"/>
                  <a:pt x="9091" y="19913"/>
                </a:cubicBezTo>
                <a:cubicBezTo>
                  <a:pt x="9060" y="19917"/>
                  <a:pt x="9023" y="19915"/>
                  <a:pt x="8990" y="19913"/>
                </a:cubicBezTo>
                <a:cubicBezTo>
                  <a:pt x="9016" y="19912"/>
                  <a:pt x="9043" y="19910"/>
                  <a:pt x="9070" y="19908"/>
                </a:cubicBezTo>
                <a:cubicBezTo>
                  <a:pt x="9096" y="19907"/>
                  <a:pt x="9123" y="19906"/>
                  <a:pt x="9149" y="19905"/>
                </a:cubicBezTo>
                <a:close/>
                <a:moveTo>
                  <a:pt x="12302" y="20173"/>
                </a:moveTo>
                <a:cubicBezTo>
                  <a:pt x="12335" y="20169"/>
                  <a:pt x="12373" y="20172"/>
                  <a:pt x="12408" y="20173"/>
                </a:cubicBezTo>
                <a:cubicBezTo>
                  <a:pt x="12379" y="20175"/>
                  <a:pt x="12351" y="20176"/>
                  <a:pt x="12322" y="20178"/>
                </a:cubicBezTo>
                <a:cubicBezTo>
                  <a:pt x="12293" y="20179"/>
                  <a:pt x="12264" y="20182"/>
                  <a:pt x="12236" y="20183"/>
                </a:cubicBezTo>
                <a:cubicBezTo>
                  <a:pt x="12256" y="20180"/>
                  <a:pt x="12282" y="20176"/>
                  <a:pt x="12302" y="20173"/>
                </a:cubicBezTo>
                <a:close/>
              </a:path>
            </a:pathLst>
          </a:custGeom>
        </p:spPr>
      </p:pic>
      <p:sp>
        <p:nvSpPr>
          <p:cNvPr id="891" name="Shape"/>
          <p:cNvSpPr>
            <a:spLocks noGrp="1"/>
          </p:cNvSpPr>
          <p:nvPr>
            <p:ph type="body" idx="15"/>
          </p:nvPr>
        </p:nvSpPr>
        <p:spPr>
          <a:xfrm>
            <a:off x="8581313" y="7702771"/>
            <a:ext cx="1236455" cy="1178650"/>
          </a:xfrm>
          <a:custGeom>
            <a:avLst/>
            <a:gdLst/>
            <a:ahLst/>
            <a:cxnLst>
              <a:cxn ang="0">
                <a:pos x="wd2" y="hd2"/>
              </a:cxn>
              <a:cxn ang="5400000">
                <a:pos x="wd2" y="hd2"/>
              </a:cxn>
              <a:cxn ang="10800000">
                <a:pos x="wd2" y="hd2"/>
              </a:cxn>
              <a:cxn ang="16200000">
                <a:pos x="wd2" y="hd2"/>
              </a:cxn>
            </a:cxnLst>
            <a:rect l="0" t="0" r="r" b="b"/>
            <a:pathLst>
              <a:path w="21568" h="21583" extrusionOk="0">
                <a:moveTo>
                  <a:pt x="16592" y="2"/>
                </a:moveTo>
                <a:cubicBezTo>
                  <a:pt x="16492" y="-9"/>
                  <a:pt x="16386" y="16"/>
                  <a:pt x="16290" y="57"/>
                </a:cubicBezTo>
                <a:cubicBezTo>
                  <a:pt x="16249" y="74"/>
                  <a:pt x="16225" y="182"/>
                  <a:pt x="16193" y="245"/>
                </a:cubicBezTo>
                <a:cubicBezTo>
                  <a:pt x="16240" y="268"/>
                  <a:pt x="16289" y="302"/>
                  <a:pt x="16336" y="306"/>
                </a:cubicBezTo>
                <a:cubicBezTo>
                  <a:pt x="16441" y="316"/>
                  <a:pt x="16545" y="312"/>
                  <a:pt x="16650" y="312"/>
                </a:cubicBezTo>
                <a:cubicBezTo>
                  <a:pt x="16653" y="348"/>
                  <a:pt x="16656" y="380"/>
                  <a:pt x="16659" y="416"/>
                </a:cubicBezTo>
                <a:cubicBezTo>
                  <a:pt x="16603" y="443"/>
                  <a:pt x="16546" y="497"/>
                  <a:pt x="16491" y="495"/>
                </a:cubicBezTo>
                <a:cubicBezTo>
                  <a:pt x="16260" y="486"/>
                  <a:pt x="16030" y="460"/>
                  <a:pt x="15799" y="440"/>
                </a:cubicBezTo>
                <a:cubicBezTo>
                  <a:pt x="15671" y="429"/>
                  <a:pt x="15542" y="420"/>
                  <a:pt x="15414" y="404"/>
                </a:cubicBezTo>
                <a:cubicBezTo>
                  <a:pt x="15307" y="390"/>
                  <a:pt x="15200" y="344"/>
                  <a:pt x="15095" y="355"/>
                </a:cubicBezTo>
                <a:cubicBezTo>
                  <a:pt x="14983" y="367"/>
                  <a:pt x="14871" y="428"/>
                  <a:pt x="14731" y="477"/>
                </a:cubicBezTo>
                <a:cubicBezTo>
                  <a:pt x="14755" y="314"/>
                  <a:pt x="14770" y="216"/>
                  <a:pt x="14785" y="118"/>
                </a:cubicBezTo>
                <a:cubicBezTo>
                  <a:pt x="14476" y="3"/>
                  <a:pt x="14417" y="373"/>
                  <a:pt x="14295" y="623"/>
                </a:cubicBezTo>
                <a:cubicBezTo>
                  <a:pt x="14133" y="296"/>
                  <a:pt x="13756" y="295"/>
                  <a:pt x="13548" y="550"/>
                </a:cubicBezTo>
                <a:cubicBezTo>
                  <a:pt x="13464" y="495"/>
                  <a:pt x="13378" y="393"/>
                  <a:pt x="13343" y="422"/>
                </a:cubicBezTo>
                <a:cubicBezTo>
                  <a:pt x="13121" y="604"/>
                  <a:pt x="12922" y="745"/>
                  <a:pt x="12643" y="616"/>
                </a:cubicBezTo>
                <a:cubicBezTo>
                  <a:pt x="12449" y="527"/>
                  <a:pt x="12219" y="591"/>
                  <a:pt x="12006" y="586"/>
                </a:cubicBezTo>
                <a:cubicBezTo>
                  <a:pt x="11905" y="584"/>
                  <a:pt x="11803" y="567"/>
                  <a:pt x="11704" y="586"/>
                </a:cubicBezTo>
                <a:cubicBezTo>
                  <a:pt x="11466" y="631"/>
                  <a:pt x="11225" y="671"/>
                  <a:pt x="10991" y="750"/>
                </a:cubicBezTo>
                <a:cubicBezTo>
                  <a:pt x="10704" y="848"/>
                  <a:pt x="10421" y="982"/>
                  <a:pt x="10136" y="1097"/>
                </a:cubicBezTo>
                <a:cubicBezTo>
                  <a:pt x="10040" y="1136"/>
                  <a:pt x="9932" y="1221"/>
                  <a:pt x="9847" y="1188"/>
                </a:cubicBezTo>
                <a:cubicBezTo>
                  <a:pt x="9372" y="1005"/>
                  <a:pt x="8962" y="1257"/>
                  <a:pt x="8548" y="1541"/>
                </a:cubicBezTo>
                <a:cubicBezTo>
                  <a:pt x="8169" y="1799"/>
                  <a:pt x="7784" y="2030"/>
                  <a:pt x="7395" y="2252"/>
                </a:cubicBezTo>
                <a:cubicBezTo>
                  <a:pt x="7186" y="2372"/>
                  <a:pt x="6961" y="2441"/>
                  <a:pt x="6745" y="2538"/>
                </a:cubicBezTo>
                <a:cubicBezTo>
                  <a:pt x="5965" y="2891"/>
                  <a:pt x="5188" y="3250"/>
                  <a:pt x="4406" y="3596"/>
                </a:cubicBezTo>
                <a:cubicBezTo>
                  <a:pt x="4214" y="3682"/>
                  <a:pt x="4011" y="3714"/>
                  <a:pt x="3815" y="3785"/>
                </a:cubicBezTo>
                <a:cubicBezTo>
                  <a:pt x="3506" y="3897"/>
                  <a:pt x="3188" y="3983"/>
                  <a:pt x="2893" y="4150"/>
                </a:cubicBezTo>
                <a:cubicBezTo>
                  <a:pt x="2407" y="4424"/>
                  <a:pt x="1934" y="4749"/>
                  <a:pt x="1459" y="5062"/>
                </a:cubicBezTo>
                <a:cubicBezTo>
                  <a:pt x="1365" y="5124"/>
                  <a:pt x="1283" y="5228"/>
                  <a:pt x="1195" y="5311"/>
                </a:cubicBezTo>
                <a:cubicBezTo>
                  <a:pt x="1210" y="5357"/>
                  <a:pt x="1226" y="5400"/>
                  <a:pt x="1242" y="5445"/>
                </a:cubicBezTo>
                <a:cubicBezTo>
                  <a:pt x="1678" y="5255"/>
                  <a:pt x="2113" y="5064"/>
                  <a:pt x="2549" y="4874"/>
                </a:cubicBezTo>
                <a:cubicBezTo>
                  <a:pt x="2555" y="4900"/>
                  <a:pt x="2564" y="4927"/>
                  <a:pt x="2570" y="4953"/>
                </a:cubicBezTo>
                <a:cubicBezTo>
                  <a:pt x="2474" y="5018"/>
                  <a:pt x="2378" y="5106"/>
                  <a:pt x="2277" y="5147"/>
                </a:cubicBezTo>
                <a:cubicBezTo>
                  <a:pt x="1845" y="5322"/>
                  <a:pt x="1413" y="5491"/>
                  <a:pt x="977" y="5646"/>
                </a:cubicBezTo>
                <a:cubicBezTo>
                  <a:pt x="734" y="5732"/>
                  <a:pt x="576" y="5952"/>
                  <a:pt x="592" y="6193"/>
                </a:cubicBezTo>
                <a:cubicBezTo>
                  <a:pt x="732" y="6230"/>
                  <a:pt x="865" y="6268"/>
                  <a:pt x="998" y="6303"/>
                </a:cubicBezTo>
                <a:cubicBezTo>
                  <a:pt x="1000" y="6332"/>
                  <a:pt x="1005" y="6358"/>
                  <a:pt x="1007" y="6388"/>
                </a:cubicBezTo>
                <a:cubicBezTo>
                  <a:pt x="761" y="6533"/>
                  <a:pt x="419" y="6398"/>
                  <a:pt x="286" y="6868"/>
                </a:cubicBezTo>
                <a:cubicBezTo>
                  <a:pt x="456" y="7047"/>
                  <a:pt x="436" y="7105"/>
                  <a:pt x="80" y="7428"/>
                </a:cubicBezTo>
                <a:cubicBezTo>
                  <a:pt x="296" y="7412"/>
                  <a:pt x="480" y="7400"/>
                  <a:pt x="688" y="7385"/>
                </a:cubicBezTo>
                <a:cubicBezTo>
                  <a:pt x="494" y="7693"/>
                  <a:pt x="126" y="7500"/>
                  <a:pt x="1" y="8006"/>
                </a:cubicBezTo>
                <a:cubicBezTo>
                  <a:pt x="97" y="7971"/>
                  <a:pt x="165" y="7951"/>
                  <a:pt x="231" y="7927"/>
                </a:cubicBezTo>
                <a:cubicBezTo>
                  <a:pt x="351" y="7884"/>
                  <a:pt x="467" y="7835"/>
                  <a:pt x="588" y="7799"/>
                </a:cubicBezTo>
                <a:cubicBezTo>
                  <a:pt x="876" y="7712"/>
                  <a:pt x="1166" y="7633"/>
                  <a:pt x="1455" y="7549"/>
                </a:cubicBezTo>
                <a:cubicBezTo>
                  <a:pt x="1584" y="7512"/>
                  <a:pt x="1711" y="7468"/>
                  <a:pt x="1841" y="7440"/>
                </a:cubicBezTo>
                <a:cubicBezTo>
                  <a:pt x="1848" y="7439"/>
                  <a:pt x="1869" y="7544"/>
                  <a:pt x="1879" y="7586"/>
                </a:cubicBezTo>
                <a:cubicBezTo>
                  <a:pt x="2276" y="7512"/>
                  <a:pt x="2605" y="6999"/>
                  <a:pt x="3094" y="7282"/>
                </a:cubicBezTo>
                <a:cubicBezTo>
                  <a:pt x="2357" y="7676"/>
                  <a:pt x="1648" y="8053"/>
                  <a:pt x="940" y="8431"/>
                </a:cubicBezTo>
                <a:cubicBezTo>
                  <a:pt x="940" y="8442"/>
                  <a:pt x="939" y="8451"/>
                  <a:pt x="940" y="8462"/>
                </a:cubicBezTo>
                <a:cubicBezTo>
                  <a:pt x="1094" y="8433"/>
                  <a:pt x="1250" y="8404"/>
                  <a:pt x="1363" y="8383"/>
                </a:cubicBezTo>
                <a:cubicBezTo>
                  <a:pt x="1256" y="8490"/>
                  <a:pt x="1135" y="8615"/>
                  <a:pt x="1015" y="8735"/>
                </a:cubicBezTo>
                <a:cubicBezTo>
                  <a:pt x="954" y="8716"/>
                  <a:pt x="892" y="8700"/>
                  <a:pt x="831" y="8650"/>
                </a:cubicBezTo>
                <a:cubicBezTo>
                  <a:pt x="798" y="8624"/>
                  <a:pt x="714" y="8642"/>
                  <a:pt x="697" y="8681"/>
                </a:cubicBezTo>
                <a:cubicBezTo>
                  <a:pt x="672" y="8735"/>
                  <a:pt x="668" y="8838"/>
                  <a:pt x="688" y="8900"/>
                </a:cubicBezTo>
                <a:cubicBezTo>
                  <a:pt x="746" y="9078"/>
                  <a:pt x="843" y="9181"/>
                  <a:pt x="965" y="9228"/>
                </a:cubicBezTo>
                <a:cubicBezTo>
                  <a:pt x="968" y="9255"/>
                  <a:pt x="970" y="9280"/>
                  <a:pt x="973" y="9307"/>
                </a:cubicBezTo>
                <a:cubicBezTo>
                  <a:pt x="1019" y="9300"/>
                  <a:pt x="1065" y="9290"/>
                  <a:pt x="1112" y="9283"/>
                </a:cubicBezTo>
                <a:cubicBezTo>
                  <a:pt x="1199" y="9290"/>
                  <a:pt x="1248" y="9346"/>
                  <a:pt x="1271" y="9435"/>
                </a:cubicBezTo>
                <a:cubicBezTo>
                  <a:pt x="1187" y="9483"/>
                  <a:pt x="1103" y="9533"/>
                  <a:pt x="1019" y="9581"/>
                </a:cubicBezTo>
                <a:cubicBezTo>
                  <a:pt x="1013" y="9579"/>
                  <a:pt x="1005" y="9577"/>
                  <a:pt x="998" y="9575"/>
                </a:cubicBezTo>
                <a:cubicBezTo>
                  <a:pt x="988" y="9593"/>
                  <a:pt x="985" y="9598"/>
                  <a:pt x="982" y="9605"/>
                </a:cubicBezTo>
                <a:cubicBezTo>
                  <a:pt x="959" y="9618"/>
                  <a:pt x="937" y="9629"/>
                  <a:pt x="915" y="9642"/>
                </a:cubicBezTo>
                <a:cubicBezTo>
                  <a:pt x="936" y="9679"/>
                  <a:pt x="951" y="9702"/>
                  <a:pt x="969" y="9733"/>
                </a:cubicBezTo>
                <a:cubicBezTo>
                  <a:pt x="965" y="9808"/>
                  <a:pt x="965" y="9884"/>
                  <a:pt x="977" y="9958"/>
                </a:cubicBezTo>
                <a:cubicBezTo>
                  <a:pt x="923" y="9986"/>
                  <a:pt x="870" y="10011"/>
                  <a:pt x="797" y="10049"/>
                </a:cubicBezTo>
                <a:cubicBezTo>
                  <a:pt x="885" y="10163"/>
                  <a:pt x="962" y="10247"/>
                  <a:pt x="1040" y="10353"/>
                </a:cubicBezTo>
                <a:cubicBezTo>
                  <a:pt x="1054" y="10486"/>
                  <a:pt x="1053" y="10627"/>
                  <a:pt x="994" y="10779"/>
                </a:cubicBezTo>
                <a:cubicBezTo>
                  <a:pt x="905" y="11008"/>
                  <a:pt x="1293" y="11361"/>
                  <a:pt x="1501" y="11223"/>
                </a:cubicBezTo>
                <a:cubicBezTo>
                  <a:pt x="1665" y="11114"/>
                  <a:pt x="1667" y="11257"/>
                  <a:pt x="1686" y="11332"/>
                </a:cubicBezTo>
                <a:cubicBezTo>
                  <a:pt x="1608" y="11492"/>
                  <a:pt x="1549" y="11607"/>
                  <a:pt x="1506" y="11697"/>
                </a:cubicBezTo>
                <a:cubicBezTo>
                  <a:pt x="1433" y="11715"/>
                  <a:pt x="1324" y="11707"/>
                  <a:pt x="1313" y="11752"/>
                </a:cubicBezTo>
                <a:cubicBezTo>
                  <a:pt x="1286" y="11858"/>
                  <a:pt x="1275" y="12017"/>
                  <a:pt x="1313" y="12105"/>
                </a:cubicBezTo>
                <a:cubicBezTo>
                  <a:pt x="1399" y="12302"/>
                  <a:pt x="1518" y="12471"/>
                  <a:pt x="1610" y="12628"/>
                </a:cubicBezTo>
                <a:cubicBezTo>
                  <a:pt x="1317" y="12641"/>
                  <a:pt x="1130" y="12818"/>
                  <a:pt x="1091" y="13102"/>
                </a:cubicBezTo>
                <a:cubicBezTo>
                  <a:pt x="999" y="13173"/>
                  <a:pt x="898" y="13254"/>
                  <a:pt x="856" y="13376"/>
                </a:cubicBezTo>
                <a:cubicBezTo>
                  <a:pt x="727" y="13753"/>
                  <a:pt x="983" y="13793"/>
                  <a:pt x="1124" y="13941"/>
                </a:cubicBezTo>
                <a:cubicBezTo>
                  <a:pt x="1049" y="13959"/>
                  <a:pt x="986" y="13957"/>
                  <a:pt x="923" y="13953"/>
                </a:cubicBezTo>
                <a:cubicBezTo>
                  <a:pt x="727" y="13943"/>
                  <a:pt x="660" y="14071"/>
                  <a:pt x="751" y="14312"/>
                </a:cubicBezTo>
                <a:cubicBezTo>
                  <a:pt x="791" y="14419"/>
                  <a:pt x="850" y="14525"/>
                  <a:pt x="919" y="14592"/>
                </a:cubicBezTo>
                <a:cubicBezTo>
                  <a:pt x="1129" y="14798"/>
                  <a:pt x="1134" y="14791"/>
                  <a:pt x="936" y="15103"/>
                </a:cubicBezTo>
                <a:cubicBezTo>
                  <a:pt x="1078" y="15261"/>
                  <a:pt x="1202" y="15462"/>
                  <a:pt x="1359" y="15559"/>
                </a:cubicBezTo>
                <a:cubicBezTo>
                  <a:pt x="1520" y="15659"/>
                  <a:pt x="1712" y="15651"/>
                  <a:pt x="1887" y="15711"/>
                </a:cubicBezTo>
                <a:cubicBezTo>
                  <a:pt x="1946" y="15731"/>
                  <a:pt x="2021" y="15806"/>
                  <a:pt x="2038" y="15881"/>
                </a:cubicBezTo>
                <a:cubicBezTo>
                  <a:pt x="2056" y="15961"/>
                  <a:pt x="2015" y="16067"/>
                  <a:pt x="1992" y="16210"/>
                </a:cubicBezTo>
                <a:cubicBezTo>
                  <a:pt x="1826" y="15931"/>
                  <a:pt x="1771" y="15873"/>
                  <a:pt x="1610" y="16015"/>
                </a:cubicBezTo>
                <a:cubicBezTo>
                  <a:pt x="1335" y="16260"/>
                  <a:pt x="977" y="16418"/>
                  <a:pt x="927" y="17019"/>
                </a:cubicBezTo>
                <a:cubicBezTo>
                  <a:pt x="683" y="17155"/>
                  <a:pt x="331" y="17611"/>
                  <a:pt x="219" y="17955"/>
                </a:cubicBezTo>
                <a:cubicBezTo>
                  <a:pt x="200" y="18012"/>
                  <a:pt x="173" y="18090"/>
                  <a:pt x="185" y="18138"/>
                </a:cubicBezTo>
                <a:cubicBezTo>
                  <a:pt x="250" y="18389"/>
                  <a:pt x="165" y="18556"/>
                  <a:pt x="59" y="18734"/>
                </a:cubicBezTo>
                <a:cubicBezTo>
                  <a:pt x="15" y="18809"/>
                  <a:pt x="-16" y="18968"/>
                  <a:pt x="9" y="19044"/>
                </a:cubicBezTo>
                <a:cubicBezTo>
                  <a:pt x="30" y="19107"/>
                  <a:pt x="142" y="19104"/>
                  <a:pt x="215" y="19129"/>
                </a:cubicBezTo>
                <a:cubicBezTo>
                  <a:pt x="239" y="19137"/>
                  <a:pt x="265" y="19138"/>
                  <a:pt x="311" y="19141"/>
                </a:cubicBezTo>
                <a:cubicBezTo>
                  <a:pt x="234" y="19360"/>
                  <a:pt x="171" y="19546"/>
                  <a:pt x="85" y="19792"/>
                </a:cubicBezTo>
                <a:cubicBezTo>
                  <a:pt x="309" y="19878"/>
                  <a:pt x="538" y="19949"/>
                  <a:pt x="759" y="20053"/>
                </a:cubicBezTo>
                <a:cubicBezTo>
                  <a:pt x="1272" y="20294"/>
                  <a:pt x="1775" y="20566"/>
                  <a:pt x="2289" y="20795"/>
                </a:cubicBezTo>
                <a:cubicBezTo>
                  <a:pt x="2523" y="20900"/>
                  <a:pt x="2793" y="21055"/>
                  <a:pt x="3010" y="20978"/>
                </a:cubicBezTo>
                <a:cubicBezTo>
                  <a:pt x="3330" y="20864"/>
                  <a:pt x="3591" y="20988"/>
                  <a:pt x="3845" y="21166"/>
                </a:cubicBezTo>
                <a:cubicBezTo>
                  <a:pt x="4208" y="21421"/>
                  <a:pt x="4587" y="21536"/>
                  <a:pt x="4981" y="21580"/>
                </a:cubicBezTo>
                <a:cubicBezTo>
                  <a:pt x="5080" y="21591"/>
                  <a:pt x="5187" y="21566"/>
                  <a:pt x="5282" y="21525"/>
                </a:cubicBezTo>
                <a:cubicBezTo>
                  <a:pt x="5323" y="21508"/>
                  <a:pt x="5343" y="21406"/>
                  <a:pt x="5375" y="21343"/>
                </a:cubicBezTo>
                <a:cubicBezTo>
                  <a:pt x="5328" y="21320"/>
                  <a:pt x="5284" y="21280"/>
                  <a:pt x="5236" y="21276"/>
                </a:cubicBezTo>
                <a:cubicBezTo>
                  <a:pt x="5131" y="21266"/>
                  <a:pt x="5023" y="21276"/>
                  <a:pt x="4918" y="21276"/>
                </a:cubicBezTo>
                <a:cubicBezTo>
                  <a:pt x="4915" y="21240"/>
                  <a:pt x="4912" y="21202"/>
                  <a:pt x="4909" y="21166"/>
                </a:cubicBezTo>
                <a:cubicBezTo>
                  <a:pt x="4965" y="21139"/>
                  <a:pt x="5022" y="21085"/>
                  <a:pt x="5077" y="21087"/>
                </a:cubicBezTo>
                <a:cubicBezTo>
                  <a:pt x="5308" y="21096"/>
                  <a:pt x="5538" y="21122"/>
                  <a:pt x="5769" y="21142"/>
                </a:cubicBezTo>
                <a:cubicBezTo>
                  <a:pt x="5897" y="21153"/>
                  <a:pt x="6026" y="21168"/>
                  <a:pt x="6154" y="21184"/>
                </a:cubicBezTo>
                <a:cubicBezTo>
                  <a:pt x="6261" y="21198"/>
                  <a:pt x="6368" y="21238"/>
                  <a:pt x="6473" y="21227"/>
                </a:cubicBezTo>
                <a:cubicBezTo>
                  <a:pt x="6585" y="21215"/>
                  <a:pt x="6697" y="21154"/>
                  <a:pt x="6837" y="21105"/>
                </a:cubicBezTo>
                <a:cubicBezTo>
                  <a:pt x="6813" y="21268"/>
                  <a:pt x="6798" y="21372"/>
                  <a:pt x="6783" y="21470"/>
                </a:cubicBezTo>
                <a:cubicBezTo>
                  <a:pt x="7092" y="21585"/>
                  <a:pt x="7156" y="21209"/>
                  <a:pt x="7278" y="20959"/>
                </a:cubicBezTo>
                <a:cubicBezTo>
                  <a:pt x="7439" y="21286"/>
                  <a:pt x="7812" y="21293"/>
                  <a:pt x="8020" y="21039"/>
                </a:cubicBezTo>
                <a:cubicBezTo>
                  <a:pt x="8104" y="21093"/>
                  <a:pt x="8190" y="21189"/>
                  <a:pt x="8225" y="21160"/>
                </a:cubicBezTo>
                <a:cubicBezTo>
                  <a:pt x="8447" y="20978"/>
                  <a:pt x="8651" y="20837"/>
                  <a:pt x="8929" y="20966"/>
                </a:cubicBezTo>
                <a:cubicBezTo>
                  <a:pt x="9124" y="21055"/>
                  <a:pt x="9349" y="20997"/>
                  <a:pt x="9562" y="21002"/>
                </a:cubicBezTo>
                <a:cubicBezTo>
                  <a:pt x="9663" y="21004"/>
                  <a:pt x="9769" y="21021"/>
                  <a:pt x="9868" y="21002"/>
                </a:cubicBezTo>
                <a:cubicBezTo>
                  <a:pt x="10107" y="20957"/>
                  <a:pt x="10343" y="20911"/>
                  <a:pt x="10577" y="20832"/>
                </a:cubicBezTo>
                <a:cubicBezTo>
                  <a:pt x="10864" y="20734"/>
                  <a:pt x="11147" y="20600"/>
                  <a:pt x="11432" y="20485"/>
                </a:cubicBezTo>
                <a:cubicBezTo>
                  <a:pt x="11528" y="20446"/>
                  <a:pt x="11636" y="20361"/>
                  <a:pt x="11721" y="20394"/>
                </a:cubicBezTo>
                <a:cubicBezTo>
                  <a:pt x="12196" y="20577"/>
                  <a:pt x="12606" y="20331"/>
                  <a:pt x="13020" y="20047"/>
                </a:cubicBezTo>
                <a:cubicBezTo>
                  <a:pt x="13399" y="19789"/>
                  <a:pt x="13788" y="19552"/>
                  <a:pt x="14177" y="19330"/>
                </a:cubicBezTo>
                <a:cubicBezTo>
                  <a:pt x="14386" y="19210"/>
                  <a:pt x="14607" y="19147"/>
                  <a:pt x="14823" y="19050"/>
                </a:cubicBezTo>
                <a:cubicBezTo>
                  <a:pt x="15603" y="18697"/>
                  <a:pt x="16380" y="18332"/>
                  <a:pt x="17162" y="17986"/>
                </a:cubicBezTo>
                <a:cubicBezTo>
                  <a:pt x="17354" y="17900"/>
                  <a:pt x="17561" y="17868"/>
                  <a:pt x="17757" y="17797"/>
                </a:cubicBezTo>
                <a:cubicBezTo>
                  <a:pt x="18066" y="17685"/>
                  <a:pt x="18380" y="17605"/>
                  <a:pt x="18675" y="17438"/>
                </a:cubicBezTo>
                <a:cubicBezTo>
                  <a:pt x="19161" y="17164"/>
                  <a:pt x="19634" y="16833"/>
                  <a:pt x="20109" y="16520"/>
                </a:cubicBezTo>
                <a:cubicBezTo>
                  <a:pt x="20203" y="16458"/>
                  <a:pt x="20285" y="16360"/>
                  <a:pt x="20373" y="16277"/>
                </a:cubicBezTo>
                <a:cubicBezTo>
                  <a:pt x="20358" y="16231"/>
                  <a:pt x="20342" y="16182"/>
                  <a:pt x="20326" y="16137"/>
                </a:cubicBezTo>
                <a:cubicBezTo>
                  <a:pt x="19890" y="16327"/>
                  <a:pt x="19455" y="16518"/>
                  <a:pt x="19019" y="16708"/>
                </a:cubicBezTo>
                <a:cubicBezTo>
                  <a:pt x="19013" y="16682"/>
                  <a:pt x="19008" y="16655"/>
                  <a:pt x="19002" y="16629"/>
                </a:cubicBezTo>
                <a:cubicBezTo>
                  <a:pt x="19099" y="16564"/>
                  <a:pt x="19190" y="16482"/>
                  <a:pt x="19291" y="16441"/>
                </a:cubicBezTo>
                <a:cubicBezTo>
                  <a:pt x="19723" y="16266"/>
                  <a:pt x="20155" y="16097"/>
                  <a:pt x="20591" y="15942"/>
                </a:cubicBezTo>
                <a:cubicBezTo>
                  <a:pt x="20834" y="15856"/>
                  <a:pt x="20992" y="15630"/>
                  <a:pt x="20976" y="15389"/>
                </a:cubicBezTo>
                <a:cubicBezTo>
                  <a:pt x="20836" y="15352"/>
                  <a:pt x="20703" y="15320"/>
                  <a:pt x="20570" y="15285"/>
                </a:cubicBezTo>
                <a:cubicBezTo>
                  <a:pt x="20568" y="15256"/>
                  <a:pt x="20567" y="15224"/>
                  <a:pt x="20565" y="15194"/>
                </a:cubicBezTo>
                <a:cubicBezTo>
                  <a:pt x="20811" y="15049"/>
                  <a:pt x="21153" y="15184"/>
                  <a:pt x="21286" y="14714"/>
                </a:cubicBezTo>
                <a:cubicBezTo>
                  <a:pt x="21116" y="14535"/>
                  <a:pt x="21136" y="14477"/>
                  <a:pt x="21492" y="14154"/>
                </a:cubicBezTo>
                <a:cubicBezTo>
                  <a:pt x="21276" y="14170"/>
                  <a:pt x="21088" y="14182"/>
                  <a:pt x="20880" y="14197"/>
                </a:cubicBezTo>
                <a:cubicBezTo>
                  <a:pt x="21074" y="13889"/>
                  <a:pt x="21442" y="14082"/>
                  <a:pt x="21567" y="13576"/>
                </a:cubicBezTo>
                <a:cubicBezTo>
                  <a:pt x="21471" y="13611"/>
                  <a:pt x="21408" y="13637"/>
                  <a:pt x="21341" y="13662"/>
                </a:cubicBezTo>
                <a:cubicBezTo>
                  <a:pt x="21222" y="13704"/>
                  <a:pt x="21101" y="13753"/>
                  <a:pt x="20980" y="13789"/>
                </a:cubicBezTo>
                <a:cubicBezTo>
                  <a:pt x="20692" y="13876"/>
                  <a:pt x="20402" y="13955"/>
                  <a:pt x="20113" y="14039"/>
                </a:cubicBezTo>
                <a:cubicBezTo>
                  <a:pt x="19984" y="14076"/>
                  <a:pt x="19857" y="14114"/>
                  <a:pt x="19727" y="14142"/>
                </a:cubicBezTo>
                <a:cubicBezTo>
                  <a:pt x="19720" y="14143"/>
                  <a:pt x="19703" y="14038"/>
                  <a:pt x="19694" y="13996"/>
                </a:cubicBezTo>
                <a:cubicBezTo>
                  <a:pt x="19297" y="14070"/>
                  <a:pt x="18968" y="14583"/>
                  <a:pt x="18478" y="14300"/>
                </a:cubicBezTo>
                <a:cubicBezTo>
                  <a:pt x="19215" y="13906"/>
                  <a:pt x="19920" y="13529"/>
                  <a:pt x="20628" y="13151"/>
                </a:cubicBezTo>
                <a:cubicBezTo>
                  <a:pt x="20628" y="13140"/>
                  <a:pt x="20629" y="13131"/>
                  <a:pt x="20628" y="13120"/>
                </a:cubicBezTo>
                <a:cubicBezTo>
                  <a:pt x="20474" y="13149"/>
                  <a:pt x="20318" y="13178"/>
                  <a:pt x="20205" y="13199"/>
                </a:cubicBezTo>
                <a:cubicBezTo>
                  <a:pt x="20312" y="13092"/>
                  <a:pt x="20437" y="12973"/>
                  <a:pt x="20557" y="12853"/>
                </a:cubicBezTo>
                <a:cubicBezTo>
                  <a:pt x="20618" y="12872"/>
                  <a:pt x="20680" y="12888"/>
                  <a:pt x="20741" y="12938"/>
                </a:cubicBezTo>
                <a:cubicBezTo>
                  <a:pt x="20774" y="12964"/>
                  <a:pt x="20854" y="12946"/>
                  <a:pt x="20871" y="12907"/>
                </a:cubicBezTo>
                <a:cubicBezTo>
                  <a:pt x="20896" y="12853"/>
                  <a:pt x="20900" y="12744"/>
                  <a:pt x="20880" y="12682"/>
                </a:cubicBezTo>
                <a:cubicBezTo>
                  <a:pt x="20822" y="12503"/>
                  <a:pt x="20725" y="12406"/>
                  <a:pt x="20603" y="12360"/>
                </a:cubicBezTo>
                <a:cubicBezTo>
                  <a:pt x="20600" y="12332"/>
                  <a:pt x="20598" y="12303"/>
                  <a:pt x="20595" y="12275"/>
                </a:cubicBezTo>
                <a:cubicBezTo>
                  <a:pt x="20549" y="12282"/>
                  <a:pt x="20503" y="12292"/>
                  <a:pt x="20456" y="12299"/>
                </a:cubicBezTo>
                <a:cubicBezTo>
                  <a:pt x="20369" y="12292"/>
                  <a:pt x="20320" y="12237"/>
                  <a:pt x="20297" y="12147"/>
                </a:cubicBezTo>
                <a:cubicBezTo>
                  <a:pt x="20381" y="12099"/>
                  <a:pt x="20465" y="12049"/>
                  <a:pt x="20549" y="12001"/>
                </a:cubicBezTo>
                <a:cubicBezTo>
                  <a:pt x="20555" y="12003"/>
                  <a:pt x="20563" y="12005"/>
                  <a:pt x="20570" y="12007"/>
                </a:cubicBezTo>
                <a:cubicBezTo>
                  <a:pt x="20580" y="11989"/>
                  <a:pt x="20583" y="11984"/>
                  <a:pt x="20586" y="11977"/>
                </a:cubicBezTo>
                <a:cubicBezTo>
                  <a:pt x="20609" y="11964"/>
                  <a:pt x="20631" y="11953"/>
                  <a:pt x="20653" y="11940"/>
                </a:cubicBezTo>
                <a:cubicBezTo>
                  <a:pt x="20631" y="11902"/>
                  <a:pt x="20617" y="11880"/>
                  <a:pt x="20599" y="11849"/>
                </a:cubicBezTo>
                <a:cubicBezTo>
                  <a:pt x="20603" y="11776"/>
                  <a:pt x="20606" y="11702"/>
                  <a:pt x="20595" y="11630"/>
                </a:cubicBezTo>
                <a:cubicBezTo>
                  <a:pt x="20649" y="11602"/>
                  <a:pt x="20699" y="11571"/>
                  <a:pt x="20771" y="11533"/>
                </a:cubicBezTo>
                <a:cubicBezTo>
                  <a:pt x="20683" y="11419"/>
                  <a:pt x="20610" y="11334"/>
                  <a:pt x="20532" y="11229"/>
                </a:cubicBezTo>
                <a:cubicBezTo>
                  <a:pt x="20518" y="11097"/>
                  <a:pt x="20519" y="10960"/>
                  <a:pt x="20578" y="10809"/>
                </a:cubicBezTo>
                <a:cubicBezTo>
                  <a:pt x="20667" y="10580"/>
                  <a:pt x="20275" y="10221"/>
                  <a:pt x="20067" y="10359"/>
                </a:cubicBezTo>
                <a:cubicBezTo>
                  <a:pt x="19903" y="10468"/>
                  <a:pt x="19905" y="10325"/>
                  <a:pt x="19886" y="10250"/>
                </a:cubicBezTo>
                <a:cubicBezTo>
                  <a:pt x="19964" y="10090"/>
                  <a:pt x="20019" y="9981"/>
                  <a:pt x="20062" y="9891"/>
                </a:cubicBezTo>
                <a:cubicBezTo>
                  <a:pt x="20135" y="9873"/>
                  <a:pt x="20248" y="9882"/>
                  <a:pt x="20259" y="9836"/>
                </a:cubicBezTo>
                <a:cubicBezTo>
                  <a:pt x="20287" y="9730"/>
                  <a:pt x="20293" y="9571"/>
                  <a:pt x="20255" y="9483"/>
                </a:cubicBezTo>
                <a:cubicBezTo>
                  <a:pt x="20169" y="9286"/>
                  <a:pt x="20050" y="9117"/>
                  <a:pt x="19958" y="8960"/>
                </a:cubicBezTo>
                <a:cubicBezTo>
                  <a:pt x="20251" y="8947"/>
                  <a:pt x="20442" y="8764"/>
                  <a:pt x="20482" y="8480"/>
                </a:cubicBezTo>
                <a:cubicBezTo>
                  <a:pt x="20573" y="8409"/>
                  <a:pt x="20670" y="8334"/>
                  <a:pt x="20712" y="8212"/>
                </a:cubicBezTo>
                <a:cubicBezTo>
                  <a:pt x="20841" y="7835"/>
                  <a:pt x="20585" y="7789"/>
                  <a:pt x="20444" y="7641"/>
                </a:cubicBezTo>
                <a:cubicBezTo>
                  <a:pt x="20519" y="7623"/>
                  <a:pt x="20582" y="7631"/>
                  <a:pt x="20645" y="7635"/>
                </a:cubicBezTo>
                <a:cubicBezTo>
                  <a:pt x="20841" y="7645"/>
                  <a:pt x="20908" y="7511"/>
                  <a:pt x="20817" y="7270"/>
                </a:cubicBezTo>
                <a:cubicBezTo>
                  <a:pt x="20777" y="7163"/>
                  <a:pt x="20718" y="7057"/>
                  <a:pt x="20649" y="6990"/>
                </a:cubicBezTo>
                <a:cubicBezTo>
                  <a:pt x="20439" y="6784"/>
                  <a:pt x="20438" y="6791"/>
                  <a:pt x="20637" y="6479"/>
                </a:cubicBezTo>
                <a:cubicBezTo>
                  <a:pt x="20494" y="6321"/>
                  <a:pt x="20366" y="6120"/>
                  <a:pt x="20209" y="6023"/>
                </a:cubicBezTo>
                <a:cubicBezTo>
                  <a:pt x="20048" y="5923"/>
                  <a:pt x="19856" y="5937"/>
                  <a:pt x="19681" y="5877"/>
                </a:cubicBezTo>
                <a:cubicBezTo>
                  <a:pt x="19622" y="5857"/>
                  <a:pt x="19547" y="5782"/>
                  <a:pt x="19530" y="5707"/>
                </a:cubicBezTo>
                <a:cubicBezTo>
                  <a:pt x="19512" y="5627"/>
                  <a:pt x="19553" y="5515"/>
                  <a:pt x="19576" y="5372"/>
                </a:cubicBezTo>
                <a:cubicBezTo>
                  <a:pt x="19742" y="5651"/>
                  <a:pt x="19801" y="5709"/>
                  <a:pt x="19962" y="5567"/>
                </a:cubicBezTo>
                <a:cubicBezTo>
                  <a:pt x="20237" y="5322"/>
                  <a:pt x="20591" y="5164"/>
                  <a:pt x="20641" y="4563"/>
                </a:cubicBezTo>
                <a:cubicBezTo>
                  <a:pt x="20885" y="4427"/>
                  <a:pt x="21237" y="3971"/>
                  <a:pt x="21349" y="3627"/>
                </a:cubicBezTo>
                <a:cubicBezTo>
                  <a:pt x="21368" y="3570"/>
                  <a:pt x="21395" y="3492"/>
                  <a:pt x="21383" y="3444"/>
                </a:cubicBezTo>
                <a:cubicBezTo>
                  <a:pt x="21318" y="3193"/>
                  <a:pt x="21403" y="3033"/>
                  <a:pt x="21509" y="2854"/>
                </a:cubicBezTo>
                <a:cubicBezTo>
                  <a:pt x="21553" y="2779"/>
                  <a:pt x="21584" y="2621"/>
                  <a:pt x="21559" y="2544"/>
                </a:cubicBezTo>
                <a:cubicBezTo>
                  <a:pt x="21538" y="2481"/>
                  <a:pt x="21426" y="2478"/>
                  <a:pt x="21353" y="2453"/>
                </a:cubicBezTo>
                <a:cubicBezTo>
                  <a:pt x="21329" y="2445"/>
                  <a:pt x="21303" y="2450"/>
                  <a:pt x="21257" y="2447"/>
                </a:cubicBezTo>
                <a:cubicBezTo>
                  <a:pt x="21334" y="2228"/>
                  <a:pt x="21402" y="2042"/>
                  <a:pt x="21488" y="1796"/>
                </a:cubicBezTo>
                <a:cubicBezTo>
                  <a:pt x="21263" y="1710"/>
                  <a:pt x="21034" y="1633"/>
                  <a:pt x="20813" y="1529"/>
                </a:cubicBezTo>
                <a:cubicBezTo>
                  <a:pt x="20301" y="1288"/>
                  <a:pt x="19793" y="1016"/>
                  <a:pt x="19279" y="787"/>
                </a:cubicBezTo>
                <a:cubicBezTo>
                  <a:pt x="19045" y="682"/>
                  <a:pt x="18779" y="533"/>
                  <a:pt x="18562" y="610"/>
                </a:cubicBezTo>
                <a:cubicBezTo>
                  <a:pt x="18242" y="724"/>
                  <a:pt x="17977" y="600"/>
                  <a:pt x="17723" y="422"/>
                </a:cubicBezTo>
                <a:cubicBezTo>
                  <a:pt x="17360" y="167"/>
                  <a:pt x="16986" y="46"/>
                  <a:pt x="16592" y="2"/>
                </a:cubicBezTo>
                <a:close/>
              </a:path>
            </a:pathLst>
          </a:custGeom>
        </p:spPr>
        <p:txBody>
          <a:bodyPr/>
          <a:lstStyle/>
          <a:p>
            <a:pPr defTabSz="642937">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p>
        </p:txBody>
      </p:sp>
      <p:sp>
        <p:nvSpPr>
          <p:cNvPr id="892" name="Venenatis Euismod Purus"/>
          <p:cNvSpPr txBox="1">
            <a:spLocks noGrp="1"/>
          </p:cNvSpPr>
          <p:nvPr>
            <p:ph type="body" idx="16"/>
          </p:nvPr>
        </p:nvSpPr>
        <p:spPr>
          <a:xfrm>
            <a:off x="11087196" y="7832332"/>
            <a:ext cx="10617230" cy="984568"/>
          </a:xfrm>
          <a:prstGeom prst="rect">
            <a:avLst/>
          </a:prstGeom>
        </p:spPr>
        <p:txBody>
          <a:bodyPr/>
          <a:lstStyle/>
          <a:p>
            <a:pPr>
              <a:lnSpc>
                <a:spcPct val="80000"/>
              </a:lnSpc>
            </a:pPr>
            <a:r>
              <a:rPr lang="fr-FR" sz="6000" dirty="0" smtClean="0"/>
              <a:t>introduction</a:t>
            </a:r>
            <a:endParaRPr sz="2800" dirty="0"/>
          </a:p>
        </p:txBody>
      </p:sp>
      <p:sp>
        <p:nvSpPr>
          <p:cNvPr id="894" name="Rectangle"/>
          <p:cNvSpPr>
            <a:spLocks noGrp="1"/>
          </p:cNvSpPr>
          <p:nvPr>
            <p:ph type="body" idx="17"/>
          </p:nvPr>
        </p:nvSpPr>
        <p:spPr>
          <a:prstGeom prst="rect">
            <a:avLst/>
          </a:prstGeom>
        </p:spPr>
        <p:txBody>
          <a:bodyPr/>
          <a:lstStyle/>
          <a:p>
            <a:pPr>
              <a:defRPr sz="5800">
                <a:latin typeface="Gill Sans"/>
                <a:ea typeface="Gill Sans"/>
                <a:cs typeface="Gill Sans"/>
                <a:sym typeface="Gill Sans"/>
              </a:defRPr>
            </a:pPr>
            <a:endParaRPr dirty="0"/>
          </a:p>
        </p:txBody>
      </p:sp>
      <p:sp>
        <p:nvSpPr>
          <p:cNvPr id="895" name="Line"/>
          <p:cNvSpPr>
            <a:spLocks noGrp="1"/>
          </p:cNvSpPr>
          <p:nvPr>
            <p:ph type="body" idx="18"/>
          </p:nvPr>
        </p:nvSpPr>
        <p:spPr>
          <a:xfrm>
            <a:off x="12191999" y="12260426"/>
            <a:ext cx="1" cy="371869"/>
          </a:xfrm>
          <a:prstGeom prst="line">
            <a:avLst/>
          </a:prstGeom>
        </p:spPr>
        <p:txBody>
          <a:bodyPr/>
          <a:lstStyle/>
          <a:p>
            <a:pPr>
              <a:defRPr sz="56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p>
        </p:txBody>
      </p:sp>
      <p:sp>
        <p:nvSpPr>
          <p:cNvPr id="896" name="Slide Number"/>
          <p:cNvSpPr txBox="1">
            <a:spLocks noGrp="1"/>
          </p:cNvSpPr>
          <p:nvPr>
            <p:ph type="sldNum" sz="quarter" idx="2"/>
          </p:nvPr>
        </p:nvSpPr>
        <p:spPr>
          <a:xfrm>
            <a:off x="12051220" y="11772503"/>
            <a:ext cx="281560" cy="422276"/>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106</a:t>
            </a:fld>
            <a:endParaRPr dirty="0"/>
          </a:p>
        </p:txBody>
      </p:sp>
      <p:sp>
        <p:nvSpPr>
          <p:cNvPr id="897" name="#1"/>
          <p:cNvSpPr txBox="1">
            <a:spLocks noGrp="1"/>
          </p:cNvSpPr>
          <p:nvPr>
            <p:ph type="body" idx="19"/>
          </p:nvPr>
        </p:nvSpPr>
        <p:spPr>
          <a:xfrm>
            <a:off x="8787016" y="7896853"/>
            <a:ext cx="1030752" cy="984568"/>
          </a:xfrm>
          <a:prstGeom prst="rect">
            <a:avLst/>
          </a:prstGeom>
        </p:spPr>
        <p:txBody>
          <a:bodyPr/>
          <a:lstStyle/>
          <a:p>
            <a:r>
              <a:rPr dirty="0" smtClean="0"/>
              <a:t>#</a:t>
            </a:r>
            <a:r>
              <a:rPr lang="fr-FR" dirty="0" smtClean="0"/>
              <a:t> 2</a:t>
            </a:r>
            <a:endParaRPr dirty="0"/>
          </a:p>
        </p:txBody>
      </p:sp>
      <p:sp>
        <p:nvSpPr>
          <p:cNvPr id="900" name="#2"/>
          <p:cNvSpPr txBox="1">
            <a:spLocks noGrp="1"/>
          </p:cNvSpPr>
          <p:nvPr>
            <p:ph type="body" idx="22"/>
          </p:nvPr>
        </p:nvSpPr>
        <p:spPr>
          <a:xfrm>
            <a:off x="3745523" y="8977455"/>
            <a:ext cx="1030752" cy="984568"/>
          </a:xfrm>
          <a:prstGeom prst="rect">
            <a:avLst/>
          </a:prstGeom>
        </p:spPr>
        <p:txBody>
          <a:bodyPr/>
          <a:lstStyle/>
          <a:p>
            <a:r>
              <a:rPr dirty="0"/>
              <a:t>#2</a:t>
            </a:r>
          </a:p>
        </p:txBody>
      </p:sp>
      <p:sp>
        <p:nvSpPr>
          <p:cNvPr id="904" name="#3"/>
          <p:cNvSpPr txBox="1">
            <a:spLocks noGrp="1"/>
          </p:cNvSpPr>
          <p:nvPr>
            <p:ph type="body" idx="26"/>
          </p:nvPr>
        </p:nvSpPr>
        <p:spPr>
          <a:xfrm>
            <a:off x="13730491" y="6280498"/>
            <a:ext cx="1030752" cy="984568"/>
          </a:xfrm>
          <a:prstGeom prst="rect">
            <a:avLst/>
          </a:prstGeom>
        </p:spPr>
        <p:txBody>
          <a:bodyPr/>
          <a:lstStyle/>
          <a:p>
            <a:r>
              <a:rPr dirty="0"/>
              <a:t>#3</a:t>
            </a:r>
          </a:p>
        </p:txBody>
      </p:sp>
      <p:sp>
        <p:nvSpPr>
          <p:cNvPr id="22" name="#3">
            <a:extLst>
              <a:ext uri="{FF2B5EF4-FFF2-40B4-BE49-F238E27FC236}">
                <a16:creationId xmlns="" xmlns:a16="http://schemas.microsoft.com/office/drawing/2014/main" id="{A5EDDBB0-B435-894F-AB23-B334E1D7CBEC}"/>
              </a:ext>
            </a:extLst>
          </p:cNvPr>
          <p:cNvSpPr txBox="1">
            <a:spLocks/>
          </p:cNvSpPr>
          <p:nvPr/>
        </p:nvSpPr>
        <p:spPr>
          <a:xfrm>
            <a:off x="14132913" y="9030625"/>
            <a:ext cx="1030752" cy="984568"/>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lstStyle>
            <a:lvl1pPr marL="0" marR="0" indent="0" algn="l" defTabSz="821531" eaLnBrk="1" latinLnBrk="0" hangingPunct="1">
              <a:lnSpc>
                <a:spcPct val="70000"/>
              </a:lnSpc>
              <a:spcBef>
                <a:spcPts val="0"/>
              </a:spcBef>
              <a:spcAft>
                <a:spcPts val="0"/>
              </a:spcAft>
              <a:buClrTx/>
              <a:buSzTx/>
              <a:buFontTx/>
              <a:buNone/>
              <a:tabLst/>
              <a:defRPr sz="5000" b="1" i="0" u="none" strike="noStrike" cap="all" spc="0" baseline="0">
                <a:ln>
                  <a:noFill/>
                </a:ln>
                <a:solidFill>
                  <a:srgbClr val="FFFFFF"/>
                </a:solidFill>
                <a:uFillTx/>
                <a:latin typeface="+mj-lt"/>
                <a:ea typeface="+mj-ea"/>
                <a:cs typeface="+mj-cs"/>
                <a:sym typeface="Avenir Next"/>
              </a:defRPr>
            </a:lvl1pPr>
            <a:lvl2pPr marL="0" marR="0" indent="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2pPr>
            <a:lvl3pPr marL="0" marR="0" indent="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3pPr>
            <a:lvl4pPr marL="0" marR="0" indent="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4pPr>
            <a:lvl5pPr marL="0" marR="0" indent="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5pPr>
            <a:lvl6pPr marL="0" marR="0" indent="35560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6pPr>
            <a:lvl7pPr marL="0" marR="0" indent="71120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7pPr>
            <a:lvl8pPr marL="0" marR="0" indent="106680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8pPr>
            <a:lvl9pPr marL="0" marR="0" indent="142240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9pPr>
          </a:lstStyle>
          <a:p>
            <a:r>
              <a:rPr lang="fr-FR" dirty="0"/>
              <a:t>#3</a:t>
            </a:r>
          </a:p>
        </p:txBody>
      </p:sp>
      <p:sp>
        <p:nvSpPr>
          <p:cNvPr id="42" name="ZoneTexte 41">
            <a:extLst>
              <a:ext uri="{FF2B5EF4-FFF2-40B4-BE49-F238E27FC236}">
                <a16:creationId xmlns="" xmlns:a16="http://schemas.microsoft.com/office/drawing/2014/main" id="{1F2D9E2C-2BAD-6A4A-BC28-3DF9F36E2171}"/>
              </a:ext>
            </a:extLst>
          </p:cNvPr>
          <p:cNvSpPr txBox="1"/>
          <p:nvPr/>
        </p:nvSpPr>
        <p:spPr>
          <a:xfrm>
            <a:off x="897444" y="12362917"/>
            <a:ext cx="7636956" cy="7598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algn="l"/>
            <a:r>
              <a:rPr lang="fr-FR" sz="2000" dirty="0">
                <a:latin typeface="Avenir Next Ultra Light" panose="020B0203020202020204" pitchFamily="34" charset="77"/>
              </a:rPr>
              <a:t>Christophe Gervasi – </a:t>
            </a:r>
            <a:r>
              <a:rPr lang="fr-FR" sz="2000" dirty="0" smtClean="0">
                <a:latin typeface="Avenir Next Ultra Light" panose="020B0203020202020204" pitchFamily="34" charset="77"/>
              </a:rPr>
              <a:t> Rapport qualitatif  - Construire un </a:t>
            </a:r>
            <a:r>
              <a:rPr lang="fr-FR" sz="2000" dirty="0">
                <a:latin typeface="Avenir Next Ultra Light" panose="020B0203020202020204" pitchFamily="34" charset="77"/>
              </a:rPr>
              <a:t>Nous </a:t>
            </a:r>
            <a:r>
              <a:rPr lang="fr-FR" sz="2000" dirty="0" smtClean="0">
                <a:latin typeface="Avenir Next Ultra Light" panose="020B0203020202020204" pitchFamily="34" charset="77"/>
              </a:rPr>
              <a:t>européen – Juillet 2021</a:t>
            </a:r>
            <a:endParaRPr kumimoji="0" lang="fr-FR" sz="2000" u="none" strike="noStrike" cap="none" spc="0" normalizeH="0" baseline="0" dirty="0">
              <a:ln>
                <a:noFill/>
              </a:ln>
              <a:solidFill>
                <a:srgbClr val="000000"/>
              </a:solidFill>
              <a:effectLst/>
              <a:uFillTx/>
              <a:latin typeface="Avenir Next Ultra Light" panose="020B0203020202020204" pitchFamily="34" charset="77"/>
              <a:sym typeface="Gill Sans"/>
            </a:endParaRPr>
          </a:p>
        </p:txBody>
      </p:sp>
      <p:pic>
        <p:nvPicPr>
          <p:cNvPr id="3" name="Image 2"/>
          <p:cNvPicPr>
            <a:picLocks noChangeAspect="1"/>
          </p:cNvPicPr>
          <p:nvPr/>
        </p:nvPicPr>
        <p:blipFill>
          <a:blip r:embed="rId3"/>
          <a:stretch>
            <a:fillRect/>
          </a:stretch>
        </p:blipFill>
        <p:spPr>
          <a:xfrm>
            <a:off x="21704426" y="3489075"/>
            <a:ext cx="2143125" cy="1395746"/>
          </a:xfrm>
          <a:prstGeom prst="rect">
            <a:avLst/>
          </a:prstGeom>
        </p:spPr>
      </p:pic>
      <p:pic>
        <p:nvPicPr>
          <p:cNvPr id="18" name="Image 17"/>
          <p:cNvPicPr>
            <a:picLocks noChangeAspect="1"/>
          </p:cNvPicPr>
          <p:nvPr/>
        </p:nvPicPr>
        <p:blipFill rotWithShape="1">
          <a:blip r:embed="rId4"/>
          <a:srcRect t="18883" b="18467"/>
          <a:stretch/>
        </p:blipFill>
        <p:spPr>
          <a:xfrm>
            <a:off x="19551525" y="3461290"/>
            <a:ext cx="2143125" cy="1431415"/>
          </a:xfrm>
          <a:prstGeom prst="rect">
            <a:avLst/>
          </a:prstGeom>
        </p:spPr>
      </p:pic>
    </p:spTree>
    <p:extLst>
      <p:ext uri="{BB962C8B-B14F-4D97-AF65-F5344CB8AC3E}">
        <p14:creationId xmlns:p14="http://schemas.microsoft.com/office/powerpoint/2010/main" val="442639572"/>
      </p:ext>
    </p:extLst>
  </p:cSld>
  <p:clrMapOvr>
    <a:masterClrMapping/>
  </p:clrMapOvr>
  <p:transition spd="med"/>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 xmlns:a16="http://schemas.microsoft.com/office/drawing/2014/main" id="{9A3C046A-B3F5-9A42-B408-759E55BE4BE7}"/>
              </a:ext>
            </a:extLst>
          </p:cNvPr>
          <p:cNvSpPr>
            <a:spLocks noGrp="1"/>
          </p:cNvSpPr>
          <p:nvPr>
            <p:ph type="body" sz="quarter" idx="15"/>
          </p:nvPr>
        </p:nvSpPr>
        <p:spPr/>
        <p:txBody>
          <a:bodyPr/>
          <a:lstStyle/>
          <a:p>
            <a:endParaRPr lang="fr-FR" dirty="0"/>
          </a:p>
        </p:txBody>
      </p:sp>
      <p:sp>
        <p:nvSpPr>
          <p:cNvPr id="5" name="Espace réservé du texte 4">
            <a:extLst>
              <a:ext uri="{FF2B5EF4-FFF2-40B4-BE49-F238E27FC236}">
                <a16:creationId xmlns="" xmlns:a16="http://schemas.microsoft.com/office/drawing/2014/main" id="{81AA34F7-61BD-DE46-A618-3EEE7C67794C}"/>
              </a:ext>
            </a:extLst>
          </p:cNvPr>
          <p:cNvSpPr>
            <a:spLocks noGrp="1"/>
          </p:cNvSpPr>
          <p:nvPr>
            <p:ph type="body" sz="quarter" idx="16"/>
          </p:nvPr>
        </p:nvSpPr>
        <p:spPr/>
        <p:txBody>
          <a:bodyPr/>
          <a:lstStyle/>
          <a:p>
            <a:endParaRPr lang="fr-FR" dirty="0"/>
          </a:p>
        </p:txBody>
      </p:sp>
      <p:sp>
        <p:nvSpPr>
          <p:cNvPr id="885"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107</a:t>
            </a:fld>
            <a:endParaRPr dirty="0"/>
          </a:p>
        </p:txBody>
      </p:sp>
      <p:sp>
        <p:nvSpPr>
          <p:cNvPr id="19" name="Espace réservé du texte 2">
            <a:extLst>
              <a:ext uri="{FF2B5EF4-FFF2-40B4-BE49-F238E27FC236}">
                <a16:creationId xmlns="" xmlns:a16="http://schemas.microsoft.com/office/drawing/2014/main" id="{AB3789C9-0B28-4640-961A-BE451E50B0EF}"/>
              </a:ext>
            </a:extLst>
          </p:cNvPr>
          <p:cNvSpPr>
            <a:spLocks noGrp="1"/>
          </p:cNvSpPr>
          <p:nvPr>
            <p:ph type="body" sz="quarter" idx="13"/>
          </p:nvPr>
        </p:nvSpPr>
        <p:spPr>
          <a:xfrm>
            <a:off x="3777916" y="1365069"/>
            <a:ext cx="15517275" cy="793703"/>
          </a:xfrm>
        </p:spPr>
        <p:txBody>
          <a:bodyPr/>
          <a:lstStyle/>
          <a:p>
            <a:endParaRPr lang="fr-FR" dirty="0"/>
          </a:p>
        </p:txBody>
      </p:sp>
      <p:sp>
        <p:nvSpPr>
          <p:cNvPr id="20" name="Titre 1">
            <a:extLst>
              <a:ext uri="{FF2B5EF4-FFF2-40B4-BE49-F238E27FC236}">
                <a16:creationId xmlns="" xmlns:a16="http://schemas.microsoft.com/office/drawing/2014/main" id="{C3D392D1-BDA7-FA46-919D-428FD8FCC2D7}"/>
              </a:ext>
            </a:extLst>
          </p:cNvPr>
          <p:cNvSpPr>
            <a:spLocks noGrp="1"/>
          </p:cNvSpPr>
          <p:nvPr>
            <p:ph type="title"/>
          </p:nvPr>
        </p:nvSpPr>
        <p:spPr>
          <a:xfrm>
            <a:off x="3521581" y="1321774"/>
            <a:ext cx="15348834" cy="935665"/>
          </a:xfrm>
        </p:spPr>
        <p:txBody>
          <a:bodyPr/>
          <a:lstStyle/>
          <a:p>
            <a:pPr>
              <a:lnSpc>
                <a:spcPct val="100000"/>
              </a:lnSpc>
            </a:pPr>
            <a:r>
              <a:rPr lang="en-US" spc="-1" dirty="0">
                <a:solidFill>
                  <a:schemeClr val="bg1"/>
                </a:solidFill>
                <a:latin typeface="Calibri"/>
              </a:rPr>
              <a:t>The general climate in Poland &amp; Health crisis</a:t>
            </a:r>
          </a:p>
        </p:txBody>
      </p:sp>
      <p:sp>
        <p:nvSpPr>
          <p:cNvPr id="21" name="SuBTITLE GOES HERE">
            <a:extLst>
              <a:ext uri="{FF2B5EF4-FFF2-40B4-BE49-F238E27FC236}">
                <a16:creationId xmlns="" xmlns:a16="http://schemas.microsoft.com/office/drawing/2014/main" id="{35871DBC-935A-2347-A21E-2565A12C9458}"/>
              </a:ext>
            </a:extLst>
          </p:cNvPr>
          <p:cNvSpPr txBox="1">
            <a:spLocks noGrp="1"/>
          </p:cNvSpPr>
          <p:nvPr>
            <p:ph type="body" sz="quarter" idx="14"/>
          </p:nvPr>
        </p:nvSpPr>
        <p:spPr>
          <a:xfrm>
            <a:off x="4836344" y="747149"/>
            <a:ext cx="14711312" cy="371281"/>
          </a:xfrm>
          <a:prstGeom prst="rect">
            <a:avLst/>
          </a:prstGeom>
        </p:spPr>
        <p:txBody>
          <a:bodyPr/>
          <a:lstStyle/>
          <a:p>
            <a:r>
              <a:rPr lang="fr-FR" sz="2400" dirty="0" smtClean="0"/>
              <a:t>Analyse détaillée</a:t>
            </a:r>
            <a:endParaRPr lang="fr-FR" sz="2400" dirty="0"/>
          </a:p>
        </p:txBody>
      </p:sp>
      <p:sp>
        <p:nvSpPr>
          <p:cNvPr id="9" name="ZoneTexte 8">
            <a:extLst>
              <a:ext uri="{FF2B5EF4-FFF2-40B4-BE49-F238E27FC236}">
                <a16:creationId xmlns="" xmlns:a16="http://schemas.microsoft.com/office/drawing/2014/main" id="{C9FA69AC-CE85-7143-AB32-6EDEC5829621}"/>
              </a:ext>
            </a:extLst>
          </p:cNvPr>
          <p:cNvSpPr txBox="1"/>
          <p:nvPr/>
        </p:nvSpPr>
        <p:spPr>
          <a:xfrm>
            <a:off x="897443" y="12362917"/>
            <a:ext cx="7218945" cy="7598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algn="l"/>
            <a:r>
              <a:rPr lang="fr-FR" sz="2000" dirty="0">
                <a:latin typeface="Avenir Next Ultra Light" panose="020B0203020202020204" pitchFamily="34" charset="77"/>
              </a:rPr>
              <a:t>Christophe Gervasi –  Rapport qualitatif  - Construire un Nous européen – Juillet 2021</a:t>
            </a:r>
          </a:p>
        </p:txBody>
      </p:sp>
      <p:pic>
        <p:nvPicPr>
          <p:cNvPr id="10" name="Image 9"/>
          <p:cNvPicPr>
            <a:picLocks noChangeAspect="1"/>
          </p:cNvPicPr>
          <p:nvPr/>
        </p:nvPicPr>
        <p:blipFill rotWithShape="1">
          <a:blip r:embed="rId2"/>
          <a:srcRect t="18883" b="18467"/>
          <a:stretch/>
        </p:blipFill>
        <p:spPr>
          <a:xfrm>
            <a:off x="19551526" y="500510"/>
            <a:ext cx="2143125" cy="1472669"/>
          </a:xfrm>
          <a:prstGeom prst="rect">
            <a:avLst/>
          </a:prstGeom>
        </p:spPr>
      </p:pic>
      <p:pic>
        <p:nvPicPr>
          <p:cNvPr id="12" name="Image 11"/>
          <p:cNvPicPr>
            <a:picLocks noChangeAspect="1"/>
          </p:cNvPicPr>
          <p:nvPr/>
        </p:nvPicPr>
        <p:blipFill>
          <a:blip r:embed="rId3"/>
          <a:stretch>
            <a:fillRect/>
          </a:stretch>
        </p:blipFill>
        <p:spPr>
          <a:xfrm>
            <a:off x="21694651" y="541840"/>
            <a:ext cx="2143125" cy="1431340"/>
          </a:xfrm>
          <a:prstGeom prst="rect">
            <a:avLst/>
          </a:prstGeom>
        </p:spPr>
      </p:pic>
      <p:sp>
        <p:nvSpPr>
          <p:cNvPr id="15" name="pole tekstowe 15">
            <a:extLst>
              <a:ext uri="{FF2B5EF4-FFF2-40B4-BE49-F238E27FC236}">
                <a16:creationId xmlns="" xmlns:a16="http://schemas.microsoft.com/office/drawing/2014/main" id="{3C0893E4-76E1-4E39-9769-FD6AD226E047}"/>
              </a:ext>
            </a:extLst>
          </p:cNvPr>
          <p:cNvSpPr txBox="1"/>
          <p:nvPr/>
        </p:nvSpPr>
        <p:spPr>
          <a:xfrm>
            <a:off x="547542" y="2829949"/>
            <a:ext cx="22065916" cy="8406404"/>
          </a:xfrm>
          <a:prstGeom prst="rect">
            <a:avLst/>
          </a:prstGeom>
          <a:noFill/>
        </p:spPr>
        <p:txBody>
          <a:bodyPr wrap="square">
            <a:spAutoFit/>
          </a:bodyPr>
          <a:lstStyle/>
          <a:p>
            <a:pPr marL="1371600" algn="just">
              <a:lnSpc>
                <a:spcPct val="120000"/>
              </a:lnSpc>
              <a:spcAft>
                <a:spcPts val="800"/>
              </a:spcAft>
            </a:pPr>
            <a:r>
              <a:rPr lang="en-US" sz="3600" b="1" dirty="0">
                <a:solidFill>
                  <a:srgbClr val="5A5A5A"/>
                </a:solidFill>
                <a:effectLst/>
                <a:latin typeface="Arial" panose="020B0604020202020204" pitchFamily="34" charset="0"/>
                <a:ea typeface="Times New Roman" panose="02020603050405020304" pitchFamily="18" charset="0"/>
                <a:cs typeface="Arial" panose="020B0604020202020204" pitchFamily="34" charset="0"/>
              </a:rPr>
              <a:t>The </a:t>
            </a:r>
            <a:r>
              <a:rPr lang="en-US" sz="3600" b="1" dirty="0">
                <a:solidFill>
                  <a:srgbClr val="5A5A5A"/>
                </a:solidFill>
                <a:effectLst/>
                <a:latin typeface="Arial" panose="020B0604020202020204" pitchFamily="34" charset="0"/>
                <a:ea typeface="Times New Roman" panose="02020603050405020304" pitchFamily="18" charset="0"/>
                <a:cs typeface="Arial" panose="020B0604020202020204" pitchFamily="34" charset="0"/>
              </a:rPr>
              <a:t>pandemia</a:t>
            </a:r>
            <a:r>
              <a:rPr lang="en-US" sz="3600" b="1" dirty="0">
                <a:solidFill>
                  <a:srgbClr val="5A5A5A"/>
                </a:solidFill>
                <a:effectLst/>
                <a:latin typeface="Arial" panose="020B0604020202020204" pitchFamily="34" charset="0"/>
                <a:ea typeface="Times New Roman" panose="02020603050405020304" pitchFamily="18" charset="0"/>
                <a:cs typeface="Arial" panose="020B0604020202020204" pitchFamily="34" charset="0"/>
              </a:rPr>
              <a:t> references were immediate during opening </a:t>
            </a:r>
            <a:r>
              <a:rPr lang="en-US" sz="3600" b="1" dirty="0" smtClean="0">
                <a:solidFill>
                  <a:srgbClr val="5A5A5A"/>
                </a:solidFill>
                <a:effectLst/>
                <a:latin typeface="Arial" panose="020B0604020202020204" pitchFamily="34" charset="0"/>
                <a:ea typeface="Times New Roman" panose="02020603050405020304" pitchFamily="18" charset="0"/>
                <a:cs typeface="Arial" panose="020B0604020202020204" pitchFamily="34" charset="0"/>
              </a:rPr>
              <a:t>remarks</a:t>
            </a:r>
            <a:r>
              <a:rPr lang="en-US" sz="3600" b="1" dirty="0">
                <a:solidFill>
                  <a:srgbClr val="5A5A5A"/>
                </a:solidFill>
                <a:latin typeface="Arial" panose="020B0604020202020204" pitchFamily="34" charset="0"/>
                <a:ea typeface="Times New Roman" panose="02020603050405020304" pitchFamily="18" charset="0"/>
                <a:cs typeface="Arial" panose="020B0604020202020204" pitchFamily="34" charset="0"/>
              </a:rPr>
              <a:t> </a:t>
            </a:r>
            <a:r>
              <a:rPr lang="en-US" sz="3600" dirty="0" smtClean="0">
                <a:solidFill>
                  <a:srgbClr val="5A5A5A"/>
                </a:solidFill>
                <a:latin typeface="Arial" panose="020B0604020202020204" pitchFamily="34" charset="0"/>
                <a:ea typeface="Times New Roman" panose="02020603050405020304" pitchFamily="18" charset="0"/>
                <a:cs typeface="Arial" panose="020B0604020202020204" pitchFamily="34" charset="0"/>
              </a:rPr>
              <a:t>(1/2)</a:t>
            </a:r>
          </a:p>
          <a:p>
            <a:pPr marL="1371600" algn="just">
              <a:lnSpc>
                <a:spcPct val="120000"/>
              </a:lnSpc>
              <a:spcAft>
                <a:spcPts val="800"/>
              </a:spcAft>
            </a:pPr>
            <a:endParaRPr lang="pl-PL" sz="3200" dirty="0">
              <a:solidFill>
                <a:srgbClr val="5A5A5A"/>
              </a:solidFill>
              <a:effectLst/>
              <a:latin typeface="Arial" panose="020B0604020202020204" pitchFamily="34" charset="0"/>
              <a:ea typeface="Times New Roman" panose="02020603050405020304" pitchFamily="18" charset="0"/>
              <a:cs typeface="Arial" panose="020B0604020202020204" pitchFamily="34" charset="0"/>
            </a:endParaRPr>
          </a:p>
          <a:p>
            <a:pPr marL="1371600" algn="just">
              <a:lnSpc>
                <a:spcPct val="120000"/>
              </a:lnSpc>
              <a:spcAft>
                <a:spcPts val="800"/>
              </a:spcAft>
            </a:pPr>
            <a:r>
              <a:rPr lang="en-US" sz="2800" b="1" dirty="0">
                <a:solidFill>
                  <a:srgbClr val="5A5A5A"/>
                </a:solidFill>
                <a:effectLst/>
                <a:latin typeface="Arial" panose="020B0604020202020204" pitchFamily="34" charset="0"/>
                <a:ea typeface="Times New Roman" panose="02020603050405020304" pitchFamily="18" charset="0"/>
                <a:cs typeface="Arial" panose="020B0604020202020204" pitchFamily="34" charset="0"/>
              </a:rPr>
              <a:t>Very hard and sad time</a:t>
            </a:r>
            <a:r>
              <a:rPr lang="en-US" sz="2800" dirty="0">
                <a:solidFill>
                  <a:srgbClr val="5A5A5A"/>
                </a:solidFill>
                <a:effectLst/>
                <a:latin typeface="Arial" panose="020B0604020202020204" pitchFamily="34" charset="0"/>
                <a:ea typeface="Times New Roman" panose="02020603050405020304" pitchFamily="18" charset="0"/>
                <a:cs typeface="Arial" panose="020B0604020202020204" pitchFamily="34" charset="0"/>
              </a:rPr>
              <a:t>, of depravation of the essence of the professional work – direct work and contact with children (Krzysztof) – worked in school so it was important to be on contact. Now only remote contact (zoom and teams) makes it a very sad time unfortunately, he is a teacher and teaching is only remote. Lack of contact with children and families causes the problem</a:t>
            </a:r>
            <a:r>
              <a:rPr lang="en-US" sz="2800" dirty="0" smtClean="0">
                <a:solidFill>
                  <a:srgbClr val="5A5A5A"/>
                </a:solidFill>
                <a:effectLst/>
                <a:latin typeface="Arial" panose="020B0604020202020204" pitchFamily="34" charset="0"/>
                <a:ea typeface="Times New Roman" panose="02020603050405020304" pitchFamily="18" charset="0"/>
                <a:cs typeface="Arial" panose="020B0604020202020204" pitchFamily="34" charset="0"/>
              </a:rPr>
              <a:t>.</a:t>
            </a:r>
          </a:p>
          <a:p>
            <a:pPr marL="1371600" algn="just">
              <a:lnSpc>
                <a:spcPct val="120000"/>
              </a:lnSpc>
              <a:spcAft>
                <a:spcPts val="800"/>
              </a:spcAft>
            </a:pPr>
            <a:r>
              <a:rPr lang="en-US" sz="2800" dirty="0" smtClean="0">
                <a:solidFill>
                  <a:srgbClr val="5A5A5A"/>
                </a:solidFill>
                <a:effectLst/>
                <a:latin typeface="Arial" panose="020B0604020202020204" pitchFamily="34" charset="0"/>
                <a:ea typeface="Times New Roman" panose="02020603050405020304" pitchFamily="18" charset="0"/>
                <a:cs typeface="Arial" panose="020B0604020202020204" pitchFamily="34" charset="0"/>
              </a:rPr>
              <a:t> </a:t>
            </a:r>
            <a:endParaRPr lang="pl-PL" sz="2800" dirty="0">
              <a:solidFill>
                <a:srgbClr val="5A5A5A"/>
              </a:solidFill>
              <a:effectLst/>
              <a:latin typeface="Arial" panose="020B0604020202020204" pitchFamily="34" charset="0"/>
              <a:ea typeface="Times New Roman" panose="02020603050405020304" pitchFamily="18" charset="0"/>
              <a:cs typeface="Arial" panose="020B0604020202020204" pitchFamily="34" charset="0"/>
            </a:endParaRPr>
          </a:p>
          <a:p>
            <a:pPr marL="1371600" algn="just">
              <a:lnSpc>
                <a:spcPct val="120000"/>
              </a:lnSpc>
              <a:spcAft>
                <a:spcPts val="800"/>
              </a:spcAft>
            </a:pPr>
            <a:r>
              <a:rPr lang="en-US" sz="2800" b="1" dirty="0">
                <a:solidFill>
                  <a:srgbClr val="5A5A5A"/>
                </a:solidFill>
                <a:effectLst/>
                <a:latin typeface="Arial" panose="020B0604020202020204" pitchFamily="34" charset="0"/>
                <a:ea typeface="Times New Roman" panose="02020603050405020304" pitchFamily="18" charset="0"/>
                <a:cs typeface="Arial" panose="020B0604020202020204" pitchFamily="34" charset="0"/>
              </a:rPr>
              <a:t>Concern for kids wellbeing (mothers, grandmothers, and teacher) - </a:t>
            </a:r>
            <a:r>
              <a:rPr lang="en-US" sz="2800" dirty="0">
                <a:solidFill>
                  <a:srgbClr val="5A5A5A"/>
                </a:solidFill>
                <a:effectLst/>
                <a:latin typeface="Arial" panose="020B0604020202020204" pitchFamily="34" charset="0"/>
                <a:ea typeface="Times New Roman" panose="02020603050405020304" pitchFamily="18" charset="0"/>
                <a:cs typeface="Arial" panose="020B0604020202020204" pitchFamily="34" charset="0"/>
              </a:rPr>
              <a:t>how much kids are missing out and how difficult it is for them : they miss school, friends, other kids. (Magdalena) The mother sees how distracted her daughter *in the 8th grade), the child was happy when went to school for her final exam because she could sit in the school bench again, be with the children, meet other people. The daughter misses contact with people. The Mother deals with it as an adult because she has to, but miss friendly contacts, contacts with extended family. Teenagers, unfortunately, waste time which is the best time of their life. Also teenagers are missing important life milestones (Hanna) the graduation ball – high schoolers, </a:t>
            </a:r>
            <a:r>
              <a:rPr lang="en-US" sz="2800" dirty="0">
                <a:solidFill>
                  <a:srgbClr val="5A5A5A"/>
                </a:solidFill>
                <a:effectLst/>
                <a:latin typeface="Arial" panose="020B0604020202020204" pitchFamily="34" charset="0"/>
                <a:ea typeface="Times New Roman" panose="02020603050405020304" pitchFamily="18" charset="0"/>
                <a:cs typeface="Arial" panose="020B0604020202020204" pitchFamily="34" charset="0"/>
              </a:rPr>
              <a:t>highschool</a:t>
            </a:r>
            <a:r>
              <a:rPr lang="en-US" sz="2800" dirty="0">
                <a:solidFill>
                  <a:srgbClr val="5A5A5A"/>
                </a:solidFill>
                <a:effectLst/>
                <a:latin typeface="Arial" panose="020B0604020202020204" pitchFamily="34" charset="0"/>
                <a:ea typeface="Times New Roman" panose="02020603050405020304" pitchFamily="18" charset="0"/>
                <a:cs typeface="Arial" panose="020B0604020202020204" pitchFamily="34" charset="0"/>
              </a:rPr>
              <a:t> exams (“</a:t>
            </a:r>
            <a:r>
              <a:rPr lang="en-US" sz="2800" dirty="0">
                <a:solidFill>
                  <a:srgbClr val="5A5A5A"/>
                </a:solidFill>
                <a:effectLst/>
                <a:latin typeface="Arial" panose="020B0604020202020204" pitchFamily="34" charset="0"/>
                <a:ea typeface="Times New Roman" panose="02020603050405020304" pitchFamily="18" charset="0"/>
                <a:cs typeface="Arial" panose="020B0604020202020204" pitchFamily="34" charset="0"/>
              </a:rPr>
              <a:t>matura</a:t>
            </a:r>
            <a:r>
              <a:rPr lang="en-US" sz="2800" dirty="0">
                <a:solidFill>
                  <a:srgbClr val="5A5A5A"/>
                </a:solidFill>
                <a:effectLst/>
                <a:latin typeface="Arial" panose="020B0604020202020204" pitchFamily="34" charset="0"/>
                <a:ea typeface="Times New Roman" panose="02020603050405020304" pitchFamily="18" charset="0"/>
                <a:cs typeface="Arial" panose="020B0604020202020204" pitchFamily="34" charset="0"/>
              </a:rPr>
              <a:t>”), grandkids are also missing out. An 18-year-old daughter (Agnieszka) has lost her will to live, she has to study at home. She is afraid of studying. Concern for the kids under care as teacher (Krzysztof) - this is especially difficult for children – especially hard for kids with special needs who love and need human contact</a:t>
            </a:r>
            <a:r>
              <a:rPr lang="en-US" sz="2800" dirty="0" smtClean="0">
                <a:solidFill>
                  <a:srgbClr val="5A5A5A"/>
                </a:solidFill>
                <a:effectLst/>
                <a:latin typeface="Arial" panose="020B0604020202020204" pitchFamily="34" charset="0"/>
                <a:ea typeface="Times New Roman" panose="02020603050405020304" pitchFamily="18" charset="0"/>
                <a:cs typeface="Arial" panose="020B0604020202020204" pitchFamily="34" charset="0"/>
              </a:rPr>
              <a:t>,</a:t>
            </a:r>
            <a:endParaRPr lang="pl-PL" sz="2800" dirty="0">
              <a:solidFill>
                <a:srgbClr val="5A5A5A"/>
              </a:solidFill>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749652619"/>
      </p:ext>
    </p:extLst>
  </p:cSld>
  <p:clrMapOvr>
    <a:masterClrMapping/>
  </p:clrMapOvr>
  <p:transition spd="med"/>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 xmlns:a16="http://schemas.microsoft.com/office/drawing/2014/main" id="{9A3C046A-B3F5-9A42-B408-759E55BE4BE7}"/>
              </a:ext>
            </a:extLst>
          </p:cNvPr>
          <p:cNvSpPr>
            <a:spLocks noGrp="1"/>
          </p:cNvSpPr>
          <p:nvPr>
            <p:ph type="body" sz="quarter" idx="15"/>
          </p:nvPr>
        </p:nvSpPr>
        <p:spPr/>
        <p:txBody>
          <a:bodyPr/>
          <a:lstStyle/>
          <a:p>
            <a:endParaRPr lang="fr-FR" dirty="0"/>
          </a:p>
        </p:txBody>
      </p:sp>
      <p:sp>
        <p:nvSpPr>
          <p:cNvPr id="5" name="Espace réservé du texte 4">
            <a:extLst>
              <a:ext uri="{FF2B5EF4-FFF2-40B4-BE49-F238E27FC236}">
                <a16:creationId xmlns="" xmlns:a16="http://schemas.microsoft.com/office/drawing/2014/main" id="{81AA34F7-61BD-DE46-A618-3EEE7C67794C}"/>
              </a:ext>
            </a:extLst>
          </p:cNvPr>
          <p:cNvSpPr>
            <a:spLocks noGrp="1"/>
          </p:cNvSpPr>
          <p:nvPr>
            <p:ph type="body" sz="quarter" idx="16"/>
          </p:nvPr>
        </p:nvSpPr>
        <p:spPr/>
        <p:txBody>
          <a:bodyPr/>
          <a:lstStyle/>
          <a:p>
            <a:endParaRPr lang="fr-FR" dirty="0"/>
          </a:p>
        </p:txBody>
      </p:sp>
      <p:sp>
        <p:nvSpPr>
          <p:cNvPr id="885"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108</a:t>
            </a:fld>
            <a:endParaRPr dirty="0"/>
          </a:p>
        </p:txBody>
      </p:sp>
      <p:sp>
        <p:nvSpPr>
          <p:cNvPr id="19" name="Espace réservé du texte 2">
            <a:extLst>
              <a:ext uri="{FF2B5EF4-FFF2-40B4-BE49-F238E27FC236}">
                <a16:creationId xmlns="" xmlns:a16="http://schemas.microsoft.com/office/drawing/2014/main" id="{AB3789C9-0B28-4640-961A-BE451E50B0EF}"/>
              </a:ext>
            </a:extLst>
          </p:cNvPr>
          <p:cNvSpPr>
            <a:spLocks noGrp="1"/>
          </p:cNvSpPr>
          <p:nvPr>
            <p:ph type="body" sz="quarter" idx="13"/>
          </p:nvPr>
        </p:nvSpPr>
        <p:spPr>
          <a:xfrm>
            <a:off x="3777916" y="1365069"/>
            <a:ext cx="15517275" cy="793703"/>
          </a:xfrm>
        </p:spPr>
        <p:txBody>
          <a:bodyPr/>
          <a:lstStyle/>
          <a:p>
            <a:endParaRPr lang="fr-FR" dirty="0"/>
          </a:p>
        </p:txBody>
      </p:sp>
      <p:sp>
        <p:nvSpPr>
          <p:cNvPr id="20" name="Titre 1">
            <a:extLst>
              <a:ext uri="{FF2B5EF4-FFF2-40B4-BE49-F238E27FC236}">
                <a16:creationId xmlns="" xmlns:a16="http://schemas.microsoft.com/office/drawing/2014/main" id="{C3D392D1-BDA7-FA46-919D-428FD8FCC2D7}"/>
              </a:ext>
            </a:extLst>
          </p:cNvPr>
          <p:cNvSpPr>
            <a:spLocks noGrp="1"/>
          </p:cNvSpPr>
          <p:nvPr>
            <p:ph type="title"/>
          </p:nvPr>
        </p:nvSpPr>
        <p:spPr>
          <a:xfrm>
            <a:off x="3521581" y="1321774"/>
            <a:ext cx="15348834" cy="935665"/>
          </a:xfrm>
        </p:spPr>
        <p:txBody>
          <a:bodyPr/>
          <a:lstStyle/>
          <a:p>
            <a:pPr>
              <a:lnSpc>
                <a:spcPct val="100000"/>
              </a:lnSpc>
            </a:pPr>
            <a:r>
              <a:rPr lang="en-US" spc="-1" dirty="0">
                <a:solidFill>
                  <a:schemeClr val="bg1"/>
                </a:solidFill>
                <a:latin typeface="Calibri"/>
              </a:rPr>
              <a:t>The general climate in Poland &amp; Health crisis</a:t>
            </a:r>
          </a:p>
        </p:txBody>
      </p:sp>
      <p:sp>
        <p:nvSpPr>
          <p:cNvPr id="21" name="SuBTITLE GOES HERE">
            <a:extLst>
              <a:ext uri="{FF2B5EF4-FFF2-40B4-BE49-F238E27FC236}">
                <a16:creationId xmlns="" xmlns:a16="http://schemas.microsoft.com/office/drawing/2014/main" id="{35871DBC-935A-2347-A21E-2565A12C9458}"/>
              </a:ext>
            </a:extLst>
          </p:cNvPr>
          <p:cNvSpPr txBox="1">
            <a:spLocks noGrp="1"/>
          </p:cNvSpPr>
          <p:nvPr>
            <p:ph type="body" sz="quarter" idx="14"/>
          </p:nvPr>
        </p:nvSpPr>
        <p:spPr>
          <a:xfrm>
            <a:off x="4836344" y="747149"/>
            <a:ext cx="14711312" cy="371281"/>
          </a:xfrm>
          <a:prstGeom prst="rect">
            <a:avLst/>
          </a:prstGeom>
        </p:spPr>
        <p:txBody>
          <a:bodyPr/>
          <a:lstStyle/>
          <a:p>
            <a:r>
              <a:rPr lang="fr-FR" sz="2400" dirty="0" smtClean="0"/>
              <a:t>Analyse détaillée</a:t>
            </a:r>
            <a:endParaRPr lang="fr-FR" sz="2400" dirty="0"/>
          </a:p>
        </p:txBody>
      </p:sp>
      <p:sp>
        <p:nvSpPr>
          <p:cNvPr id="9" name="ZoneTexte 8">
            <a:extLst>
              <a:ext uri="{FF2B5EF4-FFF2-40B4-BE49-F238E27FC236}">
                <a16:creationId xmlns="" xmlns:a16="http://schemas.microsoft.com/office/drawing/2014/main" id="{C9FA69AC-CE85-7143-AB32-6EDEC5829621}"/>
              </a:ext>
            </a:extLst>
          </p:cNvPr>
          <p:cNvSpPr txBox="1"/>
          <p:nvPr/>
        </p:nvSpPr>
        <p:spPr>
          <a:xfrm>
            <a:off x="897443" y="12362917"/>
            <a:ext cx="7218945" cy="7598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algn="l"/>
            <a:r>
              <a:rPr lang="fr-FR" sz="2000" dirty="0">
                <a:latin typeface="Avenir Next Ultra Light" panose="020B0203020202020204" pitchFamily="34" charset="77"/>
              </a:rPr>
              <a:t>Christophe Gervasi –  Rapport qualitatif  - Construire un Nous européen – Juillet 2021</a:t>
            </a:r>
          </a:p>
        </p:txBody>
      </p:sp>
      <p:pic>
        <p:nvPicPr>
          <p:cNvPr id="10" name="Image 9"/>
          <p:cNvPicPr>
            <a:picLocks noChangeAspect="1"/>
          </p:cNvPicPr>
          <p:nvPr/>
        </p:nvPicPr>
        <p:blipFill rotWithShape="1">
          <a:blip r:embed="rId2"/>
          <a:srcRect t="18883" b="18467"/>
          <a:stretch/>
        </p:blipFill>
        <p:spPr>
          <a:xfrm>
            <a:off x="19551526" y="500510"/>
            <a:ext cx="2143125" cy="1472669"/>
          </a:xfrm>
          <a:prstGeom prst="rect">
            <a:avLst/>
          </a:prstGeom>
        </p:spPr>
      </p:pic>
      <p:pic>
        <p:nvPicPr>
          <p:cNvPr id="12" name="Image 11"/>
          <p:cNvPicPr>
            <a:picLocks noChangeAspect="1"/>
          </p:cNvPicPr>
          <p:nvPr/>
        </p:nvPicPr>
        <p:blipFill>
          <a:blip r:embed="rId3"/>
          <a:stretch>
            <a:fillRect/>
          </a:stretch>
        </p:blipFill>
        <p:spPr>
          <a:xfrm>
            <a:off x="21694651" y="541840"/>
            <a:ext cx="2143125" cy="1431340"/>
          </a:xfrm>
          <a:prstGeom prst="rect">
            <a:avLst/>
          </a:prstGeom>
        </p:spPr>
      </p:pic>
      <p:sp>
        <p:nvSpPr>
          <p:cNvPr id="15" name="pole tekstowe 15">
            <a:extLst>
              <a:ext uri="{FF2B5EF4-FFF2-40B4-BE49-F238E27FC236}">
                <a16:creationId xmlns="" xmlns:a16="http://schemas.microsoft.com/office/drawing/2014/main" id="{3C0893E4-76E1-4E39-9769-FD6AD226E047}"/>
              </a:ext>
            </a:extLst>
          </p:cNvPr>
          <p:cNvSpPr txBox="1"/>
          <p:nvPr/>
        </p:nvSpPr>
        <p:spPr>
          <a:xfrm>
            <a:off x="2045368" y="3421962"/>
            <a:ext cx="19852106" cy="7622600"/>
          </a:xfrm>
          <a:prstGeom prst="rect">
            <a:avLst/>
          </a:prstGeom>
          <a:noFill/>
        </p:spPr>
        <p:txBody>
          <a:bodyPr wrap="square">
            <a:spAutoFit/>
          </a:bodyPr>
          <a:lstStyle/>
          <a:p>
            <a:pPr marL="1371600" algn="just">
              <a:lnSpc>
                <a:spcPct val="120000"/>
              </a:lnSpc>
              <a:spcAft>
                <a:spcPts val="800"/>
              </a:spcAft>
            </a:pPr>
            <a:r>
              <a:rPr lang="en-US" sz="3600" b="1" dirty="0">
                <a:solidFill>
                  <a:srgbClr val="5A5A5A"/>
                </a:solidFill>
                <a:effectLst/>
                <a:latin typeface="Arial" panose="020B0604020202020204" pitchFamily="34" charset="0"/>
                <a:ea typeface="Times New Roman" panose="02020603050405020304" pitchFamily="18" charset="0"/>
                <a:cs typeface="Arial" panose="020B0604020202020204" pitchFamily="34" charset="0"/>
              </a:rPr>
              <a:t>The </a:t>
            </a:r>
            <a:r>
              <a:rPr lang="en-US" sz="3600" b="1" dirty="0">
                <a:solidFill>
                  <a:srgbClr val="5A5A5A"/>
                </a:solidFill>
                <a:effectLst/>
                <a:latin typeface="Arial" panose="020B0604020202020204" pitchFamily="34" charset="0"/>
                <a:ea typeface="Times New Roman" panose="02020603050405020304" pitchFamily="18" charset="0"/>
                <a:cs typeface="Arial" panose="020B0604020202020204" pitchFamily="34" charset="0"/>
              </a:rPr>
              <a:t>pandemia</a:t>
            </a:r>
            <a:r>
              <a:rPr lang="en-US" sz="3600" b="1" dirty="0">
                <a:solidFill>
                  <a:srgbClr val="5A5A5A"/>
                </a:solidFill>
                <a:effectLst/>
                <a:latin typeface="Arial" panose="020B0604020202020204" pitchFamily="34" charset="0"/>
                <a:ea typeface="Times New Roman" panose="02020603050405020304" pitchFamily="18" charset="0"/>
                <a:cs typeface="Arial" panose="020B0604020202020204" pitchFamily="34" charset="0"/>
              </a:rPr>
              <a:t> references were immediate during opening </a:t>
            </a:r>
            <a:r>
              <a:rPr lang="en-US" sz="3600" b="1" dirty="0" smtClean="0">
                <a:solidFill>
                  <a:srgbClr val="5A5A5A"/>
                </a:solidFill>
                <a:effectLst/>
                <a:latin typeface="Arial" panose="020B0604020202020204" pitchFamily="34" charset="0"/>
                <a:ea typeface="Times New Roman" panose="02020603050405020304" pitchFamily="18" charset="0"/>
                <a:cs typeface="Arial" panose="020B0604020202020204" pitchFamily="34" charset="0"/>
              </a:rPr>
              <a:t>remarks</a:t>
            </a:r>
            <a:r>
              <a:rPr lang="en-US" sz="3600" b="1" dirty="0">
                <a:solidFill>
                  <a:srgbClr val="5A5A5A"/>
                </a:solidFill>
                <a:latin typeface="Arial" panose="020B0604020202020204" pitchFamily="34" charset="0"/>
                <a:ea typeface="Times New Roman" panose="02020603050405020304" pitchFamily="18" charset="0"/>
                <a:cs typeface="Arial" panose="020B0604020202020204" pitchFamily="34" charset="0"/>
              </a:rPr>
              <a:t> </a:t>
            </a:r>
            <a:r>
              <a:rPr lang="en-US" sz="3600" dirty="0" smtClean="0">
                <a:solidFill>
                  <a:srgbClr val="5A5A5A"/>
                </a:solidFill>
                <a:latin typeface="Arial" panose="020B0604020202020204" pitchFamily="34" charset="0"/>
                <a:ea typeface="Times New Roman" panose="02020603050405020304" pitchFamily="18" charset="0"/>
                <a:cs typeface="Arial" panose="020B0604020202020204" pitchFamily="34" charset="0"/>
              </a:rPr>
              <a:t>(2/2)</a:t>
            </a:r>
            <a:r>
              <a:rPr lang="en-US" sz="3600" b="1" dirty="0" smtClean="0">
                <a:solidFill>
                  <a:srgbClr val="5A5A5A"/>
                </a:solidFill>
                <a:effectLst/>
                <a:latin typeface="Arial" panose="020B0604020202020204" pitchFamily="34" charset="0"/>
                <a:ea typeface="Times New Roman" panose="02020603050405020304" pitchFamily="18" charset="0"/>
                <a:cs typeface="Arial" panose="020B0604020202020204" pitchFamily="34" charset="0"/>
              </a:rPr>
              <a:t> </a:t>
            </a:r>
          </a:p>
          <a:p>
            <a:pPr marL="1371600" algn="just">
              <a:lnSpc>
                <a:spcPct val="120000"/>
              </a:lnSpc>
              <a:spcAft>
                <a:spcPts val="800"/>
              </a:spcAft>
            </a:pPr>
            <a:endParaRPr lang="pl-PL" sz="3600" b="1" dirty="0">
              <a:solidFill>
                <a:srgbClr val="5A5A5A"/>
              </a:solidFill>
              <a:effectLst/>
              <a:latin typeface="Arial" panose="020B0604020202020204" pitchFamily="34" charset="0"/>
              <a:ea typeface="Times New Roman" panose="02020603050405020304" pitchFamily="18" charset="0"/>
              <a:cs typeface="Arial" panose="020B0604020202020204" pitchFamily="34" charset="0"/>
            </a:endParaRPr>
          </a:p>
          <a:p>
            <a:pPr marL="1371600" algn="just">
              <a:lnSpc>
                <a:spcPct val="120000"/>
              </a:lnSpc>
              <a:spcAft>
                <a:spcPts val="800"/>
              </a:spcAft>
            </a:pPr>
            <a:r>
              <a:rPr lang="en-US" sz="2800" b="1" dirty="0" smtClean="0">
                <a:solidFill>
                  <a:srgbClr val="5A5A5A"/>
                </a:solidFill>
                <a:effectLst/>
                <a:latin typeface="Arial" panose="020B0604020202020204" pitchFamily="34" charset="0"/>
                <a:ea typeface="Times New Roman" panose="02020603050405020304" pitchFamily="18" charset="0"/>
                <a:cs typeface="Arial" panose="020B0604020202020204" pitchFamily="34" charset="0"/>
              </a:rPr>
              <a:t>Positive </a:t>
            </a:r>
            <a:r>
              <a:rPr lang="en-US" sz="2800" b="1" dirty="0">
                <a:solidFill>
                  <a:srgbClr val="5A5A5A"/>
                </a:solidFill>
                <a:effectLst/>
                <a:latin typeface="Arial" panose="020B0604020202020204" pitchFamily="34" charset="0"/>
                <a:ea typeface="Times New Roman" panose="02020603050405020304" pitchFamily="18" charset="0"/>
                <a:cs typeface="Arial" panose="020B0604020202020204" pitchFamily="34" charset="0"/>
              </a:rPr>
              <a:t>surprise of adaptation</a:t>
            </a:r>
            <a:r>
              <a:rPr lang="en-US" sz="2800" dirty="0">
                <a:solidFill>
                  <a:srgbClr val="5A5A5A"/>
                </a:solidFill>
                <a:effectLst/>
                <a:latin typeface="Arial" panose="020B0604020202020204" pitchFamily="34" charset="0"/>
                <a:ea typeface="Times New Roman" panose="02020603050405020304" pitchFamily="18" charset="0"/>
                <a:cs typeface="Arial" panose="020B0604020202020204" pitchFamily="34" charset="0"/>
              </a:rPr>
              <a:t> (Szymon) - in my opinion, we adapt to the situation. However, because of the pandemic, I postponed the wedding. I am looking for the good sides of this situation. We as humans are flexible and adaptable. I'm careful, the wife is a doctor. There is a problem with making difficult decisions. We have to face it.</a:t>
            </a:r>
            <a:endParaRPr lang="pl-PL" sz="2800" dirty="0">
              <a:solidFill>
                <a:srgbClr val="5A5A5A"/>
              </a:solidFill>
              <a:effectLst/>
              <a:latin typeface="Arial" panose="020B0604020202020204" pitchFamily="34" charset="0"/>
              <a:ea typeface="Times New Roman" panose="02020603050405020304" pitchFamily="18" charset="0"/>
              <a:cs typeface="Arial" panose="020B0604020202020204" pitchFamily="34" charset="0"/>
            </a:endParaRPr>
          </a:p>
          <a:p>
            <a:pPr marL="1371600" algn="just">
              <a:lnSpc>
                <a:spcPct val="120000"/>
              </a:lnSpc>
              <a:spcAft>
                <a:spcPts val="800"/>
              </a:spcAft>
            </a:pPr>
            <a:r>
              <a:rPr lang="en-US" sz="2800" b="1" dirty="0">
                <a:solidFill>
                  <a:srgbClr val="5A5A5A"/>
                </a:solidFill>
                <a:effectLst/>
                <a:latin typeface="Arial" panose="020B0604020202020204" pitchFamily="34" charset="0"/>
                <a:ea typeface="Times New Roman" panose="02020603050405020304" pitchFamily="18" charset="0"/>
                <a:cs typeface="Arial" panose="020B0604020202020204" pitchFamily="34" charset="0"/>
              </a:rPr>
              <a:t>Trying to make most of it</a:t>
            </a:r>
            <a:r>
              <a:rPr lang="en-US" sz="2800" dirty="0">
                <a:solidFill>
                  <a:srgbClr val="5A5A5A"/>
                </a:solidFill>
                <a:effectLst/>
                <a:latin typeface="Arial" panose="020B0604020202020204" pitchFamily="34" charset="0"/>
                <a:ea typeface="Times New Roman" panose="02020603050405020304" pitchFamily="18" charset="0"/>
                <a:cs typeface="Arial" panose="020B0604020202020204" pitchFamily="34" charset="0"/>
              </a:rPr>
              <a:t> (Hanna)- I'm mostly at home, but sometimes I leave. I am alone with my husband most of the time. I miss meetings with friends, the fact that it is impossible to go out for a coffee, talk. I feel sorry for my grandchildren who only have their youth for a while and spend it at home alone. Pity for high school graduates, eighth graders. I feel sorry for the youth, for my son who has been working remotely for over a year.</a:t>
            </a:r>
            <a:endParaRPr lang="pl-PL" sz="2800" dirty="0">
              <a:solidFill>
                <a:srgbClr val="5A5A5A"/>
              </a:solidFill>
              <a:effectLst/>
              <a:latin typeface="Arial" panose="020B0604020202020204" pitchFamily="34" charset="0"/>
              <a:ea typeface="Times New Roman" panose="02020603050405020304" pitchFamily="18" charset="0"/>
              <a:cs typeface="Arial" panose="020B0604020202020204" pitchFamily="34" charset="0"/>
            </a:endParaRPr>
          </a:p>
          <a:p>
            <a:pPr marL="1371600" algn="just">
              <a:lnSpc>
                <a:spcPct val="120000"/>
              </a:lnSpc>
              <a:spcAft>
                <a:spcPts val="800"/>
              </a:spcAft>
            </a:pPr>
            <a:r>
              <a:rPr lang="en-US" sz="2800" dirty="0">
                <a:solidFill>
                  <a:srgbClr val="5A5A5A"/>
                </a:solidFill>
                <a:effectLst/>
                <a:latin typeface="Arial" panose="020B0604020202020204" pitchFamily="34" charset="0"/>
                <a:ea typeface="Times New Roman" panose="02020603050405020304" pitchFamily="18" charset="0"/>
                <a:cs typeface="Arial" panose="020B0604020202020204" pitchFamily="34" charset="0"/>
              </a:rPr>
              <a:t> </a:t>
            </a:r>
            <a:r>
              <a:rPr lang="en-US" sz="2800" b="1" dirty="0">
                <a:solidFill>
                  <a:srgbClr val="5A5A5A"/>
                </a:solidFill>
                <a:effectLst/>
                <a:latin typeface="Arial" panose="020B0604020202020204" pitchFamily="34" charset="0"/>
                <a:ea typeface="Times New Roman" panose="02020603050405020304" pitchFamily="18" charset="0"/>
                <a:cs typeface="Arial" panose="020B0604020202020204" pitchFamily="34" charset="0"/>
              </a:rPr>
              <a:t>Limited life activity</a:t>
            </a:r>
            <a:r>
              <a:rPr lang="en-US" sz="2800" dirty="0">
                <a:solidFill>
                  <a:srgbClr val="5A5A5A"/>
                </a:solidFill>
                <a:effectLst/>
                <a:latin typeface="Arial" panose="020B0604020202020204" pitchFamily="34" charset="0"/>
                <a:ea typeface="Times New Roman" panose="02020603050405020304" pitchFamily="18" charset="0"/>
                <a:cs typeface="Arial" panose="020B0604020202020204" pitchFamily="34" charset="0"/>
              </a:rPr>
              <a:t> (Agnieszka) -I leave the house, I work in the office. In the evenings we go for walks in the forest.</a:t>
            </a:r>
            <a:endParaRPr lang="pl-PL" sz="2800" dirty="0">
              <a:solidFill>
                <a:srgbClr val="5A5A5A"/>
              </a:solidFill>
              <a:effectLst/>
              <a:latin typeface="Arial" panose="020B0604020202020204" pitchFamily="34" charset="0"/>
              <a:ea typeface="Times New Roman" panose="02020603050405020304" pitchFamily="18" charset="0"/>
              <a:cs typeface="Arial" panose="020B0604020202020204" pitchFamily="34" charset="0"/>
            </a:endParaRPr>
          </a:p>
          <a:p>
            <a:pPr marL="1371600" algn="just">
              <a:lnSpc>
                <a:spcPct val="120000"/>
              </a:lnSpc>
              <a:spcAft>
                <a:spcPts val="800"/>
              </a:spcAft>
            </a:pPr>
            <a:r>
              <a:rPr lang="en-US" sz="2800" dirty="0">
                <a:solidFill>
                  <a:srgbClr val="5A5A5A"/>
                </a:solidFill>
                <a:effectLst/>
                <a:latin typeface="Arial" panose="020B0604020202020204" pitchFamily="34" charset="0"/>
                <a:ea typeface="Times New Roman" panose="02020603050405020304" pitchFamily="18" charset="0"/>
                <a:cs typeface="Arial" panose="020B0604020202020204" pitchFamily="34" charset="0"/>
              </a:rPr>
              <a:t> The participants had positive attitude towards this discussion group – a joy of having a chance meeting other people f2f.</a:t>
            </a:r>
            <a:r>
              <a:rPr lang="pl-PL" sz="2800" dirty="0">
                <a:solidFill>
                  <a:srgbClr val="5A5A5A"/>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a:solidFill>
                  <a:srgbClr val="5A5A5A"/>
                </a:solidFill>
                <a:effectLst/>
                <a:latin typeface="Arial" panose="020B0604020202020204" pitchFamily="34" charset="0"/>
                <a:ea typeface="Times New Roman" panose="02020603050405020304" pitchFamily="18" charset="0"/>
                <a:cs typeface="Arial" panose="020B0604020202020204" pitchFamily="34" charset="0"/>
              </a:rPr>
              <a:t>Almost no recall of relevant events or initiatives</a:t>
            </a:r>
            <a:endParaRPr lang="pl-PL" sz="2800" dirty="0">
              <a:solidFill>
                <a:srgbClr val="5A5A5A"/>
              </a:solidFill>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706991380"/>
      </p:ext>
    </p:extLst>
  </p:cSld>
  <p:clrMapOvr>
    <a:masterClrMapping/>
  </p:clrMapOvr>
  <p:transition spd="med"/>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8" name="Image"/>
          <p:cNvPicPr>
            <a:picLocks noGrp="1"/>
          </p:cNvPicPr>
          <p:nvPr>
            <p:ph type="pic" idx="13"/>
          </p:nvPr>
        </p:nvPicPr>
        <p:blipFill>
          <a:blip r:embed="rId2">
            <a:extLst>
              <a:ext uri="{28A0092B-C50C-407E-A947-70E740481C1C}">
                <a14:useLocalDpi xmlns:a14="http://schemas.microsoft.com/office/drawing/2010/main" val="0"/>
              </a:ext>
            </a:extLst>
          </a:blip>
          <a:srcRect/>
          <a:stretch/>
        </p:blipFill>
        <p:spPr>
          <a:xfrm>
            <a:off x="585216" y="520515"/>
            <a:ext cx="23262335" cy="4372190"/>
          </a:xfrm>
          <a:custGeom>
            <a:avLst/>
            <a:gdLst/>
            <a:ahLst/>
            <a:cxnLst>
              <a:cxn ang="0">
                <a:pos x="wd2" y="hd2"/>
              </a:cxn>
              <a:cxn ang="5400000">
                <a:pos x="wd2" y="hd2"/>
              </a:cxn>
              <a:cxn ang="10800000">
                <a:pos x="wd2" y="hd2"/>
              </a:cxn>
              <a:cxn ang="16200000">
                <a:pos x="wd2" y="hd2"/>
              </a:cxn>
            </a:cxnLst>
            <a:rect l="0" t="0" r="r" b="b"/>
            <a:pathLst>
              <a:path w="21600" h="21599" extrusionOk="0">
                <a:moveTo>
                  <a:pt x="0" y="0"/>
                </a:moveTo>
                <a:lnTo>
                  <a:pt x="3" y="21532"/>
                </a:lnTo>
                <a:cubicBezTo>
                  <a:pt x="112" y="21536"/>
                  <a:pt x="220" y="21544"/>
                  <a:pt x="328" y="21555"/>
                </a:cubicBezTo>
                <a:cubicBezTo>
                  <a:pt x="430" y="21565"/>
                  <a:pt x="525" y="21589"/>
                  <a:pt x="627" y="21592"/>
                </a:cubicBezTo>
                <a:cubicBezTo>
                  <a:pt x="818" y="21600"/>
                  <a:pt x="1011" y="21600"/>
                  <a:pt x="1203" y="21599"/>
                </a:cubicBezTo>
                <a:cubicBezTo>
                  <a:pt x="1272" y="21599"/>
                  <a:pt x="1341" y="21584"/>
                  <a:pt x="1411" y="21583"/>
                </a:cubicBezTo>
                <a:cubicBezTo>
                  <a:pt x="1585" y="21580"/>
                  <a:pt x="1762" y="21587"/>
                  <a:pt x="1934" y="21579"/>
                </a:cubicBezTo>
                <a:cubicBezTo>
                  <a:pt x="2288" y="21563"/>
                  <a:pt x="2639" y="21555"/>
                  <a:pt x="2996" y="21565"/>
                </a:cubicBezTo>
                <a:cubicBezTo>
                  <a:pt x="3222" y="21571"/>
                  <a:pt x="3454" y="21593"/>
                  <a:pt x="3680" y="21553"/>
                </a:cubicBezTo>
                <a:cubicBezTo>
                  <a:pt x="3776" y="21537"/>
                  <a:pt x="3887" y="21525"/>
                  <a:pt x="3990" y="21525"/>
                </a:cubicBezTo>
                <a:cubicBezTo>
                  <a:pt x="4155" y="21527"/>
                  <a:pt x="4319" y="21488"/>
                  <a:pt x="4493" y="21542"/>
                </a:cubicBezTo>
                <a:cubicBezTo>
                  <a:pt x="4586" y="21570"/>
                  <a:pt x="4760" y="21556"/>
                  <a:pt x="4895" y="21561"/>
                </a:cubicBezTo>
                <a:cubicBezTo>
                  <a:pt x="4893" y="21559"/>
                  <a:pt x="4890" y="21557"/>
                  <a:pt x="4888" y="21555"/>
                </a:cubicBezTo>
                <a:cubicBezTo>
                  <a:pt x="4885" y="21552"/>
                  <a:pt x="4882" y="21551"/>
                  <a:pt x="4880" y="21548"/>
                </a:cubicBezTo>
                <a:cubicBezTo>
                  <a:pt x="4931" y="21546"/>
                  <a:pt x="4979" y="21542"/>
                  <a:pt x="5026" y="21540"/>
                </a:cubicBezTo>
                <a:cubicBezTo>
                  <a:pt x="5199" y="21535"/>
                  <a:pt x="5384" y="21512"/>
                  <a:pt x="5541" y="21530"/>
                </a:cubicBezTo>
                <a:cubicBezTo>
                  <a:pt x="5735" y="21553"/>
                  <a:pt x="5857" y="21520"/>
                  <a:pt x="5987" y="21491"/>
                </a:cubicBezTo>
                <a:cubicBezTo>
                  <a:pt x="5897" y="21477"/>
                  <a:pt x="5806" y="21463"/>
                  <a:pt x="5714" y="21449"/>
                </a:cubicBezTo>
                <a:cubicBezTo>
                  <a:pt x="5658" y="21440"/>
                  <a:pt x="5599" y="21434"/>
                  <a:pt x="5547" y="21423"/>
                </a:cubicBezTo>
                <a:cubicBezTo>
                  <a:pt x="5485" y="21409"/>
                  <a:pt x="5428" y="21391"/>
                  <a:pt x="5369" y="21375"/>
                </a:cubicBezTo>
                <a:cubicBezTo>
                  <a:pt x="5361" y="21373"/>
                  <a:pt x="5352" y="21371"/>
                  <a:pt x="5343" y="21369"/>
                </a:cubicBezTo>
                <a:cubicBezTo>
                  <a:pt x="5488" y="21380"/>
                  <a:pt x="5654" y="21330"/>
                  <a:pt x="5779" y="21393"/>
                </a:cubicBezTo>
                <a:cubicBezTo>
                  <a:pt x="5785" y="21397"/>
                  <a:pt x="5829" y="21392"/>
                  <a:pt x="5852" y="21387"/>
                </a:cubicBezTo>
                <a:cubicBezTo>
                  <a:pt x="5875" y="21381"/>
                  <a:pt x="5893" y="21366"/>
                  <a:pt x="5914" y="21365"/>
                </a:cubicBezTo>
                <a:cubicBezTo>
                  <a:pt x="6028" y="21363"/>
                  <a:pt x="6143" y="21364"/>
                  <a:pt x="6257" y="21362"/>
                </a:cubicBezTo>
                <a:cubicBezTo>
                  <a:pt x="6365" y="21360"/>
                  <a:pt x="6486" y="21374"/>
                  <a:pt x="6584" y="21326"/>
                </a:cubicBezTo>
                <a:cubicBezTo>
                  <a:pt x="6555" y="21320"/>
                  <a:pt x="6529" y="21314"/>
                  <a:pt x="6505" y="21308"/>
                </a:cubicBezTo>
                <a:cubicBezTo>
                  <a:pt x="6480" y="21303"/>
                  <a:pt x="6457" y="21297"/>
                  <a:pt x="6434" y="21292"/>
                </a:cubicBezTo>
                <a:cubicBezTo>
                  <a:pt x="6433" y="21289"/>
                  <a:pt x="6433" y="21286"/>
                  <a:pt x="6432" y="21284"/>
                </a:cubicBezTo>
                <a:cubicBezTo>
                  <a:pt x="6432" y="21281"/>
                  <a:pt x="6431" y="21278"/>
                  <a:pt x="6431" y="21276"/>
                </a:cubicBezTo>
                <a:cubicBezTo>
                  <a:pt x="6567" y="21269"/>
                  <a:pt x="6705" y="21267"/>
                  <a:pt x="6837" y="21254"/>
                </a:cubicBezTo>
                <a:cubicBezTo>
                  <a:pt x="6997" y="21239"/>
                  <a:pt x="7165" y="21265"/>
                  <a:pt x="7325" y="21228"/>
                </a:cubicBezTo>
                <a:cubicBezTo>
                  <a:pt x="7410" y="21209"/>
                  <a:pt x="7533" y="21218"/>
                  <a:pt x="7639" y="21213"/>
                </a:cubicBezTo>
                <a:cubicBezTo>
                  <a:pt x="7640" y="21215"/>
                  <a:pt x="7641" y="21215"/>
                  <a:pt x="7642" y="21217"/>
                </a:cubicBezTo>
                <a:cubicBezTo>
                  <a:pt x="7642" y="21218"/>
                  <a:pt x="7643" y="21220"/>
                  <a:pt x="7644" y="21222"/>
                </a:cubicBezTo>
                <a:cubicBezTo>
                  <a:pt x="7622" y="21227"/>
                  <a:pt x="7600" y="21231"/>
                  <a:pt x="7578" y="21236"/>
                </a:cubicBezTo>
                <a:cubicBezTo>
                  <a:pt x="7556" y="21242"/>
                  <a:pt x="7534" y="21247"/>
                  <a:pt x="7512" y="21253"/>
                </a:cubicBezTo>
                <a:cubicBezTo>
                  <a:pt x="7514" y="21255"/>
                  <a:pt x="7515" y="21257"/>
                  <a:pt x="7517" y="21259"/>
                </a:cubicBezTo>
                <a:cubicBezTo>
                  <a:pt x="7519" y="21261"/>
                  <a:pt x="7521" y="21262"/>
                  <a:pt x="7522" y="21264"/>
                </a:cubicBezTo>
                <a:cubicBezTo>
                  <a:pt x="7605" y="21257"/>
                  <a:pt x="7687" y="21249"/>
                  <a:pt x="7769" y="21241"/>
                </a:cubicBezTo>
                <a:cubicBezTo>
                  <a:pt x="7851" y="21234"/>
                  <a:pt x="7934" y="21226"/>
                  <a:pt x="8016" y="21218"/>
                </a:cubicBezTo>
                <a:cubicBezTo>
                  <a:pt x="8017" y="21221"/>
                  <a:pt x="8019" y="21224"/>
                  <a:pt x="8020" y="21227"/>
                </a:cubicBezTo>
                <a:cubicBezTo>
                  <a:pt x="8022" y="21229"/>
                  <a:pt x="8023" y="21234"/>
                  <a:pt x="8024" y="21236"/>
                </a:cubicBezTo>
                <a:cubicBezTo>
                  <a:pt x="7667" y="21276"/>
                  <a:pt x="7309" y="21315"/>
                  <a:pt x="6948" y="21349"/>
                </a:cubicBezTo>
                <a:cubicBezTo>
                  <a:pt x="6587" y="21383"/>
                  <a:pt x="6222" y="21411"/>
                  <a:pt x="5851" y="21427"/>
                </a:cubicBezTo>
                <a:cubicBezTo>
                  <a:pt x="6018" y="21444"/>
                  <a:pt x="6191" y="21462"/>
                  <a:pt x="6365" y="21478"/>
                </a:cubicBezTo>
                <a:cubicBezTo>
                  <a:pt x="6445" y="21486"/>
                  <a:pt x="6527" y="21497"/>
                  <a:pt x="6606" y="21494"/>
                </a:cubicBezTo>
                <a:cubicBezTo>
                  <a:pt x="6706" y="21491"/>
                  <a:pt x="6802" y="21476"/>
                  <a:pt x="6900" y="21467"/>
                </a:cubicBezTo>
                <a:cubicBezTo>
                  <a:pt x="7215" y="21437"/>
                  <a:pt x="7529" y="21403"/>
                  <a:pt x="7847" y="21380"/>
                </a:cubicBezTo>
                <a:cubicBezTo>
                  <a:pt x="8321" y="21346"/>
                  <a:pt x="8801" y="21325"/>
                  <a:pt x="9274" y="21290"/>
                </a:cubicBezTo>
                <a:cubicBezTo>
                  <a:pt x="9694" y="21259"/>
                  <a:pt x="10111" y="21221"/>
                  <a:pt x="10524" y="21178"/>
                </a:cubicBezTo>
                <a:cubicBezTo>
                  <a:pt x="10861" y="21142"/>
                  <a:pt x="11189" y="21095"/>
                  <a:pt x="11523" y="21053"/>
                </a:cubicBezTo>
                <a:cubicBezTo>
                  <a:pt x="11733" y="21027"/>
                  <a:pt x="11947" y="21004"/>
                  <a:pt x="12157" y="20977"/>
                </a:cubicBezTo>
                <a:cubicBezTo>
                  <a:pt x="12192" y="20972"/>
                  <a:pt x="12240" y="20955"/>
                  <a:pt x="12242" y="20942"/>
                </a:cubicBezTo>
                <a:cubicBezTo>
                  <a:pt x="12256" y="20875"/>
                  <a:pt x="12339" y="20836"/>
                  <a:pt x="12495" y="20813"/>
                </a:cubicBezTo>
                <a:cubicBezTo>
                  <a:pt x="12662" y="20789"/>
                  <a:pt x="12702" y="20760"/>
                  <a:pt x="12703" y="20688"/>
                </a:cubicBezTo>
                <a:cubicBezTo>
                  <a:pt x="12703" y="20676"/>
                  <a:pt x="12720" y="20664"/>
                  <a:pt x="12736" y="20643"/>
                </a:cubicBezTo>
                <a:cubicBezTo>
                  <a:pt x="12592" y="20672"/>
                  <a:pt x="12466" y="20650"/>
                  <a:pt x="12337" y="20645"/>
                </a:cubicBezTo>
                <a:cubicBezTo>
                  <a:pt x="12194" y="20640"/>
                  <a:pt x="12068" y="20618"/>
                  <a:pt x="11937" y="20603"/>
                </a:cubicBezTo>
                <a:cubicBezTo>
                  <a:pt x="11896" y="20598"/>
                  <a:pt x="11838" y="20593"/>
                  <a:pt x="11825" y="20581"/>
                </a:cubicBezTo>
                <a:cubicBezTo>
                  <a:pt x="11783" y="20543"/>
                  <a:pt x="11709" y="20542"/>
                  <a:pt x="11627" y="20542"/>
                </a:cubicBezTo>
                <a:cubicBezTo>
                  <a:pt x="11556" y="20542"/>
                  <a:pt x="11486" y="20542"/>
                  <a:pt x="11415" y="20542"/>
                </a:cubicBezTo>
                <a:cubicBezTo>
                  <a:pt x="11413" y="20539"/>
                  <a:pt x="11410" y="20537"/>
                  <a:pt x="11407" y="20534"/>
                </a:cubicBezTo>
                <a:cubicBezTo>
                  <a:pt x="11404" y="20531"/>
                  <a:pt x="11402" y="20527"/>
                  <a:pt x="11399" y="20524"/>
                </a:cubicBezTo>
                <a:cubicBezTo>
                  <a:pt x="11439" y="20516"/>
                  <a:pt x="11477" y="20505"/>
                  <a:pt x="11518" y="20500"/>
                </a:cubicBezTo>
                <a:cubicBezTo>
                  <a:pt x="11573" y="20492"/>
                  <a:pt x="11673" y="20494"/>
                  <a:pt x="11680" y="20483"/>
                </a:cubicBezTo>
                <a:cubicBezTo>
                  <a:pt x="11716" y="20429"/>
                  <a:pt x="11829" y="20431"/>
                  <a:pt x="11920" y="20425"/>
                </a:cubicBezTo>
                <a:cubicBezTo>
                  <a:pt x="12038" y="20416"/>
                  <a:pt x="12173" y="20432"/>
                  <a:pt x="12238" y="20372"/>
                </a:cubicBezTo>
                <a:cubicBezTo>
                  <a:pt x="12241" y="20370"/>
                  <a:pt x="12253" y="20369"/>
                  <a:pt x="12261" y="20367"/>
                </a:cubicBezTo>
                <a:cubicBezTo>
                  <a:pt x="12401" y="20341"/>
                  <a:pt x="12542" y="20314"/>
                  <a:pt x="12684" y="20287"/>
                </a:cubicBezTo>
                <a:cubicBezTo>
                  <a:pt x="12678" y="20282"/>
                  <a:pt x="12670" y="20278"/>
                  <a:pt x="12659" y="20274"/>
                </a:cubicBezTo>
                <a:cubicBezTo>
                  <a:pt x="12649" y="20270"/>
                  <a:pt x="12637" y="20266"/>
                  <a:pt x="12624" y="20263"/>
                </a:cubicBezTo>
                <a:cubicBezTo>
                  <a:pt x="12671" y="20263"/>
                  <a:pt x="12718" y="20261"/>
                  <a:pt x="12766" y="20261"/>
                </a:cubicBezTo>
                <a:cubicBezTo>
                  <a:pt x="13169" y="20266"/>
                  <a:pt x="13572" y="20281"/>
                  <a:pt x="13980" y="20291"/>
                </a:cubicBezTo>
                <a:cubicBezTo>
                  <a:pt x="13916" y="20280"/>
                  <a:pt x="13863" y="20264"/>
                  <a:pt x="13805" y="20261"/>
                </a:cubicBezTo>
                <a:cubicBezTo>
                  <a:pt x="13500" y="20244"/>
                  <a:pt x="13194" y="20223"/>
                  <a:pt x="12887" y="20217"/>
                </a:cubicBezTo>
                <a:cubicBezTo>
                  <a:pt x="12765" y="20215"/>
                  <a:pt x="12643" y="20221"/>
                  <a:pt x="12520" y="20225"/>
                </a:cubicBezTo>
                <a:cubicBezTo>
                  <a:pt x="12513" y="20219"/>
                  <a:pt x="12508" y="20214"/>
                  <a:pt x="12509" y="20206"/>
                </a:cubicBezTo>
                <a:cubicBezTo>
                  <a:pt x="12510" y="20198"/>
                  <a:pt x="12516" y="20189"/>
                  <a:pt x="12531" y="20178"/>
                </a:cubicBezTo>
                <a:cubicBezTo>
                  <a:pt x="12840" y="20189"/>
                  <a:pt x="13150" y="20198"/>
                  <a:pt x="13458" y="20211"/>
                </a:cubicBezTo>
                <a:cubicBezTo>
                  <a:pt x="13545" y="20214"/>
                  <a:pt x="13626" y="20230"/>
                  <a:pt x="13712" y="20237"/>
                </a:cubicBezTo>
                <a:cubicBezTo>
                  <a:pt x="13891" y="20250"/>
                  <a:pt x="14071" y="20263"/>
                  <a:pt x="14250" y="20274"/>
                </a:cubicBezTo>
                <a:cubicBezTo>
                  <a:pt x="14385" y="20283"/>
                  <a:pt x="14520" y="20289"/>
                  <a:pt x="14653" y="20263"/>
                </a:cubicBezTo>
                <a:cubicBezTo>
                  <a:pt x="14518" y="20248"/>
                  <a:pt x="14382" y="20243"/>
                  <a:pt x="14246" y="20237"/>
                </a:cubicBezTo>
                <a:cubicBezTo>
                  <a:pt x="14204" y="20235"/>
                  <a:pt x="14164" y="20226"/>
                  <a:pt x="14123" y="20220"/>
                </a:cubicBezTo>
                <a:cubicBezTo>
                  <a:pt x="13995" y="20204"/>
                  <a:pt x="13863" y="20173"/>
                  <a:pt x="13738" y="20176"/>
                </a:cubicBezTo>
                <a:cubicBezTo>
                  <a:pt x="13592" y="20180"/>
                  <a:pt x="13484" y="20145"/>
                  <a:pt x="13352" y="20140"/>
                </a:cubicBezTo>
                <a:cubicBezTo>
                  <a:pt x="13329" y="20140"/>
                  <a:pt x="13289" y="20124"/>
                  <a:pt x="13289" y="20116"/>
                </a:cubicBezTo>
                <a:cubicBezTo>
                  <a:pt x="13288" y="20075"/>
                  <a:pt x="13207" y="20075"/>
                  <a:pt x="13152" y="20077"/>
                </a:cubicBezTo>
                <a:cubicBezTo>
                  <a:pt x="12990" y="20081"/>
                  <a:pt x="12828" y="20089"/>
                  <a:pt x="12667" y="20099"/>
                </a:cubicBezTo>
                <a:cubicBezTo>
                  <a:pt x="12393" y="20118"/>
                  <a:pt x="12124" y="20154"/>
                  <a:pt x="11840" y="20135"/>
                </a:cubicBezTo>
                <a:cubicBezTo>
                  <a:pt x="11810" y="20133"/>
                  <a:pt x="11777" y="20135"/>
                  <a:pt x="11746" y="20137"/>
                </a:cubicBezTo>
                <a:cubicBezTo>
                  <a:pt x="11752" y="20135"/>
                  <a:pt x="11759" y="20132"/>
                  <a:pt x="11765" y="20131"/>
                </a:cubicBezTo>
                <a:cubicBezTo>
                  <a:pt x="11772" y="20129"/>
                  <a:pt x="11778" y="20128"/>
                  <a:pt x="11784" y="20126"/>
                </a:cubicBezTo>
                <a:cubicBezTo>
                  <a:pt x="12080" y="20102"/>
                  <a:pt x="12376" y="20077"/>
                  <a:pt x="12675" y="20067"/>
                </a:cubicBezTo>
                <a:cubicBezTo>
                  <a:pt x="13025" y="20055"/>
                  <a:pt x="13382" y="20069"/>
                  <a:pt x="13735" y="20077"/>
                </a:cubicBezTo>
                <a:cubicBezTo>
                  <a:pt x="13995" y="20082"/>
                  <a:pt x="14253" y="20094"/>
                  <a:pt x="14512" y="20104"/>
                </a:cubicBezTo>
                <a:cubicBezTo>
                  <a:pt x="14586" y="20108"/>
                  <a:pt x="14660" y="20115"/>
                  <a:pt x="14733" y="20121"/>
                </a:cubicBezTo>
                <a:cubicBezTo>
                  <a:pt x="14940" y="20138"/>
                  <a:pt x="15147" y="20156"/>
                  <a:pt x="15355" y="20171"/>
                </a:cubicBezTo>
                <a:cubicBezTo>
                  <a:pt x="15542" y="20185"/>
                  <a:pt x="15731" y="20194"/>
                  <a:pt x="15918" y="20206"/>
                </a:cubicBezTo>
                <a:cubicBezTo>
                  <a:pt x="15952" y="20208"/>
                  <a:pt x="15984" y="20215"/>
                  <a:pt x="16048" y="20224"/>
                </a:cubicBezTo>
                <a:cubicBezTo>
                  <a:pt x="16008" y="20225"/>
                  <a:pt x="15977" y="20226"/>
                  <a:pt x="15948" y="20227"/>
                </a:cubicBezTo>
                <a:cubicBezTo>
                  <a:pt x="15919" y="20228"/>
                  <a:pt x="15893" y="20229"/>
                  <a:pt x="15865" y="20230"/>
                </a:cubicBezTo>
                <a:cubicBezTo>
                  <a:pt x="15924" y="20243"/>
                  <a:pt x="15981" y="20254"/>
                  <a:pt x="16035" y="20266"/>
                </a:cubicBezTo>
                <a:cubicBezTo>
                  <a:pt x="16090" y="20278"/>
                  <a:pt x="16143" y="20289"/>
                  <a:pt x="16196" y="20300"/>
                </a:cubicBezTo>
                <a:cubicBezTo>
                  <a:pt x="16197" y="20299"/>
                  <a:pt x="16199" y="20298"/>
                  <a:pt x="16201" y="20297"/>
                </a:cubicBezTo>
                <a:cubicBezTo>
                  <a:pt x="16203" y="20296"/>
                  <a:pt x="16204" y="20295"/>
                  <a:pt x="16206" y="20294"/>
                </a:cubicBezTo>
                <a:cubicBezTo>
                  <a:pt x="16194" y="20288"/>
                  <a:pt x="16183" y="20283"/>
                  <a:pt x="16168" y="20276"/>
                </a:cubicBezTo>
                <a:cubicBezTo>
                  <a:pt x="16154" y="20269"/>
                  <a:pt x="16137" y="20262"/>
                  <a:pt x="16113" y="20251"/>
                </a:cubicBezTo>
                <a:cubicBezTo>
                  <a:pt x="16211" y="20246"/>
                  <a:pt x="16283" y="20237"/>
                  <a:pt x="16354" y="20238"/>
                </a:cubicBezTo>
                <a:cubicBezTo>
                  <a:pt x="16485" y="20240"/>
                  <a:pt x="16617" y="20245"/>
                  <a:pt x="16747" y="20253"/>
                </a:cubicBezTo>
                <a:cubicBezTo>
                  <a:pt x="16811" y="20257"/>
                  <a:pt x="16872" y="20272"/>
                  <a:pt x="16935" y="20279"/>
                </a:cubicBezTo>
                <a:cubicBezTo>
                  <a:pt x="17026" y="20289"/>
                  <a:pt x="17129" y="20312"/>
                  <a:pt x="17205" y="20302"/>
                </a:cubicBezTo>
                <a:cubicBezTo>
                  <a:pt x="17341" y="20285"/>
                  <a:pt x="17447" y="20300"/>
                  <a:pt x="17560" y="20320"/>
                </a:cubicBezTo>
                <a:cubicBezTo>
                  <a:pt x="17888" y="20379"/>
                  <a:pt x="18213" y="20441"/>
                  <a:pt x="18546" y="20495"/>
                </a:cubicBezTo>
                <a:cubicBezTo>
                  <a:pt x="18720" y="20523"/>
                  <a:pt x="18913" y="20533"/>
                  <a:pt x="19091" y="20558"/>
                </a:cubicBezTo>
                <a:cubicBezTo>
                  <a:pt x="19324" y="20592"/>
                  <a:pt x="19550" y="20634"/>
                  <a:pt x="19782" y="20670"/>
                </a:cubicBezTo>
                <a:cubicBezTo>
                  <a:pt x="19882" y="20685"/>
                  <a:pt x="19934" y="20701"/>
                  <a:pt x="19831" y="20741"/>
                </a:cubicBezTo>
                <a:cubicBezTo>
                  <a:pt x="19891" y="20758"/>
                  <a:pt x="19950" y="20774"/>
                  <a:pt x="20008" y="20790"/>
                </a:cubicBezTo>
                <a:cubicBezTo>
                  <a:pt x="20066" y="20807"/>
                  <a:pt x="20123" y="20824"/>
                  <a:pt x="20180" y="20839"/>
                </a:cubicBezTo>
                <a:cubicBezTo>
                  <a:pt x="20186" y="20836"/>
                  <a:pt x="20193" y="20833"/>
                  <a:pt x="20199" y="20830"/>
                </a:cubicBezTo>
                <a:cubicBezTo>
                  <a:pt x="20206" y="20826"/>
                  <a:pt x="20213" y="20823"/>
                  <a:pt x="20219" y="20820"/>
                </a:cubicBezTo>
                <a:cubicBezTo>
                  <a:pt x="20193" y="20805"/>
                  <a:pt x="20166" y="20790"/>
                  <a:pt x="20140" y="20776"/>
                </a:cubicBezTo>
                <a:cubicBezTo>
                  <a:pt x="20113" y="20761"/>
                  <a:pt x="20087" y="20746"/>
                  <a:pt x="20061" y="20732"/>
                </a:cubicBezTo>
                <a:cubicBezTo>
                  <a:pt x="20066" y="20730"/>
                  <a:pt x="20071" y="20730"/>
                  <a:pt x="20076" y="20728"/>
                </a:cubicBezTo>
                <a:cubicBezTo>
                  <a:pt x="20081" y="20727"/>
                  <a:pt x="20086" y="20725"/>
                  <a:pt x="20091" y="20723"/>
                </a:cubicBezTo>
                <a:cubicBezTo>
                  <a:pt x="20109" y="20725"/>
                  <a:pt x="20127" y="20726"/>
                  <a:pt x="20146" y="20728"/>
                </a:cubicBezTo>
                <a:cubicBezTo>
                  <a:pt x="20166" y="20730"/>
                  <a:pt x="20187" y="20733"/>
                  <a:pt x="20212" y="20735"/>
                </a:cubicBezTo>
                <a:cubicBezTo>
                  <a:pt x="20197" y="20721"/>
                  <a:pt x="20184" y="20709"/>
                  <a:pt x="20172" y="20697"/>
                </a:cubicBezTo>
                <a:cubicBezTo>
                  <a:pt x="20160" y="20686"/>
                  <a:pt x="20148" y="20674"/>
                  <a:pt x="20136" y="20663"/>
                </a:cubicBezTo>
                <a:cubicBezTo>
                  <a:pt x="20149" y="20664"/>
                  <a:pt x="20163" y="20665"/>
                  <a:pt x="20177" y="20666"/>
                </a:cubicBezTo>
                <a:cubicBezTo>
                  <a:pt x="20191" y="20667"/>
                  <a:pt x="20206" y="20667"/>
                  <a:pt x="20220" y="20668"/>
                </a:cubicBezTo>
                <a:cubicBezTo>
                  <a:pt x="20194" y="20651"/>
                  <a:pt x="20169" y="20634"/>
                  <a:pt x="20143" y="20617"/>
                </a:cubicBezTo>
                <a:cubicBezTo>
                  <a:pt x="20117" y="20600"/>
                  <a:pt x="20090" y="20583"/>
                  <a:pt x="20061" y="20563"/>
                </a:cubicBezTo>
                <a:cubicBezTo>
                  <a:pt x="20261" y="20579"/>
                  <a:pt x="20429" y="20615"/>
                  <a:pt x="20594" y="20658"/>
                </a:cubicBezTo>
                <a:cubicBezTo>
                  <a:pt x="20760" y="20701"/>
                  <a:pt x="21000" y="20686"/>
                  <a:pt x="21123" y="20774"/>
                </a:cubicBezTo>
                <a:cubicBezTo>
                  <a:pt x="21157" y="20758"/>
                  <a:pt x="21188" y="20742"/>
                  <a:pt x="21217" y="20728"/>
                </a:cubicBezTo>
                <a:cubicBezTo>
                  <a:pt x="21246" y="20714"/>
                  <a:pt x="21272" y="20701"/>
                  <a:pt x="21297" y="20689"/>
                </a:cubicBezTo>
                <a:cubicBezTo>
                  <a:pt x="21315" y="20701"/>
                  <a:pt x="21330" y="20711"/>
                  <a:pt x="21345" y="20720"/>
                </a:cubicBezTo>
                <a:cubicBezTo>
                  <a:pt x="21359" y="20729"/>
                  <a:pt x="21372" y="20738"/>
                  <a:pt x="21385" y="20746"/>
                </a:cubicBezTo>
                <a:cubicBezTo>
                  <a:pt x="21389" y="20741"/>
                  <a:pt x="21393" y="20737"/>
                  <a:pt x="21397" y="20732"/>
                </a:cubicBezTo>
                <a:cubicBezTo>
                  <a:pt x="21401" y="20726"/>
                  <a:pt x="21405" y="20720"/>
                  <a:pt x="21409" y="20715"/>
                </a:cubicBezTo>
                <a:cubicBezTo>
                  <a:pt x="21446" y="20722"/>
                  <a:pt x="21483" y="20707"/>
                  <a:pt x="21514" y="20673"/>
                </a:cubicBezTo>
                <a:cubicBezTo>
                  <a:pt x="21568" y="20614"/>
                  <a:pt x="21587" y="20504"/>
                  <a:pt x="21544" y="20443"/>
                </a:cubicBezTo>
                <a:cubicBezTo>
                  <a:pt x="21514" y="20398"/>
                  <a:pt x="21465" y="20409"/>
                  <a:pt x="21443" y="20465"/>
                </a:cubicBezTo>
                <a:cubicBezTo>
                  <a:pt x="21445" y="20416"/>
                  <a:pt x="21375" y="20392"/>
                  <a:pt x="21298" y="20371"/>
                </a:cubicBezTo>
                <a:cubicBezTo>
                  <a:pt x="21221" y="20349"/>
                  <a:pt x="21136" y="20332"/>
                  <a:pt x="21108" y="20291"/>
                </a:cubicBezTo>
                <a:cubicBezTo>
                  <a:pt x="21192" y="20265"/>
                  <a:pt x="21276" y="20237"/>
                  <a:pt x="21362" y="20207"/>
                </a:cubicBezTo>
                <a:cubicBezTo>
                  <a:pt x="21441" y="20180"/>
                  <a:pt x="21521" y="20150"/>
                  <a:pt x="21600" y="20121"/>
                </a:cubicBezTo>
                <a:lnTo>
                  <a:pt x="21590" y="0"/>
                </a:lnTo>
                <a:lnTo>
                  <a:pt x="0" y="0"/>
                </a:lnTo>
                <a:close/>
                <a:moveTo>
                  <a:pt x="9192" y="19629"/>
                </a:moveTo>
                <a:lnTo>
                  <a:pt x="9218" y="19716"/>
                </a:lnTo>
                <a:lnTo>
                  <a:pt x="9132" y="19721"/>
                </a:lnTo>
                <a:lnTo>
                  <a:pt x="8709" y="19799"/>
                </a:lnTo>
                <a:cubicBezTo>
                  <a:pt x="8715" y="19804"/>
                  <a:pt x="8724" y="19808"/>
                  <a:pt x="8734" y="19812"/>
                </a:cubicBezTo>
                <a:cubicBezTo>
                  <a:pt x="8744" y="19816"/>
                  <a:pt x="8757" y="19820"/>
                  <a:pt x="8770" y="19823"/>
                </a:cubicBezTo>
                <a:cubicBezTo>
                  <a:pt x="8722" y="19824"/>
                  <a:pt x="8675" y="19826"/>
                  <a:pt x="8627" y="19825"/>
                </a:cubicBezTo>
                <a:cubicBezTo>
                  <a:pt x="8224" y="19820"/>
                  <a:pt x="7821" y="19807"/>
                  <a:pt x="7413" y="19797"/>
                </a:cubicBezTo>
                <a:cubicBezTo>
                  <a:pt x="7477" y="19808"/>
                  <a:pt x="7531" y="19822"/>
                  <a:pt x="7588" y="19825"/>
                </a:cubicBezTo>
                <a:cubicBezTo>
                  <a:pt x="7894" y="19842"/>
                  <a:pt x="8199" y="19864"/>
                  <a:pt x="8506" y="19871"/>
                </a:cubicBezTo>
                <a:cubicBezTo>
                  <a:pt x="8628" y="19873"/>
                  <a:pt x="8752" y="19867"/>
                  <a:pt x="8874" y="19863"/>
                </a:cubicBezTo>
                <a:cubicBezTo>
                  <a:pt x="8882" y="19868"/>
                  <a:pt x="8886" y="19874"/>
                  <a:pt x="8884" y="19882"/>
                </a:cubicBezTo>
                <a:cubicBezTo>
                  <a:pt x="8883" y="19890"/>
                  <a:pt x="8877" y="19899"/>
                  <a:pt x="8862" y="19910"/>
                </a:cubicBezTo>
                <a:cubicBezTo>
                  <a:pt x="8553" y="19899"/>
                  <a:pt x="8243" y="19889"/>
                  <a:pt x="7935" y="19876"/>
                </a:cubicBezTo>
                <a:cubicBezTo>
                  <a:pt x="7849" y="19872"/>
                  <a:pt x="7766" y="19856"/>
                  <a:pt x="7680" y="19850"/>
                </a:cubicBezTo>
                <a:cubicBezTo>
                  <a:pt x="7502" y="19836"/>
                  <a:pt x="7323" y="19825"/>
                  <a:pt x="7144" y="19814"/>
                </a:cubicBezTo>
                <a:cubicBezTo>
                  <a:pt x="7008" y="19805"/>
                  <a:pt x="6873" y="19799"/>
                  <a:pt x="6740" y="19825"/>
                </a:cubicBezTo>
                <a:cubicBezTo>
                  <a:pt x="6875" y="19840"/>
                  <a:pt x="7012" y="19845"/>
                  <a:pt x="7148" y="19851"/>
                </a:cubicBezTo>
                <a:cubicBezTo>
                  <a:pt x="7189" y="19853"/>
                  <a:pt x="7229" y="19861"/>
                  <a:pt x="7270" y="19866"/>
                </a:cubicBezTo>
                <a:cubicBezTo>
                  <a:pt x="7399" y="19882"/>
                  <a:pt x="7530" y="19914"/>
                  <a:pt x="7655" y="19910"/>
                </a:cubicBezTo>
                <a:cubicBezTo>
                  <a:pt x="7802" y="19906"/>
                  <a:pt x="7909" y="19943"/>
                  <a:pt x="8041" y="19948"/>
                </a:cubicBezTo>
                <a:cubicBezTo>
                  <a:pt x="8064" y="19948"/>
                  <a:pt x="8104" y="19962"/>
                  <a:pt x="8104" y="19970"/>
                </a:cubicBezTo>
                <a:cubicBezTo>
                  <a:pt x="8105" y="20011"/>
                  <a:pt x="8185" y="20011"/>
                  <a:pt x="8241" y="20010"/>
                </a:cubicBezTo>
                <a:cubicBezTo>
                  <a:pt x="8403" y="20006"/>
                  <a:pt x="8566" y="19997"/>
                  <a:pt x="8726" y="19987"/>
                </a:cubicBezTo>
                <a:cubicBezTo>
                  <a:pt x="9000" y="19969"/>
                  <a:pt x="9269" y="19934"/>
                  <a:pt x="9553" y="19952"/>
                </a:cubicBezTo>
                <a:cubicBezTo>
                  <a:pt x="9583" y="19954"/>
                  <a:pt x="9615" y="19951"/>
                  <a:pt x="9647" y="19949"/>
                </a:cubicBezTo>
                <a:cubicBezTo>
                  <a:pt x="9640" y="19951"/>
                  <a:pt x="9634" y="19954"/>
                  <a:pt x="9627" y="19956"/>
                </a:cubicBezTo>
                <a:cubicBezTo>
                  <a:pt x="9621" y="19958"/>
                  <a:pt x="9615" y="19960"/>
                  <a:pt x="9608" y="19962"/>
                </a:cubicBezTo>
                <a:cubicBezTo>
                  <a:pt x="9312" y="19986"/>
                  <a:pt x="9017" y="20009"/>
                  <a:pt x="8718" y="20019"/>
                </a:cubicBezTo>
                <a:cubicBezTo>
                  <a:pt x="8368" y="20031"/>
                  <a:pt x="8011" y="20019"/>
                  <a:pt x="7658" y="20011"/>
                </a:cubicBezTo>
                <a:cubicBezTo>
                  <a:pt x="7398" y="20006"/>
                  <a:pt x="7140" y="19993"/>
                  <a:pt x="6881" y="19982"/>
                </a:cubicBezTo>
                <a:cubicBezTo>
                  <a:pt x="6807" y="19979"/>
                  <a:pt x="6734" y="19972"/>
                  <a:pt x="6661" y="19966"/>
                </a:cubicBezTo>
                <a:cubicBezTo>
                  <a:pt x="6453" y="19949"/>
                  <a:pt x="6247" y="19930"/>
                  <a:pt x="6038" y="19915"/>
                </a:cubicBezTo>
                <a:cubicBezTo>
                  <a:pt x="5851" y="19902"/>
                  <a:pt x="5662" y="19892"/>
                  <a:pt x="5474" y="19881"/>
                </a:cubicBezTo>
                <a:cubicBezTo>
                  <a:pt x="5441" y="19878"/>
                  <a:pt x="5409" y="19871"/>
                  <a:pt x="5345" y="19863"/>
                </a:cubicBezTo>
                <a:cubicBezTo>
                  <a:pt x="5385" y="19861"/>
                  <a:pt x="5417" y="19860"/>
                  <a:pt x="5445" y="19859"/>
                </a:cubicBezTo>
                <a:cubicBezTo>
                  <a:pt x="5474" y="19858"/>
                  <a:pt x="5500" y="19857"/>
                  <a:pt x="5528" y="19856"/>
                </a:cubicBezTo>
                <a:cubicBezTo>
                  <a:pt x="5469" y="19844"/>
                  <a:pt x="5413" y="19832"/>
                  <a:pt x="5358" y="19820"/>
                </a:cubicBezTo>
                <a:cubicBezTo>
                  <a:pt x="5304" y="19809"/>
                  <a:pt x="5251" y="19797"/>
                  <a:pt x="5198" y="19786"/>
                </a:cubicBezTo>
                <a:cubicBezTo>
                  <a:pt x="5196" y="19787"/>
                  <a:pt x="5194" y="19788"/>
                  <a:pt x="5192" y="19789"/>
                </a:cubicBezTo>
                <a:cubicBezTo>
                  <a:pt x="5191" y="19790"/>
                  <a:pt x="5189" y="19791"/>
                  <a:pt x="5188" y="19792"/>
                </a:cubicBezTo>
                <a:cubicBezTo>
                  <a:pt x="5199" y="19798"/>
                  <a:pt x="5210" y="19803"/>
                  <a:pt x="5225" y="19810"/>
                </a:cubicBezTo>
                <a:cubicBezTo>
                  <a:pt x="5239" y="19817"/>
                  <a:pt x="5256" y="19826"/>
                  <a:pt x="5280" y="19837"/>
                </a:cubicBezTo>
                <a:cubicBezTo>
                  <a:pt x="5182" y="19842"/>
                  <a:pt x="5111" y="19851"/>
                  <a:pt x="5039" y="19850"/>
                </a:cubicBezTo>
                <a:cubicBezTo>
                  <a:pt x="4908" y="19847"/>
                  <a:pt x="4776" y="19841"/>
                  <a:pt x="4646" y="19833"/>
                </a:cubicBezTo>
                <a:cubicBezTo>
                  <a:pt x="4582" y="19829"/>
                  <a:pt x="4522" y="19816"/>
                  <a:pt x="4458" y="19809"/>
                </a:cubicBezTo>
                <a:cubicBezTo>
                  <a:pt x="4368" y="19799"/>
                  <a:pt x="4264" y="19776"/>
                  <a:pt x="4188" y="19786"/>
                </a:cubicBezTo>
                <a:cubicBezTo>
                  <a:pt x="4052" y="19803"/>
                  <a:pt x="3945" y="19786"/>
                  <a:pt x="3833" y="19766"/>
                </a:cubicBezTo>
                <a:cubicBezTo>
                  <a:pt x="3699" y="19742"/>
                  <a:pt x="3566" y="19720"/>
                  <a:pt x="3433" y="19696"/>
                </a:cubicBezTo>
                <a:lnTo>
                  <a:pt x="9192" y="19629"/>
                </a:lnTo>
                <a:close/>
                <a:moveTo>
                  <a:pt x="9149" y="19905"/>
                </a:moveTo>
                <a:cubicBezTo>
                  <a:pt x="9132" y="19907"/>
                  <a:pt x="9109" y="19911"/>
                  <a:pt x="9091" y="19913"/>
                </a:cubicBezTo>
                <a:cubicBezTo>
                  <a:pt x="9060" y="19917"/>
                  <a:pt x="9023" y="19915"/>
                  <a:pt x="8990" y="19913"/>
                </a:cubicBezTo>
                <a:cubicBezTo>
                  <a:pt x="9016" y="19912"/>
                  <a:pt x="9043" y="19910"/>
                  <a:pt x="9070" y="19908"/>
                </a:cubicBezTo>
                <a:cubicBezTo>
                  <a:pt x="9096" y="19907"/>
                  <a:pt x="9123" y="19906"/>
                  <a:pt x="9149" y="19905"/>
                </a:cubicBezTo>
                <a:close/>
                <a:moveTo>
                  <a:pt x="12302" y="20173"/>
                </a:moveTo>
                <a:cubicBezTo>
                  <a:pt x="12335" y="20169"/>
                  <a:pt x="12373" y="20172"/>
                  <a:pt x="12408" y="20173"/>
                </a:cubicBezTo>
                <a:cubicBezTo>
                  <a:pt x="12379" y="20175"/>
                  <a:pt x="12351" y="20176"/>
                  <a:pt x="12322" y="20178"/>
                </a:cubicBezTo>
                <a:cubicBezTo>
                  <a:pt x="12293" y="20179"/>
                  <a:pt x="12264" y="20182"/>
                  <a:pt x="12236" y="20183"/>
                </a:cubicBezTo>
                <a:cubicBezTo>
                  <a:pt x="12256" y="20180"/>
                  <a:pt x="12282" y="20176"/>
                  <a:pt x="12302" y="20173"/>
                </a:cubicBezTo>
                <a:close/>
              </a:path>
            </a:pathLst>
          </a:custGeom>
        </p:spPr>
      </p:pic>
      <p:sp>
        <p:nvSpPr>
          <p:cNvPr id="891" name="Shape"/>
          <p:cNvSpPr>
            <a:spLocks noGrp="1"/>
          </p:cNvSpPr>
          <p:nvPr>
            <p:ph type="body" idx="15"/>
          </p:nvPr>
        </p:nvSpPr>
        <p:spPr>
          <a:xfrm>
            <a:off x="8581313" y="7702771"/>
            <a:ext cx="1236455" cy="1178650"/>
          </a:xfrm>
          <a:custGeom>
            <a:avLst/>
            <a:gdLst/>
            <a:ahLst/>
            <a:cxnLst>
              <a:cxn ang="0">
                <a:pos x="wd2" y="hd2"/>
              </a:cxn>
              <a:cxn ang="5400000">
                <a:pos x="wd2" y="hd2"/>
              </a:cxn>
              <a:cxn ang="10800000">
                <a:pos x="wd2" y="hd2"/>
              </a:cxn>
              <a:cxn ang="16200000">
                <a:pos x="wd2" y="hd2"/>
              </a:cxn>
            </a:cxnLst>
            <a:rect l="0" t="0" r="r" b="b"/>
            <a:pathLst>
              <a:path w="21568" h="21583" extrusionOk="0">
                <a:moveTo>
                  <a:pt x="16592" y="2"/>
                </a:moveTo>
                <a:cubicBezTo>
                  <a:pt x="16492" y="-9"/>
                  <a:pt x="16386" y="16"/>
                  <a:pt x="16290" y="57"/>
                </a:cubicBezTo>
                <a:cubicBezTo>
                  <a:pt x="16249" y="74"/>
                  <a:pt x="16225" y="182"/>
                  <a:pt x="16193" y="245"/>
                </a:cubicBezTo>
                <a:cubicBezTo>
                  <a:pt x="16240" y="268"/>
                  <a:pt x="16289" y="302"/>
                  <a:pt x="16336" y="306"/>
                </a:cubicBezTo>
                <a:cubicBezTo>
                  <a:pt x="16441" y="316"/>
                  <a:pt x="16545" y="312"/>
                  <a:pt x="16650" y="312"/>
                </a:cubicBezTo>
                <a:cubicBezTo>
                  <a:pt x="16653" y="348"/>
                  <a:pt x="16656" y="380"/>
                  <a:pt x="16659" y="416"/>
                </a:cubicBezTo>
                <a:cubicBezTo>
                  <a:pt x="16603" y="443"/>
                  <a:pt x="16546" y="497"/>
                  <a:pt x="16491" y="495"/>
                </a:cubicBezTo>
                <a:cubicBezTo>
                  <a:pt x="16260" y="486"/>
                  <a:pt x="16030" y="460"/>
                  <a:pt x="15799" y="440"/>
                </a:cubicBezTo>
                <a:cubicBezTo>
                  <a:pt x="15671" y="429"/>
                  <a:pt x="15542" y="420"/>
                  <a:pt x="15414" y="404"/>
                </a:cubicBezTo>
                <a:cubicBezTo>
                  <a:pt x="15307" y="390"/>
                  <a:pt x="15200" y="344"/>
                  <a:pt x="15095" y="355"/>
                </a:cubicBezTo>
                <a:cubicBezTo>
                  <a:pt x="14983" y="367"/>
                  <a:pt x="14871" y="428"/>
                  <a:pt x="14731" y="477"/>
                </a:cubicBezTo>
                <a:cubicBezTo>
                  <a:pt x="14755" y="314"/>
                  <a:pt x="14770" y="216"/>
                  <a:pt x="14785" y="118"/>
                </a:cubicBezTo>
                <a:cubicBezTo>
                  <a:pt x="14476" y="3"/>
                  <a:pt x="14417" y="373"/>
                  <a:pt x="14295" y="623"/>
                </a:cubicBezTo>
                <a:cubicBezTo>
                  <a:pt x="14133" y="296"/>
                  <a:pt x="13756" y="295"/>
                  <a:pt x="13548" y="550"/>
                </a:cubicBezTo>
                <a:cubicBezTo>
                  <a:pt x="13464" y="495"/>
                  <a:pt x="13378" y="393"/>
                  <a:pt x="13343" y="422"/>
                </a:cubicBezTo>
                <a:cubicBezTo>
                  <a:pt x="13121" y="604"/>
                  <a:pt x="12922" y="745"/>
                  <a:pt x="12643" y="616"/>
                </a:cubicBezTo>
                <a:cubicBezTo>
                  <a:pt x="12449" y="527"/>
                  <a:pt x="12219" y="591"/>
                  <a:pt x="12006" y="586"/>
                </a:cubicBezTo>
                <a:cubicBezTo>
                  <a:pt x="11905" y="584"/>
                  <a:pt x="11803" y="567"/>
                  <a:pt x="11704" y="586"/>
                </a:cubicBezTo>
                <a:cubicBezTo>
                  <a:pt x="11466" y="631"/>
                  <a:pt x="11225" y="671"/>
                  <a:pt x="10991" y="750"/>
                </a:cubicBezTo>
                <a:cubicBezTo>
                  <a:pt x="10704" y="848"/>
                  <a:pt x="10421" y="982"/>
                  <a:pt x="10136" y="1097"/>
                </a:cubicBezTo>
                <a:cubicBezTo>
                  <a:pt x="10040" y="1136"/>
                  <a:pt x="9932" y="1221"/>
                  <a:pt x="9847" y="1188"/>
                </a:cubicBezTo>
                <a:cubicBezTo>
                  <a:pt x="9372" y="1005"/>
                  <a:pt x="8962" y="1257"/>
                  <a:pt x="8548" y="1541"/>
                </a:cubicBezTo>
                <a:cubicBezTo>
                  <a:pt x="8169" y="1799"/>
                  <a:pt x="7784" y="2030"/>
                  <a:pt x="7395" y="2252"/>
                </a:cubicBezTo>
                <a:cubicBezTo>
                  <a:pt x="7186" y="2372"/>
                  <a:pt x="6961" y="2441"/>
                  <a:pt x="6745" y="2538"/>
                </a:cubicBezTo>
                <a:cubicBezTo>
                  <a:pt x="5965" y="2891"/>
                  <a:pt x="5188" y="3250"/>
                  <a:pt x="4406" y="3596"/>
                </a:cubicBezTo>
                <a:cubicBezTo>
                  <a:pt x="4214" y="3682"/>
                  <a:pt x="4011" y="3714"/>
                  <a:pt x="3815" y="3785"/>
                </a:cubicBezTo>
                <a:cubicBezTo>
                  <a:pt x="3506" y="3897"/>
                  <a:pt x="3188" y="3983"/>
                  <a:pt x="2893" y="4150"/>
                </a:cubicBezTo>
                <a:cubicBezTo>
                  <a:pt x="2407" y="4424"/>
                  <a:pt x="1934" y="4749"/>
                  <a:pt x="1459" y="5062"/>
                </a:cubicBezTo>
                <a:cubicBezTo>
                  <a:pt x="1365" y="5124"/>
                  <a:pt x="1283" y="5228"/>
                  <a:pt x="1195" y="5311"/>
                </a:cubicBezTo>
                <a:cubicBezTo>
                  <a:pt x="1210" y="5357"/>
                  <a:pt x="1226" y="5400"/>
                  <a:pt x="1242" y="5445"/>
                </a:cubicBezTo>
                <a:cubicBezTo>
                  <a:pt x="1678" y="5255"/>
                  <a:pt x="2113" y="5064"/>
                  <a:pt x="2549" y="4874"/>
                </a:cubicBezTo>
                <a:cubicBezTo>
                  <a:pt x="2555" y="4900"/>
                  <a:pt x="2564" y="4927"/>
                  <a:pt x="2570" y="4953"/>
                </a:cubicBezTo>
                <a:cubicBezTo>
                  <a:pt x="2474" y="5018"/>
                  <a:pt x="2378" y="5106"/>
                  <a:pt x="2277" y="5147"/>
                </a:cubicBezTo>
                <a:cubicBezTo>
                  <a:pt x="1845" y="5322"/>
                  <a:pt x="1413" y="5491"/>
                  <a:pt x="977" y="5646"/>
                </a:cubicBezTo>
                <a:cubicBezTo>
                  <a:pt x="734" y="5732"/>
                  <a:pt x="576" y="5952"/>
                  <a:pt x="592" y="6193"/>
                </a:cubicBezTo>
                <a:cubicBezTo>
                  <a:pt x="732" y="6230"/>
                  <a:pt x="865" y="6268"/>
                  <a:pt x="998" y="6303"/>
                </a:cubicBezTo>
                <a:cubicBezTo>
                  <a:pt x="1000" y="6332"/>
                  <a:pt x="1005" y="6358"/>
                  <a:pt x="1007" y="6388"/>
                </a:cubicBezTo>
                <a:cubicBezTo>
                  <a:pt x="761" y="6533"/>
                  <a:pt x="419" y="6398"/>
                  <a:pt x="286" y="6868"/>
                </a:cubicBezTo>
                <a:cubicBezTo>
                  <a:pt x="456" y="7047"/>
                  <a:pt x="436" y="7105"/>
                  <a:pt x="80" y="7428"/>
                </a:cubicBezTo>
                <a:cubicBezTo>
                  <a:pt x="296" y="7412"/>
                  <a:pt x="480" y="7400"/>
                  <a:pt x="688" y="7385"/>
                </a:cubicBezTo>
                <a:cubicBezTo>
                  <a:pt x="494" y="7693"/>
                  <a:pt x="126" y="7500"/>
                  <a:pt x="1" y="8006"/>
                </a:cubicBezTo>
                <a:cubicBezTo>
                  <a:pt x="97" y="7971"/>
                  <a:pt x="165" y="7951"/>
                  <a:pt x="231" y="7927"/>
                </a:cubicBezTo>
                <a:cubicBezTo>
                  <a:pt x="351" y="7884"/>
                  <a:pt x="467" y="7835"/>
                  <a:pt x="588" y="7799"/>
                </a:cubicBezTo>
                <a:cubicBezTo>
                  <a:pt x="876" y="7712"/>
                  <a:pt x="1166" y="7633"/>
                  <a:pt x="1455" y="7549"/>
                </a:cubicBezTo>
                <a:cubicBezTo>
                  <a:pt x="1584" y="7512"/>
                  <a:pt x="1711" y="7468"/>
                  <a:pt x="1841" y="7440"/>
                </a:cubicBezTo>
                <a:cubicBezTo>
                  <a:pt x="1848" y="7439"/>
                  <a:pt x="1869" y="7544"/>
                  <a:pt x="1879" y="7586"/>
                </a:cubicBezTo>
                <a:cubicBezTo>
                  <a:pt x="2276" y="7512"/>
                  <a:pt x="2605" y="6999"/>
                  <a:pt x="3094" y="7282"/>
                </a:cubicBezTo>
                <a:cubicBezTo>
                  <a:pt x="2357" y="7676"/>
                  <a:pt x="1648" y="8053"/>
                  <a:pt x="940" y="8431"/>
                </a:cubicBezTo>
                <a:cubicBezTo>
                  <a:pt x="940" y="8442"/>
                  <a:pt x="939" y="8451"/>
                  <a:pt x="940" y="8462"/>
                </a:cubicBezTo>
                <a:cubicBezTo>
                  <a:pt x="1094" y="8433"/>
                  <a:pt x="1250" y="8404"/>
                  <a:pt x="1363" y="8383"/>
                </a:cubicBezTo>
                <a:cubicBezTo>
                  <a:pt x="1256" y="8490"/>
                  <a:pt x="1135" y="8615"/>
                  <a:pt x="1015" y="8735"/>
                </a:cubicBezTo>
                <a:cubicBezTo>
                  <a:pt x="954" y="8716"/>
                  <a:pt x="892" y="8700"/>
                  <a:pt x="831" y="8650"/>
                </a:cubicBezTo>
                <a:cubicBezTo>
                  <a:pt x="798" y="8624"/>
                  <a:pt x="714" y="8642"/>
                  <a:pt x="697" y="8681"/>
                </a:cubicBezTo>
                <a:cubicBezTo>
                  <a:pt x="672" y="8735"/>
                  <a:pt x="668" y="8838"/>
                  <a:pt x="688" y="8900"/>
                </a:cubicBezTo>
                <a:cubicBezTo>
                  <a:pt x="746" y="9078"/>
                  <a:pt x="843" y="9181"/>
                  <a:pt x="965" y="9228"/>
                </a:cubicBezTo>
                <a:cubicBezTo>
                  <a:pt x="968" y="9255"/>
                  <a:pt x="970" y="9280"/>
                  <a:pt x="973" y="9307"/>
                </a:cubicBezTo>
                <a:cubicBezTo>
                  <a:pt x="1019" y="9300"/>
                  <a:pt x="1065" y="9290"/>
                  <a:pt x="1112" y="9283"/>
                </a:cubicBezTo>
                <a:cubicBezTo>
                  <a:pt x="1199" y="9290"/>
                  <a:pt x="1248" y="9346"/>
                  <a:pt x="1271" y="9435"/>
                </a:cubicBezTo>
                <a:cubicBezTo>
                  <a:pt x="1187" y="9483"/>
                  <a:pt x="1103" y="9533"/>
                  <a:pt x="1019" y="9581"/>
                </a:cubicBezTo>
                <a:cubicBezTo>
                  <a:pt x="1013" y="9579"/>
                  <a:pt x="1005" y="9577"/>
                  <a:pt x="998" y="9575"/>
                </a:cubicBezTo>
                <a:cubicBezTo>
                  <a:pt x="988" y="9593"/>
                  <a:pt x="985" y="9598"/>
                  <a:pt x="982" y="9605"/>
                </a:cubicBezTo>
                <a:cubicBezTo>
                  <a:pt x="959" y="9618"/>
                  <a:pt x="937" y="9629"/>
                  <a:pt x="915" y="9642"/>
                </a:cubicBezTo>
                <a:cubicBezTo>
                  <a:pt x="936" y="9679"/>
                  <a:pt x="951" y="9702"/>
                  <a:pt x="969" y="9733"/>
                </a:cubicBezTo>
                <a:cubicBezTo>
                  <a:pt x="965" y="9808"/>
                  <a:pt x="965" y="9884"/>
                  <a:pt x="977" y="9958"/>
                </a:cubicBezTo>
                <a:cubicBezTo>
                  <a:pt x="923" y="9986"/>
                  <a:pt x="870" y="10011"/>
                  <a:pt x="797" y="10049"/>
                </a:cubicBezTo>
                <a:cubicBezTo>
                  <a:pt x="885" y="10163"/>
                  <a:pt x="962" y="10247"/>
                  <a:pt x="1040" y="10353"/>
                </a:cubicBezTo>
                <a:cubicBezTo>
                  <a:pt x="1054" y="10486"/>
                  <a:pt x="1053" y="10627"/>
                  <a:pt x="994" y="10779"/>
                </a:cubicBezTo>
                <a:cubicBezTo>
                  <a:pt x="905" y="11008"/>
                  <a:pt x="1293" y="11361"/>
                  <a:pt x="1501" y="11223"/>
                </a:cubicBezTo>
                <a:cubicBezTo>
                  <a:pt x="1665" y="11114"/>
                  <a:pt x="1667" y="11257"/>
                  <a:pt x="1686" y="11332"/>
                </a:cubicBezTo>
                <a:cubicBezTo>
                  <a:pt x="1608" y="11492"/>
                  <a:pt x="1549" y="11607"/>
                  <a:pt x="1506" y="11697"/>
                </a:cubicBezTo>
                <a:cubicBezTo>
                  <a:pt x="1433" y="11715"/>
                  <a:pt x="1324" y="11707"/>
                  <a:pt x="1313" y="11752"/>
                </a:cubicBezTo>
                <a:cubicBezTo>
                  <a:pt x="1286" y="11858"/>
                  <a:pt x="1275" y="12017"/>
                  <a:pt x="1313" y="12105"/>
                </a:cubicBezTo>
                <a:cubicBezTo>
                  <a:pt x="1399" y="12302"/>
                  <a:pt x="1518" y="12471"/>
                  <a:pt x="1610" y="12628"/>
                </a:cubicBezTo>
                <a:cubicBezTo>
                  <a:pt x="1317" y="12641"/>
                  <a:pt x="1130" y="12818"/>
                  <a:pt x="1091" y="13102"/>
                </a:cubicBezTo>
                <a:cubicBezTo>
                  <a:pt x="999" y="13173"/>
                  <a:pt x="898" y="13254"/>
                  <a:pt x="856" y="13376"/>
                </a:cubicBezTo>
                <a:cubicBezTo>
                  <a:pt x="727" y="13753"/>
                  <a:pt x="983" y="13793"/>
                  <a:pt x="1124" y="13941"/>
                </a:cubicBezTo>
                <a:cubicBezTo>
                  <a:pt x="1049" y="13959"/>
                  <a:pt x="986" y="13957"/>
                  <a:pt x="923" y="13953"/>
                </a:cubicBezTo>
                <a:cubicBezTo>
                  <a:pt x="727" y="13943"/>
                  <a:pt x="660" y="14071"/>
                  <a:pt x="751" y="14312"/>
                </a:cubicBezTo>
                <a:cubicBezTo>
                  <a:pt x="791" y="14419"/>
                  <a:pt x="850" y="14525"/>
                  <a:pt x="919" y="14592"/>
                </a:cubicBezTo>
                <a:cubicBezTo>
                  <a:pt x="1129" y="14798"/>
                  <a:pt x="1134" y="14791"/>
                  <a:pt x="936" y="15103"/>
                </a:cubicBezTo>
                <a:cubicBezTo>
                  <a:pt x="1078" y="15261"/>
                  <a:pt x="1202" y="15462"/>
                  <a:pt x="1359" y="15559"/>
                </a:cubicBezTo>
                <a:cubicBezTo>
                  <a:pt x="1520" y="15659"/>
                  <a:pt x="1712" y="15651"/>
                  <a:pt x="1887" y="15711"/>
                </a:cubicBezTo>
                <a:cubicBezTo>
                  <a:pt x="1946" y="15731"/>
                  <a:pt x="2021" y="15806"/>
                  <a:pt x="2038" y="15881"/>
                </a:cubicBezTo>
                <a:cubicBezTo>
                  <a:pt x="2056" y="15961"/>
                  <a:pt x="2015" y="16067"/>
                  <a:pt x="1992" y="16210"/>
                </a:cubicBezTo>
                <a:cubicBezTo>
                  <a:pt x="1826" y="15931"/>
                  <a:pt x="1771" y="15873"/>
                  <a:pt x="1610" y="16015"/>
                </a:cubicBezTo>
                <a:cubicBezTo>
                  <a:pt x="1335" y="16260"/>
                  <a:pt x="977" y="16418"/>
                  <a:pt x="927" y="17019"/>
                </a:cubicBezTo>
                <a:cubicBezTo>
                  <a:pt x="683" y="17155"/>
                  <a:pt x="331" y="17611"/>
                  <a:pt x="219" y="17955"/>
                </a:cubicBezTo>
                <a:cubicBezTo>
                  <a:pt x="200" y="18012"/>
                  <a:pt x="173" y="18090"/>
                  <a:pt x="185" y="18138"/>
                </a:cubicBezTo>
                <a:cubicBezTo>
                  <a:pt x="250" y="18389"/>
                  <a:pt x="165" y="18556"/>
                  <a:pt x="59" y="18734"/>
                </a:cubicBezTo>
                <a:cubicBezTo>
                  <a:pt x="15" y="18809"/>
                  <a:pt x="-16" y="18968"/>
                  <a:pt x="9" y="19044"/>
                </a:cubicBezTo>
                <a:cubicBezTo>
                  <a:pt x="30" y="19107"/>
                  <a:pt x="142" y="19104"/>
                  <a:pt x="215" y="19129"/>
                </a:cubicBezTo>
                <a:cubicBezTo>
                  <a:pt x="239" y="19137"/>
                  <a:pt x="265" y="19138"/>
                  <a:pt x="311" y="19141"/>
                </a:cubicBezTo>
                <a:cubicBezTo>
                  <a:pt x="234" y="19360"/>
                  <a:pt x="171" y="19546"/>
                  <a:pt x="85" y="19792"/>
                </a:cubicBezTo>
                <a:cubicBezTo>
                  <a:pt x="309" y="19878"/>
                  <a:pt x="538" y="19949"/>
                  <a:pt x="759" y="20053"/>
                </a:cubicBezTo>
                <a:cubicBezTo>
                  <a:pt x="1272" y="20294"/>
                  <a:pt x="1775" y="20566"/>
                  <a:pt x="2289" y="20795"/>
                </a:cubicBezTo>
                <a:cubicBezTo>
                  <a:pt x="2523" y="20900"/>
                  <a:pt x="2793" y="21055"/>
                  <a:pt x="3010" y="20978"/>
                </a:cubicBezTo>
                <a:cubicBezTo>
                  <a:pt x="3330" y="20864"/>
                  <a:pt x="3591" y="20988"/>
                  <a:pt x="3845" y="21166"/>
                </a:cubicBezTo>
                <a:cubicBezTo>
                  <a:pt x="4208" y="21421"/>
                  <a:pt x="4587" y="21536"/>
                  <a:pt x="4981" y="21580"/>
                </a:cubicBezTo>
                <a:cubicBezTo>
                  <a:pt x="5080" y="21591"/>
                  <a:pt x="5187" y="21566"/>
                  <a:pt x="5282" y="21525"/>
                </a:cubicBezTo>
                <a:cubicBezTo>
                  <a:pt x="5323" y="21508"/>
                  <a:pt x="5343" y="21406"/>
                  <a:pt x="5375" y="21343"/>
                </a:cubicBezTo>
                <a:cubicBezTo>
                  <a:pt x="5328" y="21320"/>
                  <a:pt x="5284" y="21280"/>
                  <a:pt x="5236" y="21276"/>
                </a:cubicBezTo>
                <a:cubicBezTo>
                  <a:pt x="5131" y="21266"/>
                  <a:pt x="5023" y="21276"/>
                  <a:pt x="4918" y="21276"/>
                </a:cubicBezTo>
                <a:cubicBezTo>
                  <a:pt x="4915" y="21240"/>
                  <a:pt x="4912" y="21202"/>
                  <a:pt x="4909" y="21166"/>
                </a:cubicBezTo>
                <a:cubicBezTo>
                  <a:pt x="4965" y="21139"/>
                  <a:pt x="5022" y="21085"/>
                  <a:pt x="5077" y="21087"/>
                </a:cubicBezTo>
                <a:cubicBezTo>
                  <a:pt x="5308" y="21096"/>
                  <a:pt x="5538" y="21122"/>
                  <a:pt x="5769" y="21142"/>
                </a:cubicBezTo>
                <a:cubicBezTo>
                  <a:pt x="5897" y="21153"/>
                  <a:pt x="6026" y="21168"/>
                  <a:pt x="6154" y="21184"/>
                </a:cubicBezTo>
                <a:cubicBezTo>
                  <a:pt x="6261" y="21198"/>
                  <a:pt x="6368" y="21238"/>
                  <a:pt x="6473" y="21227"/>
                </a:cubicBezTo>
                <a:cubicBezTo>
                  <a:pt x="6585" y="21215"/>
                  <a:pt x="6697" y="21154"/>
                  <a:pt x="6837" y="21105"/>
                </a:cubicBezTo>
                <a:cubicBezTo>
                  <a:pt x="6813" y="21268"/>
                  <a:pt x="6798" y="21372"/>
                  <a:pt x="6783" y="21470"/>
                </a:cubicBezTo>
                <a:cubicBezTo>
                  <a:pt x="7092" y="21585"/>
                  <a:pt x="7156" y="21209"/>
                  <a:pt x="7278" y="20959"/>
                </a:cubicBezTo>
                <a:cubicBezTo>
                  <a:pt x="7439" y="21286"/>
                  <a:pt x="7812" y="21293"/>
                  <a:pt x="8020" y="21039"/>
                </a:cubicBezTo>
                <a:cubicBezTo>
                  <a:pt x="8104" y="21093"/>
                  <a:pt x="8190" y="21189"/>
                  <a:pt x="8225" y="21160"/>
                </a:cubicBezTo>
                <a:cubicBezTo>
                  <a:pt x="8447" y="20978"/>
                  <a:pt x="8651" y="20837"/>
                  <a:pt x="8929" y="20966"/>
                </a:cubicBezTo>
                <a:cubicBezTo>
                  <a:pt x="9124" y="21055"/>
                  <a:pt x="9349" y="20997"/>
                  <a:pt x="9562" y="21002"/>
                </a:cubicBezTo>
                <a:cubicBezTo>
                  <a:pt x="9663" y="21004"/>
                  <a:pt x="9769" y="21021"/>
                  <a:pt x="9868" y="21002"/>
                </a:cubicBezTo>
                <a:cubicBezTo>
                  <a:pt x="10107" y="20957"/>
                  <a:pt x="10343" y="20911"/>
                  <a:pt x="10577" y="20832"/>
                </a:cubicBezTo>
                <a:cubicBezTo>
                  <a:pt x="10864" y="20734"/>
                  <a:pt x="11147" y="20600"/>
                  <a:pt x="11432" y="20485"/>
                </a:cubicBezTo>
                <a:cubicBezTo>
                  <a:pt x="11528" y="20446"/>
                  <a:pt x="11636" y="20361"/>
                  <a:pt x="11721" y="20394"/>
                </a:cubicBezTo>
                <a:cubicBezTo>
                  <a:pt x="12196" y="20577"/>
                  <a:pt x="12606" y="20331"/>
                  <a:pt x="13020" y="20047"/>
                </a:cubicBezTo>
                <a:cubicBezTo>
                  <a:pt x="13399" y="19789"/>
                  <a:pt x="13788" y="19552"/>
                  <a:pt x="14177" y="19330"/>
                </a:cubicBezTo>
                <a:cubicBezTo>
                  <a:pt x="14386" y="19210"/>
                  <a:pt x="14607" y="19147"/>
                  <a:pt x="14823" y="19050"/>
                </a:cubicBezTo>
                <a:cubicBezTo>
                  <a:pt x="15603" y="18697"/>
                  <a:pt x="16380" y="18332"/>
                  <a:pt x="17162" y="17986"/>
                </a:cubicBezTo>
                <a:cubicBezTo>
                  <a:pt x="17354" y="17900"/>
                  <a:pt x="17561" y="17868"/>
                  <a:pt x="17757" y="17797"/>
                </a:cubicBezTo>
                <a:cubicBezTo>
                  <a:pt x="18066" y="17685"/>
                  <a:pt x="18380" y="17605"/>
                  <a:pt x="18675" y="17438"/>
                </a:cubicBezTo>
                <a:cubicBezTo>
                  <a:pt x="19161" y="17164"/>
                  <a:pt x="19634" y="16833"/>
                  <a:pt x="20109" y="16520"/>
                </a:cubicBezTo>
                <a:cubicBezTo>
                  <a:pt x="20203" y="16458"/>
                  <a:pt x="20285" y="16360"/>
                  <a:pt x="20373" y="16277"/>
                </a:cubicBezTo>
                <a:cubicBezTo>
                  <a:pt x="20358" y="16231"/>
                  <a:pt x="20342" y="16182"/>
                  <a:pt x="20326" y="16137"/>
                </a:cubicBezTo>
                <a:cubicBezTo>
                  <a:pt x="19890" y="16327"/>
                  <a:pt x="19455" y="16518"/>
                  <a:pt x="19019" y="16708"/>
                </a:cubicBezTo>
                <a:cubicBezTo>
                  <a:pt x="19013" y="16682"/>
                  <a:pt x="19008" y="16655"/>
                  <a:pt x="19002" y="16629"/>
                </a:cubicBezTo>
                <a:cubicBezTo>
                  <a:pt x="19099" y="16564"/>
                  <a:pt x="19190" y="16482"/>
                  <a:pt x="19291" y="16441"/>
                </a:cubicBezTo>
                <a:cubicBezTo>
                  <a:pt x="19723" y="16266"/>
                  <a:pt x="20155" y="16097"/>
                  <a:pt x="20591" y="15942"/>
                </a:cubicBezTo>
                <a:cubicBezTo>
                  <a:pt x="20834" y="15856"/>
                  <a:pt x="20992" y="15630"/>
                  <a:pt x="20976" y="15389"/>
                </a:cubicBezTo>
                <a:cubicBezTo>
                  <a:pt x="20836" y="15352"/>
                  <a:pt x="20703" y="15320"/>
                  <a:pt x="20570" y="15285"/>
                </a:cubicBezTo>
                <a:cubicBezTo>
                  <a:pt x="20568" y="15256"/>
                  <a:pt x="20567" y="15224"/>
                  <a:pt x="20565" y="15194"/>
                </a:cubicBezTo>
                <a:cubicBezTo>
                  <a:pt x="20811" y="15049"/>
                  <a:pt x="21153" y="15184"/>
                  <a:pt x="21286" y="14714"/>
                </a:cubicBezTo>
                <a:cubicBezTo>
                  <a:pt x="21116" y="14535"/>
                  <a:pt x="21136" y="14477"/>
                  <a:pt x="21492" y="14154"/>
                </a:cubicBezTo>
                <a:cubicBezTo>
                  <a:pt x="21276" y="14170"/>
                  <a:pt x="21088" y="14182"/>
                  <a:pt x="20880" y="14197"/>
                </a:cubicBezTo>
                <a:cubicBezTo>
                  <a:pt x="21074" y="13889"/>
                  <a:pt x="21442" y="14082"/>
                  <a:pt x="21567" y="13576"/>
                </a:cubicBezTo>
                <a:cubicBezTo>
                  <a:pt x="21471" y="13611"/>
                  <a:pt x="21408" y="13637"/>
                  <a:pt x="21341" y="13662"/>
                </a:cubicBezTo>
                <a:cubicBezTo>
                  <a:pt x="21222" y="13704"/>
                  <a:pt x="21101" y="13753"/>
                  <a:pt x="20980" y="13789"/>
                </a:cubicBezTo>
                <a:cubicBezTo>
                  <a:pt x="20692" y="13876"/>
                  <a:pt x="20402" y="13955"/>
                  <a:pt x="20113" y="14039"/>
                </a:cubicBezTo>
                <a:cubicBezTo>
                  <a:pt x="19984" y="14076"/>
                  <a:pt x="19857" y="14114"/>
                  <a:pt x="19727" y="14142"/>
                </a:cubicBezTo>
                <a:cubicBezTo>
                  <a:pt x="19720" y="14143"/>
                  <a:pt x="19703" y="14038"/>
                  <a:pt x="19694" y="13996"/>
                </a:cubicBezTo>
                <a:cubicBezTo>
                  <a:pt x="19297" y="14070"/>
                  <a:pt x="18968" y="14583"/>
                  <a:pt x="18478" y="14300"/>
                </a:cubicBezTo>
                <a:cubicBezTo>
                  <a:pt x="19215" y="13906"/>
                  <a:pt x="19920" y="13529"/>
                  <a:pt x="20628" y="13151"/>
                </a:cubicBezTo>
                <a:cubicBezTo>
                  <a:pt x="20628" y="13140"/>
                  <a:pt x="20629" y="13131"/>
                  <a:pt x="20628" y="13120"/>
                </a:cubicBezTo>
                <a:cubicBezTo>
                  <a:pt x="20474" y="13149"/>
                  <a:pt x="20318" y="13178"/>
                  <a:pt x="20205" y="13199"/>
                </a:cubicBezTo>
                <a:cubicBezTo>
                  <a:pt x="20312" y="13092"/>
                  <a:pt x="20437" y="12973"/>
                  <a:pt x="20557" y="12853"/>
                </a:cubicBezTo>
                <a:cubicBezTo>
                  <a:pt x="20618" y="12872"/>
                  <a:pt x="20680" y="12888"/>
                  <a:pt x="20741" y="12938"/>
                </a:cubicBezTo>
                <a:cubicBezTo>
                  <a:pt x="20774" y="12964"/>
                  <a:pt x="20854" y="12946"/>
                  <a:pt x="20871" y="12907"/>
                </a:cubicBezTo>
                <a:cubicBezTo>
                  <a:pt x="20896" y="12853"/>
                  <a:pt x="20900" y="12744"/>
                  <a:pt x="20880" y="12682"/>
                </a:cubicBezTo>
                <a:cubicBezTo>
                  <a:pt x="20822" y="12503"/>
                  <a:pt x="20725" y="12406"/>
                  <a:pt x="20603" y="12360"/>
                </a:cubicBezTo>
                <a:cubicBezTo>
                  <a:pt x="20600" y="12332"/>
                  <a:pt x="20598" y="12303"/>
                  <a:pt x="20595" y="12275"/>
                </a:cubicBezTo>
                <a:cubicBezTo>
                  <a:pt x="20549" y="12282"/>
                  <a:pt x="20503" y="12292"/>
                  <a:pt x="20456" y="12299"/>
                </a:cubicBezTo>
                <a:cubicBezTo>
                  <a:pt x="20369" y="12292"/>
                  <a:pt x="20320" y="12237"/>
                  <a:pt x="20297" y="12147"/>
                </a:cubicBezTo>
                <a:cubicBezTo>
                  <a:pt x="20381" y="12099"/>
                  <a:pt x="20465" y="12049"/>
                  <a:pt x="20549" y="12001"/>
                </a:cubicBezTo>
                <a:cubicBezTo>
                  <a:pt x="20555" y="12003"/>
                  <a:pt x="20563" y="12005"/>
                  <a:pt x="20570" y="12007"/>
                </a:cubicBezTo>
                <a:cubicBezTo>
                  <a:pt x="20580" y="11989"/>
                  <a:pt x="20583" y="11984"/>
                  <a:pt x="20586" y="11977"/>
                </a:cubicBezTo>
                <a:cubicBezTo>
                  <a:pt x="20609" y="11964"/>
                  <a:pt x="20631" y="11953"/>
                  <a:pt x="20653" y="11940"/>
                </a:cubicBezTo>
                <a:cubicBezTo>
                  <a:pt x="20631" y="11902"/>
                  <a:pt x="20617" y="11880"/>
                  <a:pt x="20599" y="11849"/>
                </a:cubicBezTo>
                <a:cubicBezTo>
                  <a:pt x="20603" y="11776"/>
                  <a:pt x="20606" y="11702"/>
                  <a:pt x="20595" y="11630"/>
                </a:cubicBezTo>
                <a:cubicBezTo>
                  <a:pt x="20649" y="11602"/>
                  <a:pt x="20699" y="11571"/>
                  <a:pt x="20771" y="11533"/>
                </a:cubicBezTo>
                <a:cubicBezTo>
                  <a:pt x="20683" y="11419"/>
                  <a:pt x="20610" y="11334"/>
                  <a:pt x="20532" y="11229"/>
                </a:cubicBezTo>
                <a:cubicBezTo>
                  <a:pt x="20518" y="11097"/>
                  <a:pt x="20519" y="10960"/>
                  <a:pt x="20578" y="10809"/>
                </a:cubicBezTo>
                <a:cubicBezTo>
                  <a:pt x="20667" y="10580"/>
                  <a:pt x="20275" y="10221"/>
                  <a:pt x="20067" y="10359"/>
                </a:cubicBezTo>
                <a:cubicBezTo>
                  <a:pt x="19903" y="10468"/>
                  <a:pt x="19905" y="10325"/>
                  <a:pt x="19886" y="10250"/>
                </a:cubicBezTo>
                <a:cubicBezTo>
                  <a:pt x="19964" y="10090"/>
                  <a:pt x="20019" y="9981"/>
                  <a:pt x="20062" y="9891"/>
                </a:cubicBezTo>
                <a:cubicBezTo>
                  <a:pt x="20135" y="9873"/>
                  <a:pt x="20248" y="9882"/>
                  <a:pt x="20259" y="9836"/>
                </a:cubicBezTo>
                <a:cubicBezTo>
                  <a:pt x="20287" y="9730"/>
                  <a:pt x="20293" y="9571"/>
                  <a:pt x="20255" y="9483"/>
                </a:cubicBezTo>
                <a:cubicBezTo>
                  <a:pt x="20169" y="9286"/>
                  <a:pt x="20050" y="9117"/>
                  <a:pt x="19958" y="8960"/>
                </a:cubicBezTo>
                <a:cubicBezTo>
                  <a:pt x="20251" y="8947"/>
                  <a:pt x="20442" y="8764"/>
                  <a:pt x="20482" y="8480"/>
                </a:cubicBezTo>
                <a:cubicBezTo>
                  <a:pt x="20573" y="8409"/>
                  <a:pt x="20670" y="8334"/>
                  <a:pt x="20712" y="8212"/>
                </a:cubicBezTo>
                <a:cubicBezTo>
                  <a:pt x="20841" y="7835"/>
                  <a:pt x="20585" y="7789"/>
                  <a:pt x="20444" y="7641"/>
                </a:cubicBezTo>
                <a:cubicBezTo>
                  <a:pt x="20519" y="7623"/>
                  <a:pt x="20582" y="7631"/>
                  <a:pt x="20645" y="7635"/>
                </a:cubicBezTo>
                <a:cubicBezTo>
                  <a:pt x="20841" y="7645"/>
                  <a:pt x="20908" y="7511"/>
                  <a:pt x="20817" y="7270"/>
                </a:cubicBezTo>
                <a:cubicBezTo>
                  <a:pt x="20777" y="7163"/>
                  <a:pt x="20718" y="7057"/>
                  <a:pt x="20649" y="6990"/>
                </a:cubicBezTo>
                <a:cubicBezTo>
                  <a:pt x="20439" y="6784"/>
                  <a:pt x="20438" y="6791"/>
                  <a:pt x="20637" y="6479"/>
                </a:cubicBezTo>
                <a:cubicBezTo>
                  <a:pt x="20494" y="6321"/>
                  <a:pt x="20366" y="6120"/>
                  <a:pt x="20209" y="6023"/>
                </a:cubicBezTo>
                <a:cubicBezTo>
                  <a:pt x="20048" y="5923"/>
                  <a:pt x="19856" y="5937"/>
                  <a:pt x="19681" y="5877"/>
                </a:cubicBezTo>
                <a:cubicBezTo>
                  <a:pt x="19622" y="5857"/>
                  <a:pt x="19547" y="5782"/>
                  <a:pt x="19530" y="5707"/>
                </a:cubicBezTo>
                <a:cubicBezTo>
                  <a:pt x="19512" y="5627"/>
                  <a:pt x="19553" y="5515"/>
                  <a:pt x="19576" y="5372"/>
                </a:cubicBezTo>
                <a:cubicBezTo>
                  <a:pt x="19742" y="5651"/>
                  <a:pt x="19801" y="5709"/>
                  <a:pt x="19962" y="5567"/>
                </a:cubicBezTo>
                <a:cubicBezTo>
                  <a:pt x="20237" y="5322"/>
                  <a:pt x="20591" y="5164"/>
                  <a:pt x="20641" y="4563"/>
                </a:cubicBezTo>
                <a:cubicBezTo>
                  <a:pt x="20885" y="4427"/>
                  <a:pt x="21237" y="3971"/>
                  <a:pt x="21349" y="3627"/>
                </a:cubicBezTo>
                <a:cubicBezTo>
                  <a:pt x="21368" y="3570"/>
                  <a:pt x="21395" y="3492"/>
                  <a:pt x="21383" y="3444"/>
                </a:cubicBezTo>
                <a:cubicBezTo>
                  <a:pt x="21318" y="3193"/>
                  <a:pt x="21403" y="3033"/>
                  <a:pt x="21509" y="2854"/>
                </a:cubicBezTo>
                <a:cubicBezTo>
                  <a:pt x="21553" y="2779"/>
                  <a:pt x="21584" y="2621"/>
                  <a:pt x="21559" y="2544"/>
                </a:cubicBezTo>
                <a:cubicBezTo>
                  <a:pt x="21538" y="2481"/>
                  <a:pt x="21426" y="2478"/>
                  <a:pt x="21353" y="2453"/>
                </a:cubicBezTo>
                <a:cubicBezTo>
                  <a:pt x="21329" y="2445"/>
                  <a:pt x="21303" y="2450"/>
                  <a:pt x="21257" y="2447"/>
                </a:cubicBezTo>
                <a:cubicBezTo>
                  <a:pt x="21334" y="2228"/>
                  <a:pt x="21402" y="2042"/>
                  <a:pt x="21488" y="1796"/>
                </a:cubicBezTo>
                <a:cubicBezTo>
                  <a:pt x="21263" y="1710"/>
                  <a:pt x="21034" y="1633"/>
                  <a:pt x="20813" y="1529"/>
                </a:cubicBezTo>
                <a:cubicBezTo>
                  <a:pt x="20301" y="1288"/>
                  <a:pt x="19793" y="1016"/>
                  <a:pt x="19279" y="787"/>
                </a:cubicBezTo>
                <a:cubicBezTo>
                  <a:pt x="19045" y="682"/>
                  <a:pt x="18779" y="533"/>
                  <a:pt x="18562" y="610"/>
                </a:cubicBezTo>
                <a:cubicBezTo>
                  <a:pt x="18242" y="724"/>
                  <a:pt x="17977" y="600"/>
                  <a:pt x="17723" y="422"/>
                </a:cubicBezTo>
                <a:cubicBezTo>
                  <a:pt x="17360" y="167"/>
                  <a:pt x="16986" y="46"/>
                  <a:pt x="16592" y="2"/>
                </a:cubicBezTo>
                <a:close/>
              </a:path>
            </a:pathLst>
          </a:custGeom>
        </p:spPr>
        <p:txBody>
          <a:bodyPr/>
          <a:lstStyle/>
          <a:p>
            <a:pPr defTabSz="642937">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p>
        </p:txBody>
      </p:sp>
      <p:sp>
        <p:nvSpPr>
          <p:cNvPr id="892" name="Venenatis Euismod Purus"/>
          <p:cNvSpPr txBox="1">
            <a:spLocks noGrp="1"/>
          </p:cNvSpPr>
          <p:nvPr>
            <p:ph type="body" idx="16"/>
          </p:nvPr>
        </p:nvSpPr>
        <p:spPr>
          <a:xfrm>
            <a:off x="11087196" y="7832332"/>
            <a:ext cx="10617230" cy="984568"/>
          </a:xfrm>
          <a:prstGeom prst="rect">
            <a:avLst/>
          </a:prstGeom>
        </p:spPr>
        <p:txBody>
          <a:bodyPr/>
          <a:lstStyle/>
          <a:p>
            <a:pPr>
              <a:lnSpc>
                <a:spcPct val="80000"/>
              </a:lnSpc>
            </a:pPr>
            <a:r>
              <a:rPr lang="fr-FR" sz="6000" dirty="0" smtClean="0"/>
              <a:t>Self </a:t>
            </a:r>
            <a:r>
              <a:rPr lang="fr-FR" sz="6000" dirty="0" smtClean="0"/>
              <a:t>definition</a:t>
            </a:r>
            <a:r>
              <a:rPr lang="fr-FR" sz="6000" dirty="0" smtClean="0"/>
              <a:t> and </a:t>
            </a:r>
            <a:r>
              <a:rPr lang="fr-FR" sz="6000" dirty="0" smtClean="0"/>
              <a:t>european</a:t>
            </a:r>
            <a:r>
              <a:rPr lang="fr-FR" sz="6000" dirty="0" smtClean="0"/>
              <a:t> </a:t>
            </a:r>
            <a:r>
              <a:rPr lang="fr-FR" sz="6000" dirty="0" smtClean="0"/>
              <a:t>identity</a:t>
            </a:r>
            <a:endParaRPr sz="2800" dirty="0"/>
          </a:p>
        </p:txBody>
      </p:sp>
      <p:sp>
        <p:nvSpPr>
          <p:cNvPr id="894" name="Rectangle"/>
          <p:cNvSpPr>
            <a:spLocks noGrp="1"/>
          </p:cNvSpPr>
          <p:nvPr>
            <p:ph type="body" idx="17"/>
          </p:nvPr>
        </p:nvSpPr>
        <p:spPr>
          <a:prstGeom prst="rect">
            <a:avLst/>
          </a:prstGeom>
        </p:spPr>
        <p:txBody>
          <a:bodyPr/>
          <a:lstStyle/>
          <a:p>
            <a:pPr>
              <a:defRPr sz="5800">
                <a:latin typeface="Gill Sans"/>
                <a:ea typeface="Gill Sans"/>
                <a:cs typeface="Gill Sans"/>
                <a:sym typeface="Gill Sans"/>
              </a:defRPr>
            </a:pPr>
            <a:endParaRPr dirty="0"/>
          </a:p>
        </p:txBody>
      </p:sp>
      <p:sp>
        <p:nvSpPr>
          <p:cNvPr id="895" name="Line"/>
          <p:cNvSpPr>
            <a:spLocks noGrp="1"/>
          </p:cNvSpPr>
          <p:nvPr>
            <p:ph type="body" idx="18"/>
          </p:nvPr>
        </p:nvSpPr>
        <p:spPr>
          <a:xfrm>
            <a:off x="12191999" y="12260426"/>
            <a:ext cx="1" cy="371869"/>
          </a:xfrm>
          <a:prstGeom prst="line">
            <a:avLst/>
          </a:prstGeom>
        </p:spPr>
        <p:txBody>
          <a:bodyPr/>
          <a:lstStyle/>
          <a:p>
            <a:pPr>
              <a:defRPr sz="56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p>
        </p:txBody>
      </p:sp>
      <p:sp>
        <p:nvSpPr>
          <p:cNvPr id="896" name="Slide Number"/>
          <p:cNvSpPr txBox="1">
            <a:spLocks noGrp="1"/>
          </p:cNvSpPr>
          <p:nvPr>
            <p:ph type="sldNum" sz="quarter" idx="2"/>
          </p:nvPr>
        </p:nvSpPr>
        <p:spPr>
          <a:xfrm>
            <a:off x="12051220" y="11772503"/>
            <a:ext cx="281560" cy="422276"/>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109</a:t>
            </a:fld>
            <a:endParaRPr dirty="0"/>
          </a:p>
        </p:txBody>
      </p:sp>
      <p:sp>
        <p:nvSpPr>
          <p:cNvPr id="897" name="#1"/>
          <p:cNvSpPr txBox="1">
            <a:spLocks noGrp="1"/>
          </p:cNvSpPr>
          <p:nvPr>
            <p:ph type="body" idx="19"/>
          </p:nvPr>
        </p:nvSpPr>
        <p:spPr>
          <a:xfrm>
            <a:off x="8787016" y="7896853"/>
            <a:ext cx="1030752" cy="984568"/>
          </a:xfrm>
          <a:prstGeom prst="rect">
            <a:avLst/>
          </a:prstGeom>
        </p:spPr>
        <p:txBody>
          <a:bodyPr/>
          <a:lstStyle/>
          <a:p>
            <a:r>
              <a:rPr dirty="0" smtClean="0"/>
              <a:t>#</a:t>
            </a:r>
            <a:r>
              <a:rPr lang="fr-FR" dirty="0" smtClean="0"/>
              <a:t> 3</a:t>
            </a:r>
            <a:endParaRPr dirty="0"/>
          </a:p>
        </p:txBody>
      </p:sp>
      <p:sp>
        <p:nvSpPr>
          <p:cNvPr id="900" name="#2"/>
          <p:cNvSpPr txBox="1">
            <a:spLocks noGrp="1"/>
          </p:cNvSpPr>
          <p:nvPr>
            <p:ph type="body" idx="22"/>
          </p:nvPr>
        </p:nvSpPr>
        <p:spPr>
          <a:xfrm>
            <a:off x="3745523" y="8977455"/>
            <a:ext cx="1030752" cy="984568"/>
          </a:xfrm>
          <a:prstGeom prst="rect">
            <a:avLst/>
          </a:prstGeom>
        </p:spPr>
        <p:txBody>
          <a:bodyPr/>
          <a:lstStyle/>
          <a:p>
            <a:r>
              <a:rPr dirty="0"/>
              <a:t>#2</a:t>
            </a:r>
          </a:p>
        </p:txBody>
      </p:sp>
      <p:sp>
        <p:nvSpPr>
          <p:cNvPr id="904" name="#3"/>
          <p:cNvSpPr txBox="1">
            <a:spLocks noGrp="1"/>
          </p:cNvSpPr>
          <p:nvPr>
            <p:ph type="body" idx="26"/>
          </p:nvPr>
        </p:nvSpPr>
        <p:spPr>
          <a:xfrm>
            <a:off x="13730491" y="6280498"/>
            <a:ext cx="1030752" cy="984568"/>
          </a:xfrm>
          <a:prstGeom prst="rect">
            <a:avLst/>
          </a:prstGeom>
        </p:spPr>
        <p:txBody>
          <a:bodyPr/>
          <a:lstStyle/>
          <a:p>
            <a:r>
              <a:rPr dirty="0"/>
              <a:t>#3</a:t>
            </a:r>
          </a:p>
        </p:txBody>
      </p:sp>
      <p:sp>
        <p:nvSpPr>
          <p:cNvPr id="22" name="#3">
            <a:extLst>
              <a:ext uri="{FF2B5EF4-FFF2-40B4-BE49-F238E27FC236}">
                <a16:creationId xmlns="" xmlns:a16="http://schemas.microsoft.com/office/drawing/2014/main" id="{A5EDDBB0-B435-894F-AB23-B334E1D7CBEC}"/>
              </a:ext>
            </a:extLst>
          </p:cNvPr>
          <p:cNvSpPr txBox="1">
            <a:spLocks/>
          </p:cNvSpPr>
          <p:nvPr/>
        </p:nvSpPr>
        <p:spPr>
          <a:xfrm>
            <a:off x="14132913" y="9030625"/>
            <a:ext cx="1030752" cy="984568"/>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lstStyle>
            <a:lvl1pPr marL="0" marR="0" indent="0" algn="l" defTabSz="821531" eaLnBrk="1" latinLnBrk="0" hangingPunct="1">
              <a:lnSpc>
                <a:spcPct val="70000"/>
              </a:lnSpc>
              <a:spcBef>
                <a:spcPts val="0"/>
              </a:spcBef>
              <a:spcAft>
                <a:spcPts val="0"/>
              </a:spcAft>
              <a:buClrTx/>
              <a:buSzTx/>
              <a:buFontTx/>
              <a:buNone/>
              <a:tabLst/>
              <a:defRPr sz="5000" b="1" i="0" u="none" strike="noStrike" cap="all" spc="0" baseline="0">
                <a:ln>
                  <a:noFill/>
                </a:ln>
                <a:solidFill>
                  <a:srgbClr val="FFFFFF"/>
                </a:solidFill>
                <a:uFillTx/>
                <a:latin typeface="+mj-lt"/>
                <a:ea typeface="+mj-ea"/>
                <a:cs typeface="+mj-cs"/>
                <a:sym typeface="Avenir Next"/>
              </a:defRPr>
            </a:lvl1pPr>
            <a:lvl2pPr marL="0" marR="0" indent="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2pPr>
            <a:lvl3pPr marL="0" marR="0" indent="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3pPr>
            <a:lvl4pPr marL="0" marR="0" indent="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4pPr>
            <a:lvl5pPr marL="0" marR="0" indent="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5pPr>
            <a:lvl6pPr marL="0" marR="0" indent="35560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6pPr>
            <a:lvl7pPr marL="0" marR="0" indent="71120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7pPr>
            <a:lvl8pPr marL="0" marR="0" indent="106680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8pPr>
            <a:lvl9pPr marL="0" marR="0" indent="142240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9pPr>
          </a:lstStyle>
          <a:p>
            <a:r>
              <a:rPr lang="fr-FR" dirty="0"/>
              <a:t>#3</a:t>
            </a:r>
          </a:p>
        </p:txBody>
      </p:sp>
      <p:sp>
        <p:nvSpPr>
          <p:cNvPr id="42" name="ZoneTexte 41">
            <a:extLst>
              <a:ext uri="{FF2B5EF4-FFF2-40B4-BE49-F238E27FC236}">
                <a16:creationId xmlns="" xmlns:a16="http://schemas.microsoft.com/office/drawing/2014/main" id="{1F2D9E2C-2BAD-6A4A-BC28-3DF9F36E2171}"/>
              </a:ext>
            </a:extLst>
          </p:cNvPr>
          <p:cNvSpPr txBox="1"/>
          <p:nvPr/>
        </p:nvSpPr>
        <p:spPr>
          <a:xfrm>
            <a:off x="897444" y="12362917"/>
            <a:ext cx="7636956" cy="7598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algn="l"/>
            <a:r>
              <a:rPr lang="fr-FR" sz="2000" dirty="0">
                <a:latin typeface="Avenir Next Ultra Light" panose="020B0203020202020204" pitchFamily="34" charset="77"/>
              </a:rPr>
              <a:t>Christophe Gervasi – </a:t>
            </a:r>
            <a:r>
              <a:rPr lang="fr-FR" sz="2000" dirty="0" smtClean="0">
                <a:latin typeface="Avenir Next Ultra Light" panose="020B0203020202020204" pitchFamily="34" charset="77"/>
              </a:rPr>
              <a:t> Rapport qualitatif  - Construire un </a:t>
            </a:r>
            <a:r>
              <a:rPr lang="fr-FR" sz="2000" dirty="0">
                <a:latin typeface="Avenir Next Ultra Light" panose="020B0203020202020204" pitchFamily="34" charset="77"/>
              </a:rPr>
              <a:t>Nous </a:t>
            </a:r>
            <a:r>
              <a:rPr lang="fr-FR" sz="2000" dirty="0" smtClean="0">
                <a:latin typeface="Avenir Next Ultra Light" panose="020B0203020202020204" pitchFamily="34" charset="77"/>
              </a:rPr>
              <a:t>européen – Juillet 2021</a:t>
            </a:r>
            <a:endParaRPr kumimoji="0" lang="fr-FR" sz="2000" u="none" strike="noStrike" cap="none" spc="0" normalizeH="0" baseline="0" dirty="0">
              <a:ln>
                <a:noFill/>
              </a:ln>
              <a:solidFill>
                <a:srgbClr val="000000"/>
              </a:solidFill>
              <a:effectLst/>
              <a:uFillTx/>
              <a:latin typeface="Avenir Next Ultra Light" panose="020B0203020202020204" pitchFamily="34" charset="77"/>
              <a:sym typeface="Gill Sans"/>
            </a:endParaRPr>
          </a:p>
        </p:txBody>
      </p:sp>
      <p:pic>
        <p:nvPicPr>
          <p:cNvPr id="3" name="Image 2"/>
          <p:cNvPicPr>
            <a:picLocks noChangeAspect="1"/>
          </p:cNvPicPr>
          <p:nvPr/>
        </p:nvPicPr>
        <p:blipFill>
          <a:blip r:embed="rId3"/>
          <a:stretch>
            <a:fillRect/>
          </a:stretch>
        </p:blipFill>
        <p:spPr>
          <a:xfrm>
            <a:off x="21704426" y="3489075"/>
            <a:ext cx="2143125" cy="1395746"/>
          </a:xfrm>
          <a:prstGeom prst="rect">
            <a:avLst/>
          </a:prstGeom>
        </p:spPr>
      </p:pic>
      <p:pic>
        <p:nvPicPr>
          <p:cNvPr id="18" name="Image 17"/>
          <p:cNvPicPr>
            <a:picLocks noChangeAspect="1"/>
          </p:cNvPicPr>
          <p:nvPr/>
        </p:nvPicPr>
        <p:blipFill rotWithShape="1">
          <a:blip r:embed="rId4"/>
          <a:srcRect t="18883" b="18467"/>
          <a:stretch/>
        </p:blipFill>
        <p:spPr>
          <a:xfrm>
            <a:off x="19551525" y="3461290"/>
            <a:ext cx="2143125" cy="1431415"/>
          </a:xfrm>
          <a:prstGeom prst="rect">
            <a:avLst/>
          </a:prstGeom>
        </p:spPr>
      </p:pic>
    </p:spTree>
    <p:extLst>
      <p:ext uri="{BB962C8B-B14F-4D97-AF65-F5344CB8AC3E}">
        <p14:creationId xmlns:p14="http://schemas.microsoft.com/office/powerpoint/2010/main" val="1980737964"/>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 xmlns:a16="http://schemas.microsoft.com/office/drawing/2014/main" id="{9A3C046A-B3F5-9A42-B408-759E55BE4BE7}"/>
              </a:ext>
            </a:extLst>
          </p:cNvPr>
          <p:cNvSpPr>
            <a:spLocks noGrp="1"/>
          </p:cNvSpPr>
          <p:nvPr>
            <p:ph type="body" sz="quarter" idx="15"/>
          </p:nvPr>
        </p:nvSpPr>
        <p:spPr/>
        <p:txBody>
          <a:bodyPr/>
          <a:lstStyle/>
          <a:p>
            <a:endParaRPr lang="fr-FR" dirty="0"/>
          </a:p>
        </p:txBody>
      </p:sp>
      <p:sp>
        <p:nvSpPr>
          <p:cNvPr id="5" name="Espace réservé du texte 4">
            <a:extLst>
              <a:ext uri="{FF2B5EF4-FFF2-40B4-BE49-F238E27FC236}">
                <a16:creationId xmlns="" xmlns:a16="http://schemas.microsoft.com/office/drawing/2014/main" id="{81AA34F7-61BD-DE46-A618-3EEE7C67794C}"/>
              </a:ext>
            </a:extLst>
          </p:cNvPr>
          <p:cNvSpPr>
            <a:spLocks noGrp="1"/>
          </p:cNvSpPr>
          <p:nvPr>
            <p:ph type="body" sz="quarter" idx="16"/>
          </p:nvPr>
        </p:nvSpPr>
        <p:spPr/>
        <p:txBody>
          <a:bodyPr/>
          <a:lstStyle/>
          <a:p>
            <a:endParaRPr lang="fr-FR" dirty="0"/>
          </a:p>
        </p:txBody>
      </p:sp>
      <p:sp>
        <p:nvSpPr>
          <p:cNvPr id="885"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11</a:t>
            </a:fld>
            <a:endParaRPr dirty="0"/>
          </a:p>
        </p:txBody>
      </p:sp>
      <p:sp>
        <p:nvSpPr>
          <p:cNvPr id="886" name="Body"/>
          <p:cNvSpPr txBox="1">
            <a:spLocks noGrp="1"/>
          </p:cNvSpPr>
          <p:nvPr>
            <p:ph type="body" sz="half" idx="1"/>
          </p:nvPr>
        </p:nvSpPr>
        <p:spPr>
          <a:xfrm>
            <a:off x="2325039" y="4138565"/>
            <a:ext cx="19733919" cy="7603401"/>
          </a:xfrm>
          <a:prstGeom prst="rect">
            <a:avLst/>
          </a:prstGeom>
        </p:spPr>
        <p:txBody>
          <a:bodyPr wrap="square" numCol="1" anchor="ctr"/>
          <a:lstStyle/>
          <a:p>
            <a:pPr marL="704850" indent="-571500">
              <a:lnSpc>
                <a:spcPct val="100000"/>
              </a:lnSpc>
              <a:spcBef>
                <a:spcPts val="1800"/>
              </a:spcBef>
              <a:buSzPct val="124000"/>
              <a:buBlip>
                <a:blip r:embed="rId2"/>
              </a:buBlip>
              <a:tabLst>
                <a:tab pos="1508125" algn="l"/>
              </a:tabLst>
            </a:pPr>
            <a:endParaRPr lang="fr-FR" sz="4400" dirty="0" smtClean="0">
              <a:latin typeface="+mj-lt"/>
            </a:endParaRPr>
          </a:p>
          <a:p>
            <a:pPr marL="704850" indent="-571500">
              <a:lnSpc>
                <a:spcPct val="100000"/>
              </a:lnSpc>
              <a:spcBef>
                <a:spcPts val="1800"/>
              </a:spcBef>
              <a:buSzPct val="124000"/>
              <a:buBlip>
                <a:blip r:embed="rId2"/>
              </a:buBlip>
              <a:tabLst>
                <a:tab pos="1508125" algn="l"/>
              </a:tabLst>
            </a:pPr>
            <a:r>
              <a:rPr lang="fr-FR" sz="3200" dirty="0" smtClean="0">
                <a:latin typeface="+mj-lt"/>
              </a:rPr>
              <a:t>L’étude globale se ventile sur 3 types méthodologiques de recueil d’information et d’analyse (Documentaire, quantitative et qualitative).</a:t>
            </a:r>
            <a:endParaRPr lang="fr-FR" sz="3200" dirty="0">
              <a:latin typeface="+mj-lt"/>
            </a:endParaRPr>
          </a:p>
          <a:p>
            <a:pPr marL="704850" indent="-571500">
              <a:lnSpc>
                <a:spcPct val="100000"/>
              </a:lnSpc>
              <a:spcBef>
                <a:spcPts val="1800"/>
              </a:spcBef>
              <a:buSzPct val="124000"/>
              <a:buBlip>
                <a:blip r:embed="rId2"/>
              </a:buBlip>
              <a:tabLst>
                <a:tab pos="1508125" algn="l"/>
              </a:tabLst>
            </a:pPr>
            <a:r>
              <a:rPr lang="fr-FR" sz="3200" dirty="0" smtClean="0">
                <a:latin typeface="+mj-lt"/>
              </a:rPr>
              <a:t>Les résultats de l’étude feront l’objet de quatre tomes chacun correspondant à une phase d’un processus plus général, celui de l’étude dans sa globalité, mais chacun constituant une production exhaustive et autonome.</a:t>
            </a:r>
            <a:endParaRPr lang="fr-FR" sz="3200" dirty="0">
              <a:latin typeface="+mj-lt"/>
            </a:endParaRPr>
          </a:p>
          <a:p>
            <a:pPr marL="704850" indent="-571500">
              <a:lnSpc>
                <a:spcPct val="100000"/>
              </a:lnSpc>
              <a:spcBef>
                <a:spcPts val="1800"/>
              </a:spcBef>
              <a:buSzPct val="124000"/>
              <a:buBlip>
                <a:blip r:embed="rId2"/>
              </a:buBlip>
              <a:tabLst>
                <a:tab pos="1508125" algn="l"/>
              </a:tabLst>
            </a:pPr>
            <a:r>
              <a:rPr lang="fr-FR" sz="3200" dirty="0" smtClean="0">
                <a:latin typeface="+mj-lt"/>
              </a:rPr>
              <a:t>La somme de ce corpus, par la richesse et diversité des méthodologies déployées, constitue un document général très solide soutenu par la puissance méthodologique déployée.</a:t>
            </a:r>
          </a:p>
          <a:p>
            <a:pPr marL="704850" indent="-571500">
              <a:lnSpc>
                <a:spcPct val="100000"/>
              </a:lnSpc>
              <a:spcBef>
                <a:spcPts val="1800"/>
              </a:spcBef>
              <a:buSzPct val="124000"/>
              <a:buBlip>
                <a:blip r:embed="rId2"/>
              </a:buBlip>
              <a:tabLst>
                <a:tab pos="1508125" algn="l"/>
              </a:tabLst>
            </a:pPr>
            <a:r>
              <a:rPr lang="fr-FR" sz="3200" dirty="0" smtClean="0">
                <a:latin typeface="+mj-lt"/>
              </a:rPr>
              <a:t>Enfin, par simplification méthodologique et budgétaire nous avons retenu quatre pays emblématiques de part leur envergure mais aussi par leur géographie ou connaissance approfondie.</a:t>
            </a:r>
          </a:p>
          <a:p>
            <a:pPr marL="704850" indent="-571500">
              <a:lnSpc>
                <a:spcPct val="100000"/>
              </a:lnSpc>
              <a:spcBef>
                <a:spcPts val="1800"/>
              </a:spcBef>
              <a:buSzPct val="124000"/>
              <a:buBlip>
                <a:blip r:embed="rId2"/>
              </a:buBlip>
              <a:tabLst>
                <a:tab pos="1508125" algn="l"/>
              </a:tabLst>
            </a:pPr>
            <a:r>
              <a:rPr lang="fr-FR" sz="2400" dirty="0" smtClean="0">
                <a:latin typeface="+mj-lt"/>
              </a:rPr>
              <a:t>Allemagne pour l’Europe du Nord</a:t>
            </a:r>
          </a:p>
          <a:p>
            <a:pPr marL="704850" indent="-571500">
              <a:lnSpc>
                <a:spcPct val="100000"/>
              </a:lnSpc>
              <a:spcBef>
                <a:spcPts val="1800"/>
              </a:spcBef>
              <a:buSzPct val="124000"/>
              <a:buBlip>
                <a:blip r:embed="rId2"/>
              </a:buBlip>
              <a:tabLst>
                <a:tab pos="1508125" algn="l"/>
              </a:tabLst>
            </a:pPr>
            <a:r>
              <a:rPr lang="fr-FR" sz="2400" dirty="0" smtClean="0">
                <a:latin typeface="+mj-lt"/>
              </a:rPr>
              <a:t>France pour la connaissance immédiate et approfondie</a:t>
            </a:r>
          </a:p>
          <a:p>
            <a:pPr marL="704850" indent="-571500">
              <a:lnSpc>
                <a:spcPct val="100000"/>
              </a:lnSpc>
              <a:spcBef>
                <a:spcPts val="1800"/>
              </a:spcBef>
              <a:buSzPct val="124000"/>
              <a:buBlip>
                <a:blip r:embed="rId2"/>
              </a:buBlip>
              <a:tabLst>
                <a:tab pos="1508125" algn="l"/>
              </a:tabLst>
            </a:pPr>
            <a:r>
              <a:rPr lang="fr-FR" sz="2400" dirty="0" smtClean="0">
                <a:latin typeface="+mj-lt"/>
              </a:rPr>
              <a:t>Italie pour l’Europe du Sud</a:t>
            </a:r>
          </a:p>
          <a:p>
            <a:pPr marL="704850" indent="-571500">
              <a:lnSpc>
                <a:spcPct val="100000"/>
              </a:lnSpc>
              <a:spcBef>
                <a:spcPts val="1800"/>
              </a:spcBef>
              <a:buSzPct val="124000"/>
              <a:buBlip>
                <a:blip r:embed="rId2"/>
              </a:buBlip>
              <a:tabLst>
                <a:tab pos="1508125" algn="l"/>
              </a:tabLst>
            </a:pPr>
            <a:r>
              <a:rPr lang="fr-FR" sz="2400" dirty="0" smtClean="0">
                <a:latin typeface="+mj-lt"/>
              </a:rPr>
              <a:t>Pologne pour l’Europe Orientale</a:t>
            </a:r>
          </a:p>
          <a:p>
            <a:pPr marL="133350" lvl="2">
              <a:lnSpc>
                <a:spcPct val="100000"/>
              </a:lnSpc>
              <a:spcBef>
                <a:spcPts val="1800"/>
              </a:spcBef>
              <a:buSzPct val="124000"/>
              <a:tabLst>
                <a:tab pos="1508125" algn="l"/>
              </a:tabLst>
            </a:pPr>
            <a:endParaRPr lang="fr-FR" sz="3200" dirty="0">
              <a:latin typeface="+mj-lt"/>
            </a:endParaRPr>
          </a:p>
          <a:p>
            <a:pPr marL="133350">
              <a:lnSpc>
                <a:spcPct val="100000"/>
              </a:lnSpc>
              <a:spcBef>
                <a:spcPts val="1800"/>
              </a:spcBef>
              <a:buSzPct val="124000"/>
              <a:tabLst>
                <a:tab pos="1508125" algn="l"/>
              </a:tabLst>
            </a:pPr>
            <a:endParaRPr lang="fr-FR" sz="4400" dirty="0">
              <a:latin typeface="+mj-lt"/>
            </a:endParaRPr>
          </a:p>
        </p:txBody>
      </p:sp>
      <p:sp>
        <p:nvSpPr>
          <p:cNvPr id="19" name="Espace réservé du texte 2">
            <a:extLst>
              <a:ext uri="{FF2B5EF4-FFF2-40B4-BE49-F238E27FC236}">
                <a16:creationId xmlns="" xmlns:a16="http://schemas.microsoft.com/office/drawing/2014/main" id="{AB3789C9-0B28-4640-961A-BE451E50B0EF}"/>
              </a:ext>
            </a:extLst>
          </p:cNvPr>
          <p:cNvSpPr>
            <a:spLocks noGrp="1"/>
          </p:cNvSpPr>
          <p:nvPr>
            <p:ph type="body" sz="quarter" idx="13"/>
          </p:nvPr>
        </p:nvSpPr>
        <p:spPr>
          <a:xfrm>
            <a:off x="10996864" y="1306373"/>
            <a:ext cx="4427620" cy="793703"/>
          </a:xfrm>
        </p:spPr>
        <p:txBody>
          <a:bodyPr/>
          <a:lstStyle/>
          <a:p>
            <a:endParaRPr lang="fr-FR" dirty="0"/>
          </a:p>
        </p:txBody>
      </p:sp>
      <p:sp>
        <p:nvSpPr>
          <p:cNvPr id="20" name="Titre 1">
            <a:extLst>
              <a:ext uri="{FF2B5EF4-FFF2-40B4-BE49-F238E27FC236}">
                <a16:creationId xmlns="" xmlns:a16="http://schemas.microsoft.com/office/drawing/2014/main" id="{C3D392D1-BDA7-FA46-919D-428FD8FCC2D7}"/>
              </a:ext>
            </a:extLst>
          </p:cNvPr>
          <p:cNvSpPr>
            <a:spLocks noGrp="1"/>
          </p:cNvSpPr>
          <p:nvPr>
            <p:ph type="title"/>
          </p:nvPr>
        </p:nvSpPr>
        <p:spPr>
          <a:xfrm>
            <a:off x="945571" y="2002059"/>
            <a:ext cx="22275376" cy="1994033"/>
          </a:xfrm>
        </p:spPr>
        <p:txBody>
          <a:bodyPr/>
          <a:lstStyle/>
          <a:p>
            <a:pPr>
              <a:lnSpc>
                <a:spcPct val="90000"/>
              </a:lnSpc>
              <a:spcBef>
                <a:spcPct val="25000"/>
              </a:spcBef>
              <a:buClr>
                <a:schemeClr val="accent2"/>
              </a:buClr>
              <a:buSzPct val="90000"/>
              <a:tabLst>
                <a:tab pos="5918200" algn="l"/>
                <a:tab pos="6096000" algn="l"/>
              </a:tabLst>
              <a:defRPr/>
            </a:pPr>
            <a:r>
              <a:rPr lang="fr-FR" dirty="0" smtClean="0">
                <a:solidFill>
                  <a:schemeClr val="tx1"/>
                </a:solidFill>
              </a:rPr>
              <a:t>Une démarche méthodologique qui aboutit </a:t>
            </a:r>
            <a:br>
              <a:rPr lang="fr-FR" dirty="0" smtClean="0">
                <a:solidFill>
                  <a:schemeClr val="tx1"/>
                </a:solidFill>
              </a:rPr>
            </a:br>
            <a:r>
              <a:rPr lang="fr-FR" dirty="0" smtClean="0">
                <a:solidFill>
                  <a:schemeClr val="tx1"/>
                </a:solidFill>
              </a:rPr>
              <a:t>a un corpus puissant et exhaustif</a:t>
            </a:r>
            <a:endParaRPr lang="fr-FR" dirty="0">
              <a:solidFill>
                <a:schemeClr val="tx1"/>
              </a:solidFill>
            </a:endParaRPr>
          </a:p>
        </p:txBody>
      </p:sp>
      <p:sp>
        <p:nvSpPr>
          <p:cNvPr id="21" name="SuBTITLE GOES HERE">
            <a:extLst>
              <a:ext uri="{FF2B5EF4-FFF2-40B4-BE49-F238E27FC236}">
                <a16:creationId xmlns="" xmlns:a16="http://schemas.microsoft.com/office/drawing/2014/main" id="{35871DBC-935A-2347-A21E-2565A12C9458}"/>
              </a:ext>
            </a:extLst>
          </p:cNvPr>
          <p:cNvSpPr txBox="1">
            <a:spLocks noGrp="1"/>
          </p:cNvSpPr>
          <p:nvPr>
            <p:ph type="body" sz="quarter" idx="14"/>
          </p:nvPr>
        </p:nvSpPr>
        <p:spPr>
          <a:xfrm>
            <a:off x="4836344" y="747149"/>
            <a:ext cx="14711312" cy="371281"/>
          </a:xfrm>
          <a:prstGeom prst="rect">
            <a:avLst/>
          </a:prstGeom>
        </p:spPr>
        <p:txBody>
          <a:bodyPr/>
          <a:lstStyle/>
          <a:p>
            <a:r>
              <a:rPr lang="fr-FR" sz="2400" dirty="0"/>
              <a:t>Démarche méthodologique</a:t>
            </a:r>
          </a:p>
        </p:txBody>
      </p:sp>
      <p:sp>
        <p:nvSpPr>
          <p:cNvPr id="9" name="ZoneTexte 8">
            <a:extLst>
              <a:ext uri="{FF2B5EF4-FFF2-40B4-BE49-F238E27FC236}">
                <a16:creationId xmlns="" xmlns:a16="http://schemas.microsoft.com/office/drawing/2014/main" id="{C9FA69AC-CE85-7143-AB32-6EDEC5829621}"/>
              </a:ext>
            </a:extLst>
          </p:cNvPr>
          <p:cNvSpPr txBox="1"/>
          <p:nvPr/>
        </p:nvSpPr>
        <p:spPr>
          <a:xfrm>
            <a:off x="897444" y="12136894"/>
            <a:ext cx="7393116" cy="7598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algn="l"/>
            <a:r>
              <a:rPr lang="fr-FR" sz="2000" dirty="0">
                <a:latin typeface="Avenir Next Ultra Light" panose="020B0203020202020204" pitchFamily="34" charset="77"/>
              </a:rPr>
              <a:t>Christophe Gervasi –  Rapport qualitatif  - Construire un Nous européen – Juillet 2021</a:t>
            </a:r>
          </a:p>
        </p:txBody>
      </p:sp>
    </p:spTree>
    <p:extLst>
      <p:ext uri="{BB962C8B-B14F-4D97-AF65-F5344CB8AC3E}">
        <p14:creationId xmlns:p14="http://schemas.microsoft.com/office/powerpoint/2010/main" val="1590820327"/>
      </p:ext>
    </p:extLst>
  </p:cSld>
  <p:clrMapOvr>
    <a:masterClrMapping/>
  </p:clrMapOvr>
  <p:transition spd="med"/>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 xmlns:a16="http://schemas.microsoft.com/office/drawing/2014/main" id="{9A3C046A-B3F5-9A42-B408-759E55BE4BE7}"/>
              </a:ext>
            </a:extLst>
          </p:cNvPr>
          <p:cNvSpPr>
            <a:spLocks noGrp="1"/>
          </p:cNvSpPr>
          <p:nvPr>
            <p:ph type="body" sz="quarter" idx="15"/>
          </p:nvPr>
        </p:nvSpPr>
        <p:spPr/>
        <p:txBody>
          <a:bodyPr/>
          <a:lstStyle/>
          <a:p>
            <a:endParaRPr lang="fr-FR" dirty="0"/>
          </a:p>
        </p:txBody>
      </p:sp>
      <p:sp>
        <p:nvSpPr>
          <p:cNvPr id="5" name="Espace réservé du texte 4">
            <a:extLst>
              <a:ext uri="{FF2B5EF4-FFF2-40B4-BE49-F238E27FC236}">
                <a16:creationId xmlns="" xmlns:a16="http://schemas.microsoft.com/office/drawing/2014/main" id="{81AA34F7-61BD-DE46-A618-3EEE7C67794C}"/>
              </a:ext>
            </a:extLst>
          </p:cNvPr>
          <p:cNvSpPr>
            <a:spLocks noGrp="1"/>
          </p:cNvSpPr>
          <p:nvPr>
            <p:ph type="body" sz="quarter" idx="16"/>
          </p:nvPr>
        </p:nvSpPr>
        <p:spPr/>
        <p:txBody>
          <a:bodyPr/>
          <a:lstStyle/>
          <a:p>
            <a:endParaRPr lang="fr-FR" dirty="0"/>
          </a:p>
        </p:txBody>
      </p:sp>
      <p:sp>
        <p:nvSpPr>
          <p:cNvPr id="885"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110</a:t>
            </a:fld>
            <a:endParaRPr dirty="0"/>
          </a:p>
        </p:txBody>
      </p:sp>
      <p:sp>
        <p:nvSpPr>
          <p:cNvPr id="19" name="Espace réservé du texte 2">
            <a:extLst>
              <a:ext uri="{FF2B5EF4-FFF2-40B4-BE49-F238E27FC236}">
                <a16:creationId xmlns="" xmlns:a16="http://schemas.microsoft.com/office/drawing/2014/main" id="{AB3789C9-0B28-4640-961A-BE451E50B0EF}"/>
              </a:ext>
            </a:extLst>
          </p:cNvPr>
          <p:cNvSpPr>
            <a:spLocks noGrp="1"/>
          </p:cNvSpPr>
          <p:nvPr>
            <p:ph type="body" sz="quarter" idx="13"/>
          </p:nvPr>
        </p:nvSpPr>
        <p:spPr>
          <a:xfrm>
            <a:off x="3777916" y="1365069"/>
            <a:ext cx="15517275" cy="793703"/>
          </a:xfrm>
        </p:spPr>
        <p:txBody>
          <a:bodyPr/>
          <a:lstStyle/>
          <a:p>
            <a:endParaRPr lang="fr-FR" dirty="0"/>
          </a:p>
        </p:txBody>
      </p:sp>
      <p:sp>
        <p:nvSpPr>
          <p:cNvPr id="20" name="Titre 1">
            <a:extLst>
              <a:ext uri="{FF2B5EF4-FFF2-40B4-BE49-F238E27FC236}">
                <a16:creationId xmlns="" xmlns:a16="http://schemas.microsoft.com/office/drawing/2014/main" id="{C3D392D1-BDA7-FA46-919D-428FD8FCC2D7}"/>
              </a:ext>
            </a:extLst>
          </p:cNvPr>
          <p:cNvSpPr>
            <a:spLocks noGrp="1"/>
          </p:cNvSpPr>
          <p:nvPr>
            <p:ph type="title"/>
          </p:nvPr>
        </p:nvSpPr>
        <p:spPr>
          <a:xfrm>
            <a:off x="3521581" y="1321774"/>
            <a:ext cx="15348834" cy="935665"/>
          </a:xfrm>
        </p:spPr>
        <p:txBody>
          <a:bodyPr/>
          <a:lstStyle/>
          <a:p>
            <a:pPr>
              <a:lnSpc>
                <a:spcPct val="100000"/>
              </a:lnSpc>
            </a:pPr>
            <a:r>
              <a:rPr lang="en-US" spc="-1" dirty="0" smtClean="0">
                <a:solidFill>
                  <a:schemeClr val="bg1"/>
                </a:solidFill>
                <a:latin typeface="Calibri"/>
              </a:rPr>
              <a:t>Self definition and European identity</a:t>
            </a:r>
            <a:endParaRPr lang="en-US" spc="-1" dirty="0">
              <a:solidFill>
                <a:schemeClr val="bg1"/>
              </a:solidFill>
              <a:latin typeface="Calibri"/>
            </a:endParaRPr>
          </a:p>
        </p:txBody>
      </p:sp>
      <p:sp>
        <p:nvSpPr>
          <p:cNvPr id="21" name="SuBTITLE GOES HERE">
            <a:extLst>
              <a:ext uri="{FF2B5EF4-FFF2-40B4-BE49-F238E27FC236}">
                <a16:creationId xmlns="" xmlns:a16="http://schemas.microsoft.com/office/drawing/2014/main" id="{35871DBC-935A-2347-A21E-2565A12C9458}"/>
              </a:ext>
            </a:extLst>
          </p:cNvPr>
          <p:cNvSpPr txBox="1">
            <a:spLocks noGrp="1"/>
          </p:cNvSpPr>
          <p:nvPr>
            <p:ph type="body" sz="quarter" idx="14"/>
          </p:nvPr>
        </p:nvSpPr>
        <p:spPr>
          <a:xfrm>
            <a:off x="4836344" y="747149"/>
            <a:ext cx="14711312" cy="371281"/>
          </a:xfrm>
          <a:prstGeom prst="rect">
            <a:avLst/>
          </a:prstGeom>
        </p:spPr>
        <p:txBody>
          <a:bodyPr/>
          <a:lstStyle/>
          <a:p>
            <a:r>
              <a:rPr lang="fr-FR" sz="2400" dirty="0" smtClean="0"/>
              <a:t>Analyse détaillée</a:t>
            </a:r>
            <a:endParaRPr lang="fr-FR" sz="2400" dirty="0"/>
          </a:p>
        </p:txBody>
      </p:sp>
      <p:sp>
        <p:nvSpPr>
          <p:cNvPr id="9" name="ZoneTexte 8">
            <a:extLst>
              <a:ext uri="{FF2B5EF4-FFF2-40B4-BE49-F238E27FC236}">
                <a16:creationId xmlns="" xmlns:a16="http://schemas.microsoft.com/office/drawing/2014/main" id="{C9FA69AC-CE85-7143-AB32-6EDEC5829621}"/>
              </a:ext>
            </a:extLst>
          </p:cNvPr>
          <p:cNvSpPr txBox="1"/>
          <p:nvPr/>
        </p:nvSpPr>
        <p:spPr>
          <a:xfrm>
            <a:off x="897443" y="12362917"/>
            <a:ext cx="7218945" cy="7598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algn="l"/>
            <a:r>
              <a:rPr lang="fr-FR" sz="2000" dirty="0">
                <a:latin typeface="Avenir Next Ultra Light" panose="020B0203020202020204" pitchFamily="34" charset="77"/>
              </a:rPr>
              <a:t>Christophe Gervasi –  Rapport qualitatif  - Construire un Nous européen – Juillet 2021</a:t>
            </a:r>
          </a:p>
        </p:txBody>
      </p:sp>
      <p:pic>
        <p:nvPicPr>
          <p:cNvPr id="10" name="Image 9"/>
          <p:cNvPicPr>
            <a:picLocks noChangeAspect="1"/>
          </p:cNvPicPr>
          <p:nvPr/>
        </p:nvPicPr>
        <p:blipFill rotWithShape="1">
          <a:blip r:embed="rId2"/>
          <a:srcRect t="18883" b="18467"/>
          <a:stretch/>
        </p:blipFill>
        <p:spPr>
          <a:xfrm>
            <a:off x="19551526" y="500510"/>
            <a:ext cx="2143125" cy="1472669"/>
          </a:xfrm>
          <a:prstGeom prst="rect">
            <a:avLst/>
          </a:prstGeom>
        </p:spPr>
      </p:pic>
      <p:pic>
        <p:nvPicPr>
          <p:cNvPr id="12" name="Image 11"/>
          <p:cNvPicPr>
            <a:picLocks noChangeAspect="1"/>
          </p:cNvPicPr>
          <p:nvPr/>
        </p:nvPicPr>
        <p:blipFill>
          <a:blip r:embed="rId3"/>
          <a:stretch>
            <a:fillRect/>
          </a:stretch>
        </p:blipFill>
        <p:spPr>
          <a:xfrm>
            <a:off x="21694651" y="541840"/>
            <a:ext cx="2143125" cy="1431340"/>
          </a:xfrm>
          <a:prstGeom prst="rect">
            <a:avLst/>
          </a:prstGeom>
        </p:spPr>
      </p:pic>
      <p:sp>
        <p:nvSpPr>
          <p:cNvPr id="15" name="pole tekstowe 15">
            <a:extLst>
              <a:ext uri="{FF2B5EF4-FFF2-40B4-BE49-F238E27FC236}">
                <a16:creationId xmlns="" xmlns:a16="http://schemas.microsoft.com/office/drawing/2014/main" id="{3C0893E4-76E1-4E39-9769-FD6AD226E047}"/>
              </a:ext>
            </a:extLst>
          </p:cNvPr>
          <p:cNvSpPr txBox="1"/>
          <p:nvPr/>
        </p:nvSpPr>
        <p:spPr>
          <a:xfrm>
            <a:off x="1269945" y="2460783"/>
            <a:ext cx="21060666" cy="9420015"/>
          </a:xfrm>
          <a:prstGeom prst="rect">
            <a:avLst/>
          </a:prstGeom>
          <a:noFill/>
        </p:spPr>
        <p:txBody>
          <a:bodyPr wrap="square">
            <a:spAutoFit/>
          </a:bodyPr>
          <a:lstStyle/>
          <a:p>
            <a:pPr marL="1371600" algn="just">
              <a:lnSpc>
                <a:spcPct val="120000"/>
              </a:lnSpc>
              <a:spcAft>
                <a:spcPts val="800"/>
              </a:spcAft>
            </a:pPr>
            <a:r>
              <a:rPr lang="en-US" sz="4800" b="1" dirty="0" smtClean="0">
                <a:solidFill>
                  <a:srgbClr val="5A5A5A"/>
                </a:solidFill>
                <a:effectLst/>
                <a:latin typeface="Arial" panose="020B0604020202020204" pitchFamily="34" charset="0"/>
                <a:ea typeface="Times New Roman" panose="02020603050405020304" pitchFamily="18" charset="0"/>
                <a:cs typeface="Arial" panose="020B0604020202020204" pitchFamily="34" charset="0"/>
              </a:rPr>
              <a:t>Self-Definition</a:t>
            </a:r>
          </a:p>
          <a:p>
            <a:pPr marL="1371600" algn="just">
              <a:lnSpc>
                <a:spcPct val="120000"/>
              </a:lnSpc>
              <a:spcAft>
                <a:spcPts val="800"/>
              </a:spcAft>
            </a:pPr>
            <a:endParaRPr lang="en-US" sz="3600" b="1" dirty="0" smtClean="0">
              <a:solidFill>
                <a:srgbClr val="5A5A5A"/>
              </a:solidFill>
              <a:effectLst/>
              <a:latin typeface="Arial" panose="020B0604020202020204" pitchFamily="34" charset="0"/>
              <a:ea typeface="Times New Roman" panose="02020603050405020304" pitchFamily="18" charset="0"/>
              <a:cs typeface="Arial" panose="020B0604020202020204" pitchFamily="34" charset="0"/>
            </a:endParaRPr>
          </a:p>
          <a:p>
            <a:pPr marL="1371600">
              <a:lnSpc>
                <a:spcPct val="120000"/>
              </a:lnSpc>
              <a:spcAft>
                <a:spcPts val="800"/>
              </a:spcAft>
            </a:pPr>
            <a:r>
              <a:rPr lang="en-US" sz="3600" b="1" dirty="0">
                <a:solidFill>
                  <a:srgbClr val="271880"/>
                </a:solidFill>
                <a:latin typeface="Calibri" panose="020F0502020204030204" pitchFamily="34" charset="0"/>
                <a:ea typeface="Times New Roman" panose="02020603050405020304" pitchFamily="18" charset="0"/>
                <a:cs typeface="Times New Roman" panose="02020603050405020304" pitchFamily="18" charset="0"/>
              </a:rPr>
              <a:t>Understanding the way they feel their own identity. Top 10 </a:t>
            </a:r>
            <a:r>
              <a:rPr lang="en-US" sz="3600" b="1" dirty="0" smtClean="0">
                <a:solidFill>
                  <a:srgbClr val="271880"/>
                </a:solidFill>
                <a:latin typeface="Calibri" panose="020F0502020204030204" pitchFamily="34" charset="0"/>
                <a:ea typeface="Times New Roman" panose="02020603050405020304" pitchFamily="18" charset="0"/>
                <a:cs typeface="Times New Roman" panose="02020603050405020304" pitchFamily="18" charset="0"/>
              </a:rPr>
              <a:t>words</a:t>
            </a:r>
          </a:p>
          <a:p>
            <a:pPr marL="1371600">
              <a:lnSpc>
                <a:spcPct val="120000"/>
              </a:lnSpc>
              <a:spcAft>
                <a:spcPts val="800"/>
              </a:spcAft>
            </a:pPr>
            <a:endParaRPr lang="pl-PL" sz="3600" dirty="0">
              <a:solidFill>
                <a:srgbClr val="271880"/>
              </a:solidFill>
              <a:latin typeface="Constantia" panose="02030602050306030303" pitchFamily="18" charset="0"/>
              <a:ea typeface="Times New Roman" panose="02020603050405020304" pitchFamily="18" charset="0"/>
              <a:cs typeface="Times New Roman" panose="02020603050405020304" pitchFamily="18" charset="0"/>
            </a:endParaRPr>
          </a:p>
          <a:p>
            <a:pPr marL="1371600">
              <a:lnSpc>
                <a:spcPct val="120000"/>
              </a:lnSpc>
              <a:spcAft>
                <a:spcPts val="800"/>
              </a:spcAft>
            </a:pPr>
            <a:r>
              <a:rPr lang="en-US" sz="2800" b="1" dirty="0">
                <a:solidFill>
                  <a:srgbClr val="271880"/>
                </a:solidFill>
                <a:latin typeface="Arial" panose="020B0604020202020204" pitchFamily="34" charset="0"/>
                <a:ea typeface="Times New Roman" panose="02020603050405020304" pitchFamily="18" charset="0"/>
                <a:cs typeface="Arial" panose="020B0604020202020204" pitchFamily="34" charset="0"/>
              </a:rPr>
              <a:t>Hanna: </a:t>
            </a:r>
            <a:r>
              <a:rPr lang="en-US" sz="2800" dirty="0">
                <a:solidFill>
                  <a:srgbClr val="5A5A5A"/>
                </a:solidFill>
                <a:latin typeface="Arial" panose="020B0604020202020204" pitchFamily="34" charset="0"/>
                <a:ea typeface="Times New Roman" panose="02020603050405020304" pitchFamily="18" charset="0"/>
                <a:cs typeface="Arial" panose="020B0604020202020204" pitchFamily="34" charset="0"/>
              </a:rPr>
              <a:t>Hanna, from Gdynia, the friendliest place to live in Poland</a:t>
            </a:r>
            <a:endParaRPr lang="pl-PL" sz="2800" dirty="0">
              <a:solidFill>
                <a:srgbClr val="5A5A5A"/>
              </a:solidFill>
              <a:latin typeface="Arial" panose="020B0604020202020204" pitchFamily="34" charset="0"/>
              <a:ea typeface="Times New Roman" panose="02020603050405020304" pitchFamily="18" charset="0"/>
              <a:cs typeface="Arial" panose="020B0604020202020204" pitchFamily="34" charset="0"/>
            </a:endParaRPr>
          </a:p>
          <a:p>
            <a:pPr marL="1371600">
              <a:lnSpc>
                <a:spcPct val="120000"/>
              </a:lnSpc>
              <a:spcAft>
                <a:spcPts val="800"/>
              </a:spcAft>
            </a:pPr>
            <a:r>
              <a:rPr lang="en-US" sz="2800" b="1" dirty="0">
                <a:solidFill>
                  <a:srgbClr val="271880"/>
                </a:solidFill>
                <a:latin typeface="Arial" panose="020B0604020202020204" pitchFamily="34" charset="0"/>
                <a:ea typeface="Times New Roman" panose="02020603050405020304" pitchFamily="18" charset="0"/>
                <a:cs typeface="Arial" panose="020B0604020202020204" pitchFamily="34" charset="0"/>
              </a:rPr>
              <a:t>Sebastian: </a:t>
            </a:r>
            <a:r>
              <a:rPr lang="en-US" sz="2800" dirty="0">
                <a:solidFill>
                  <a:srgbClr val="5A5A5A"/>
                </a:solidFill>
                <a:latin typeface="Arial" panose="020B0604020202020204" pitchFamily="34" charset="0"/>
                <a:ea typeface="Times New Roman" panose="02020603050405020304" pitchFamily="18" charset="0"/>
                <a:cs typeface="Arial" panose="020B0604020202020204" pitchFamily="34" charset="0"/>
              </a:rPr>
              <a:t>Name, country - I should add Poland not the Netherlands, city, what I do, what am I doing here, why am I here.</a:t>
            </a:r>
            <a:endParaRPr lang="pl-PL" sz="2800" dirty="0">
              <a:solidFill>
                <a:srgbClr val="5A5A5A"/>
              </a:solidFill>
              <a:latin typeface="Arial" panose="020B0604020202020204" pitchFamily="34" charset="0"/>
              <a:ea typeface="Times New Roman" panose="02020603050405020304" pitchFamily="18" charset="0"/>
              <a:cs typeface="Arial" panose="020B0604020202020204" pitchFamily="34" charset="0"/>
            </a:endParaRPr>
          </a:p>
          <a:p>
            <a:pPr marL="1371600">
              <a:lnSpc>
                <a:spcPct val="120000"/>
              </a:lnSpc>
              <a:spcAft>
                <a:spcPts val="800"/>
              </a:spcAft>
            </a:pPr>
            <a:r>
              <a:rPr lang="en-US" sz="2800" b="1" dirty="0">
                <a:solidFill>
                  <a:srgbClr val="271880"/>
                </a:solidFill>
                <a:latin typeface="Arial" panose="020B0604020202020204" pitchFamily="34" charset="0"/>
                <a:ea typeface="Times New Roman" panose="02020603050405020304" pitchFamily="18" charset="0"/>
                <a:cs typeface="Arial" panose="020B0604020202020204" pitchFamily="34" charset="0"/>
              </a:rPr>
              <a:t>Krzysztof: </a:t>
            </a:r>
            <a:r>
              <a:rPr lang="en-US" sz="2800" dirty="0">
                <a:solidFill>
                  <a:srgbClr val="5A5A5A"/>
                </a:solidFill>
                <a:latin typeface="Arial" panose="020B0604020202020204" pitchFamily="34" charset="0"/>
                <a:ea typeface="Times New Roman" panose="02020603050405020304" pitchFamily="18" charset="0"/>
                <a:cs typeface="Arial" panose="020B0604020202020204" pitchFamily="34" charset="0"/>
              </a:rPr>
              <a:t>Name, surname, from a beautiful and hospitable country of Poland, what I do in my professional life (working with children), passion is sport.</a:t>
            </a:r>
            <a:endParaRPr lang="pl-PL" sz="2800" dirty="0">
              <a:solidFill>
                <a:srgbClr val="5A5A5A"/>
              </a:solidFill>
              <a:latin typeface="Arial" panose="020B0604020202020204" pitchFamily="34" charset="0"/>
              <a:ea typeface="Times New Roman" panose="02020603050405020304" pitchFamily="18" charset="0"/>
              <a:cs typeface="Arial" panose="020B0604020202020204" pitchFamily="34" charset="0"/>
            </a:endParaRPr>
          </a:p>
          <a:p>
            <a:pPr marL="1371600">
              <a:lnSpc>
                <a:spcPct val="120000"/>
              </a:lnSpc>
              <a:spcAft>
                <a:spcPts val="800"/>
              </a:spcAft>
            </a:pPr>
            <a:r>
              <a:rPr lang="en-US" sz="2800" b="1" dirty="0">
                <a:solidFill>
                  <a:srgbClr val="271880"/>
                </a:solidFill>
                <a:latin typeface="Arial" panose="020B0604020202020204" pitchFamily="34" charset="0"/>
                <a:ea typeface="Times New Roman" panose="02020603050405020304" pitchFamily="18" charset="0"/>
                <a:cs typeface="Arial" panose="020B0604020202020204" pitchFamily="34" charset="0"/>
              </a:rPr>
              <a:t>Szymon</a:t>
            </a:r>
            <a:r>
              <a:rPr lang="en-US" sz="2800" b="1" dirty="0">
                <a:solidFill>
                  <a:srgbClr val="271880"/>
                </a:solidFill>
                <a:latin typeface="Arial" panose="020B0604020202020204" pitchFamily="34" charset="0"/>
                <a:ea typeface="Times New Roman" panose="02020603050405020304" pitchFamily="18" charset="0"/>
                <a:cs typeface="Arial" panose="020B0604020202020204" pitchFamily="34" charset="0"/>
              </a:rPr>
              <a:t>: </a:t>
            </a:r>
            <a:r>
              <a:rPr lang="en-US" sz="2800" dirty="0">
                <a:solidFill>
                  <a:srgbClr val="5A5A5A"/>
                </a:solidFill>
                <a:latin typeface="Arial" panose="020B0604020202020204" pitchFamily="34" charset="0"/>
                <a:ea typeface="Times New Roman" panose="02020603050405020304" pitchFamily="18" charset="0"/>
                <a:cs typeface="Arial" panose="020B0604020202020204" pitchFamily="34" charset="0"/>
              </a:rPr>
              <a:t>European, democrat, empathetic, flexible, family-oriented, committed, open-minded, interesting. The key of personality traits.</a:t>
            </a:r>
            <a:endParaRPr lang="pl-PL" sz="2800" dirty="0">
              <a:solidFill>
                <a:srgbClr val="5A5A5A"/>
              </a:solidFill>
              <a:latin typeface="Arial" panose="020B0604020202020204" pitchFamily="34" charset="0"/>
              <a:ea typeface="Times New Roman" panose="02020603050405020304" pitchFamily="18" charset="0"/>
              <a:cs typeface="Arial" panose="020B0604020202020204" pitchFamily="34" charset="0"/>
            </a:endParaRPr>
          </a:p>
          <a:p>
            <a:pPr marL="1371600">
              <a:lnSpc>
                <a:spcPct val="120000"/>
              </a:lnSpc>
              <a:spcAft>
                <a:spcPts val="800"/>
              </a:spcAft>
            </a:pPr>
            <a:r>
              <a:rPr lang="en-US" sz="2800" b="1" dirty="0">
                <a:solidFill>
                  <a:srgbClr val="271880"/>
                </a:solidFill>
                <a:latin typeface="Arial" panose="020B0604020202020204" pitchFamily="34" charset="0"/>
                <a:ea typeface="Times New Roman" panose="02020603050405020304" pitchFamily="18" charset="0"/>
                <a:cs typeface="Arial" panose="020B0604020202020204" pitchFamily="34" charset="0"/>
              </a:rPr>
              <a:t>Magdalena: </a:t>
            </a:r>
            <a:r>
              <a:rPr lang="en-US" sz="2800" dirty="0">
                <a:solidFill>
                  <a:srgbClr val="5A5A5A"/>
                </a:solidFill>
                <a:latin typeface="Arial" panose="020B0604020202020204" pitchFamily="34" charset="0"/>
                <a:ea typeface="Times New Roman" panose="02020603050405020304" pitchFamily="18" charset="0"/>
                <a:cs typeface="Arial" panose="020B0604020202020204" pitchFamily="34" charset="0"/>
              </a:rPr>
              <a:t>Hello, my name is Magdalena, I am Polish, a person at peace with everyone, I listen, I do not judge, I help.</a:t>
            </a:r>
            <a:endParaRPr lang="pl-PL" sz="2800" dirty="0">
              <a:solidFill>
                <a:srgbClr val="5A5A5A"/>
              </a:solidFill>
              <a:latin typeface="Arial" panose="020B0604020202020204" pitchFamily="34" charset="0"/>
              <a:ea typeface="Times New Roman" panose="02020603050405020304" pitchFamily="18" charset="0"/>
              <a:cs typeface="Arial" panose="020B0604020202020204" pitchFamily="34" charset="0"/>
            </a:endParaRPr>
          </a:p>
          <a:p>
            <a:pPr marL="1371600">
              <a:lnSpc>
                <a:spcPct val="120000"/>
              </a:lnSpc>
              <a:spcAft>
                <a:spcPts val="800"/>
              </a:spcAft>
            </a:pPr>
            <a:r>
              <a:rPr lang="en-US" sz="2800" b="1" dirty="0">
                <a:solidFill>
                  <a:srgbClr val="271880"/>
                </a:solidFill>
                <a:latin typeface="Arial" panose="020B0604020202020204" pitchFamily="34" charset="0"/>
                <a:ea typeface="Times New Roman" panose="02020603050405020304" pitchFamily="18" charset="0"/>
                <a:cs typeface="Arial" panose="020B0604020202020204" pitchFamily="34" charset="0"/>
              </a:rPr>
              <a:t>Piotr: </a:t>
            </a:r>
            <a:r>
              <a:rPr lang="en-US" sz="2800" dirty="0">
                <a:solidFill>
                  <a:srgbClr val="5A5A5A"/>
                </a:solidFill>
                <a:latin typeface="Arial" panose="020B0604020202020204" pitchFamily="34" charset="0"/>
                <a:ea typeface="Times New Roman" panose="02020603050405020304" pitchFamily="18" charset="0"/>
                <a:cs typeface="Arial" panose="020B0604020202020204" pitchFamily="34" charset="0"/>
              </a:rPr>
              <a:t>Piotr, country, comes from Europe, cheerful, friendly, communicative.</a:t>
            </a:r>
            <a:endParaRPr lang="pl-PL" sz="2800" dirty="0">
              <a:solidFill>
                <a:srgbClr val="5A5A5A"/>
              </a:solidFill>
              <a:latin typeface="Arial" panose="020B0604020202020204" pitchFamily="34" charset="0"/>
              <a:ea typeface="Times New Roman" panose="02020603050405020304" pitchFamily="18" charset="0"/>
              <a:cs typeface="Arial" panose="020B0604020202020204" pitchFamily="34" charset="0"/>
            </a:endParaRPr>
          </a:p>
          <a:p>
            <a:pPr marL="1371600">
              <a:lnSpc>
                <a:spcPct val="120000"/>
              </a:lnSpc>
              <a:spcAft>
                <a:spcPts val="800"/>
              </a:spcAft>
            </a:pPr>
            <a:r>
              <a:rPr lang="en-US" sz="2800" b="1" dirty="0">
                <a:solidFill>
                  <a:srgbClr val="271880"/>
                </a:solidFill>
                <a:latin typeface="Arial" panose="020B0604020202020204" pitchFamily="34" charset="0"/>
                <a:ea typeface="Times New Roman" panose="02020603050405020304" pitchFamily="18" charset="0"/>
                <a:cs typeface="Arial" panose="020B0604020202020204" pitchFamily="34" charset="0"/>
              </a:rPr>
              <a:t>Agnieszka: </a:t>
            </a:r>
            <a:r>
              <a:rPr lang="en-US" sz="2800" dirty="0">
                <a:solidFill>
                  <a:srgbClr val="5A5A5A"/>
                </a:solidFill>
                <a:latin typeface="Arial" panose="020B0604020202020204" pitchFamily="34" charset="0"/>
                <a:ea typeface="Times New Roman" panose="02020603050405020304" pitchFamily="18" charset="0"/>
                <a:cs typeface="Arial" panose="020B0604020202020204" pitchFamily="34" charset="0"/>
              </a:rPr>
              <a:t>I introduce myself, the country, the city where I work, and why I am at the meeting. </a:t>
            </a:r>
            <a:endParaRPr lang="pl-PL" sz="2800" dirty="0">
              <a:solidFill>
                <a:srgbClr val="5A5A5A"/>
              </a:solidFill>
              <a:latin typeface="Arial" panose="020B0604020202020204" pitchFamily="34" charset="0"/>
              <a:ea typeface="Times New Roman" panose="02020603050405020304" pitchFamily="18" charset="0"/>
              <a:cs typeface="Arial" panose="020B0604020202020204" pitchFamily="34" charset="0"/>
            </a:endParaRPr>
          </a:p>
          <a:p>
            <a:pPr marL="1371600" algn="just">
              <a:lnSpc>
                <a:spcPct val="120000"/>
              </a:lnSpc>
              <a:spcAft>
                <a:spcPts val="800"/>
              </a:spcAft>
            </a:pPr>
            <a:endParaRPr lang="pl-PL" sz="3600" b="1" dirty="0">
              <a:solidFill>
                <a:srgbClr val="5A5A5A"/>
              </a:solidFill>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4155692497"/>
      </p:ext>
    </p:extLst>
  </p:cSld>
  <p:clrMapOvr>
    <a:masterClrMapping/>
  </p:clrMapOvr>
  <p:transition spd="med"/>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 xmlns:a16="http://schemas.microsoft.com/office/drawing/2014/main" id="{9A3C046A-B3F5-9A42-B408-759E55BE4BE7}"/>
              </a:ext>
            </a:extLst>
          </p:cNvPr>
          <p:cNvSpPr>
            <a:spLocks noGrp="1"/>
          </p:cNvSpPr>
          <p:nvPr>
            <p:ph type="body" sz="quarter" idx="15"/>
          </p:nvPr>
        </p:nvSpPr>
        <p:spPr/>
        <p:txBody>
          <a:bodyPr/>
          <a:lstStyle/>
          <a:p>
            <a:endParaRPr lang="fr-FR" dirty="0"/>
          </a:p>
        </p:txBody>
      </p:sp>
      <p:sp>
        <p:nvSpPr>
          <p:cNvPr id="5" name="Espace réservé du texte 4">
            <a:extLst>
              <a:ext uri="{FF2B5EF4-FFF2-40B4-BE49-F238E27FC236}">
                <a16:creationId xmlns="" xmlns:a16="http://schemas.microsoft.com/office/drawing/2014/main" id="{81AA34F7-61BD-DE46-A618-3EEE7C67794C}"/>
              </a:ext>
            </a:extLst>
          </p:cNvPr>
          <p:cNvSpPr>
            <a:spLocks noGrp="1"/>
          </p:cNvSpPr>
          <p:nvPr>
            <p:ph type="body" sz="quarter" idx="16"/>
          </p:nvPr>
        </p:nvSpPr>
        <p:spPr/>
        <p:txBody>
          <a:bodyPr/>
          <a:lstStyle/>
          <a:p>
            <a:endParaRPr lang="fr-FR" dirty="0"/>
          </a:p>
        </p:txBody>
      </p:sp>
      <p:sp>
        <p:nvSpPr>
          <p:cNvPr id="885"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111</a:t>
            </a:fld>
            <a:endParaRPr dirty="0"/>
          </a:p>
        </p:txBody>
      </p:sp>
      <p:sp>
        <p:nvSpPr>
          <p:cNvPr id="19" name="Espace réservé du texte 2">
            <a:extLst>
              <a:ext uri="{FF2B5EF4-FFF2-40B4-BE49-F238E27FC236}">
                <a16:creationId xmlns="" xmlns:a16="http://schemas.microsoft.com/office/drawing/2014/main" id="{AB3789C9-0B28-4640-961A-BE451E50B0EF}"/>
              </a:ext>
            </a:extLst>
          </p:cNvPr>
          <p:cNvSpPr>
            <a:spLocks noGrp="1"/>
          </p:cNvSpPr>
          <p:nvPr>
            <p:ph type="body" sz="quarter" idx="13"/>
          </p:nvPr>
        </p:nvSpPr>
        <p:spPr>
          <a:xfrm>
            <a:off x="3777916" y="1365069"/>
            <a:ext cx="15517275" cy="793703"/>
          </a:xfrm>
        </p:spPr>
        <p:txBody>
          <a:bodyPr/>
          <a:lstStyle/>
          <a:p>
            <a:endParaRPr lang="fr-FR" dirty="0"/>
          </a:p>
        </p:txBody>
      </p:sp>
      <p:sp>
        <p:nvSpPr>
          <p:cNvPr id="20" name="Titre 1">
            <a:extLst>
              <a:ext uri="{FF2B5EF4-FFF2-40B4-BE49-F238E27FC236}">
                <a16:creationId xmlns="" xmlns:a16="http://schemas.microsoft.com/office/drawing/2014/main" id="{C3D392D1-BDA7-FA46-919D-428FD8FCC2D7}"/>
              </a:ext>
            </a:extLst>
          </p:cNvPr>
          <p:cNvSpPr>
            <a:spLocks noGrp="1"/>
          </p:cNvSpPr>
          <p:nvPr>
            <p:ph type="title"/>
          </p:nvPr>
        </p:nvSpPr>
        <p:spPr>
          <a:xfrm>
            <a:off x="3521581" y="1321774"/>
            <a:ext cx="15348834" cy="935665"/>
          </a:xfrm>
        </p:spPr>
        <p:txBody>
          <a:bodyPr/>
          <a:lstStyle/>
          <a:p>
            <a:pPr>
              <a:lnSpc>
                <a:spcPct val="100000"/>
              </a:lnSpc>
            </a:pPr>
            <a:r>
              <a:rPr lang="en-US" spc="-1" dirty="0">
                <a:solidFill>
                  <a:schemeClr val="bg1"/>
                </a:solidFill>
                <a:latin typeface="Calibri"/>
              </a:rPr>
              <a:t>Self definition and European identity</a:t>
            </a:r>
          </a:p>
        </p:txBody>
      </p:sp>
      <p:sp>
        <p:nvSpPr>
          <p:cNvPr id="21" name="SuBTITLE GOES HERE">
            <a:extLst>
              <a:ext uri="{FF2B5EF4-FFF2-40B4-BE49-F238E27FC236}">
                <a16:creationId xmlns="" xmlns:a16="http://schemas.microsoft.com/office/drawing/2014/main" id="{35871DBC-935A-2347-A21E-2565A12C9458}"/>
              </a:ext>
            </a:extLst>
          </p:cNvPr>
          <p:cNvSpPr txBox="1">
            <a:spLocks noGrp="1"/>
          </p:cNvSpPr>
          <p:nvPr>
            <p:ph type="body" sz="quarter" idx="14"/>
          </p:nvPr>
        </p:nvSpPr>
        <p:spPr>
          <a:xfrm>
            <a:off x="4836344" y="747149"/>
            <a:ext cx="14711312" cy="371281"/>
          </a:xfrm>
          <a:prstGeom prst="rect">
            <a:avLst/>
          </a:prstGeom>
        </p:spPr>
        <p:txBody>
          <a:bodyPr/>
          <a:lstStyle/>
          <a:p>
            <a:r>
              <a:rPr lang="fr-FR" sz="2400" dirty="0" smtClean="0"/>
              <a:t>Analyse détaillée</a:t>
            </a:r>
            <a:endParaRPr lang="fr-FR" sz="2400" dirty="0"/>
          </a:p>
        </p:txBody>
      </p:sp>
      <p:sp>
        <p:nvSpPr>
          <p:cNvPr id="9" name="ZoneTexte 8">
            <a:extLst>
              <a:ext uri="{FF2B5EF4-FFF2-40B4-BE49-F238E27FC236}">
                <a16:creationId xmlns="" xmlns:a16="http://schemas.microsoft.com/office/drawing/2014/main" id="{C9FA69AC-CE85-7143-AB32-6EDEC5829621}"/>
              </a:ext>
            </a:extLst>
          </p:cNvPr>
          <p:cNvSpPr txBox="1"/>
          <p:nvPr/>
        </p:nvSpPr>
        <p:spPr>
          <a:xfrm>
            <a:off x="897443" y="12362917"/>
            <a:ext cx="7218945" cy="7598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algn="l"/>
            <a:r>
              <a:rPr lang="fr-FR" sz="2000" dirty="0">
                <a:latin typeface="Avenir Next Ultra Light" panose="020B0203020202020204" pitchFamily="34" charset="77"/>
              </a:rPr>
              <a:t>Christophe Gervasi –  Rapport qualitatif  - Construire un Nous européen – Juillet 2021</a:t>
            </a:r>
          </a:p>
        </p:txBody>
      </p:sp>
      <p:pic>
        <p:nvPicPr>
          <p:cNvPr id="10" name="Image 9"/>
          <p:cNvPicPr>
            <a:picLocks noChangeAspect="1"/>
          </p:cNvPicPr>
          <p:nvPr/>
        </p:nvPicPr>
        <p:blipFill rotWithShape="1">
          <a:blip r:embed="rId2"/>
          <a:srcRect t="18883" b="18467"/>
          <a:stretch/>
        </p:blipFill>
        <p:spPr>
          <a:xfrm>
            <a:off x="19551526" y="500510"/>
            <a:ext cx="2143125" cy="1472669"/>
          </a:xfrm>
          <a:prstGeom prst="rect">
            <a:avLst/>
          </a:prstGeom>
        </p:spPr>
      </p:pic>
      <p:pic>
        <p:nvPicPr>
          <p:cNvPr id="12" name="Image 11"/>
          <p:cNvPicPr>
            <a:picLocks noChangeAspect="1"/>
          </p:cNvPicPr>
          <p:nvPr/>
        </p:nvPicPr>
        <p:blipFill>
          <a:blip r:embed="rId3"/>
          <a:stretch>
            <a:fillRect/>
          </a:stretch>
        </p:blipFill>
        <p:spPr>
          <a:xfrm>
            <a:off x="21694651" y="541840"/>
            <a:ext cx="2143125" cy="1431340"/>
          </a:xfrm>
          <a:prstGeom prst="rect">
            <a:avLst/>
          </a:prstGeom>
        </p:spPr>
      </p:pic>
      <p:pic>
        <p:nvPicPr>
          <p:cNvPr id="13" name="Obraz 6">
            <a:extLst>
              <a:ext uri="{FF2B5EF4-FFF2-40B4-BE49-F238E27FC236}">
                <a16:creationId xmlns="" xmlns:a16="http://schemas.microsoft.com/office/drawing/2014/main" id="{87ECBFF4-3489-47E5-91EB-2C3887DA861F}"/>
              </a:ext>
            </a:extLst>
          </p:cNvPr>
          <p:cNvPicPr/>
          <p:nvPr/>
        </p:nvPicPr>
        <p:blipFill rotWithShape="1">
          <a:blip r:embed="rId4">
            <a:extLst>
              <a:ext uri="{28A0092B-C50C-407E-A947-70E740481C1C}">
                <a14:useLocalDpi xmlns:a14="http://schemas.microsoft.com/office/drawing/2010/main" val="0"/>
              </a:ext>
            </a:extLst>
          </a:blip>
          <a:srcRect b="10911"/>
          <a:stretch/>
        </p:blipFill>
        <p:spPr bwMode="auto">
          <a:xfrm>
            <a:off x="4499811" y="3681662"/>
            <a:ext cx="16411073" cy="7447797"/>
          </a:xfrm>
          <a:prstGeom prst="rect">
            <a:avLst/>
          </a:prstGeom>
          <a:noFill/>
          <a:ln>
            <a:solidFill>
              <a:schemeClr val="bg1">
                <a:lumMod val="75000"/>
              </a:schemeClr>
            </a:solidFill>
          </a:ln>
        </p:spPr>
      </p:pic>
      <p:sp>
        <p:nvSpPr>
          <p:cNvPr id="14" name="pole tekstowe 15">
            <a:extLst>
              <a:ext uri="{FF2B5EF4-FFF2-40B4-BE49-F238E27FC236}">
                <a16:creationId xmlns="" xmlns:a16="http://schemas.microsoft.com/office/drawing/2014/main" id="{3C0893E4-76E1-4E39-9769-FD6AD226E047}"/>
              </a:ext>
            </a:extLst>
          </p:cNvPr>
          <p:cNvSpPr txBox="1"/>
          <p:nvPr/>
        </p:nvSpPr>
        <p:spPr>
          <a:xfrm>
            <a:off x="1269945" y="2460783"/>
            <a:ext cx="21060666" cy="1746119"/>
          </a:xfrm>
          <a:prstGeom prst="rect">
            <a:avLst/>
          </a:prstGeom>
          <a:noFill/>
        </p:spPr>
        <p:txBody>
          <a:bodyPr wrap="square">
            <a:spAutoFit/>
          </a:bodyPr>
          <a:lstStyle/>
          <a:p>
            <a:pPr marL="1371600" algn="just">
              <a:lnSpc>
                <a:spcPct val="120000"/>
              </a:lnSpc>
              <a:spcAft>
                <a:spcPts val="800"/>
              </a:spcAft>
            </a:pPr>
            <a:r>
              <a:rPr lang="en-US" sz="4800" b="1" dirty="0" smtClean="0">
                <a:solidFill>
                  <a:srgbClr val="5A5A5A"/>
                </a:solidFill>
                <a:effectLst/>
                <a:latin typeface="Arial" panose="020B0604020202020204" pitchFamily="34" charset="0"/>
                <a:ea typeface="Times New Roman" panose="02020603050405020304" pitchFamily="18" charset="0"/>
                <a:cs typeface="Arial" panose="020B0604020202020204" pitchFamily="34" charset="0"/>
              </a:rPr>
              <a:t>Self-Definition</a:t>
            </a:r>
          </a:p>
          <a:p>
            <a:pPr marL="1371600" algn="just">
              <a:lnSpc>
                <a:spcPct val="120000"/>
              </a:lnSpc>
              <a:spcAft>
                <a:spcPts val="800"/>
              </a:spcAft>
            </a:pPr>
            <a:endParaRPr lang="en-US" sz="3600" b="1" dirty="0" smtClean="0">
              <a:solidFill>
                <a:srgbClr val="5A5A5A"/>
              </a:solidFill>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317619178"/>
      </p:ext>
    </p:extLst>
  </p:cSld>
  <p:clrMapOvr>
    <a:masterClrMapping/>
  </p:clrMapOvr>
  <p:transition spd="med"/>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 xmlns:a16="http://schemas.microsoft.com/office/drawing/2014/main" id="{9A3C046A-B3F5-9A42-B408-759E55BE4BE7}"/>
              </a:ext>
            </a:extLst>
          </p:cNvPr>
          <p:cNvSpPr>
            <a:spLocks noGrp="1"/>
          </p:cNvSpPr>
          <p:nvPr>
            <p:ph type="body" sz="quarter" idx="15"/>
          </p:nvPr>
        </p:nvSpPr>
        <p:spPr>
          <a:xfrm>
            <a:off x="11833975" y="11894187"/>
            <a:ext cx="716050" cy="1160790"/>
          </a:xfrm>
        </p:spPr>
        <p:txBody>
          <a:bodyPr/>
          <a:lstStyle/>
          <a:p>
            <a:endParaRPr lang="fr-FR" dirty="0"/>
          </a:p>
        </p:txBody>
      </p:sp>
      <p:sp>
        <p:nvSpPr>
          <p:cNvPr id="5" name="Espace réservé du texte 4">
            <a:extLst>
              <a:ext uri="{FF2B5EF4-FFF2-40B4-BE49-F238E27FC236}">
                <a16:creationId xmlns="" xmlns:a16="http://schemas.microsoft.com/office/drawing/2014/main" id="{81AA34F7-61BD-DE46-A618-3EEE7C67794C}"/>
              </a:ext>
            </a:extLst>
          </p:cNvPr>
          <p:cNvSpPr>
            <a:spLocks noGrp="1"/>
          </p:cNvSpPr>
          <p:nvPr>
            <p:ph type="body" sz="quarter" idx="16"/>
          </p:nvPr>
        </p:nvSpPr>
        <p:spPr/>
        <p:txBody>
          <a:bodyPr/>
          <a:lstStyle/>
          <a:p>
            <a:endParaRPr lang="fr-FR" dirty="0"/>
          </a:p>
        </p:txBody>
      </p:sp>
      <p:sp>
        <p:nvSpPr>
          <p:cNvPr id="885"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112</a:t>
            </a:fld>
            <a:endParaRPr dirty="0"/>
          </a:p>
        </p:txBody>
      </p:sp>
      <p:sp>
        <p:nvSpPr>
          <p:cNvPr id="19" name="Espace réservé du texte 2">
            <a:extLst>
              <a:ext uri="{FF2B5EF4-FFF2-40B4-BE49-F238E27FC236}">
                <a16:creationId xmlns="" xmlns:a16="http://schemas.microsoft.com/office/drawing/2014/main" id="{AB3789C9-0B28-4640-961A-BE451E50B0EF}"/>
              </a:ext>
            </a:extLst>
          </p:cNvPr>
          <p:cNvSpPr>
            <a:spLocks noGrp="1"/>
          </p:cNvSpPr>
          <p:nvPr>
            <p:ph type="body" sz="quarter" idx="13"/>
          </p:nvPr>
        </p:nvSpPr>
        <p:spPr>
          <a:xfrm>
            <a:off x="3777916" y="1365069"/>
            <a:ext cx="15517275" cy="793703"/>
          </a:xfrm>
        </p:spPr>
        <p:txBody>
          <a:bodyPr/>
          <a:lstStyle/>
          <a:p>
            <a:endParaRPr lang="fr-FR" dirty="0"/>
          </a:p>
        </p:txBody>
      </p:sp>
      <p:sp>
        <p:nvSpPr>
          <p:cNvPr id="20" name="Titre 1">
            <a:extLst>
              <a:ext uri="{FF2B5EF4-FFF2-40B4-BE49-F238E27FC236}">
                <a16:creationId xmlns="" xmlns:a16="http://schemas.microsoft.com/office/drawing/2014/main" id="{C3D392D1-BDA7-FA46-919D-428FD8FCC2D7}"/>
              </a:ext>
            </a:extLst>
          </p:cNvPr>
          <p:cNvSpPr>
            <a:spLocks noGrp="1"/>
          </p:cNvSpPr>
          <p:nvPr>
            <p:ph type="title"/>
          </p:nvPr>
        </p:nvSpPr>
        <p:spPr>
          <a:xfrm>
            <a:off x="3521581" y="1321774"/>
            <a:ext cx="15348834" cy="935665"/>
          </a:xfrm>
        </p:spPr>
        <p:txBody>
          <a:bodyPr/>
          <a:lstStyle/>
          <a:p>
            <a:pPr>
              <a:lnSpc>
                <a:spcPct val="100000"/>
              </a:lnSpc>
            </a:pPr>
            <a:r>
              <a:rPr lang="en-US" spc="-1" dirty="0">
                <a:solidFill>
                  <a:schemeClr val="bg1"/>
                </a:solidFill>
                <a:latin typeface="Calibri"/>
              </a:rPr>
              <a:t>Self definition and European identity</a:t>
            </a:r>
          </a:p>
        </p:txBody>
      </p:sp>
      <p:sp>
        <p:nvSpPr>
          <p:cNvPr id="21" name="SuBTITLE GOES HERE">
            <a:extLst>
              <a:ext uri="{FF2B5EF4-FFF2-40B4-BE49-F238E27FC236}">
                <a16:creationId xmlns="" xmlns:a16="http://schemas.microsoft.com/office/drawing/2014/main" id="{35871DBC-935A-2347-A21E-2565A12C9458}"/>
              </a:ext>
            </a:extLst>
          </p:cNvPr>
          <p:cNvSpPr txBox="1">
            <a:spLocks noGrp="1"/>
          </p:cNvSpPr>
          <p:nvPr>
            <p:ph type="body" sz="quarter" idx="14"/>
          </p:nvPr>
        </p:nvSpPr>
        <p:spPr>
          <a:xfrm>
            <a:off x="4836344" y="747149"/>
            <a:ext cx="14711312" cy="371281"/>
          </a:xfrm>
          <a:prstGeom prst="rect">
            <a:avLst/>
          </a:prstGeom>
        </p:spPr>
        <p:txBody>
          <a:bodyPr/>
          <a:lstStyle/>
          <a:p>
            <a:r>
              <a:rPr lang="fr-FR" sz="2400" dirty="0" smtClean="0"/>
              <a:t>Analyse détaillée</a:t>
            </a:r>
            <a:endParaRPr lang="fr-FR" sz="2400" dirty="0"/>
          </a:p>
        </p:txBody>
      </p:sp>
      <p:sp>
        <p:nvSpPr>
          <p:cNvPr id="9" name="ZoneTexte 8">
            <a:extLst>
              <a:ext uri="{FF2B5EF4-FFF2-40B4-BE49-F238E27FC236}">
                <a16:creationId xmlns="" xmlns:a16="http://schemas.microsoft.com/office/drawing/2014/main" id="{C9FA69AC-CE85-7143-AB32-6EDEC5829621}"/>
              </a:ext>
            </a:extLst>
          </p:cNvPr>
          <p:cNvSpPr txBox="1"/>
          <p:nvPr/>
        </p:nvSpPr>
        <p:spPr>
          <a:xfrm>
            <a:off x="897443" y="12362917"/>
            <a:ext cx="7218945" cy="7598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algn="l"/>
            <a:r>
              <a:rPr lang="fr-FR" sz="2000" dirty="0">
                <a:latin typeface="Avenir Next Ultra Light" panose="020B0203020202020204" pitchFamily="34" charset="77"/>
              </a:rPr>
              <a:t>Christophe Gervasi –  Rapport qualitatif  - Construire un Nous européen – Juillet 2021</a:t>
            </a:r>
          </a:p>
        </p:txBody>
      </p:sp>
      <p:pic>
        <p:nvPicPr>
          <p:cNvPr id="10" name="Image 9"/>
          <p:cNvPicPr>
            <a:picLocks noChangeAspect="1"/>
          </p:cNvPicPr>
          <p:nvPr/>
        </p:nvPicPr>
        <p:blipFill rotWithShape="1">
          <a:blip r:embed="rId2"/>
          <a:srcRect t="18883" b="18467"/>
          <a:stretch/>
        </p:blipFill>
        <p:spPr>
          <a:xfrm>
            <a:off x="19551526" y="500510"/>
            <a:ext cx="2143125" cy="1472669"/>
          </a:xfrm>
          <a:prstGeom prst="rect">
            <a:avLst/>
          </a:prstGeom>
        </p:spPr>
      </p:pic>
      <p:pic>
        <p:nvPicPr>
          <p:cNvPr id="12" name="Image 11"/>
          <p:cNvPicPr>
            <a:picLocks noChangeAspect="1"/>
          </p:cNvPicPr>
          <p:nvPr/>
        </p:nvPicPr>
        <p:blipFill>
          <a:blip r:embed="rId3"/>
          <a:stretch>
            <a:fillRect/>
          </a:stretch>
        </p:blipFill>
        <p:spPr>
          <a:xfrm>
            <a:off x="21694651" y="541840"/>
            <a:ext cx="2143125" cy="1431340"/>
          </a:xfrm>
          <a:prstGeom prst="rect">
            <a:avLst/>
          </a:prstGeom>
        </p:spPr>
      </p:pic>
      <p:sp>
        <p:nvSpPr>
          <p:cNvPr id="14" name="pole tekstowe 15">
            <a:extLst>
              <a:ext uri="{FF2B5EF4-FFF2-40B4-BE49-F238E27FC236}">
                <a16:creationId xmlns="" xmlns:a16="http://schemas.microsoft.com/office/drawing/2014/main" id="{3C0893E4-76E1-4E39-9769-FD6AD226E047}"/>
              </a:ext>
            </a:extLst>
          </p:cNvPr>
          <p:cNvSpPr txBox="1"/>
          <p:nvPr/>
        </p:nvSpPr>
        <p:spPr>
          <a:xfrm>
            <a:off x="1269945" y="2698793"/>
            <a:ext cx="21060666" cy="1746119"/>
          </a:xfrm>
          <a:prstGeom prst="rect">
            <a:avLst/>
          </a:prstGeom>
          <a:noFill/>
        </p:spPr>
        <p:txBody>
          <a:bodyPr wrap="square">
            <a:spAutoFit/>
          </a:bodyPr>
          <a:lstStyle/>
          <a:p>
            <a:pPr marL="1371600" algn="just">
              <a:lnSpc>
                <a:spcPct val="120000"/>
              </a:lnSpc>
              <a:spcAft>
                <a:spcPts val="800"/>
              </a:spcAft>
            </a:pPr>
            <a:r>
              <a:rPr lang="en-US" sz="4800" b="1" dirty="0" smtClean="0">
                <a:solidFill>
                  <a:srgbClr val="5A5A5A"/>
                </a:solidFill>
                <a:effectLst/>
                <a:latin typeface="Arial" panose="020B0604020202020204" pitchFamily="34" charset="0"/>
                <a:ea typeface="Times New Roman" panose="02020603050405020304" pitchFamily="18" charset="0"/>
                <a:cs typeface="Arial" panose="020B0604020202020204" pitchFamily="34" charset="0"/>
              </a:rPr>
              <a:t>Group affiliation</a:t>
            </a:r>
          </a:p>
          <a:p>
            <a:pPr marL="1371600" algn="just">
              <a:lnSpc>
                <a:spcPct val="120000"/>
              </a:lnSpc>
              <a:spcAft>
                <a:spcPts val="800"/>
              </a:spcAft>
            </a:pPr>
            <a:endParaRPr lang="en-US" sz="3600" b="1" dirty="0" smtClean="0">
              <a:solidFill>
                <a:srgbClr val="5A5A5A"/>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15" name="pole tekstowe 15">
            <a:extLst>
              <a:ext uri="{FF2B5EF4-FFF2-40B4-BE49-F238E27FC236}">
                <a16:creationId xmlns="" xmlns:a16="http://schemas.microsoft.com/office/drawing/2014/main" id="{3C0893E4-76E1-4E39-9769-FD6AD226E047}"/>
              </a:ext>
            </a:extLst>
          </p:cNvPr>
          <p:cNvSpPr txBox="1"/>
          <p:nvPr/>
        </p:nvSpPr>
        <p:spPr>
          <a:xfrm>
            <a:off x="536322" y="3819929"/>
            <a:ext cx="22595305" cy="7877028"/>
          </a:xfrm>
          <a:prstGeom prst="rect">
            <a:avLst/>
          </a:prstGeom>
          <a:noFill/>
        </p:spPr>
        <p:txBody>
          <a:bodyPr wrap="square">
            <a:spAutoFit/>
          </a:bodyPr>
          <a:lstStyle/>
          <a:p>
            <a:pPr marL="1371600">
              <a:lnSpc>
                <a:spcPct val="120000"/>
              </a:lnSpc>
              <a:spcAft>
                <a:spcPts val="800"/>
              </a:spcAft>
            </a:pPr>
            <a:r>
              <a:rPr lang="en-US" sz="3200" b="1" dirty="0">
                <a:solidFill>
                  <a:srgbClr val="271880"/>
                </a:solidFill>
                <a:effectLst/>
                <a:latin typeface="Arial" panose="020B0604020202020204" pitchFamily="34" charset="0"/>
                <a:ea typeface="Times New Roman" panose="02020603050405020304" pitchFamily="18" charset="0"/>
                <a:cs typeface="Arial" panose="020B0604020202020204" pitchFamily="34" charset="0"/>
              </a:rPr>
              <a:t>Professional (mentioned by men</a:t>
            </a:r>
            <a:r>
              <a:rPr lang="en-US" sz="3200" b="1" dirty="0">
                <a:solidFill>
                  <a:srgbClr val="5A5A5A"/>
                </a:solidFill>
                <a:effectLst/>
                <a:latin typeface="Arial" panose="020B0604020202020204" pitchFamily="34" charset="0"/>
                <a:ea typeface="Times New Roman" panose="02020603050405020304" pitchFamily="18" charset="0"/>
                <a:cs typeface="Arial" panose="020B0604020202020204" pitchFamily="34" charset="0"/>
              </a:rPr>
              <a:t>)</a:t>
            </a:r>
            <a:endParaRPr lang="pl-PL" sz="3200" dirty="0">
              <a:solidFill>
                <a:srgbClr val="5A5A5A"/>
              </a:solidFill>
              <a:effectLst/>
              <a:latin typeface="Arial" panose="020B0604020202020204" pitchFamily="34" charset="0"/>
              <a:ea typeface="Times New Roman" panose="02020603050405020304" pitchFamily="18" charset="0"/>
              <a:cs typeface="Arial" panose="020B0604020202020204" pitchFamily="34" charset="0"/>
            </a:endParaRPr>
          </a:p>
          <a:p>
            <a:pPr marL="1371600">
              <a:lnSpc>
                <a:spcPct val="120000"/>
              </a:lnSpc>
              <a:spcAft>
                <a:spcPts val="800"/>
              </a:spcAft>
            </a:pPr>
            <a:r>
              <a:rPr lang="en-US" sz="2400" dirty="0">
                <a:solidFill>
                  <a:srgbClr val="5A5A5A"/>
                </a:solidFill>
                <a:effectLst/>
                <a:latin typeface="Arial" panose="020B0604020202020204" pitchFamily="34" charset="0"/>
                <a:ea typeface="Times New Roman" panose="02020603050405020304" pitchFamily="18" charset="0"/>
                <a:cs typeface="Arial" panose="020B0604020202020204" pitchFamily="34" charset="0"/>
              </a:rPr>
              <a:t>Krzysztof - teacher "it's me". belonging to a professional group is important. It comes from professional experience. If I worked abroad somewhere, I always had to tell about my profession and education. Tourist guides (Sebastian</a:t>
            </a:r>
            <a:r>
              <a:rPr lang="en-US" sz="2400" dirty="0" smtClean="0">
                <a:solidFill>
                  <a:srgbClr val="5A5A5A"/>
                </a:solidFill>
                <a:effectLst/>
                <a:latin typeface="Arial" panose="020B0604020202020204" pitchFamily="34" charset="0"/>
                <a:ea typeface="Times New Roman" panose="02020603050405020304" pitchFamily="18" charset="0"/>
                <a:cs typeface="Arial" panose="020B0604020202020204" pitchFamily="34" charset="0"/>
              </a:rPr>
              <a:t>).</a:t>
            </a:r>
            <a:endParaRPr lang="pl-PL" sz="2400" dirty="0">
              <a:solidFill>
                <a:srgbClr val="5A5A5A"/>
              </a:solidFill>
              <a:effectLst/>
              <a:latin typeface="Arial" panose="020B0604020202020204" pitchFamily="34" charset="0"/>
              <a:ea typeface="Times New Roman" panose="02020603050405020304" pitchFamily="18" charset="0"/>
              <a:cs typeface="Arial" panose="020B0604020202020204" pitchFamily="34" charset="0"/>
            </a:endParaRPr>
          </a:p>
          <a:p>
            <a:pPr marL="1371600">
              <a:lnSpc>
                <a:spcPct val="120000"/>
              </a:lnSpc>
              <a:spcAft>
                <a:spcPts val="800"/>
              </a:spcAft>
            </a:pPr>
            <a:r>
              <a:rPr lang="en-US" sz="3200" b="1" dirty="0">
                <a:solidFill>
                  <a:srgbClr val="271880"/>
                </a:solidFill>
                <a:effectLst/>
                <a:latin typeface="Arial" panose="020B0604020202020204" pitchFamily="34" charset="0"/>
                <a:ea typeface="Times New Roman" panose="02020603050405020304" pitchFamily="18" charset="0"/>
                <a:cs typeface="Arial" panose="020B0604020202020204" pitchFamily="34" charset="0"/>
              </a:rPr>
              <a:t>School/Family/parenting related (mentioned by women)</a:t>
            </a:r>
            <a:endParaRPr lang="pl-PL" sz="3200" b="1" dirty="0">
              <a:solidFill>
                <a:srgbClr val="271880"/>
              </a:solidFill>
              <a:effectLst/>
              <a:latin typeface="Arial" panose="020B0604020202020204" pitchFamily="34" charset="0"/>
              <a:ea typeface="Times New Roman" panose="02020603050405020304" pitchFamily="18" charset="0"/>
              <a:cs typeface="Arial" panose="020B0604020202020204" pitchFamily="34" charset="0"/>
            </a:endParaRPr>
          </a:p>
          <a:p>
            <a:pPr marL="1371600">
              <a:lnSpc>
                <a:spcPct val="120000"/>
              </a:lnSpc>
              <a:spcAft>
                <a:spcPts val="800"/>
              </a:spcAft>
            </a:pPr>
            <a:r>
              <a:rPr lang="en-US" sz="2400" dirty="0">
                <a:solidFill>
                  <a:srgbClr val="5A5A5A"/>
                </a:solidFill>
                <a:effectLst/>
                <a:latin typeface="Arial" panose="020B0604020202020204" pitchFamily="34" charset="0"/>
                <a:ea typeface="Times New Roman" panose="02020603050405020304" pitchFamily="18" charset="0"/>
                <a:cs typeface="Arial" panose="020B0604020202020204" pitchFamily="34" charset="0"/>
              </a:rPr>
              <a:t>Agnieszka - I am connected with my daughter's school, I am involved in the child's education  </a:t>
            </a:r>
            <a:endParaRPr lang="pl-PL" sz="2400" dirty="0">
              <a:solidFill>
                <a:srgbClr val="5A5A5A"/>
              </a:solidFill>
              <a:effectLst/>
              <a:latin typeface="Arial" panose="020B0604020202020204" pitchFamily="34" charset="0"/>
              <a:ea typeface="Times New Roman" panose="02020603050405020304" pitchFamily="18" charset="0"/>
              <a:cs typeface="Arial" panose="020B0604020202020204" pitchFamily="34" charset="0"/>
            </a:endParaRPr>
          </a:p>
          <a:p>
            <a:pPr marL="1371600">
              <a:lnSpc>
                <a:spcPct val="120000"/>
              </a:lnSpc>
              <a:spcAft>
                <a:spcPts val="800"/>
              </a:spcAft>
            </a:pPr>
            <a:r>
              <a:rPr lang="en-US" sz="3200" b="1" dirty="0">
                <a:solidFill>
                  <a:srgbClr val="271880"/>
                </a:solidFill>
                <a:effectLst/>
                <a:latin typeface="Arial" panose="020B0604020202020204" pitchFamily="34" charset="0"/>
                <a:ea typeface="Times New Roman" panose="02020603050405020304" pitchFamily="18" charset="0"/>
                <a:cs typeface="Arial" panose="020B0604020202020204" pitchFamily="34" charset="0"/>
              </a:rPr>
              <a:t>City community</a:t>
            </a:r>
            <a:endParaRPr lang="pl-PL" sz="3200" dirty="0">
              <a:solidFill>
                <a:srgbClr val="271880"/>
              </a:solidFill>
              <a:effectLst/>
              <a:latin typeface="Arial" panose="020B0604020202020204" pitchFamily="34" charset="0"/>
              <a:ea typeface="Times New Roman" panose="02020603050405020304" pitchFamily="18" charset="0"/>
              <a:cs typeface="Arial" panose="020B0604020202020204" pitchFamily="34" charset="0"/>
            </a:endParaRPr>
          </a:p>
          <a:p>
            <a:pPr marL="1371600">
              <a:lnSpc>
                <a:spcPct val="120000"/>
              </a:lnSpc>
              <a:spcAft>
                <a:spcPts val="800"/>
              </a:spcAft>
            </a:pPr>
            <a:r>
              <a:rPr lang="en-US" sz="2400" dirty="0">
                <a:solidFill>
                  <a:srgbClr val="5A5A5A"/>
                </a:solidFill>
                <a:effectLst/>
                <a:latin typeface="Arial" panose="020B0604020202020204" pitchFamily="34" charset="0"/>
                <a:ea typeface="Times New Roman" panose="02020603050405020304" pitchFamily="18" charset="0"/>
                <a:cs typeface="Arial" panose="020B0604020202020204" pitchFamily="34" charset="0"/>
              </a:rPr>
              <a:t>Belonging to a city community (Piotr) - as a resident of the city of </a:t>
            </a:r>
            <a:r>
              <a:rPr lang="en-US" sz="2400" dirty="0">
                <a:solidFill>
                  <a:srgbClr val="5A5A5A"/>
                </a:solidFill>
                <a:effectLst/>
                <a:latin typeface="Arial" panose="020B0604020202020204" pitchFamily="34" charset="0"/>
                <a:ea typeface="Times New Roman" panose="02020603050405020304" pitchFamily="18" charset="0"/>
                <a:cs typeface="Arial" panose="020B0604020202020204" pitchFamily="34" charset="0"/>
              </a:rPr>
              <a:t>Łódź</a:t>
            </a:r>
            <a:r>
              <a:rPr lang="en-US" sz="2400" dirty="0">
                <a:solidFill>
                  <a:srgbClr val="5A5A5A"/>
                </a:solidFill>
                <a:effectLst/>
                <a:latin typeface="Arial" panose="020B0604020202020204" pitchFamily="34" charset="0"/>
                <a:ea typeface="Times New Roman" panose="02020603050405020304" pitchFamily="18" charset="0"/>
                <a:cs typeface="Arial" panose="020B0604020202020204" pitchFamily="34" charset="0"/>
              </a:rPr>
              <a:t>, attachment to the city, I am part of it</a:t>
            </a:r>
            <a:r>
              <a:rPr lang="en-US" sz="2400" dirty="0" smtClean="0">
                <a:solidFill>
                  <a:srgbClr val="5A5A5A"/>
                </a:solidFill>
                <a:effectLst/>
                <a:latin typeface="Arial" panose="020B0604020202020204" pitchFamily="34" charset="0"/>
                <a:ea typeface="Times New Roman" panose="02020603050405020304" pitchFamily="18" charset="0"/>
                <a:cs typeface="Arial" panose="020B0604020202020204" pitchFamily="34" charset="0"/>
              </a:rPr>
              <a:t>.</a:t>
            </a:r>
            <a:endParaRPr lang="pl-PL" sz="2400" dirty="0">
              <a:solidFill>
                <a:srgbClr val="5A5A5A"/>
              </a:solidFill>
              <a:effectLst/>
              <a:latin typeface="Arial" panose="020B0604020202020204" pitchFamily="34" charset="0"/>
              <a:ea typeface="Times New Roman" panose="02020603050405020304" pitchFamily="18" charset="0"/>
              <a:cs typeface="Arial" panose="020B0604020202020204" pitchFamily="34" charset="0"/>
            </a:endParaRPr>
          </a:p>
          <a:p>
            <a:pPr marL="1371600">
              <a:lnSpc>
                <a:spcPct val="120000"/>
              </a:lnSpc>
              <a:spcAft>
                <a:spcPts val="800"/>
              </a:spcAft>
            </a:pPr>
            <a:r>
              <a:rPr lang="en-US" sz="3200" b="1" dirty="0">
                <a:solidFill>
                  <a:srgbClr val="271880"/>
                </a:solidFill>
                <a:effectLst/>
                <a:latin typeface="Arial" panose="020B0604020202020204" pitchFamily="34" charset="0"/>
                <a:ea typeface="Times New Roman" panose="02020603050405020304" pitchFamily="18" charset="0"/>
                <a:cs typeface="Arial" panose="020B0604020202020204" pitchFamily="34" charset="0"/>
              </a:rPr>
              <a:t>Catholic &amp; Polish</a:t>
            </a:r>
            <a:r>
              <a:rPr lang="en-US" sz="3200" dirty="0">
                <a:solidFill>
                  <a:srgbClr val="271880"/>
                </a:solidFill>
                <a:effectLst/>
                <a:latin typeface="Arial" panose="020B0604020202020204" pitchFamily="34" charset="0"/>
                <a:ea typeface="Times New Roman" panose="02020603050405020304" pitchFamily="18" charset="0"/>
                <a:cs typeface="Arial" panose="020B0604020202020204" pitchFamily="34" charset="0"/>
              </a:rPr>
              <a:t> (emerged later in discussion ) </a:t>
            </a:r>
            <a:endParaRPr lang="en-US" sz="3200" dirty="0" smtClean="0">
              <a:solidFill>
                <a:srgbClr val="271880"/>
              </a:solidFill>
              <a:effectLst/>
              <a:latin typeface="Arial" panose="020B0604020202020204" pitchFamily="34" charset="0"/>
              <a:ea typeface="Times New Roman" panose="02020603050405020304" pitchFamily="18" charset="0"/>
              <a:cs typeface="Arial" panose="020B0604020202020204" pitchFamily="34" charset="0"/>
            </a:endParaRPr>
          </a:p>
          <a:p>
            <a:pPr marL="1371600">
              <a:lnSpc>
                <a:spcPct val="120000"/>
              </a:lnSpc>
              <a:spcAft>
                <a:spcPts val="800"/>
              </a:spcAft>
            </a:pPr>
            <a:r>
              <a:rPr lang="en-US" sz="2400" dirty="0" smtClean="0">
                <a:solidFill>
                  <a:srgbClr val="5A5A5A"/>
                </a:solidFill>
                <a:latin typeface="Arial" panose="020B0604020202020204" pitchFamily="34" charset="0"/>
                <a:ea typeface="Times New Roman" panose="02020603050405020304" pitchFamily="18" charset="0"/>
                <a:cs typeface="Arial" panose="020B0604020202020204" pitchFamily="34" charset="0"/>
              </a:rPr>
              <a:t>T</a:t>
            </a:r>
            <a:r>
              <a:rPr lang="en-US" sz="2400" dirty="0" smtClean="0">
                <a:solidFill>
                  <a:srgbClr val="5A5A5A"/>
                </a:solidFill>
                <a:effectLst/>
                <a:latin typeface="Arial" panose="020B0604020202020204" pitchFamily="34" charset="0"/>
                <a:ea typeface="Times New Roman" panose="02020603050405020304" pitchFamily="18" charset="0"/>
                <a:cs typeface="Arial" panose="020B0604020202020204" pitchFamily="34" charset="0"/>
              </a:rPr>
              <a:t>hese </a:t>
            </a:r>
            <a:r>
              <a:rPr lang="en-US" sz="2400" dirty="0">
                <a:solidFill>
                  <a:srgbClr val="5A5A5A"/>
                </a:solidFill>
                <a:effectLst/>
                <a:latin typeface="Arial" panose="020B0604020202020204" pitchFamily="34" charset="0"/>
                <a:ea typeface="Times New Roman" panose="02020603050405020304" pitchFamily="18" charset="0"/>
                <a:cs typeface="Arial" panose="020B0604020202020204" pitchFamily="34" charset="0"/>
              </a:rPr>
              <a:t>two notions traditionally went together (being an obvious identity combo but also marking </a:t>
            </a:r>
            <a:r>
              <a:rPr lang="en-US" sz="2400" dirty="0">
                <a:solidFill>
                  <a:srgbClr val="5A5A5A"/>
                </a:solidFill>
                <a:effectLst/>
                <a:latin typeface="Arial" panose="020B0604020202020204" pitchFamily="34" charset="0"/>
                <a:ea typeface="Times New Roman" panose="02020603050405020304" pitchFamily="18" charset="0"/>
                <a:cs typeface="Arial" panose="020B0604020202020204" pitchFamily="34" charset="0"/>
              </a:rPr>
              <a:t>state&amp;church</a:t>
            </a:r>
            <a:r>
              <a:rPr lang="en-US" sz="2400" dirty="0">
                <a:solidFill>
                  <a:srgbClr val="5A5A5A"/>
                </a:solidFill>
                <a:effectLst/>
                <a:latin typeface="Arial" panose="020B0604020202020204" pitchFamily="34" charset="0"/>
                <a:ea typeface="Times New Roman" panose="02020603050405020304" pitchFamily="18" charset="0"/>
                <a:cs typeface="Arial" panose="020B0604020202020204" pitchFamily="34" charset="0"/>
              </a:rPr>
              <a:t> bond). However now it is hard to talk about being catholic because you might be associated with the bad part of it. It seems that there is a lot of division in perception what does it mean to be a Pole or catholic now, and these labels are not sufficient, they need a commentary not to be misunderstood.</a:t>
            </a:r>
            <a:endParaRPr lang="pl-PL" sz="2400" dirty="0">
              <a:solidFill>
                <a:srgbClr val="5A5A5A"/>
              </a:solidFill>
              <a:effectLst/>
              <a:latin typeface="Arial" panose="020B0604020202020204" pitchFamily="34" charset="0"/>
              <a:ea typeface="Times New Roman" panose="02020603050405020304" pitchFamily="18" charset="0"/>
              <a:cs typeface="Arial" panose="020B0604020202020204" pitchFamily="34" charset="0"/>
            </a:endParaRPr>
          </a:p>
          <a:p>
            <a:pPr marL="1371600">
              <a:lnSpc>
                <a:spcPct val="120000"/>
              </a:lnSpc>
              <a:spcAft>
                <a:spcPts val="800"/>
              </a:spcAft>
            </a:pPr>
            <a:r>
              <a:rPr lang="en-US" sz="2400" dirty="0">
                <a:solidFill>
                  <a:srgbClr val="5A5A5A"/>
                </a:solidFill>
                <a:effectLst/>
                <a:latin typeface="Arial" panose="020B0604020202020204" pitchFamily="34" charset="0"/>
                <a:ea typeface="Times New Roman" panose="02020603050405020304" pitchFamily="18" charset="0"/>
                <a:cs typeface="Arial" panose="020B0604020202020204" pitchFamily="34" charset="0"/>
              </a:rPr>
              <a:t>“You have to kind of explain yourself who you are and what you believe, because living it without any comment might cause different reactions. Same concerns my sense of Polishness” (Szymon)</a:t>
            </a:r>
            <a:endParaRPr lang="pl-PL" sz="2400" dirty="0">
              <a:solidFill>
                <a:srgbClr val="5A5A5A"/>
              </a:solidFill>
              <a:effectLst/>
              <a:latin typeface="Arial" panose="020B0604020202020204" pitchFamily="34" charset="0"/>
              <a:ea typeface="Times New Roman" panose="02020603050405020304" pitchFamily="18" charset="0"/>
              <a:cs typeface="Arial" panose="020B0604020202020204" pitchFamily="34" charset="0"/>
            </a:endParaRPr>
          </a:p>
          <a:p>
            <a:pPr marL="1371600">
              <a:lnSpc>
                <a:spcPct val="120000"/>
              </a:lnSpc>
              <a:spcAft>
                <a:spcPts val="800"/>
              </a:spcAft>
            </a:pPr>
            <a:endParaRPr lang="pl-PL" sz="1200" dirty="0">
              <a:solidFill>
                <a:srgbClr val="5A5A5A"/>
              </a:solidFill>
              <a:effectLst/>
              <a:latin typeface="Constantia" panose="02030602050306030303" pitchFamily="18" charset="0"/>
              <a:ea typeface="Times New Roman" panose="02020603050405020304" pitchFamily="18" charset="0"/>
              <a:cs typeface="Times New Roman" panose="02020603050405020304" pitchFamily="18" charset="0"/>
            </a:endParaRPr>
          </a:p>
          <a:p>
            <a:pPr marL="1371600">
              <a:lnSpc>
                <a:spcPct val="120000"/>
              </a:lnSpc>
              <a:spcAft>
                <a:spcPts val="800"/>
              </a:spcAft>
            </a:pPr>
            <a:endParaRPr lang="pl-PL" sz="1000" dirty="0">
              <a:solidFill>
                <a:srgbClr val="5A5A5A"/>
              </a:solidFill>
              <a:effectLst/>
              <a:latin typeface="Constantia" panose="02030602050306030303"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57189261"/>
      </p:ext>
    </p:extLst>
  </p:cSld>
  <p:clrMapOvr>
    <a:masterClrMapping/>
  </p:clrMapOvr>
  <p:transition spd="med"/>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 xmlns:a16="http://schemas.microsoft.com/office/drawing/2014/main" id="{9A3C046A-B3F5-9A42-B408-759E55BE4BE7}"/>
              </a:ext>
            </a:extLst>
          </p:cNvPr>
          <p:cNvSpPr>
            <a:spLocks noGrp="1"/>
          </p:cNvSpPr>
          <p:nvPr>
            <p:ph type="body" sz="quarter" idx="15"/>
          </p:nvPr>
        </p:nvSpPr>
        <p:spPr>
          <a:xfrm>
            <a:off x="11833975" y="11894187"/>
            <a:ext cx="716050" cy="1160790"/>
          </a:xfrm>
        </p:spPr>
        <p:txBody>
          <a:bodyPr/>
          <a:lstStyle/>
          <a:p>
            <a:endParaRPr lang="fr-FR" dirty="0"/>
          </a:p>
        </p:txBody>
      </p:sp>
      <p:sp>
        <p:nvSpPr>
          <p:cNvPr id="5" name="Espace réservé du texte 4">
            <a:extLst>
              <a:ext uri="{FF2B5EF4-FFF2-40B4-BE49-F238E27FC236}">
                <a16:creationId xmlns="" xmlns:a16="http://schemas.microsoft.com/office/drawing/2014/main" id="{81AA34F7-61BD-DE46-A618-3EEE7C67794C}"/>
              </a:ext>
            </a:extLst>
          </p:cNvPr>
          <p:cNvSpPr>
            <a:spLocks noGrp="1"/>
          </p:cNvSpPr>
          <p:nvPr>
            <p:ph type="body" sz="quarter" idx="16"/>
          </p:nvPr>
        </p:nvSpPr>
        <p:spPr/>
        <p:txBody>
          <a:bodyPr/>
          <a:lstStyle/>
          <a:p>
            <a:endParaRPr lang="fr-FR" dirty="0"/>
          </a:p>
        </p:txBody>
      </p:sp>
      <p:sp>
        <p:nvSpPr>
          <p:cNvPr id="885"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113</a:t>
            </a:fld>
            <a:endParaRPr dirty="0"/>
          </a:p>
        </p:txBody>
      </p:sp>
      <p:sp>
        <p:nvSpPr>
          <p:cNvPr id="19" name="Espace réservé du texte 2">
            <a:extLst>
              <a:ext uri="{FF2B5EF4-FFF2-40B4-BE49-F238E27FC236}">
                <a16:creationId xmlns="" xmlns:a16="http://schemas.microsoft.com/office/drawing/2014/main" id="{AB3789C9-0B28-4640-961A-BE451E50B0EF}"/>
              </a:ext>
            </a:extLst>
          </p:cNvPr>
          <p:cNvSpPr>
            <a:spLocks noGrp="1"/>
          </p:cNvSpPr>
          <p:nvPr>
            <p:ph type="body" sz="quarter" idx="13"/>
          </p:nvPr>
        </p:nvSpPr>
        <p:spPr>
          <a:xfrm>
            <a:off x="3777916" y="1365069"/>
            <a:ext cx="15517275" cy="793703"/>
          </a:xfrm>
        </p:spPr>
        <p:txBody>
          <a:bodyPr/>
          <a:lstStyle/>
          <a:p>
            <a:endParaRPr lang="fr-FR" dirty="0"/>
          </a:p>
        </p:txBody>
      </p:sp>
      <p:sp>
        <p:nvSpPr>
          <p:cNvPr id="20" name="Titre 1">
            <a:extLst>
              <a:ext uri="{FF2B5EF4-FFF2-40B4-BE49-F238E27FC236}">
                <a16:creationId xmlns="" xmlns:a16="http://schemas.microsoft.com/office/drawing/2014/main" id="{C3D392D1-BDA7-FA46-919D-428FD8FCC2D7}"/>
              </a:ext>
            </a:extLst>
          </p:cNvPr>
          <p:cNvSpPr>
            <a:spLocks noGrp="1"/>
          </p:cNvSpPr>
          <p:nvPr>
            <p:ph type="title"/>
          </p:nvPr>
        </p:nvSpPr>
        <p:spPr>
          <a:xfrm>
            <a:off x="3521581" y="1321774"/>
            <a:ext cx="15348834" cy="935665"/>
          </a:xfrm>
        </p:spPr>
        <p:txBody>
          <a:bodyPr/>
          <a:lstStyle/>
          <a:p>
            <a:pPr>
              <a:lnSpc>
                <a:spcPct val="100000"/>
              </a:lnSpc>
            </a:pPr>
            <a:r>
              <a:rPr lang="en-US" spc="-1" dirty="0">
                <a:solidFill>
                  <a:schemeClr val="bg1"/>
                </a:solidFill>
                <a:latin typeface="Calibri"/>
              </a:rPr>
              <a:t>Self definition and European identity</a:t>
            </a:r>
          </a:p>
        </p:txBody>
      </p:sp>
      <p:sp>
        <p:nvSpPr>
          <p:cNvPr id="21" name="SuBTITLE GOES HERE">
            <a:extLst>
              <a:ext uri="{FF2B5EF4-FFF2-40B4-BE49-F238E27FC236}">
                <a16:creationId xmlns="" xmlns:a16="http://schemas.microsoft.com/office/drawing/2014/main" id="{35871DBC-935A-2347-A21E-2565A12C9458}"/>
              </a:ext>
            </a:extLst>
          </p:cNvPr>
          <p:cNvSpPr txBox="1">
            <a:spLocks noGrp="1"/>
          </p:cNvSpPr>
          <p:nvPr>
            <p:ph type="body" sz="quarter" idx="14"/>
          </p:nvPr>
        </p:nvSpPr>
        <p:spPr>
          <a:xfrm>
            <a:off x="4836344" y="747149"/>
            <a:ext cx="14711312" cy="371281"/>
          </a:xfrm>
          <a:prstGeom prst="rect">
            <a:avLst/>
          </a:prstGeom>
        </p:spPr>
        <p:txBody>
          <a:bodyPr/>
          <a:lstStyle/>
          <a:p>
            <a:r>
              <a:rPr lang="fr-FR" sz="2400" dirty="0" smtClean="0"/>
              <a:t>Analyse détaillée</a:t>
            </a:r>
            <a:endParaRPr lang="fr-FR" sz="2400" dirty="0"/>
          </a:p>
        </p:txBody>
      </p:sp>
      <p:sp>
        <p:nvSpPr>
          <p:cNvPr id="9" name="ZoneTexte 8">
            <a:extLst>
              <a:ext uri="{FF2B5EF4-FFF2-40B4-BE49-F238E27FC236}">
                <a16:creationId xmlns="" xmlns:a16="http://schemas.microsoft.com/office/drawing/2014/main" id="{C9FA69AC-CE85-7143-AB32-6EDEC5829621}"/>
              </a:ext>
            </a:extLst>
          </p:cNvPr>
          <p:cNvSpPr txBox="1"/>
          <p:nvPr/>
        </p:nvSpPr>
        <p:spPr>
          <a:xfrm>
            <a:off x="897443" y="12362917"/>
            <a:ext cx="7218945" cy="7598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algn="l"/>
            <a:r>
              <a:rPr lang="fr-FR" sz="2000" dirty="0">
                <a:latin typeface="Avenir Next Ultra Light" panose="020B0203020202020204" pitchFamily="34" charset="77"/>
              </a:rPr>
              <a:t>Christophe Gervasi –  Rapport qualitatif  - Construire un Nous européen – Juillet 2021</a:t>
            </a:r>
          </a:p>
        </p:txBody>
      </p:sp>
      <p:pic>
        <p:nvPicPr>
          <p:cNvPr id="10" name="Image 9"/>
          <p:cNvPicPr>
            <a:picLocks noChangeAspect="1"/>
          </p:cNvPicPr>
          <p:nvPr/>
        </p:nvPicPr>
        <p:blipFill rotWithShape="1">
          <a:blip r:embed="rId2"/>
          <a:srcRect t="18883" b="18467"/>
          <a:stretch/>
        </p:blipFill>
        <p:spPr>
          <a:xfrm>
            <a:off x="19551526" y="500510"/>
            <a:ext cx="2143125" cy="1472669"/>
          </a:xfrm>
          <a:prstGeom prst="rect">
            <a:avLst/>
          </a:prstGeom>
        </p:spPr>
      </p:pic>
      <p:pic>
        <p:nvPicPr>
          <p:cNvPr id="12" name="Image 11"/>
          <p:cNvPicPr>
            <a:picLocks noChangeAspect="1"/>
          </p:cNvPicPr>
          <p:nvPr/>
        </p:nvPicPr>
        <p:blipFill>
          <a:blip r:embed="rId3"/>
          <a:stretch>
            <a:fillRect/>
          </a:stretch>
        </p:blipFill>
        <p:spPr>
          <a:xfrm>
            <a:off x="21694651" y="541840"/>
            <a:ext cx="2143125" cy="1431340"/>
          </a:xfrm>
          <a:prstGeom prst="rect">
            <a:avLst/>
          </a:prstGeom>
        </p:spPr>
      </p:pic>
      <p:sp>
        <p:nvSpPr>
          <p:cNvPr id="14" name="pole tekstowe 15">
            <a:extLst>
              <a:ext uri="{FF2B5EF4-FFF2-40B4-BE49-F238E27FC236}">
                <a16:creationId xmlns="" xmlns:a16="http://schemas.microsoft.com/office/drawing/2014/main" id="{3C0893E4-76E1-4E39-9769-FD6AD226E047}"/>
              </a:ext>
            </a:extLst>
          </p:cNvPr>
          <p:cNvSpPr txBox="1"/>
          <p:nvPr/>
        </p:nvSpPr>
        <p:spPr>
          <a:xfrm>
            <a:off x="1269945" y="2698793"/>
            <a:ext cx="21060666" cy="830997"/>
          </a:xfrm>
          <a:prstGeom prst="rect">
            <a:avLst/>
          </a:prstGeom>
          <a:noFill/>
        </p:spPr>
        <p:txBody>
          <a:bodyPr wrap="square">
            <a:spAutoFit/>
          </a:bodyPr>
          <a:lstStyle/>
          <a:p>
            <a:pPr algn="l"/>
            <a:r>
              <a:rPr lang="pl-PL" sz="4800" b="1" spc="-1" dirty="0">
                <a:solidFill>
                  <a:srgbClr val="262626"/>
                </a:solidFill>
                <a:latin typeface="Calibri"/>
              </a:rPr>
              <a:t>European </a:t>
            </a:r>
            <a:r>
              <a:rPr lang="pl-PL" sz="4800" b="1" spc="-1" dirty="0" smtClean="0">
                <a:solidFill>
                  <a:srgbClr val="262626"/>
                </a:solidFill>
                <a:latin typeface="Calibri"/>
              </a:rPr>
              <a:t>identity</a:t>
            </a:r>
            <a:r>
              <a:rPr lang="fr-FR" sz="4800" b="1" spc="-1" dirty="0" smtClean="0">
                <a:solidFill>
                  <a:srgbClr val="262626"/>
                </a:solidFill>
                <a:latin typeface="Calibri"/>
              </a:rPr>
              <a:t> </a:t>
            </a:r>
            <a:r>
              <a:rPr lang="fr-FR" sz="4800" spc="-1" dirty="0" smtClean="0">
                <a:solidFill>
                  <a:srgbClr val="262626"/>
                </a:solidFill>
                <a:latin typeface="Calibri"/>
              </a:rPr>
              <a:t>(1/2)</a:t>
            </a:r>
            <a:endParaRPr lang="en-US" sz="4800" spc="-1" dirty="0">
              <a:solidFill>
                <a:srgbClr val="262626"/>
              </a:solidFill>
              <a:latin typeface="Calibri"/>
            </a:endParaRPr>
          </a:p>
        </p:txBody>
      </p:sp>
      <p:sp>
        <p:nvSpPr>
          <p:cNvPr id="15" name="pole tekstowe 15">
            <a:extLst>
              <a:ext uri="{FF2B5EF4-FFF2-40B4-BE49-F238E27FC236}">
                <a16:creationId xmlns="" xmlns:a16="http://schemas.microsoft.com/office/drawing/2014/main" id="{3C0893E4-76E1-4E39-9769-FD6AD226E047}"/>
              </a:ext>
            </a:extLst>
          </p:cNvPr>
          <p:cNvSpPr txBox="1"/>
          <p:nvPr/>
        </p:nvSpPr>
        <p:spPr>
          <a:xfrm>
            <a:off x="536322" y="3819929"/>
            <a:ext cx="22595305" cy="8410508"/>
          </a:xfrm>
          <a:prstGeom prst="rect">
            <a:avLst/>
          </a:prstGeom>
          <a:noFill/>
        </p:spPr>
        <p:txBody>
          <a:bodyPr wrap="square">
            <a:spAutoFit/>
          </a:bodyPr>
          <a:lstStyle/>
          <a:p>
            <a:pPr marL="1371600">
              <a:lnSpc>
                <a:spcPct val="120000"/>
              </a:lnSpc>
              <a:spcAft>
                <a:spcPts val="800"/>
              </a:spcAft>
            </a:pPr>
            <a:r>
              <a:rPr lang="en-US" sz="3200" b="1" dirty="0">
                <a:solidFill>
                  <a:srgbClr val="271880"/>
                </a:solidFill>
                <a:latin typeface="Calibri" panose="020F0502020204030204" pitchFamily="34" charset="0"/>
                <a:cs typeface="Times New Roman" panose="02020603050405020304" pitchFamily="18" charset="0"/>
              </a:rPr>
              <a:t>Hierarchy of being a European between the all </a:t>
            </a:r>
            <a:r>
              <a:rPr lang="en-US" sz="3200" b="1" dirty="0" smtClean="0">
                <a:solidFill>
                  <a:srgbClr val="271880"/>
                </a:solidFill>
                <a:latin typeface="Calibri" panose="020F0502020204030204" pitchFamily="34" charset="0"/>
                <a:cs typeface="Times New Roman" panose="02020603050405020304" pitchFamily="18" charset="0"/>
              </a:rPr>
              <a:t>identities</a:t>
            </a:r>
          </a:p>
          <a:p>
            <a:pPr marL="1371600">
              <a:lnSpc>
                <a:spcPct val="120000"/>
              </a:lnSpc>
              <a:spcAft>
                <a:spcPts val="800"/>
              </a:spcAft>
            </a:pPr>
            <a:endParaRPr lang="pl-PL" sz="3200" b="1" dirty="0">
              <a:solidFill>
                <a:srgbClr val="271880"/>
              </a:solidFill>
              <a:latin typeface="Calibri" panose="020F0502020204030204" pitchFamily="34" charset="0"/>
              <a:cs typeface="Times New Roman" panose="02020603050405020304" pitchFamily="18" charset="0"/>
            </a:endParaRPr>
          </a:p>
          <a:p>
            <a:pPr marL="1371600">
              <a:lnSpc>
                <a:spcPct val="120000"/>
              </a:lnSpc>
              <a:spcAft>
                <a:spcPts val="800"/>
              </a:spcAft>
            </a:pPr>
            <a:r>
              <a:rPr lang="en-US" sz="3200" b="1" dirty="0">
                <a:solidFill>
                  <a:srgbClr val="271880"/>
                </a:solidFill>
                <a:latin typeface="Calibri" panose="020F0502020204030204" pitchFamily="34" charset="0"/>
                <a:ea typeface="Times New Roman" panose="02020603050405020304" pitchFamily="18" charset="0"/>
                <a:cs typeface="Times New Roman" panose="02020603050405020304" pitchFamily="18" charset="0"/>
              </a:rPr>
              <a:t>Polish nationality is central, and European is peripheral</a:t>
            </a:r>
            <a:r>
              <a:rPr lang="en-US" sz="3200" dirty="0">
                <a:solidFill>
                  <a:srgbClr val="271880"/>
                </a:solidFill>
                <a:latin typeface="Calibri" panose="020F0502020204030204" pitchFamily="34" charset="0"/>
                <a:ea typeface="Times New Roman" panose="02020603050405020304" pitchFamily="18" charset="0"/>
                <a:cs typeface="Times New Roman" panose="02020603050405020304" pitchFamily="18" charset="0"/>
              </a:rPr>
              <a:t>. </a:t>
            </a:r>
            <a:r>
              <a:rPr lang="en-US" sz="3200" dirty="0">
                <a:solidFill>
                  <a:srgbClr val="5A5A5A"/>
                </a:solidFill>
                <a:latin typeface="Calibri" panose="020F0502020204030204" pitchFamily="34" charset="0"/>
                <a:ea typeface="Times New Roman" panose="02020603050405020304" pitchFamily="18" charset="0"/>
                <a:cs typeface="Times New Roman" panose="02020603050405020304" pitchFamily="18" charset="0"/>
              </a:rPr>
              <a:t>European if mentioned at all, always behind other identity qualifiers, but also depends on the context. For example introducing oneself to people from outside Europe it might be the first thing to say, because they might not now where Poland is (Agnieszka )- the question of the interlocutor, if he is from abroad, he will not know where Poland is, but where Europe is</a:t>
            </a:r>
            <a:r>
              <a:rPr lang="en-US" sz="3200" dirty="0" smtClean="0">
                <a:solidFill>
                  <a:srgbClr val="5A5A5A"/>
                </a:solidFill>
                <a:latin typeface="Calibri" panose="020F0502020204030204" pitchFamily="34" charset="0"/>
                <a:ea typeface="Times New Roman" panose="02020603050405020304" pitchFamily="18" charset="0"/>
                <a:cs typeface="Times New Roman" panose="02020603050405020304" pitchFamily="18" charset="0"/>
              </a:rPr>
              <a:t>.</a:t>
            </a:r>
          </a:p>
          <a:p>
            <a:pPr marL="1371600">
              <a:lnSpc>
                <a:spcPct val="120000"/>
              </a:lnSpc>
              <a:spcAft>
                <a:spcPts val="800"/>
              </a:spcAft>
            </a:pPr>
            <a:endParaRPr lang="pl-PL" sz="3200" dirty="0">
              <a:solidFill>
                <a:srgbClr val="5A5A5A"/>
              </a:solidFill>
              <a:latin typeface="Constantia" panose="02030602050306030303" pitchFamily="18" charset="0"/>
              <a:ea typeface="Times New Roman" panose="02020603050405020304" pitchFamily="18" charset="0"/>
              <a:cs typeface="Times New Roman" panose="02020603050405020304" pitchFamily="18" charset="0"/>
            </a:endParaRPr>
          </a:p>
          <a:p>
            <a:pPr marL="1371600">
              <a:lnSpc>
                <a:spcPct val="120000"/>
              </a:lnSpc>
              <a:spcAft>
                <a:spcPts val="800"/>
              </a:spcAft>
            </a:pPr>
            <a:r>
              <a:rPr lang="en-US" sz="3200" dirty="0">
                <a:solidFill>
                  <a:srgbClr val="5A5A5A"/>
                </a:solidFill>
                <a:latin typeface="Calibri" panose="020F0502020204030204" pitchFamily="34" charset="0"/>
                <a:ea typeface="Times New Roman" panose="02020603050405020304" pitchFamily="18" charset="0"/>
                <a:cs typeface="Times New Roman" panose="02020603050405020304" pitchFamily="18" charset="0"/>
              </a:rPr>
              <a:t>However, when someone </a:t>
            </a:r>
            <a:r>
              <a:rPr lang="en-US" sz="3200" b="1" dirty="0">
                <a:solidFill>
                  <a:srgbClr val="271880"/>
                </a:solidFill>
                <a:latin typeface="Calibri" panose="020F0502020204030204" pitchFamily="34" charset="0"/>
                <a:ea typeface="Times New Roman" panose="02020603050405020304" pitchFamily="18" charset="0"/>
                <a:cs typeface="Times New Roman" panose="02020603050405020304" pitchFamily="18" charset="0"/>
              </a:rPr>
              <a:t>hides being a Pole</a:t>
            </a:r>
            <a:r>
              <a:rPr lang="en-US" sz="3200" dirty="0">
                <a:solidFill>
                  <a:srgbClr val="271880"/>
                </a:solidFill>
                <a:latin typeface="Calibri" panose="020F0502020204030204" pitchFamily="34" charset="0"/>
                <a:ea typeface="Times New Roman" panose="02020603050405020304" pitchFamily="18" charset="0"/>
                <a:cs typeface="Times New Roman" panose="02020603050405020304" pitchFamily="18" charset="0"/>
              </a:rPr>
              <a:t> </a:t>
            </a:r>
            <a:r>
              <a:rPr lang="en-US" sz="3200" dirty="0">
                <a:solidFill>
                  <a:srgbClr val="5A5A5A"/>
                </a:solidFill>
                <a:latin typeface="Calibri" panose="020F0502020204030204" pitchFamily="34" charset="0"/>
                <a:ea typeface="Times New Roman" panose="02020603050405020304" pitchFamily="18" charset="0"/>
                <a:cs typeface="Times New Roman" panose="02020603050405020304" pitchFamily="18" charset="0"/>
              </a:rPr>
              <a:t>(Magdalena) to avoid unpleasant associations that someone might have towards Poles. The same came up regarding hiding religion “I am afraid to say that I am a Pole and a Catholic, it may be understandable in various ways” (Hanna).</a:t>
            </a:r>
            <a:endParaRPr lang="pl-PL" sz="3200" dirty="0">
              <a:solidFill>
                <a:srgbClr val="5A5A5A"/>
              </a:solidFill>
              <a:latin typeface="Constantia" panose="02030602050306030303" pitchFamily="18" charset="0"/>
              <a:ea typeface="Times New Roman" panose="02020603050405020304" pitchFamily="18" charset="0"/>
              <a:cs typeface="Times New Roman" panose="02020603050405020304" pitchFamily="18" charset="0"/>
            </a:endParaRPr>
          </a:p>
          <a:p>
            <a:pPr marL="1371600">
              <a:lnSpc>
                <a:spcPct val="120000"/>
              </a:lnSpc>
              <a:spcAft>
                <a:spcPts val="800"/>
              </a:spcAft>
            </a:pPr>
            <a:r>
              <a:rPr lang="en-US" sz="3200" dirty="0">
                <a:solidFill>
                  <a:srgbClr val="5A5A5A"/>
                </a:solidFill>
                <a:latin typeface="Calibri" panose="020F0502020204030204" pitchFamily="34" charset="0"/>
                <a:ea typeface="Times New Roman" panose="02020603050405020304" pitchFamily="18" charset="0"/>
                <a:cs typeface="Times New Roman" panose="02020603050405020304" pitchFamily="18" charset="0"/>
              </a:rPr>
              <a:t>“The shirt is closer to the body” </a:t>
            </a:r>
            <a:r>
              <a:rPr lang="en-US" sz="3200" i="1" dirty="0">
                <a:solidFill>
                  <a:srgbClr val="5A5A5A"/>
                </a:solidFill>
                <a:latin typeface="Calibri" panose="020F0502020204030204" pitchFamily="34" charset="0"/>
                <a:ea typeface="Times New Roman" panose="02020603050405020304" pitchFamily="18" charset="0"/>
                <a:cs typeface="Times New Roman" panose="02020603050405020304" pitchFamily="18" charset="0"/>
              </a:rPr>
              <a:t>(a Polish proverb)</a:t>
            </a:r>
            <a:r>
              <a:rPr lang="en-US" sz="3200" dirty="0">
                <a:solidFill>
                  <a:srgbClr val="5A5A5A"/>
                </a:solidFill>
                <a:latin typeface="Calibri" panose="020F0502020204030204" pitchFamily="34" charset="0"/>
                <a:ea typeface="Times New Roman" panose="02020603050405020304" pitchFamily="18" charset="0"/>
                <a:cs typeface="Times New Roman" panose="02020603050405020304" pitchFamily="18" charset="0"/>
              </a:rPr>
              <a:t>  Magdalena</a:t>
            </a:r>
            <a:endParaRPr lang="pl-PL" sz="3200" dirty="0">
              <a:solidFill>
                <a:srgbClr val="5A5A5A"/>
              </a:solidFill>
              <a:latin typeface="Constantia" panose="02030602050306030303" pitchFamily="18" charset="0"/>
              <a:ea typeface="Times New Roman" panose="02020603050405020304" pitchFamily="18" charset="0"/>
              <a:cs typeface="Times New Roman" panose="02020603050405020304" pitchFamily="18" charset="0"/>
            </a:endParaRPr>
          </a:p>
          <a:p>
            <a:pPr marL="1371600">
              <a:lnSpc>
                <a:spcPct val="120000"/>
              </a:lnSpc>
              <a:spcAft>
                <a:spcPts val="800"/>
              </a:spcAft>
            </a:pPr>
            <a:r>
              <a:rPr lang="en-US" sz="3200" dirty="0">
                <a:solidFill>
                  <a:srgbClr val="5A5A5A"/>
                </a:solidFill>
                <a:latin typeface="Calibri" panose="020F0502020204030204" pitchFamily="34" charset="0"/>
                <a:ea typeface="Times New Roman" panose="02020603050405020304" pitchFamily="18" charset="0"/>
                <a:cs typeface="Times New Roman" panose="02020603050405020304" pitchFamily="18" charset="0"/>
              </a:rPr>
              <a:t>“I have a Polish soul which is closer to me” Krzysztof</a:t>
            </a:r>
            <a:endParaRPr lang="pl-PL" sz="3200" dirty="0">
              <a:solidFill>
                <a:srgbClr val="5A5A5A"/>
              </a:solidFill>
              <a:latin typeface="Constantia" panose="02030602050306030303" pitchFamily="18" charset="0"/>
              <a:ea typeface="Times New Roman" panose="02020603050405020304" pitchFamily="18" charset="0"/>
              <a:cs typeface="Times New Roman" panose="02020603050405020304" pitchFamily="18" charset="0"/>
            </a:endParaRPr>
          </a:p>
          <a:p>
            <a:pPr marL="1371600">
              <a:lnSpc>
                <a:spcPct val="120000"/>
              </a:lnSpc>
              <a:spcAft>
                <a:spcPts val="800"/>
              </a:spcAft>
            </a:pPr>
            <a:endParaRPr lang="pl-PL" sz="1200" dirty="0">
              <a:solidFill>
                <a:srgbClr val="5A5A5A"/>
              </a:solidFill>
              <a:effectLst/>
              <a:latin typeface="Constantia" panose="02030602050306030303" pitchFamily="18" charset="0"/>
              <a:ea typeface="Times New Roman" panose="02020603050405020304" pitchFamily="18" charset="0"/>
              <a:cs typeface="Times New Roman" panose="02020603050405020304" pitchFamily="18" charset="0"/>
            </a:endParaRPr>
          </a:p>
          <a:p>
            <a:pPr marL="1371600">
              <a:lnSpc>
                <a:spcPct val="120000"/>
              </a:lnSpc>
              <a:spcAft>
                <a:spcPts val="800"/>
              </a:spcAft>
            </a:pPr>
            <a:endParaRPr lang="pl-PL" sz="1000" dirty="0">
              <a:solidFill>
                <a:srgbClr val="5A5A5A"/>
              </a:solidFill>
              <a:effectLst/>
              <a:latin typeface="Constantia" panose="02030602050306030303"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81204223"/>
      </p:ext>
    </p:extLst>
  </p:cSld>
  <p:clrMapOvr>
    <a:masterClrMapping/>
  </p:clrMapOvr>
  <p:transition spd="med"/>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 xmlns:a16="http://schemas.microsoft.com/office/drawing/2014/main" id="{9A3C046A-B3F5-9A42-B408-759E55BE4BE7}"/>
              </a:ext>
            </a:extLst>
          </p:cNvPr>
          <p:cNvSpPr>
            <a:spLocks noGrp="1"/>
          </p:cNvSpPr>
          <p:nvPr>
            <p:ph type="body" sz="quarter" idx="15"/>
          </p:nvPr>
        </p:nvSpPr>
        <p:spPr>
          <a:xfrm>
            <a:off x="11833975" y="11894187"/>
            <a:ext cx="716050" cy="1160790"/>
          </a:xfrm>
        </p:spPr>
        <p:txBody>
          <a:bodyPr/>
          <a:lstStyle/>
          <a:p>
            <a:endParaRPr lang="fr-FR" dirty="0"/>
          </a:p>
        </p:txBody>
      </p:sp>
      <p:sp>
        <p:nvSpPr>
          <p:cNvPr id="5" name="Espace réservé du texte 4">
            <a:extLst>
              <a:ext uri="{FF2B5EF4-FFF2-40B4-BE49-F238E27FC236}">
                <a16:creationId xmlns="" xmlns:a16="http://schemas.microsoft.com/office/drawing/2014/main" id="{81AA34F7-61BD-DE46-A618-3EEE7C67794C}"/>
              </a:ext>
            </a:extLst>
          </p:cNvPr>
          <p:cNvSpPr>
            <a:spLocks noGrp="1"/>
          </p:cNvSpPr>
          <p:nvPr>
            <p:ph type="body" sz="quarter" idx="16"/>
          </p:nvPr>
        </p:nvSpPr>
        <p:spPr/>
        <p:txBody>
          <a:bodyPr/>
          <a:lstStyle/>
          <a:p>
            <a:endParaRPr lang="fr-FR" dirty="0"/>
          </a:p>
        </p:txBody>
      </p:sp>
      <p:sp>
        <p:nvSpPr>
          <p:cNvPr id="885"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114</a:t>
            </a:fld>
            <a:endParaRPr dirty="0"/>
          </a:p>
        </p:txBody>
      </p:sp>
      <p:sp>
        <p:nvSpPr>
          <p:cNvPr id="19" name="Espace réservé du texte 2">
            <a:extLst>
              <a:ext uri="{FF2B5EF4-FFF2-40B4-BE49-F238E27FC236}">
                <a16:creationId xmlns="" xmlns:a16="http://schemas.microsoft.com/office/drawing/2014/main" id="{AB3789C9-0B28-4640-961A-BE451E50B0EF}"/>
              </a:ext>
            </a:extLst>
          </p:cNvPr>
          <p:cNvSpPr>
            <a:spLocks noGrp="1"/>
          </p:cNvSpPr>
          <p:nvPr>
            <p:ph type="body" sz="quarter" idx="13"/>
          </p:nvPr>
        </p:nvSpPr>
        <p:spPr>
          <a:xfrm>
            <a:off x="3777916" y="1365069"/>
            <a:ext cx="15517275" cy="793703"/>
          </a:xfrm>
        </p:spPr>
        <p:txBody>
          <a:bodyPr/>
          <a:lstStyle/>
          <a:p>
            <a:endParaRPr lang="fr-FR" dirty="0"/>
          </a:p>
        </p:txBody>
      </p:sp>
      <p:sp>
        <p:nvSpPr>
          <p:cNvPr id="20" name="Titre 1">
            <a:extLst>
              <a:ext uri="{FF2B5EF4-FFF2-40B4-BE49-F238E27FC236}">
                <a16:creationId xmlns="" xmlns:a16="http://schemas.microsoft.com/office/drawing/2014/main" id="{C3D392D1-BDA7-FA46-919D-428FD8FCC2D7}"/>
              </a:ext>
            </a:extLst>
          </p:cNvPr>
          <p:cNvSpPr>
            <a:spLocks noGrp="1"/>
          </p:cNvSpPr>
          <p:nvPr>
            <p:ph type="title"/>
          </p:nvPr>
        </p:nvSpPr>
        <p:spPr>
          <a:xfrm>
            <a:off x="3521581" y="1321774"/>
            <a:ext cx="15348834" cy="935665"/>
          </a:xfrm>
        </p:spPr>
        <p:txBody>
          <a:bodyPr/>
          <a:lstStyle/>
          <a:p>
            <a:pPr>
              <a:lnSpc>
                <a:spcPct val="100000"/>
              </a:lnSpc>
            </a:pPr>
            <a:r>
              <a:rPr lang="en-US" spc="-1" dirty="0">
                <a:solidFill>
                  <a:schemeClr val="bg1"/>
                </a:solidFill>
                <a:latin typeface="Calibri"/>
              </a:rPr>
              <a:t>Self definition and European identity</a:t>
            </a:r>
          </a:p>
        </p:txBody>
      </p:sp>
      <p:sp>
        <p:nvSpPr>
          <p:cNvPr id="21" name="SuBTITLE GOES HERE">
            <a:extLst>
              <a:ext uri="{FF2B5EF4-FFF2-40B4-BE49-F238E27FC236}">
                <a16:creationId xmlns="" xmlns:a16="http://schemas.microsoft.com/office/drawing/2014/main" id="{35871DBC-935A-2347-A21E-2565A12C9458}"/>
              </a:ext>
            </a:extLst>
          </p:cNvPr>
          <p:cNvSpPr txBox="1">
            <a:spLocks noGrp="1"/>
          </p:cNvSpPr>
          <p:nvPr>
            <p:ph type="body" sz="quarter" idx="14"/>
          </p:nvPr>
        </p:nvSpPr>
        <p:spPr>
          <a:xfrm>
            <a:off x="4836344" y="747149"/>
            <a:ext cx="14711312" cy="371281"/>
          </a:xfrm>
          <a:prstGeom prst="rect">
            <a:avLst/>
          </a:prstGeom>
        </p:spPr>
        <p:txBody>
          <a:bodyPr/>
          <a:lstStyle/>
          <a:p>
            <a:r>
              <a:rPr lang="fr-FR" sz="2400" dirty="0" smtClean="0"/>
              <a:t>Analyse détaillée</a:t>
            </a:r>
            <a:endParaRPr lang="fr-FR" sz="2400" dirty="0"/>
          </a:p>
        </p:txBody>
      </p:sp>
      <p:sp>
        <p:nvSpPr>
          <p:cNvPr id="9" name="ZoneTexte 8">
            <a:extLst>
              <a:ext uri="{FF2B5EF4-FFF2-40B4-BE49-F238E27FC236}">
                <a16:creationId xmlns="" xmlns:a16="http://schemas.microsoft.com/office/drawing/2014/main" id="{C9FA69AC-CE85-7143-AB32-6EDEC5829621}"/>
              </a:ext>
            </a:extLst>
          </p:cNvPr>
          <p:cNvSpPr txBox="1"/>
          <p:nvPr/>
        </p:nvSpPr>
        <p:spPr>
          <a:xfrm>
            <a:off x="897443" y="12362917"/>
            <a:ext cx="7218945" cy="7598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algn="l"/>
            <a:r>
              <a:rPr lang="fr-FR" sz="2000" dirty="0">
                <a:latin typeface="Avenir Next Ultra Light" panose="020B0203020202020204" pitchFamily="34" charset="77"/>
              </a:rPr>
              <a:t>Christophe Gervasi –  Rapport qualitatif  - Construire un Nous européen – Juillet 2021</a:t>
            </a:r>
          </a:p>
        </p:txBody>
      </p:sp>
      <p:pic>
        <p:nvPicPr>
          <p:cNvPr id="10" name="Image 9"/>
          <p:cNvPicPr>
            <a:picLocks noChangeAspect="1"/>
          </p:cNvPicPr>
          <p:nvPr/>
        </p:nvPicPr>
        <p:blipFill rotWithShape="1">
          <a:blip r:embed="rId2"/>
          <a:srcRect t="18883" b="18467"/>
          <a:stretch/>
        </p:blipFill>
        <p:spPr>
          <a:xfrm>
            <a:off x="19551526" y="500510"/>
            <a:ext cx="2143125" cy="1472669"/>
          </a:xfrm>
          <a:prstGeom prst="rect">
            <a:avLst/>
          </a:prstGeom>
        </p:spPr>
      </p:pic>
      <p:pic>
        <p:nvPicPr>
          <p:cNvPr id="12" name="Image 11"/>
          <p:cNvPicPr>
            <a:picLocks noChangeAspect="1"/>
          </p:cNvPicPr>
          <p:nvPr/>
        </p:nvPicPr>
        <p:blipFill>
          <a:blip r:embed="rId3"/>
          <a:stretch>
            <a:fillRect/>
          </a:stretch>
        </p:blipFill>
        <p:spPr>
          <a:xfrm>
            <a:off x="21694651" y="541840"/>
            <a:ext cx="2143125" cy="1431340"/>
          </a:xfrm>
          <a:prstGeom prst="rect">
            <a:avLst/>
          </a:prstGeom>
        </p:spPr>
      </p:pic>
      <p:sp>
        <p:nvSpPr>
          <p:cNvPr id="14" name="pole tekstowe 15">
            <a:extLst>
              <a:ext uri="{FF2B5EF4-FFF2-40B4-BE49-F238E27FC236}">
                <a16:creationId xmlns="" xmlns:a16="http://schemas.microsoft.com/office/drawing/2014/main" id="{3C0893E4-76E1-4E39-9769-FD6AD226E047}"/>
              </a:ext>
            </a:extLst>
          </p:cNvPr>
          <p:cNvSpPr txBox="1"/>
          <p:nvPr/>
        </p:nvSpPr>
        <p:spPr>
          <a:xfrm>
            <a:off x="1269945" y="2698793"/>
            <a:ext cx="21060666" cy="830997"/>
          </a:xfrm>
          <a:prstGeom prst="rect">
            <a:avLst/>
          </a:prstGeom>
          <a:noFill/>
        </p:spPr>
        <p:txBody>
          <a:bodyPr wrap="square">
            <a:spAutoFit/>
          </a:bodyPr>
          <a:lstStyle/>
          <a:p>
            <a:pPr algn="l"/>
            <a:r>
              <a:rPr lang="pl-PL" sz="4800" b="1" spc="-1" dirty="0">
                <a:solidFill>
                  <a:srgbClr val="262626"/>
                </a:solidFill>
                <a:latin typeface="Calibri"/>
              </a:rPr>
              <a:t>European </a:t>
            </a:r>
            <a:r>
              <a:rPr lang="pl-PL" sz="4800" b="1" spc="-1" dirty="0" smtClean="0">
                <a:solidFill>
                  <a:srgbClr val="262626"/>
                </a:solidFill>
                <a:latin typeface="Calibri"/>
              </a:rPr>
              <a:t>identity</a:t>
            </a:r>
            <a:r>
              <a:rPr lang="fr-FR" sz="4800" b="1" spc="-1" dirty="0" smtClean="0">
                <a:solidFill>
                  <a:srgbClr val="262626"/>
                </a:solidFill>
                <a:latin typeface="Calibri"/>
              </a:rPr>
              <a:t> </a:t>
            </a:r>
            <a:r>
              <a:rPr lang="fr-FR" sz="4800" spc="-1" dirty="0" smtClean="0">
                <a:solidFill>
                  <a:srgbClr val="262626"/>
                </a:solidFill>
                <a:latin typeface="Calibri"/>
              </a:rPr>
              <a:t>(2/2)</a:t>
            </a:r>
            <a:endParaRPr lang="en-US" sz="4800" spc="-1" dirty="0">
              <a:solidFill>
                <a:srgbClr val="262626"/>
              </a:solidFill>
              <a:latin typeface="Calibri"/>
            </a:endParaRPr>
          </a:p>
        </p:txBody>
      </p:sp>
      <p:sp>
        <p:nvSpPr>
          <p:cNvPr id="15" name="pole tekstowe 15">
            <a:extLst>
              <a:ext uri="{FF2B5EF4-FFF2-40B4-BE49-F238E27FC236}">
                <a16:creationId xmlns="" xmlns:a16="http://schemas.microsoft.com/office/drawing/2014/main" id="{3C0893E4-76E1-4E39-9769-FD6AD226E047}"/>
              </a:ext>
            </a:extLst>
          </p:cNvPr>
          <p:cNvSpPr txBox="1"/>
          <p:nvPr/>
        </p:nvSpPr>
        <p:spPr>
          <a:xfrm>
            <a:off x="536322" y="3666017"/>
            <a:ext cx="22595305" cy="8808565"/>
          </a:xfrm>
          <a:prstGeom prst="rect">
            <a:avLst/>
          </a:prstGeom>
          <a:noFill/>
        </p:spPr>
        <p:txBody>
          <a:bodyPr wrap="square">
            <a:spAutoFit/>
          </a:bodyPr>
          <a:lstStyle/>
          <a:p>
            <a:pPr marL="1371600">
              <a:lnSpc>
                <a:spcPct val="120000"/>
              </a:lnSpc>
              <a:spcAft>
                <a:spcPts val="800"/>
              </a:spcAft>
            </a:pPr>
            <a:r>
              <a:rPr lang="en-US" sz="3200" b="1" dirty="0">
                <a:solidFill>
                  <a:srgbClr val="271880"/>
                </a:solidFill>
                <a:latin typeface="Calibri" panose="020F0502020204030204" pitchFamily="34" charset="0"/>
                <a:ea typeface="Times New Roman" panose="02020603050405020304" pitchFamily="18" charset="0"/>
                <a:cs typeface="Times New Roman" panose="02020603050405020304" pitchFamily="18" charset="0"/>
              </a:rPr>
              <a:t>Signification of being and feeling as a </a:t>
            </a:r>
            <a:r>
              <a:rPr lang="en-US" sz="3200" b="1" dirty="0" smtClean="0">
                <a:solidFill>
                  <a:srgbClr val="271880"/>
                </a:solidFill>
                <a:latin typeface="Calibri" panose="020F0502020204030204" pitchFamily="34" charset="0"/>
                <a:ea typeface="Times New Roman" panose="02020603050405020304" pitchFamily="18" charset="0"/>
                <a:cs typeface="Times New Roman" panose="02020603050405020304" pitchFamily="18" charset="0"/>
              </a:rPr>
              <a:t>European</a:t>
            </a:r>
          </a:p>
          <a:p>
            <a:pPr marL="1371600">
              <a:lnSpc>
                <a:spcPct val="120000"/>
              </a:lnSpc>
              <a:spcAft>
                <a:spcPts val="800"/>
              </a:spcAft>
            </a:pPr>
            <a:r>
              <a:rPr lang="en-US" sz="3200" b="1" dirty="0">
                <a:solidFill>
                  <a:srgbClr val="271880"/>
                </a:solidFill>
                <a:latin typeface="Calibri" panose="020F0502020204030204" pitchFamily="34" charset="0"/>
                <a:ea typeface="Times New Roman" panose="02020603050405020304" pitchFamily="18" charset="0"/>
                <a:cs typeface="Times New Roman" panose="02020603050405020304" pitchFamily="18" charset="0"/>
              </a:rPr>
              <a:t/>
            </a:r>
            <a:br>
              <a:rPr lang="en-US" sz="3200" b="1" dirty="0">
                <a:solidFill>
                  <a:srgbClr val="271880"/>
                </a:solidFill>
                <a:latin typeface="Calibri" panose="020F0502020204030204" pitchFamily="34" charset="0"/>
                <a:ea typeface="Times New Roman" panose="02020603050405020304" pitchFamily="18" charset="0"/>
                <a:cs typeface="Times New Roman" panose="02020603050405020304" pitchFamily="18" charset="0"/>
              </a:rPr>
            </a:br>
            <a:r>
              <a:rPr lang="en-US" sz="2800" dirty="0">
                <a:solidFill>
                  <a:srgbClr val="271880"/>
                </a:solidFill>
                <a:latin typeface="Calibri" panose="020F0502020204030204" pitchFamily="34" charset="0"/>
                <a:ea typeface="Times New Roman" panose="02020603050405020304" pitchFamily="18" charset="0"/>
                <a:cs typeface="Times New Roman" panose="02020603050405020304" pitchFamily="18" charset="0"/>
              </a:rPr>
              <a:t>There is a tacit feeling of being European. It </a:t>
            </a:r>
            <a:r>
              <a:rPr lang="en-US" sz="2800" b="1" dirty="0">
                <a:solidFill>
                  <a:srgbClr val="271880"/>
                </a:solidFill>
                <a:latin typeface="Calibri" panose="020F0502020204030204" pitchFamily="34" charset="0"/>
                <a:ea typeface="Times New Roman" panose="02020603050405020304" pitchFamily="18" charset="0"/>
                <a:cs typeface="Times New Roman" panose="02020603050405020304" pitchFamily="18" charset="0"/>
              </a:rPr>
              <a:t>increased</a:t>
            </a:r>
            <a:r>
              <a:rPr lang="en-US" sz="2800" dirty="0">
                <a:solidFill>
                  <a:srgbClr val="271880"/>
                </a:solidFill>
                <a:latin typeface="Calibri" panose="020F0502020204030204" pitchFamily="34" charset="0"/>
                <a:ea typeface="Times New Roman" panose="02020603050405020304" pitchFamily="18" charset="0"/>
                <a:cs typeface="Times New Roman" panose="02020603050405020304" pitchFamily="18" charset="0"/>
              </a:rPr>
              <a:t> with entering the European </a:t>
            </a:r>
            <a:r>
              <a:rPr lang="en-US" sz="2800" dirty="0" smtClean="0">
                <a:solidFill>
                  <a:srgbClr val="271880"/>
                </a:solidFill>
                <a:latin typeface="Calibri" panose="020F0502020204030204" pitchFamily="34" charset="0"/>
                <a:ea typeface="Times New Roman" panose="02020603050405020304" pitchFamily="18" charset="0"/>
                <a:cs typeface="Times New Roman" panose="02020603050405020304" pitchFamily="18" charset="0"/>
              </a:rPr>
              <a:t>Union.</a:t>
            </a:r>
            <a:endParaRPr lang="pl-PL" sz="2800" dirty="0">
              <a:solidFill>
                <a:srgbClr val="271880"/>
              </a:solidFill>
              <a:latin typeface="Constantia" panose="02030602050306030303" pitchFamily="18" charset="0"/>
              <a:ea typeface="Times New Roman" panose="02020603050405020304" pitchFamily="18" charset="0"/>
              <a:cs typeface="Times New Roman" panose="02020603050405020304" pitchFamily="18" charset="0"/>
            </a:endParaRPr>
          </a:p>
          <a:p>
            <a:pPr marL="1371600">
              <a:lnSpc>
                <a:spcPct val="120000"/>
              </a:lnSpc>
              <a:spcAft>
                <a:spcPts val="800"/>
              </a:spcAft>
            </a:pPr>
            <a:r>
              <a:rPr lang="en-US" sz="2800" dirty="0">
                <a:solidFill>
                  <a:srgbClr val="5A5A5A"/>
                </a:solidFill>
                <a:latin typeface="Calibri" panose="020F0502020204030204" pitchFamily="34" charset="0"/>
                <a:ea typeface="Times New Roman" panose="02020603050405020304" pitchFamily="18" charset="0"/>
                <a:cs typeface="Times New Roman" panose="02020603050405020304" pitchFamily="18" charset="0"/>
              </a:rPr>
              <a:t>As Poles, we have such a national trait that we attach ourselves to tradition. Despite the fact that we're moving out going abroad, we think about Poland. When I was in high school it was viewed differently, now it is only natural that we can go everywhere (Piotr).</a:t>
            </a:r>
            <a:endParaRPr lang="pl-PL" sz="2800" dirty="0">
              <a:solidFill>
                <a:srgbClr val="5A5A5A"/>
              </a:solidFill>
              <a:latin typeface="Constantia" panose="02030602050306030303" pitchFamily="18" charset="0"/>
              <a:ea typeface="Times New Roman" panose="02020603050405020304" pitchFamily="18" charset="0"/>
              <a:cs typeface="Times New Roman" panose="02020603050405020304" pitchFamily="18" charset="0"/>
            </a:endParaRPr>
          </a:p>
          <a:p>
            <a:pPr marL="1371600">
              <a:lnSpc>
                <a:spcPct val="120000"/>
              </a:lnSpc>
              <a:spcAft>
                <a:spcPts val="800"/>
              </a:spcAft>
            </a:pPr>
            <a:r>
              <a:rPr lang="en-US" sz="2800" dirty="0">
                <a:solidFill>
                  <a:srgbClr val="5A5A5A"/>
                </a:solidFill>
                <a:latin typeface="Calibri" panose="020F0502020204030204" pitchFamily="34" charset="0"/>
                <a:ea typeface="Times New Roman" panose="02020603050405020304" pitchFamily="18" charset="0"/>
                <a:cs typeface="Times New Roman" panose="02020603050405020304" pitchFamily="18" charset="0"/>
              </a:rPr>
              <a:t>Krzysztof - I remember the times when I had to have a passport to go somewhere. There used to be every trip abroad something. Now, it is nothing special, Poland has expanded to include Europe</a:t>
            </a:r>
            <a:r>
              <a:rPr lang="en-US" sz="2800" dirty="0" smtClean="0">
                <a:solidFill>
                  <a:srgbClr val="5A5A5A"/>
                </a:solidFill>
                <a:latin typeface="Calibri" panose="020F0502020204030204" pitchFamily="34" charset="0"/>
                <a:ea typeface="Times New Roman" panose="02020603050405020304" pitchFamily="18" charset="0"/>
                <a:cs typeface="Times New Roman" panose="02020603050405020304" pitchFamily="18" charset="0"/>
              </a:rPr>
              <a:t>.</a:t>
            </a:r>
          </a:p>
          <a:p>
            <a:pPr marL="1371600">
              <a:lnSpc>
                <a:spcPct val="120000"/>
              </a:lnSpc>
              <a:spcAft>
                <a:spcPts val="800"/>
              </a:spcAft>
            </a:pPr>
            <a:endParaRPr lang="pl-PL" sz="2800" dirty="0">
              <a:solidFill>
                <a:srgbClr val="5A5A5A"/>
              </a:solidFill>
              <a:latin typeface="Constantia" panose="02030602050306030303" pitchFamily="18" charset="0"/>
              <a:ea typeface="Times New Roman" panose="02020603050405020304" pitchFamily="18" charset="0"/>
              <a:cs typeface="Times New Roman" panose="02020603050405020304" pitchFamily="18" charset="0"/>
            </a:endParaRPr>
          </a:p>
          <a:p>
            <a:pPr marL="1371600">
              <a:lnSpc>
                <a:spcPct val="120000"/>
              </a:lnSpc>
              <a:spcAft>
                <a:spcPts val="800"/>
              </a:spcAft>
            </a:pPr>
            <a:r>
              <a:rPr lang="en-US" sz="2800" b="1" dirty="0">
                <a:solidFill>
                  <a:srgbClr val="271880"/>
                </a:solidFill>
                <a:latin typeface="Calibri" panose="020F0502020204030204" pitchFamily="34" charset="0"/>
                <a:ea typeface="Times New Roman" panose="02020603050405020304" pitchFamily="18" charset="0"/>
                <a:cs typeface="Times New Roman" panose="02020603050405020304" pitchFamily="18" charset="0"/>
              </a:rPr>
              <a:t>Pride - European is a “compliment” </a:t>
            </a:r>
            <a:endParaRPr lang="pl-PL" sz="2800" dirty="0">
              <a:solidFill>
                <a:srgbClr val="271880"/>
              </a:solidFill>
              <a:latin typeface="Constantia" panose="02030602050306030303" pitchFamily="18" charset="0"/>
              <a:ea typeface="Times New Roman" panose="02020603050405020304" pitchFamily="18" charset="0"/>
              <a:cs typeface="Times New Roman" panose="02020603050405020304" pitchFamily="18" charset="0"/>
            </a:endParaRPr>
          </a:p>
          <a:p>
            <a:pPr marL="1371600">
              <a:lnSpc>
                <a:spcPct val="120000"/>
              </a:lnSpc>
              <a:spcAft>
                <a:spcPts val="800"/>
              </a:spcAft>
            </a:pPr>
            <a:r>
              <a:rPr lang="en-US" sz="2800" dirty="0">
                <a:solidFill>
                  <a:srgbClr val="5A5A5A"/>
                </a:solidFill>
                <a:latin typeface="Calibri" panose="020F0502020204030204" pitchFamily="34" charset="0"/>
                <a:ea typeface="Times New Roman" panose="02020603050405020304" pitchFamily="18" charset="0"/>
                <a:cs typeface="Times New Roman" panose="02020603050405020304" pitchFamily="18" charset="0"/>
              </a:rPr>
              <a:t>When someone calls you European you can feel pride. (Sebastian)- “European is a compliment”. Europa sets standards, creates something creatively (Piotr). Europe will always be associated with thought technological. sense of pride that we come from the circle of European civilization. Great sense of security(</a:t>
            </a:r>
            <a:r>
              <a:rPr lang="en-US" sz="2800" dirty="0">
                <a:solidFill>
                  <a:srgbClr val="5A5A5A"/>
                </a:solidFill>
                <a:latin typeface="Calibri" panose="020F0502020204030204" pitchFamily="34" charset="0"/>
                <a:ea typeface="Times New Roman" panose="02020603050405020304" pitchFamily="18" charset="0"/>
                <a:cs typeface="Times New Roman" panose="02020603050405020304" pitchFamily="18" charset="0"/>
              </a:rPr>
              <a:t>Szymon</a:t>
            </a:r>
            <a:r>
              <a:rPr lang="en-US" sz="2800" dirty="0">
                <a:solidFill>
                  <a:srgbClr val="5A5A5A"/>
                </a:solidFill>
                <a:latin typeface="Calibri" panose="020F0502020204030204" pitchFamily="34" charset="0"/>
                <a:ea typeface="Times New Roman" panose="02020603050405020304" pitchFamily="18" charset="0"/>
                <a:cs typeface="Times New Roman" panose="02020603050405020304" pitchFamily="18" charset="0"/>
              </a:rPr>
              <a:t>). All pride references were mentioned &amp; discussed only by men.</a:t>
            </a:r>
            <a:endParaRPr lang="pl-PL" sz="2800" dirty="0">
              <a:solidFill>
                <a:srgbClr val="5A5A5A"/>
              </a:solidFill>
              <a:latin typeface="Constantia" panose="02030602050306030303" pitchFamily="18" charset="0"/>
              <a:ea typeface="Times New Roman" panose="02020603050405020304" pitchFamily="18" charset="0"/>
              <a:cs typeface="Times New Roman" panose="02020603050405020304" pitchFamily="18" charset="0"/>
            </a:endParaRPr>
          </a:p>
          <a:p>
            <a:pPr marL="1371600">
              <a:lnSpc>
                <a:spcPct val="120000"/>
              </a:lnSpc>
              <a:spcAft>
                <a:spcPts val="800"/>
              </a:spcAft>
            </a:pPr>
            <a:r>
              <a:rPr lang="en-US" sz="2800" dirty="0">
                <a:solidFill>
                  <a:srgbClr val="5A5A5A"/>
                </a:solidFill>
                <a:latin typeface="Calibri" panose="020F0502020204030204" pitchFamily="34" charset="0"/>
                <a:ea typeface="Times New Roman" panose="02020603050405020304" pitchFamily="18" charset="0"/>
                <a:cs typeface="Times New Roman" panose="02020603050405020304" pitchFamily="18" charset="0"/>
              </a:rPr>
              <a:t>Nobody thought it is a disgrace that someone calls us European. However (mentioned during a discussion on a different topic </a:t>
            </a:r>
            <a:r>
              <a:rPr lang="en-GB" sz="2800" dirty="0">
                <a:solidFill>
                  <a:srgbClr val="5A5A5A"/>
                </a:solidFill>
                <a:latin typeface="Calibri" panose="020F0502020204030204" pitchFamily="34" charset="0"/>
                <a:ea typeface="Times New Roman" panose="02020603050405020304" pitchFamily="18" charset="0"/>
                <a:cs typeface="Times New Roman" panose="02020603050405020304" pitchFamily="18" charset="0"/>
              </a:rPr>
              <a:t>it is important is not to lose the Polish country identity, as for example France, where there is multiculturalism (Piotr).</a:t>
            </a:r>
            <a:endParaRPr lang="pl-PL" sz="2800" dirty="0">
              <a:solidFill>
                <a:srgbClr val="5A5A5A"/>
              </a:solidFill>
              <a:latin typeface="Constantia" panose="02030602050306030303" pitchFamily="18" charset="0"/>
              <a:ea typeface="Times New Roman" panose="02020603050405020304" pitchFamily="18" charset="0"/>
              <a:cs typeface="Times New Roman" panose="02020603050405020304" pitchFamily="18" charset="0"/>
            </a:endParaRPr>
          </a:p>
          <a:p>
            <a:pPr marL="1371600">
              <a:lnSpc>
                <a:spcPct val="120000"/>
              </a:lnSpc>
              <a:spcAft>
                <a:spcPts val="800"/>
              </a:spcAft>
            </a:pPr>
            <a:endParaRPr lang="pl-PL" sz="1200" dirty="0">
              <a:solidFill>
                <a:srgbClr val="5A5A5A"/>
              </a:solidFill>
              <a:effectLst/>
              <a:latin typeface="Constantia" panose="02030602050306030303" pitchFamily="18" charset="0"/>
              <a:ea typeface="Times New Roman" panose="02020603050405020304" pitchFamily="18" charset="0"/>
              <a:cs typeface="Times New Roman" panose="02020603050405020304" pitchFamily="18" charset="0"/>
            </a:endParaRPr>
          </a:p>
          <a:p>
            <a:pPr marL="1371600">
              <a:lnSpc>
                <a:spcPct val="120000"/>
              </a:lnSpc>
              <a:spcAft>
                <a:spcPts val="800"/>
              </a:spcAft>
            </a:pPr>
            <a:endParaRPr lang="pl-PL" sz="1000" dirty="0">
              <a:solidFill>
                <a:srgbClr val="5A5A5A"/>
              </a:solidFill>
              <a:effectLst/>
              <a:latin typeface="Constantia" panose="02030602050306030303"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98719703"/>
      </p:ext>
    </p:extLst>
  </p:cSld>
  <p:clrMapOvr>
    <a:masterClrMapping/>
  </p:clrMapOvr>
  <p:transition spd="med"/>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 xmlns:a16="http://schemas.microsoft.com/office/drawing/2014/main" id="{9A3C046A-B3F5-9A42-B408-759E55BE4BE7}"/>
              </a:ext>
            </a:extLst>
          </p:cNvPr>
          <p:cNvSpPr>
            <a:spLocks noGrp="1"/>
          </p:cNvSpPr>
          <p:nvPr>
            <p:ph type="body" sz="quarter" idx="15"/>
          </p:nvPr>
        </p:nvSpPr>
        <p:spPr>
          <a:xfrm>
            <a:off x="12192000" y="12462404"/>
            <a:ext cx="716050" cy="697261"/>
          </a:xfrm>
        </p:spPr>
        <p:txBody>
          <a:bodyPr/>
          <a:lstStyle/>
          <a:p>
            <a:endParaRPr lang="fr-FR" dirty="0"/>
          </a:p>
        </p:txBody>
      </p:sp>
      <p:sp>
        <p:nvSpPr>
          <p:cNvPr id="5" name="Espace réservé du texte 4">
            <a:extLst>
              <a:ext uri="{FF2B5EF4-FFF2-40B4-BE49-F238E27FC236}">
                <a16:creationId xmlns="" xmlns:a16="http://schemas.microsoft.com/office/drawing/2014/main" id="{81AA34F7-61BD-DE46-A618-3EEE7C67794C}"/>
              </a:ext>
            </a:extLst>
          </p:cNvPr>
          <p:cNvSpPr>
            <a:spLocks noGrp="1"/>
          </p:cNvSpPr>
          <p:nvPr>
            <p:ph type="body" sz="quarter" idx="16"/>
          </p:nvPr>
        </p:nvSpPr>
        <p:spPr>
          <a:xfrm>
            <a:off x="12550023" y="12801278"/>
            <a:ext cx="1" cy="371869"/>
          </a:xfrm>
        </p:spPr>
        <p:txBody>
          <a:bodyPr/>
          <a:lstStyle/>
          <a:p>
            <a:endParaRPr lang="fr-FR" dirty="0"/>
          </a:p>
        </p:txBody>
      </p:sp>
      <p:sp>
        <p:nvSpPr>
          <p:cNvPr id="885" name="Slide Number"/>
          <p:cNvSpPr txBox="1">
            <a:spLocks noGrp="1"/>
          </p:cNvSpPr>
          <p:nvPr>
            <p:ph type="sldNum" sz="quarter" idx="2"/>
          </p:nvPr>
        </p:nvSpPr>
        <p:spPr>
          <a:xfrm>
            <a:off x="12346252" y="12474582"/>
            <a:ext cx="407544" cy="422276"/>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115</a:t>
            </a:fld>
            <a:endParaRPr dirty="0"/>
          </a:p>
        </p:txBody>
      </p:sp>
      <p:sp>
        <p:nvSpPr>
          <p:cNvPr id="19" name="Espace réservé du texte 2">
            <a:extLst>
              <a:ext uri="{FF2B5EF4-FFF2-40B4-BE49-F238E27FC236}">
                <a16:creationId xmlns="" xmlns:a16="http://schemas.microsoft.com/office/drawing/2014/main" id="{AB3789C9-0B28-4640-961A-BE451E50B0EF}"/>
              </a:ext>
            </a:extLst>
          </p:cNvPr>
          <p:cNvSpPr>
            <a:spLocks noGrp="1"/>
          </p:cNvSpPr>
          <p:nvPr>
            <p:ph type="body" sz="quarter" idx="13"/>
          </p:nvPr>
        </p:nvSpPr>
        <p:spPr>
          <a:xfrm>
            <a:off x="3777916" y="1365069"/>
            <a:ext cx="15517275" cy="793703"/>
          </a:xfrm>
        </p:spPr>
        <p:txBody>
          <a:bodyPr/>
          <a:lstStyle/>
          <a:p>
            <a:endParaRPr lang="fr-FR" dirty="0"/>
          </a:p>
        </p:txBody>
      </p:sp>
      <p:sp>
        <p:nvSpPr>
          <p:cNvPr id="20" name="Titre 1">
            <a:extLst>
              <a:ext uri="{FF2B5EF4-FFF2-40B4-BE49-F238E27FC236}">
                <a16:creationId xmlns="" xmlns:a16="http://schemas.microsoft.com/office/drawing/2014/main" id="{C3D392D1-BDA7-FA46-919D-428FD8FCC2D7}"/>
              </a:ext>
            </a:extLst>
          </p:cNvPr>
          <p:cNvSpPr>
            <a:spLocks noGrp="1"/>
          </p:cNvSpPr>
          <p:nvPr>
            <p:ph type="title"/>
          </p:nvPr>
        </p:nvSpPr>
        <p:spPr>
          <a:xfrm>
            <a:off x="3521581" y="1321774"/>
            <a:ext cx="15348834" cy="935665"/>
          </a:xfrm>
        </p:spPr>
        <p:txBody>
          <a:bodyPr/>
          <a:lstStyle/>
          <a:p>
            <a:pPr>
              <a:lnSpc>
                <a:spcPct val="100000"/>
              </a:lnSpc>
            </a:pPr>
            <a:r>
              <a:rPr lang="en-US" spc="-1" dirty="0">
                <a:solidFill>
                  <a:schemeClr val="bg1"/>
                </a:solidFill>
                <a:latin typeface="Calibri"/>
              </a:rPr>
              <a:t>Self definition and European identity</a:t>
            </a:r>
          </a:p>
        </p:txBody>
      </p:sp>
      <p:sp>
        <p:nvSpPr>
          <p:cNvPr id="21" name="SuBTITLE GOES HERE">
            <a:extLst>
              <a:ext uri="{FF2B5EF4-FFF2-40B4-BE49-F238E27FC236}">
                <a16:creationId xmlns="" xmlns:a16="http://schemas.microsoft.com/office/drawing/2014/main" id="{35871DBC-935A-2347-A21E-2565A12C9458}"/>
              </a:ext>
            </a:extLst>
          </p:cNvPr>
          <p:cNvSpPr txBox="1">
            <a:spLocks noGrp="1"/>
          </p:cNvSpPr>
          <p:nvPr>
            <p:ph type="body" sz="quarter" idx="14"/>
          </p:nvPr>
        </p:nvSpPr>
        <p:spPr>
          <a:xfrm>
            <a:off x="4836344" y="747149"/>
            <a:ext cx="14711312" cy="371281"/>
          </a:xfrm>
          <a:prstGeom prst="rect">
            <a:avLst/>
          </a:prstGeom>
        </p:spPr>
        <p:txBody>
          <a:bodyPr/>
          <a:lstStyle/>
          <a:p>
            <a:r>
              <a:rPr lang="fr-FR" sz="2400" dirty="0" smtClean="0"/>
              <a:t>Analyse détaillée</a:t>
            </a:r>
            <a:endParaRPr lang="fr-FR" sz="2400" dirty="0"/>
          </a:p>
        </p:txBody>
      </p:sp>
      <p:sp>
        <p:nvSpPr>
          <p:cNvPr id="9" name="ZoneTexte 8">
            <a:extLst>
              <a:ext uri="{FF2B5EF4-FFF2-40B4-BE49-F238E27FC236}">
                <a16:creationId xmlns="" xmlns:a16="http://schemas.microsoft.com/office/drawing/2014/main" id="{C9FA69AC-CE85-7143-AB32-6EDEC5829621}"/>
              </a:ext>
            </a:extLst>
          </p:cNvPr>
          <p:cNvSpPr txBox="1"/>
          <p:nvPr/>
        </p:nvSpPr>
        <p:spPr>
          <a:xfrm>
            <a:off x="897443" y="12362917"/>
            <a:ext cx="7218945" cy="7598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algn="l"/>
            <a:r>
              <a:rPr lang="fr-FR" sz="2000" dirty="0">
                <a:latin typeface="Avenir Next Ultra Light" panose="020B0203020202020204" pitchFamily="34" charset="77"/>
              </a:rPr>
              <a:t>Christophe Gervasi –  Rapport qualitatif  - Construire un Nous européen – Juillet 2021</a:t>
            </a:r>
          </a:p>
        </p:txBody>
      </p:sp>
      <p:pic>
        <p:nvPicPr>
          <p:cNvPr id="10" name="Image 9"/>
          <p:cNvPicPr>
            <a:picLocks noChangeAspect="1"/>
          </p:cNvPicPr>
          <p:nvPr/>
        </p:nvPicPr>
        <p:blipFill rotWithShape="1">
          <a:blip r:embed="rId2"/>
          <a:srcRect t="18883" b="18467"/>
          <a:stretch/>
        </p:blipFill>
        <p:spPr>
          <a:xfrm>
            <a:off x="19551526" y="500510"/>
            <a:ext cx="2143125" cy="1472669"/>
          </a:xfrm>
          <a:prstGeom prst="rect">
            <a:avLst/>
          </a:prstGeom>
        </p:spPr>
      </p:pic>
      <p:pic>
        <p:nvPicPr>
          <p:cNvPr id="12" name="Image 11"/>
          <p:cNvPicPr>
            <a:picLocks noChangeAspect="1"/>
          </p:cNvPicPr>
          <p:nvPr/>
        </p:nvPicPr>
        <p:blipFill>
          <a:blip r:embed="rId3"/>
          <a:stretch>
            <a:fillRect/>
          </a:stretch>
        </p:blipFill>
        <p:spPr>
          <a:xfrm>
            <a:off x="21694651" y="541840"/>
            <a:ext cx="2143125" cy="1431340"/>
          </a:xfrm>
          <a:prstGeom prst="rect">
            <a:avLst/>
          </a:prstGeom>
        </p:spPr>
      </p:pic>
      <p:sp>
        <p:nvSpPr>
          <p:cNvPr id="14" name="pole tekstowe 15">
            <a:extLst>
              <a:ext uri="{FF2B5EF4-FFF2-40B4-BE49-F238E27FC236}">
                <a16:creationId xmlns="" xmlns:a16="http://schemas.microsoft.com/office/drawing/2014/main" id="{3C0893E4-76E1-4E39-9769-FD6AD226E047}"/>
              </a:ext>
            </a:extLst>
          </p:cNvPr>
          <p:cNvSpPr txBox="1"/>
          <p:nvPr/>
        </p:nvSpPr>
        <p:spPr>
          <a:xfrm>
            <a:off x="1269945" y="2698793"/>
            <a:ext cx="21060666" cy="830997"/>
          </a:xfrm>
          <a:prstGeom prst="rect">
            <a:avLst/>
          </a:prstGeom>
          <a:noFill/>
        </p:spPr>
        <p:txBody>
          <a:bodyPr wrap="square">
            <a:spAutoFit/>
          </a:bodyPr>
          <a:lstStyle/>
          <a:p>
            <a:pPr algn="l"/>
            <a:r>
              <a:rPr lang="fr-FR" sz="4800" b="1" spc="-1" dirty="0" smtClean="0">
                <a:solidFill>
                  <a:srgbClr val="262626"/>
                </a:solidFill>
                <a:latin typeface="Calibri"/>
              </a:rPr>
              <a:t>Political</a:t>
            </a:r>
            <a:r>
              <a:rPr lang="fr-FR" sz="4800" b="1" spc="-1" dirty="0" smtClean="0">
                <a:solidFill>
                  <a:srgbClr val="262626"/>
                </a:solidFill>
                <a:latin typeface="Calibri"/>
              </a:rPr>
              <a:t> self </a:t>
            </a:r>
            <a:r>
              <a:rPr lang="fr-FR" sz="4800" b="1" spc="-1" dirty="0" smtClean="0">
                <a:solidFill>
                  <a:srgbClr val="262626"/>
                </a:solidFill>
                <a:latin typeface="Calibri"/>
              </a:rPr>
              <a:t>definition</a:t>
            </a:r>
            <a:endParaRPr lang="en-US" sz="4800" spc="-1" dirty="0">
              <a:solidFill>
                <a:srgbClr val="262626"/>
              </a:solidFill>
              <a:latin typeface="Calibri"/>
            </a:endParaRPr>
          </a:p>
        </p:txBody>
      </p:sp>
      <p:sp>
        <p:nvSpPr>
          <p:cNvPr id="15" name="pole tekstowe 15">
            <a:extLst>
              <a:ext uri="{FF2B5EF4-FFF2-40B4-BE49-F238E27FC236}">
                <a16:creationId xmlns="" xmlns:a16="http://schemas.microsoft.com/office/drawing/2014/main" id="{3C0893E4-76E1-4E39-9769-FD6AD226E047}"/>
              </a:ext>
            </a:extLst>
          </p:cNvPr>
          <p:cNvSpPr txBox="1"/>
          <p:nvPr/>
        </p:nvSpPr>
        <p:spPr>
          <a:xfrm>
            <a:off x="-25475" y="3666017"/>
            <a:ext cx="11859450" cy="2854115"/>
          </a:xfrm>
          <a:prstGeom prst="rect">
            <a:avLst/>
          </a:prstGeom>
          <a:noFill/>
        </p:spPr>
        <p:txBody>
          <a:bodyPr wrap="square">
            <a:spAutoFit/>
          </a:bodyPr>
          <a:lstStyle/>
          <a:p>
            <a:pPr marL="1371600" algn="l">
              <a:lnSpc>
                <a:spcPct val="120000"/>
              </a:lnSpc>
              <a:spcAft>
                <a:spcPts val="800"/>
              </a:spcAft>
            </a:pPr>
            <a:r>
              <a:rPr lang="en-US" sz="2400" dirty="0">
                <a:solidFill>
                  <a:srgbClr val="5A5A5A"/>
                </a:solidFill>
                <a:latin typeface="Calibri" panose="020F0502020204030204" pitchFamily="34" charset="0"/>
                <a:ea typeface="Times New Roman" panose="02020603050405020304" pitchFamily="18" charset="0"/>
                <a:cs typeface="Times New Roman" panose="02020603050405020304" pitchFamily="18" charset="0"/>
              </a:rPr>
              <a:t>All participants used similar </a:t>
            </a:r>
            <a:r>
              <a:rPr lang="en-US" sz="2400" b="1" dirty="0">
                <a:solidFill>
                  <a:srgbClr val="5A5A5A"/>
                </a:solidFill>
                <a:latin typeface="Calibri" panose="020F0502020204030204" pitchFamily="34" charset="0"/>
                <a:ea typeface="Times New Roman" panose="02020603050405020304" pitchFamily="18" charset="0"/>
                <a:cs typeface="Times New Roman" panose="02020603050405020304" pitchFamily="18" charset="0"/>
              </a:rPr>
              <a:t>mainstream, broad and generic terms</a:t>
            </a:r>
            <a:r>
              <a:rPr lang="en-US" sz="2400" dirty="0">
                <a:solidFill>
                  <a:srgbClr val="5A5A5A"/>
                </a:solidFill>
                <a:latin typeface="Calibri" panose="020F0502020204030204" pitchFamily="34" charset="0"/>
                <a:ea typeface="Times New Roman" panose="02020603050405020304" pitchFamily="18" charset="0"/>
                <a:cs typeface="Times New Roman" panose="02020603050405020304" pitchFamily="18" charset="0"/>
              </a:rPr>
              <a:t> to self-identify their political beliefs regardless of very different beliefs (open, tolerant, accepting)- describing more their personal character and a human attitude than a classification tags of political </a:t>
            </a:r>
            <a:r>
              <a:rPr lang="en-US" sz="2400" dirty="0" smtClean="0">
                <a:solidFill>
                  <a:srgbClr val="5A5A5A"/>
                </a:solidFill>
                <a:latin typeface="Calibri" panose="020F0502020204030204" pitchFamily="34" charset="0"/>
                <a:ea typeface="Times New Roman" panose="02020603050405020304" pitchFamily="18" charset="0"/>
                <a:cs typeface="Times New Roman" panose="02020603050405020304" pitchFamily="18" charset="0"/>
              </a:rPr>
              <a:t>program </a:t>
            </a:r>
            <a:r>
              <a:rPr lang="en-US" sz="2400" dirty="0">
                <a:solidFill>
                  <a:srgbClr val="5A5A5A"/>
                </a:solidFill>
                <a:latin typeface="Calibri" panose="020F0502020204030204" pitchFamily="34" charset="0"/>
                <a:ea typeface="Times New Roman" panose="02020603050405020304" pitchFamily="18" charset="0"/>
                <a:cs typeface="Times New Roman" panose="02020603050405020304" pitchFamily="18" charset="0"/>
              </a:rPr>
              <a:t>or a concept -liberal, conservative). </a:t>
            </a:r>
            <a:endParaRPr lang="pl-PL" sz="2400" dirty="0">
              <a:solidFill>
                <a:srgbClr val="5A5A5A"/>
              </a:solidFill>
              <a:latin typeface="Constantia" panose="02030602050306030303" pitchFamily="18" charset="0"/>
              <a:ea typeface="Times New Roman" panose="02020603050405020304" pitchFamily="18" charset="0"/>
              <a:cs typeface="Times New Roman" panose="02020603050405020304" pitchFamily="18" charset="0"/>
            </a:endParaRPr>
          </a:p>
          <a:p>
            <a:pPr marL="1371600" algn="l">
              <a:lnSpc>
                <a:spcPct val="120000"/>
              </a:lnSpc>
              <a:spcAft>
                <a:spcPts val="800"/>
              </a:spcAft>
            </a:pPr>
            <a:r>
              <a:rPr lang="en-GB" sz="2400" u="sng" dirty="0">
                <a:solidFill>
                  <a:srgbClr val="5A5A5A"/>
                </a:solidFill>
                <a:latin typeface="Calibri" panose="020F0502020204030204" pitchFamily="34" charset="0"/>
                <a:ea typeface="Times New Roman" panose="02020603050405020304" pitchFamily="18" charset="0"/>
                <a:cs typeface="Times New Roman" panose="02020603050405020304" pitchFamily="18" charset="0"/>
              </a:rPr>
              <a:t>Labels: left/right, catholic are misleading though now</a:t>
            </a:r>
            <a:r>
              <a:rPr lang="en-GB" sz="2400" dirty="0">
                <a:solidFill>
                  <a:srgbClr val="5A5A5A"/>
                </a:solidFill>
                <a:latin typeface="Calibri" panose="020F0502020204030204" pitchFamily="34" charset="0"/>
                <a:ea typeface="Times New Roman" panose="02020603050405020304" pitchFamily="18" charset="0"/>
                <a:cs typeface="Times New Roman" panose="02020603050405020304" pitchFamily="18" charset="0"/>
              </a:rPr>
              <a:t>. “Sometimes you have to explain who you are, what you profess and believe in” (Krzysztof)</a:t>
            </a:r>
            <a:endParaRPr lang="pl-PL" sz="2400" dirty="0">
              <a:solidFill>
                <a:srgbClr val="5A5A5A"/>
              </a:solidFill>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13" name="Obraz 6">
            <a:extLst>
              <a:ext uri="{FF2B5EF4-FFF2-40B4-BE49-F238E27FC236}">
                <a16:creationId xmlns="" xmlns:a16="http://schemas.microsoft.com/office/drawing/2014/main" id="{7305D798-FD2B-4B73-B4EA-6C46C1592C41}"/>
              </a:ext>
            </a:extLst>
          </p:cNvPr>
          <p:cNvPicPr/>
          <p:nvPr/>
        </p:nvPicPr>
        <p:blipFill rotWithShape="1">
          <a:blip r:embed="rId4">
            <a:extLst>
              <a:ext uri="{28A0092B-C50C-407E-A947-70E740481C1C}">
                <a14:useLocalDpi xmlns:a14="http://schemas.microsoft.com/office/drawing/2010/main" val="0"/>
              </a:ext>
            </a:extLst>
          </a:blip>
          <a:srcRect b="11658"/>
          <a:stretch/>
        </p:blipFill>
        <p:spPr bwMode="auto">
          <a:xfrm>
            <a:off x="13705683" y="3200401"/>
            <a:ext cx="9804022" cy="7772400"/>
          </a:xfrm>
          <a:prstGeom prst="rect">
            <a:avLst/>
          </a:prstGeom>
          <a:noFill/>
          <a:ln>
            <a:solidFill>
              <a:schemeClr val="bg1">
                <a:lumMod val="75000"/>
              </a:schemeClr>
            </a:solidFill>
          </a:ln>
        </p:spPr>
      </p:pic>
      <p:sp>
        <p:nvSpPr>
          <p:cNvPr id="16" name="pole tekstowe 7">
            <a:extLst>
              <a:ext uri="{FF2B5EF4-FFF2-40B4-BE49-F238E27FC236}">
                <a16:creationId xmlns="" xmlns:a16="http://schemas.microsoft.com/office/drawing/2014/main" id="{44521664-0502-483A-93AA-D03EA58AE291}"/>
              </a:ext>
            </a:extLst>
          </p:cNvPr>
          <p:cNvSpPr txBox="1"/>
          <p:nvPr/>
        </p:nvSpPr>
        <p:spPr>
          <a:xfrm>
            <a:off x="-66972" y="6520132"/>
            <a:ext cx="13428654" cy="7442037"/>
          </a:xfrm>
          <a:prstGeom prst="rect">
            <a:avLst/>
          </a:prstGeom>
          <a:noFill/>
        </p:spPr>
        <p:txBody>
          <a:bodyPr wrap="square">
            <a:spAutoFit/>
          </a:bodyPr>
          <a:lstStyle/>
          <a:p>
            <a:pPr marL="1371600" algn="l">
              <a:lnSpc>
                <a:spcPct val="120000"/>
              </a:lnSpc>
              <a:spcAft>
                <a:spcPts val="800"/>
              </a:spcAft>
            </a:pPr>
            <a:r>
              <a:rPr lang="en-US" sz="2400" b="1" dirty="0">
                <a:solidFill>
                  <a:srgbClr val="271880"/>
                </a:solidFill>
                <a:effectLst/>
                <a:latin typeface="Calibri" panose="020F0502020204030204" pitchFamily="34" charset="0"/>
                <a:ea typeface="Times New Roman" panose="02020603050405020304" pitchFamily="18" charset="0"/>
                <a:cs typeface="Times New Roman" panose="02020603050405020304" pitchFamily="18" charset="0"/>
              </a:rPr>
              <a:t>Krzysztof: </a:t>
            </a:r>
            <a:r>
              <a:rPr lang="en-US" sz="2400" dirty="0" smtClean="0">
                <a:solidFill>
                  <a:srgbClr val="5A5A5A"/>
                </a:solidFill>
                <a:effectLst/>
                <a:latin typeface="Calibri" panose="020F0502020204030204" pitchFamily="34" charset="0"/>
                <a:ea typeface="Times New Roman" panose="02020603050405020304" pitchFamily="18" charset="0"/>
                <a:cs typeface="Times New Roman" panose="02020603050405020304" pitchFamily="18" charset="0"/>
              </a:rPr>
              <a:t>“cosmopolitan”, </a:t>
            </a:r>
            <a:endParaRPr lang="pl-PL" sz="2400" dirty="0">
              <a:solidFill>
                <a:srgbClr val="5A5A5A"/>
              </a:solidFill>
              <a:effectLst/>
              <a:latin typeface="Constantia" panose="02030602050306030303" pitchFamily="18" charset="0"/>
              <a:ea typeface="Times New Roman" panose="02020603050405020304" pitchFamily="18" charset="0"/>
              <a:cs typeface="Times New Roman" panose="02020603050405020304" pitchFamily="18" charset="0"/>
            </a:endParaRPr>
          </a:p>
          <a:p>
            <a:pPr marL="1371600" algn="l">
              <a:lnSpc>
                <a:spcPct val="120000"/>
              </a:lnSpc>
              <a:spcAft>
                <a:spcPts val="800"/>
              </a:spcAft>
            </a:pPr>
            <a:r>
              <a:rPr lang="en-US" sz="2400" b="1" dirty="0">
                <a:solidFill>
                  <a:srgbClr val="271880"/>
                </a:solidFill>
                <a:effectLst/>
                <a:latin typeface="Calibri" panose="020F0502020204030204" pitchFamily="34" charset="0"/>
                <a:ea typeface="Times New Roman" panose="02020603050405020304" pitchFamily="18" charset="0"/>
                <a:cs typeface="Times New Roman" panose="02020603050405020304" pitchFamily="18" charset="0"/>
              </a:rPr>
              <a:t>Sebastian: </a:t>
            </a:r>
            <a:r>
              <a:rPr lang="en-US" sz="2400" dirty="0">
                <a:solidFill>
                  <a:srgbClr val="5A5A5A"/>
                </a:solidFill>
                <a:effectLst/>
                <a:latin typeface="Calibri" panose="020F0502020204030204" pitchFamily="34" charset="0"/>
                <a:ea typeface="Times New Roman" panose="02020603050405020304" pitchFamily="18" charset="0"/>
                <a:cs typeface="Times New Roman" panose="02020603050405020304" pitchFamily="18" charset="0"/>
              </a:rPr>
              <a:t>liberalism, divisions ruin, harmony builds.</a:t>
            </a:r>
            <a:endParaRPr lang="pl-PL" sz="2400" dirty="0">
              <a:solidFill>
                <a:srgbClr val="5A5A5A"/>
              </a:solidFill>
              <a:effectLst/>
              <a:latin typeface="Constantia" panose="02030602050306030303" pitchFamily="18" charset="0"/>
              <a:ea typeface="Times New Roman" panose="02020603050405020304" pitchFamily="18" charset="0"/>
              <a:cs typeface="Times New Roman" panose="02020603050405020304" pitchFamily="18" charset="0"/>
            </a:endParaRPr>
          </a:p>
          <a:p>
            <a:pPr marL="1371600" algn="l">
              <a:lnSpc>
                <a:spcPct val="120000"/>
              </a:lnSpc>
              <a:spcAft>
                <a:spcPts val="800"/>
              </a:spcAft>
            </a:pPr>
            <a:r>
              <a:rPr lang="en-US" sz="2400" b="1" dirty="0">
                <a:solidFill>
                  <a:srgbClr val="271880"/>
                </a:solidFill>
                <a:effectLst/>
                <a:latin typeface="Calibri" panose="020F0502020204030204" pitchFamily="34" charset="0"/>
                <a:ea typeface="Times New Roman" panose="02020603050405020304" pitchFamily="18" charset="0"/>
                <a:cs typeface="Times New Roman" panose="02020603050405020304" pitchFamily="18" charset="0"/>
              </a:rPr>
              <a:t>Magdalena: </a:t>
            </a:r>
            <a:r>
              <a:rPr lang="en-US" sz="2400" dirty="0">
                <a:solidFill>
                  <a:srgbClr val="5A5A5A"/>
                </a:solidFill>
                <a:effectLst/>
                <a:latin typeface="Calibri" panose="020F0502020204030204" pitchFamily="34" charset="0"/>
                <a:ea typeface="Times New Roman" panose="02020603050405020304" pitchFamily="18" charset="0"/>
                <a:cs typeface="Times New Roman" panose="02020603050405020304" pitchFamily="18" charset="0"/>
              </a:rPr>
              <a:t>tradition, cooperation, equality. I am a Catholic and I am not ashamed of it, the Church and faith are important to me</a:t>
            </a:r>
            <a:endParaRPr lang="pl-PL" sz="2400" dirty="0">
              <a:solidFill>
                <a:srgbClr val="5A5A5A"/>
              </a:solidFill>
              <a:effectLst/>
              <a:latin typeface="Constantia" panose="02030602050306030303" pitchFamily="18" charset="0"/>
              <a:ea typeface="Times New Roman" panose="02020603050405020304" pitchFamily="18" charset="0"/>
              <a:cs typeface="Times New Roman" panose="02020603050405020304" pitchFamily="18" charset="0"/>
            </a:endParaRPr>
          </a:p>
          <a:p>
            <a:pPr marL="1371600" algn="l">
              <a:lnSpc>
                <a:spcPct val="120000"/>
              </a:lnSpc>
              <a:spcAft>
                <a:spcPts val="800"/>
              </a:spcAft>
            </a:pPr>
            <a:r>
              <a:rPr lang="en-US" sz="2400" b="1" dirty="0">
                <a:solidFill>
                  <a:srgbClr val="271880"/>
                </a:solidFill>
                <a:effectLst/>
                <a:latin typeface="Calibri" panose="020F0502020204030204" pitchFamily="34" charset="0"/>
                <a:ea typeface="Times New Roman" panose="02020603050405020304" pitchFamily="18" charset="0"/>
                <a:cs typeface="Times New Roman" panose="02020603050405020304" pitchFamily="18" charset="0"/>
              </a:rPr>
              <a:t>Agnieszka</a:t>
            </a:r>
            <a:r>
              <a:rPr lang="en-US" sz="2400" dirty="0">
                <a:solidFill>
                  <a:srgbClr val="5A5A5A"/>
                </a:solidFill>
                <a:effectLst/>
                <a:latin typeface="Calibri" panose="020F0502020204030204" pitchFamily="34" charset="0"/>
                <a:ea typeface="Times New Roman" panose="02020603050405020304" pitchFamily="18" charset="0"/>
                <a:cs typeface="Times New Roman" panose="02020603050405020304" pitchFamily="18" charset="0"/>
              </a:rPr>
              <a:t>: cooperation, cooperation.</a:t>
            </a:r>
            <a:endParaRPr lang="pl-PL" sz="2400" dirty="0">
              <a:solidFill>
                <a:srgbClr val="5A5A5A"/>
              </a:solidFill>
              <a:effectLst/>
              <a:latin typeface="Constantia" panose="02030602050306030303" pitchFamily="18" charset="0"/>
              <a:ea typeface="Times New Roman" panose="02020603050405020304" pitchFamily="18" charset="0"/>
              <a:cs typeface="Times New Roman" panose="02020603050405020304" pitchFamily="18" charset="0"/>
            </a:endParaRPr>
          </a:p>
          <a:p>
            <a:pPr marL="1371600" algn="l">
              <a:lnSpc>
                <a:spcPct val="120000"/>
              </a:lnSpc>
              <a:spcAft>
                <a:spcPts val="800"/>
              </a:spcAft>
            </a:pPr>
            <a:r>
              <a:rPr lang="en-US" sz="2400" b="1" dirty="0">
                <a:solidFill>
                  <a:srgbClr val="271880"/>
                </a:solidFill>
                <a:effectLst/>
                <a:latin typeface="Calibri" panose="020F0502020204030204" pitchFamily="34" charset="0"/>
                <a:ea typeface="Times New Roman" panose="02020603050405020304" pitchFamily="18" charset="0"/>
                <a:cs typeface="Times New Roman" panose="02020603050405020304" pitchFamily="18" charset="0"/>
              </a:rPr>
              <a:t>Hanna: </a:t>
            </a:r>
            <a:r>
              <a:rPr lang="en-US" sz="2400" dirty="0">
                <a:solidFill>
                  <a:srgbClr val="5A5A5A"/>
                </a:solidFill>
                <a:effectLst/>
                <a:latin typeface="Calibri" panose="020F0502020204030204" pitchFamily="34" charset="0"/>
                <a:ea typeface="Times New Roman" panose="02020603050405020304" pitchFamily="18" charset="0"/>
                <a:cs typeface="Times New Roman" panose="02020603050405020304" pitchFamily="18" charset="0"/>
              </a:rPr>
              <a:t>tradition, tolerance. Tradition and upbringing have a big impact on the family. I am tolerant, I have people from different faiths: atheists, a different faith / a different Church. If someone would let me live in peace, I would let others live in peace.</a:t>
            </a:r>
            <a:endParaRPr lang="pl-PL" sz="2400" dirty="0">
              <a:solidFill>
                <a:srgbClr val="5A5A5A"/>
              </a:solidFill>
              <a:effectLst/>
              <a:latin typeface="Constantia" panose="02030602050306030303" pitchFamily="18" charset="0"/>
              <a:ea typeface="Times New Roman" panose="02020603050405020304" pitchFamily="18" charset="0"/>
              <a:cs typeface="Times New Roman" panose="02020603050405020304" pitchFamily="18" charset="0"/>
            </a:endParaRPr>
          </a:p>
          <a:p>
            <a:pPr marL="1371600" algn="l">
              <a:lnSpc>
                <a:spcPct val="120000"/>
              </a:lnSpc>
              <a:spcAft>
                <a:spcPts val="800"/>
              </a:spcAft>
            </a:pPr>
            <a:r>
              <a:rPr lang="en-US" sz="2400" b="1" dirty="0">
                <a:solidFill>
                  <a:srgbClr val="271880"/>
                </a:solidFill>
                <a:effectLst/>
                <a:latin typeface="Calibri" panose="020F0502020204030204" pitchFamily="34" charset="0"/>
                <a:ea typeface="Times New Roman" panose="02020603050405020304" pitchFamily="18" charset="0"/>
                <a:cs typeface="Times New Roman" panose="02020603050405020304" pitchFamily="18" charset="0"/>
              </a:rPr>
              <a:t>Peter</a:t>
            </a:r>
            <a:r>
              <a:rPr lang="en-US" sz="2400" dirty="0">
                <a:solidFill>
                  <a:srgbClr val="5A5A5A"/>
                </a:solidFill>
                <a:effectLst/>
                <a:latin typeface="Calibri" panose="020F0502020204030204" pitchFamily="34" charset="0"/>
                <a:ea typeface="Times New Roman" panose="02020603050405020304" pitchFamily="18" charset="0"/>
                <a:cs typeface="Times New Roman" panose="02020603050405020304" pitchFamily="18" charset="0"/>
              </a:rPr>
              <a:t>: Tradition. For me, Church and religion are two different things. Development - I hope that the general development on many levels is development.</a:t>
            </a:r>
            <a:endParaRPr lang="pl-PL" sz="2400" dirty="0">
              <a:solidFill>
                <a:srgbClr val="5A5A5A"/>
              </a:solidFill>
              <a:effectLst/>
              <a:latin typeface="Constantia" panose="02030602050306030303" pitchFamily="18" charset="0"/>
              <a:ea typeface="Times New Roman" panose="02020603050405020304" pitchFamily="18" charset="0"/>
              <a:cs typeface="Times New Roman" panose="02020603050405020304" pitchFamily="18" charset="0"/>
            </a:endParaRPr>
          </a:p>
          <a:p>
            <a:pPr marL="1371600" algn="l">
              <a:lnSpc>
                <a:spcPct val="120000"/>
              </a:lnSpc>
              <a:spcAft>
                <a:spcPts val="800"/>
              </a:spcAft>
            </a:pPr>
            <a:r>
              <a:rPr lang="en-US" sz="2400" b="1" dirty="0">
                <a:solidFill>
                  <a:srgbClr val="271880"/>
                </a:solidFill>
                <a:effectLst/>
                <a:latin typeface="Calibri" panose="020F0502020204030204" pitchFamily="34" charset="0"/>
                <a:ea typeface="Times New Roman" panose="02020603050405020304" pitchFamily="18" charset="0"/>
                <a:cs typeface="Times New Roman" panose="02020603050405020304" pitchFamily="18" charset="0"/>
              </a:rPr>
              <a:t>Szymon</a:t>
            </a:r>
            <a:r>
              <a:rPr lang="en-US" sz="2400" dirty="0">
                <a:solidFill>
                  <a:srgbClr val="5A5A5A"/>
                </a:solidFill>
                <a:effectLst/>
                <a:latin typeface="Calibri" panose="020F0502020204030204" pitchFamily="34" charset="0"/>
                <a:ea typeface="Times New Roman" panose="02020603050405020304" pitchFamily="18" charset="0"/>
                <a:cs typeface="Times New Roman" panose="02020603050405020304" pitchFamily="18" charset="0"/>
              </a:rPr>
              <a:t>: openness to dialogue, looking for a common, decentralization of power, exclusion of minorities.</a:t>
            </a:r>
            <a:endParaRPr lang="pl-PL" sz="2400" dirty="0">
              <a:solidFill>
                <a:srgbClr val="5A5A5A"/>
              </a:solidFill>
              <a:effectLst/>
              <a:latin typeface="Constantia" panose="02030602050306030303" pitchFamily="18" charset="0"/>
              <a:ea typeface="Times New Roman" panose="02020603050405020304" pitchFamily="18" charset="0"/>
              <a:cs typeface="Times New Roman" panose="02020603050405020304" pitchFamily="18" charset="0"/>
            </a:endParaRPr>
          </a:p>
          <a:p>
            <a:pPr marL="1371600" algn="l">
              <a:lnSpc>
                <a:spcPct val="120000"/>
              </a:lnSpc>
              <a:spcAft>
                <a:spcPts val="800"/>
              </a:spcAft>
            </a:pPr>
            <a:endParaRPr lang="pl-PL" sz="2400" dirty="0">
              <a:solidFill>
                <a:srgbClr val="5A5A5A"/>
              </a:solidFill>
              <a:effectLst/>
              <a:latin typeface="Constantia" panose="02030602050306030303" pitchFamily="18" charset="0"/>
              <a:ea typeface="Times New Roman" panose="02020603050405020304" pitchFamily="18" charset="0"/>
              <a:cs typeface="Times New Roman" panose="02020603050405020304" pitchFamily="18" charset="0"/>
            </a:endParaRPr>
          </a:p>
          <a:p>
            <a:pPr marL="1371600" algn="l">
              <a:lnSpc>
                <a:spcPct val="120000"/>
              </a:lnSpc>
              <a:spcAft>
                <a:spcPts val="800"/>
              </a:spcAft>
            </a:pPr>
            <a:endParaRPr lang="pl-PL" sz="2400" dirty="0">
              <a:solidFill>
                <a:srgbClr val="5A5A5A"/>
              </a:solidFill>
              <a:effectLst/>
              <a:latin typeface="Constantia" panose="02030602050306030303" pitchFamily="18" charset="0"/>
              <a:ea typeface="Times New Roman" panose="02020603050405020304" pitchFamily="18" charset="0"/>
              <a:cs typeface="Times New Roman" panose="02020603050405020304" pitchFamily="18" charset="0"/>
            </a:endParaRPr>
          </a:p>
          <a:p>
            <a:pPr marL="1371600">
              <a:lnSpc>
                <a:spcPct val="120000"/>
              </a:lnSpc>
              <a:spcAft>
                <a:spcPts val="800"/>
              </a:spcAft>
            </a:pPr>
            <a:endParaRPr lang="pl-PL" sz="1200" dirty="0">
              <a:solidFill>
                <a:srgbClr val="5A5A5A"/>
              </a:solidFill>
              <a:effectLst/>
              <a:latin typeface="Constantia" panose="02030602050306030303"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53373610"/>
      </p:ext>
    </p:extLst>
  </p:cSld>
  <p:clrMapOvr>
    <a:masterClrMapping/>
  </p:clrMapOvr>
  <p:transition spd="med"/>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 xmlns:a16="http://schemas.microsoft.com/office/drawing/2014/main" id="{9A3C046A-B3F5-9A42-B408-759E55BE4BE7}"/>
              </a:ext>
            </a:extLst>
          </p:cNvPr>
          <p:cNvSpPr>
            <a:spLocks noGrp="1"/>
          </p:cNvSpPr>
          <p:nvPr>
            <p:ph type="body" sz="quarter" idx="15"/>
          </p:nvPr>
        </p:nvSpPr>
        <p:spPr>
          <a:xfrm>
            <a:off x="12192000" y="12462404"/>
            <a:ext cx="716050" cy="697261"/>
          </a:xfrm>
        </p:spPr>
        <p:txBody>
          <a:bodyPr/>
          <a:lstStyle/>
          <a:p>
            <a:endParaRPr lang="fr-FR" dirty="0"/>
          </a:p>
        </p:txBody>
      </p:sp>
      <p:sp>
        <p:nvSpPr>
          <p:cNvPr id="5" name="Espace réservé du texte 4">
            <a:extLst>
              <a:ext uri="{FF2B5EF4-FFF2-40B4-BE49-F238E27FC236}">
                <a16:creationId xmlns="" xmlns:a16="http://schemas.microsoft.com/office/drawing/2014/main" id="{81AA34F7-61BD-DE46-A618-3EEE7C67794C}"/>
              </a:ext>
            </a:extLst>
          </p:cNvPr>
          <p:cNvSpPr>
            <a:spLocks noGrp="1"/>
          </p:cNvSpPr>
          <p:nvPr>
            <p:ph type="body" sz="quarter" idx="16"/>
          </p:nvPr>
        </p:nvSpPr>
        <p:spPr>
          <a:xfrm>
            <a:off x="12550023" y="12801278"/>
            <a:ext cx="1" cy="371869"/>
          </a:xfrm>
        </p:spPr>
        <p:txBody>
          <a:bodyPr/>
          <a:lstStyle/>
          <a:p>
            <a:endParaRPr lang="fr-FR" dirty="0"/>
          </a:p>
        </p:txBody>
      </p:sp>
      <p:sp>
        <p:nvSpPr>
          <p:cNvPr id="885" name="Slide Number"/>
          <p:cNvSpPr txBox="1">
            <a:spLocks noGrp="1"/>
          </p:cNvSpPr>
          <p:nvPr>
            <p:ph type="sldNum" sz="quarter" idx="2"/>
          </p:nvPr>
        </p:nvSpPr>
        <p:spPr>
          <a:xfrm>
            <a:off x="12346252" y="12474582"/>
            <a:ext cx="407544" cy="422276"/>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116</a:t>
            </a:fld>
            <a:endParaRPr dirty="0"/>
          </a:p>
        </p:txBody>
      </p:sp>
      <p:sp>
        <p:nvSpPr>
          <p:cNvPr id="19" name="Espace réservé du texte 2">
            <a:extLst>
              <a:ext uri="{FF2B5EF4-FFF2-40B4-BE49-F238E27FC236}">
                <a16:creationId xmlns="" xmlns:a16="http://schemas.microsoft.com/office/drawing/2014/main" id="{AB3789C9-0B28-4640-961A-BE451E50B0EF}"/>
              </a:ext>
            </a:extLst>
          </p:cNvPr>
          <p:cNvSpPr>
            <a:spLocks noGrp="1"/>
          </p:cNvSpPr>
          <p:nvPr>
            <p:ph type="body" sz="quarter" idx="13"/>
          </p:nvPr>
        </p:nvSpPr>
        <p:spPr>
          <a:xfrm>
            <a:off x="3777916" y="1365069"/>
            <a:ext cx="15517275" cy="793703"/>
          </a:xfrm>
        </p:spPr>
        <p:txBody>
          <a:bodyPr/>
          <a:lstStyle/>
          <a:p>
            <a:endParaRPr lang="fr-FR" dirty="0"/>
          </a:p>
        </p:txBody>
      </p:sp>
      <p:sp>
        <p:nvSpPr>
          <p:cNvPr id="20" name="Titre 1">
            <a:extLst>
              <a:ext uri="{FF2B5EF4-FFF2-40B4-BE49-F238E27FC236}">
                <a16:creationId xmlns="" xmlns:a16="http://schemas.microsoft.com/office/drawing/2014/main" id="{C3D392D1-BDA7-FA46-919D-428FD8FCC2D7}"/>
              </a:ext>
            </a:extLst>
          </p:cNvPr>
          <p:cNvSpPr>
            <a:spLocks noGrp="1"/>
          </p:cNvSpPr>
          <p:nvPr>
            <p:ph type="title"/>
          </p:nvPr>
        </p:nvSpPr>
        <p:spPr>
          <a:xfrm>
            <a:off x="3521581" y="1321774"/>
            <a:ext cx="15348834" cy="935665"/>
          </a:xfrm>
        </p:spPr>
        <p:txBody>
          <a:bodyPr/>
          <a:lstStyle/>
          <a:p>
            <a:pPr>
              <a:lnSpc>
                <a:spcPct val="100000"/>
              </a:lnSpc>
            </a:pPr>
            <a:r>
              <a:rPr lang="en-US" spc="-1" dirty="0">
                <a:solidFill>
                  <a:schemeClr val="bg1"/>
                </a:solidFill>
                <a:latin typeface="Calibri"/>
              </a:rPr>
              <a:t>Self definition and European identity</a:t>
            </a:r>
          </a:p>
        </p:txBody>
      </p:sp>
      <p:sp>
        <p:nvSpPr>
          <p:cNvPr id="21" name="SuBTITLE GOES HERE">
            <a:extLst>
              <a:ext uri="{FF2B5EF4-FFF2-40B4-BE49-F238E27FC236}">
                <a16:creationId xmlns="" xmlns:a16="http://schemas.microsoft.com/office/drawing/2014/main" id="{35871DBC-935A-2347-A21E-2565A12C9458}"/>
              </a:ext>
            </a:extLst>
          </p:cNvPr>
          <p:cNvSpPr txBox="1">
            <a:spLocks noGrp="1"/>
          </p:cNvSpPr>
          <p:nvPr>
            <p:ph type="body" sz="quarter" idx="14"/>
          </p:nvPr>
        </p:nvSpPr>
        <p:spPr>
          <a:xfrm>
            <a:off x="4836344" y="747149"/>
            <a:ext cx="14711312" cy="371281"/>
          </a:xfrm>
          <a:prstGeom prst="rect">
            <a:avLst/>
          </a:prstGeom>
        </p:spPr>
        <p:txBody>
          <a:bodyPr/>
          <a:lstStyle/>
          <a:p>
            <a:r>
              <a:rPr lang="fr-FR" sz="2400" dirty="0" smtClean="0"/>
              <a:t>Analyse détaillée</a:t>
            </a:r>
            <a:endParaRPr lang="fr-FR" sz="2400" dirty="0"/>
          </a:p>
        </p:txBody>
      </p:sp>
      <p:sp>
        <p:nvSpPr>
          <p:cNvPr id="9" name="ZoneTexte 8">
            <a:extLst>
              <a:ext uri="{FF2B5EF4-FFF2-40B4-BE49-F238E27FC236}">
                <a16:creationId xmlns="" xmlns:a16="http://schemas.microsoft.com/office/drawing/2014/main" id="{C9FA69AC-CE85-7143-AB32-6EDEC5829621}"/>
              </a:ext>
            </a:extLst>
          </p:cNvPr>
          <p:cNvSpPr txBox="1"/>
          <p:nvPr/>
        </p:nvSpPr>
        <p:spPr>
          <a:xfrm>
            <a:off x="897443" y="12362917"/>
            <a:ext cx="7218945" cy="7598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algn="l"/>
            <a:r>
              <a:rPr lang="fr-FR" sz="2000" dirty="0">
                <a:latin typeface="Avenir Next Ultra Light" panose="020B0203020202020204" pitchFamily="34" charset="77"/>
              </a:rPr>
              <a:t>Christophe Gervasi –  Rapport qualitatif  - Construire un Nous européen – Juillet 2021</a:t>
            </a:r>
          </a:p>
        </p:txBody>
      </p:sp>
      <p:pic>
        <p:nvPicPr>
          <p:cNvPr id="10" name="Image 9"/>
          <p:cNvPicPr>
            <a:picLocks noChangeAspect="1"/>
          </p:cNvPicPr>
          <p:nvPr/>
        </p:nvPicPr>
        <p:blipFill rotWithShape="1">
          <a:blip r:embed="rId2"/>
          <a:srcRect t="18883" b="18467"/>
          <a:stretch/>
        </p:blipFill>
        <p:spPr>
          <a:xfrm>
            <a:off x="19551526" y="500510"/>
            <a:ext cx="2143125" cy="1472669"/>
          </a:xfrm>
          <a:prstGeom prst="rect">
            <a:avLst/>
          </a:prstGeom>
        </p:spPr>
      </p:pic>
      <p:pic>
        <p:nvPicPr>
          <p:cNvPr id="12" name="Image 11"/>
          <p:cNvPicPr>
            <a:picLocks noChangeAspect="1"/>
          </p:cNvPicPr>
          <p:nvPr/>
        </p:nvPicPr>
        <p:blipFill>
          <a:blip r:embed="rId3"/>
          <a:stretch>
            <a:fillRect/>
          </a:stretch>
        </p:blipFill>
        <p:spPr>
          <a:xfrm>
            <a:off x="21694651" y="541840"/>
            <a:ext cx="2143125" cy="1431340"/>
          </a:xfrm>
          <a:prstGeom prst="rect">
            <a:avLst/>
          </a:prstGeom>
        </p:spPr>
      </p:pic>
      <p:sp>
        <p:nvSpPr>
          <p:cNvPr id="14" name="pole tekstowe 15">
            <a:extLst>
              <a:ext uri="{FF2B5EF4-FFF2-40B4-BE49-F238E27FC236}">
                <a16:creationId xmlns="" xmlns:a16="http://schemas.microsoft.com/office/drawing/2014/main" id="{3C0893E4-76E1-4E39-9769-FD6AD226E047}"/>
              </a:ext>
            </a:extLst>
          </p:cNvPr>
          <p:cNvSpPr txBox="1"/>
          <p:nvPr/>
        </p:nvSpPr>
        <p:spPr>
          <a:xfrm>
            <a:off x="1269945" y="2698793"/>
            <a:ext cx="21060666" cy="830997"/>
          </a:xfrm>
          <a:prstGeom prst="rect">
            <a:avLst/>
          </a:prstGeom>
          <a:noFill/>
        </p:spPr>
        <p:txBody>
          <a:bodyPr wrap="square">
            <a:spAutoFit/>
          </a:bodyPr>
          <a:lstStyle/>
          <a:p>
            <a:pPr algn="l"/>
            <a:r>
              <a:rPr lang="fr-FR" sz="4800" b="1" spc="-1" dirty="0" smtClean="0">
                <a:solidFill>
                  <a:srgbClr val="262626"/>
                </a:solidFill>
                <a:latin typeface="Calibri"/>
              </a:rPr>
              <a:t>EU </a:t>
            </a:r>
            <a:r>
              <a:rPr lang="fr-FR" sz="4800" b="1" spc="-1" dirty="0" smtClean="0">
                <a:solidFill>
                  <a:srgbClr val="262626"/>
                </a:solidFill>
                <a:latin typeface="Calibri"/>
              </a:rPr>
              <a:t>Parliament</a:t>
            </a:r>
            <a:r>
              <a:rPr lang="fr-FR" sz="4800" b="1" spc="-1" dirty="0" smtClean="0">
                <a:solidFill>
                  <a:srgbClr val="262626"/>
                </a:solidFill>
                <a:latin typeface="Calibri"/>
              </a:rPr>
              <a:t> </a:t>
            </a:r>
            <a:r>
              <a:rPr lang="fr-FR" sz="4800" b="1" spc="-1" dirty="0" smtClean="0">
                <a:solidFill>
                  <a:srgbClr val="262626"/>
                </a:solidFill>
                <a:latin typeface="Calibri"/>
              </a:rPr>
              <a:t>elections</a:t>
            </a:r>
            <a:endParaRPr lang="en-US" sz="4800" spc="-1" dirty="0">
              <a:solidFill>
                <a:srgbClr val="262626"/>
              </a:solidFill>
              <a:latin typeface="Calibri"/>
            </a:endParaRPr>
          </a:p>
        </p:txBody>
      </p:sp>
      <p:sp>
        <p:nvSpPr>
          <p:cNvPr id="15" name="pole tekstowe 15">
            <a:extLst>
              <a:ext uri="{FF2B5EF4-FFF2-40B4-BE49-F238E27FC236}">
                <a16:creationId xmlns="" xmlns:a16="http://schemas.microsoft.com/office/drawing/2014/main" id="{3C0893E4-76E1-4E39-9769-FD6AD226E047}"/>
              </a:ext>
            </a:extLst>
          </p:cNvPr>
          <p:cNvSpPr txBox="1"/>
          <p:nvPr/>
        </p:nvSpPr>
        <p:spPr>
          <a:xfrm>
            <a:off x="442731" y="4119045"/>
            <a:ext cx="22187643" cy="7680051"/>
          </a:xfrm>
          <a:prstGeom prst="rect">
            <a:avLst/>
          </a:prstGeom>
          <a:noFill/>
        </p:spPr>
        <p:txBody>
          <a:bodyPr wrap="square">
            <a:spAutoFit/>
          </a:bodyPr>
          <a:lstStyle/>
          <a:p>
            <a:pPr marL="1371600">
              <a:lnSpc>
                <a:spcPct val="120000"/>
              </a:lnSpc>
              <a:spcAft>
                <a:spcPts val="800"/>
              </a:spcAft>
            </a:pPr>
            <a:r>
              <a:rPr lang="en-US" sz="2800" dirty="0">
                <a:solidFill>
                  <a:srgbClr val="5A5A5A"/>
                </a:solidFill>
                <a:latin typeface="Calibri" panose="020F0502020204030204" pitchFamily="34" charset="0"/>
                <a:ea typeface="Times New Roman" panose="02020603050405020304" pitchFamily="18" charset="0"/>
                <a:cs typeface="Times New Roman" panose="02020603050405020304" pitchFamily="18" charset="0"/>
              </a:rPr>
              <a:t>Memories of the results for last European ballot were vague, some people were not sure if voted.  </a:t>
            </a:r>
            <a:endParaRPr lang="en-US" sz="2800" dirty="0" smtClean="0">
              <a:solidFill>
                <a:srgbClr val="5A5A5A"/>
              </a:solidFill>
              <a:latin typeface="Calibri" panose="020F0502020204030204" pitchFamily="34" charset="0"/>
              <a:ea typeface="Times New Roman" panose="02020603050405020304" pitchFamily="18" charset="0"/>
              <a:cs typeface="Times New Roman" panose="02020603050405020304" pitchFamily="18" charset="0"/>
            </a:endParaRPr>
          </a:p>
          <a:p>
            <a:pPr marL="1371600">
              <a:lnSpc>
                <a:spcPct val="120000"/>
              </a:lnSpc>
              <a:spcAft>
                <a:spcPts val="800"/>
              </a:spcAft>
            </a:pPr>
            <a:endParaRPr lang="pl-PL" sz="2800" dirty="0">
              <a:solidFill>
                <a:srgbClr val="5A5A5A"/>
              </a:solidFill>
              <a:latin typeface="Constantia" panose="02030602050306030303" pitchFamily="18" charset="0"/>
              <a:ea typeface="Times New Roman" panose="02020603050405020304" pitchFamily="18" charset="0"/>
              <a:cs typeface="Times New Roman" panose="02020603050405020304" pitchFamily="18" charset="0"/>
            </a:endParaRPr>
          </a:p>
          <a:p>
            <a:pPr marL="1371600">
              <a:lnSpc>
                <a:spcPct val="120000"/>
              </a:lnSpc>
              <a:spcAft>
                <a:spcPts val="800"/>
              </a:spcAft>
            </a:pPr>
            <a:r>
              <a:rPr lang="en-US" sz="3200" b="1" dirty="0">
                <a:solidFill>
                  <a:srgbClr val="271880"/>
                </a:solidFill>
                <a:latin typeface="Calibri" panose="020F0502020204030204" pitchFamily="34" charset="0"/>
                <a:ea typeface="Times New Roman" panose="02020603050405020304" pitchFamily="18" charset="0"/>
                <a:cs typeface="Times New Roman" panose="02020603050405020304" pitchFamily="18" charset="0"/>
              </a:rPr>
              <a:t>European election choice of “Lesser evil”</a:t>
            </a:r>
            <a:endParaRPr lang="pl-PL" sz="3200" dirty="0">
              <a:solidFill>
                <a:srgbClr val="271880"/>
              </a:solidFill>
              <a:latin typeface="Constantia" panose="02030602050306030303" pitchFamily="18" charset="0"/>
              <a:ea typeface="Times New Roman" panose="02020603050405020304" pitchFamily="18" charset="0"/>
              <a:cs typeface="Times New Roman" panose="02020603050405020304" pitchFamily="18" charset="0"/>
            </a:endParaRPr>
          </a:p>
          <a:p>
            <a:pPr marL="1371600">
              <a:lnSpc>
                <a:spcPct val="120000"/>
              </a:lnSpc>
              <a:spcAft>
                <a:spcPts val="800"/>
              </a:spcAft>
            </a:pPr>
            <a:r>
              <a:rPr lang="en-US" sz="2800" dirty="0">
                <a:solidFill>
                  <a:srgbClr val="5A5A5A"/>
                </a:solidFill>
                <a:latin typeface="Calibri" panose="020F0502020204030204" pitchFamily="34" charset="0"/>
                <a:ea typeface="Times New Roman" panose="02020603050405020304" pitchFamily="18" charset="0"/>
                <a:cs typeface="Times New Roman" panose="02020603050405020304" pitchFamily="18" charset="0"/>
              </a:rPr>
              <a:t>Strategies of voting for “lesser evil” were mentioned.  The more liberal ones did remember they voted for Civic Coalition, even though it did not represent well the way they self-identify politically. </a:t>
            </a:r>
            <a:r>
              <a:rPr lang="en-GB" sz="2800" dirty="0">
                <a:solidFill>
                  <a:srgbClr val="5A5A5A"/>
                </a:solidFill>
                <a:latin typeface="Calibri" panose="020F0502020204030204" pitchFamily="34" charset="0"/>
                <a:ea typeface="Times New Roman" panose="02020603050405020304" pitchFamily="18" charset="0"/>
                <a:cs typeface="Times New Roman" panose="02020603050405020304" pitchFamily="18" charset="0"/>
              </a:rPr>
              <a:t> One man (</a:t>
            </a:r>
            <a:r>
              <a:rPr lang="en-GB" sz="2800" dirty="0">
                <a:solidFill>
                  <a:srgbClr val="5A5A5A"/>
                </a:solidFill>
                <a:latin typeface="Calibri" panose="020F0502020204030204" pitchFamily="34" charset="0"/>
                <a:ea typeface="Times New Roman" panose="02020603050405020304" pitchFamily="18" charset="0"/>
                <a:cs typeface="Times New Roman" panose="02020603050405020304" pitchFamily="18" charset="0"/>
              </a:rPr>
              <a:t>Szymon</a:t>
            </a:r>
            <a:r>
              <a:rPr lang="en-GB" sz="2800" dirty="0">
                <a:solidFill>
                  <a:srgbClr val="5A5A5A"/>
                </a:solidFill>
                <a:latin typeface="Calibri" panose="020F0502020204030204" pitchFamily="34" charset="0"/>
                <a:ea typeface="Times New Roman" panose="02020603050405020304" pitchFamily="18" charset="0"/>
                <a:cs typeface="Times New Roman" panose="02020603050405020304" pitchFamily="18" charset="0"/>
              </a:rPr>
              <a:t>) voted for the Left then. Even though closer to left-liberal values. Today I know we need to get out of these divisions – left right. I have no problem saying that I am a believer (catholic), but I pay attention to who and what to deal with.</a:t>
            </a:r>
            <a:endParaRPr lang="pl-PL" sz="2800" dirty="0">
              <a:solidFill>
                <a:srgbClr val="5A5A5A"/>
              </a:solidFill>
              <a:latin typeface="Constantia" panose="02030602050306030303" pitchFamily="18" charset="0"/>
              <a:ea typeface="Times New Roman" panose="02020603050405020304" pitchFamily="18" charset="0"/>
              <a:cs typeface="Times New Roman" panose="02020603050405020304" pitchFamily="18" charset="0"/>
            </a:endParaRPr>
          </a:p>
          <a:p>
            <a:pPr marL="1371600">
              <a:lnSpc>
                <a:spcPct val="120000"/>
              </a:lnSpc>
              <a:spcAft>
                <a:spcPts val="800"/>
              </a:spcAft>
            </a:pPr>
            <a:r>
              <a:rPr lang="en-GB" sz="2800" dirty="0">
                <a:solidFill>
                  <a:srgbClr val="5A5A5A"/>
                </a:solidFill>
                <a:latin typeface="Calibri" panose="020F0502020204030204" pitchFamily="34" charset="0"/>
                <a:ea typeface="Times New Roman" panose="02020603050405020304" pitchFamily="18" charset="0"/>
                <a:cs typeface="Times New Roman" panose="02020603050405020304" pitchFamily="18" charset="0"/>
              </a:rPr>
              <a:t>Sebastian voted for the Civic Platform, doesn't remember the exact person. Then in Poland, elections to Parliament won the PIS, he was surprised. “I thought voters would not go to the election (the Parliament election</a:t>
            </a:r>
            <a:r>
              <a:rPr lang="en-GB" sz="2800" dirty="0" smtClean="0">
                <a:solidFill>
                  <a:srgbClr val="5A5A5A"/>
                </a:solidFill>
                <a:latin typeface="Calibri" panose="020F0502020204030204" pitchFamily="34" charset="0"/>
                <a:ea typeface="Times New Roman" panose="02020603050405020304" pitchFamily="18" charset="0"/>
                <a:cs typeface="Times New Roman" panose="02020603050405020304" pitchFamily="18" charset="0"/>
              </a:rPr>
              <a:t>)”.</a:t>
            </a:r>
          </a:p>
          <a:p>
            <a:pPr marL="1371600">
              <a:lnSpc>
                <a:spcPct val="120000"/>
              </a:lnSpc>
              <a:spcAft>
                <a:spcPts val="800"/>
              </a:spcAft>
            </a:pPr>
            <a:endParaRPr lang="pl-PL" sz="2800" dirty="0">
              <a:solidFill>
                <a:srgbClr val="5A5A5A"/>
              </a:solidFill>
              <a:latin typeface="Constantia" panose="02030602050306030303" pitchFamily="18" charset="0"/>
              <a:ea typeface="Times New Roman" panose="02020603050405020304" pitchFamily="18" charset="0"/>
              <a:cs typeface="Times New Roman" panose="02020603050405020304" pitchFamily="18" charset="0"/>
            </a:endParaRPr>
          </a:p>
          <a:p>
            <a:pPr marL="1371600">
              <a:lnSpc>
                <a:spcPct val="120000"/>
              </a:lnSpc>
              <a:spcAft>
                <a:spcPts val="800"/>
              </a:spcAft>
            </a:pPr>
            <a:r>
              <a:rPr lang="en-GB" sz="3200" b="1" dirty="0">
                <a:solidFill>
                  <a:srgbClr val="271880"/>
                </a:solidFill>
                <a:latin typeface="Calibri" panose="020F0502020204030204" pitchFamily="34" charset="0"/>
                <a:ea typeface="Times New Roman" panose="02020603050405020304" pitchFamily="18" charset="0"/>
                <a:cs typeface="Times New Roman" panose="02020603050405020304" pitchFamily="18" charset="0"/>
              </a:rPr>
              <a:t>Polish Parliament Election - State/catholic church issues</a:t>
            </a:r>
            <a:endParaRPr lang="pl-PL" sz="3200" dirty="0">
              <a:solidFill>
                <a:srgbClr val="271880"/>
              </a:solidFill>
              <a:latin typeface="Constantia" panose="02030602050306030303" pitchFamily="18" charset="0"/>
              <a:ea typeface="Times New Roman" panose="02020603050405020304" pitchFamily="18" charset="0"/>
              <a:cs typeface="Times New Roman" panose="02020603050405020304" pitchFamily="18" charset="0"/>
            </a:endParaRPr>
          </a:p>
          <a:p>
            <a:pPr marL="1371600">
              <a:lnSpc>
                <a:spcPct val="120000"/>
              </a:lnSpc>
              <a:spcAft>
                <a:spcPts val="800"/>
              </a:spcAft>
            </a:pPr>
            <a:r>
              <a:rPr lang="en-GB" sz="2800" dirty="0">
                <a:solidFill>
                  <a:srgbClr val="5A5A5A"/>
                </a:solidFill>
                <a:latin typeface="Calibri" panose="020F0502020204030204" pitchFamily="34" charset="0"/>
                <a:ea typeface="Times New Roman" panose="02020603050405020304" pitchFamily="18" charset="0"/>
                <a:cs typeface="Times New Roman" panose="02020603050405020304" pitchFamily="18" charset="0"/>
              </a:rPr>
              <a:t>The issue of state/church was </a:t>
            </a:r>
            <a:r>
              <a:rPr lang="en-GB" sz="2800" dirty="0" smtClean="0">
                <a:solidFill>
                  <a:srgbClr val="5A5A5A"/>
                </a:solidFill>
                <a:latin typeface="Calibri" panose="020F0502020204030204" pitchFamily="34" charset="0"/>
                <a:ea typeface="Times New Roman" panose="02020603050405020304" pitchFamily="18" charset="0"/>
                <a:cs typeface="Times New Roman" panose="02020603050405020304" pitchFamily="18" charset="0"/>
              </a:rPr>
              <a:t>brought </a:t>
            </a:r>
            <a:r>
              <a:rPr lang="en-GB" sz="2800" dirty="0">
                <a:solidFill>
                  <a:srgbClr val="5A5A5A"/>
                </a:solidFill>
                <a:latin typeface="Calibri" panose="020F0502020204030204" pitchFamily="34" charset="0"/>
                <a:ea typeface="Times New Roman" panose="02020603050405020304" pitchFamily="18" charset="0"/>
                <a:cs typeface="Times New Roman" panose="02020603050405020304" pitchFamily="18" charset="0"/>
              </a:rPr>
              <a:t>up (by men). The institution of the Church is a big problem because it is an INSTITUTION right now (Krzysztof) “I am a Christian but the Church has grown into a powerful institution, it deals with politics”/</a:t>
            </a:r>
            <a:endParaRPr lang="pl-PL" sz="2800" dirty="0">
              <a:solidFill>
                <a:srgbClr val="5A5A5A"/>
              </a:solidFill>
              <a:latin typeface="Constantia" panose="02030602050306030303"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53707463"/>
      </p:ext>
    </p:extLst>
  </p:cSld>
  <p:clrMapOvr>
    <a:masterClrMapping/>
  </p:clrMapOvr>
  <p:transition spd="med"/>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 xmlns:a16="http://schemas.microsoft.com/office/drawing/2014/main" id="{9A3C046A-B3F5-9A42-B408-759E55BE4BE7}"/>
              </a:ext>
            </a:extLst>
          </p:cNvPr>
          <p:cNvSpPr>
            <a:spLocks noGrp="1"/>
          </p:cNvSpPr>
          <p:nvPr>
            <p:ph type="body" sz="quarter" idx="15"/>
          </p:nvPr>
        </p:nvSpPr>
        <p:spPr>
          <a:xfrm>
            <a:off x="12192000" y="12462404"/>
            <a:ext cx="716050" cy="697261"/>
          </a:xfrm>
        </p:spPr>
        <p:txBody>
          <a:bodyPr/>
          <a:lstStyle/>
          <a:p>
            <a:endParaRPr lang="fr-FR" dirty="0"/>
          </a:p>
        </p:txBody>
      </p:sp>
      <p:sp>
        <p:nvSpPr>
          <p:cNvPr id="5" name="Espace réservé du texte 4">
            <a:extLst>
              <a:ext uri="{FF2B5EF4-FFF2-40B4-BE49-F238E27FC236}">
                <a16:creationId xmlns="" xmlns:a16="http://schemas.microsoft.com/office/drawing/2014/main" id="{81AA34F7-61BD-DE46-A618-3EEE7C67794C}"/>
              </a:ext>
            </a:extLst>
          </p:cNvPr>
          <p:cNvSpPr>
            <a:spLocks noGrp="1"/>
          </p:cNvSpPr>
          <p:nvPr>
            <p:ph type="body" sz="quarter" idx="16"/>
          </p:nvPr>
        </p:nvSpPr>
        <p:spPr>
          <a:xfrm>
            <a:off x="12550023" y="12801278"/>
            <a:ext cx="1" cy="371869"/>
          </a:xfrm>
        </p:spPr>
        <p:txBody>
          <a:bodyPr/>
          <a:lstStyle/>
          <a:p>
            <a:endParaRPr lang="fr-FR" dirty="0"/>
          </a:p>
        </p:txBody>
      </p:sp>
      <p:sp>
        <p:nvSpPr>
          <p:cNvPr id="885" name="Slide Number"/>
          <p:cNvSpPr txBox="1">
            <a:spLocks noGrp="1"/>
          </p:cNvSpPr>
          <p:nvPr>
            <p:ph type="sldNum" sz="quarter" idx="2"/>
          </p:nvPr>
        </p:nvSpPr>
        <p:spPr>
          <a:xfrm>
            <a:off x="12346252" y="12474582"/>
            <a:ext cx="407544" cy="422276"/>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117</a:t>
            </a:fld>
            <a:endParaRPr dirty="0"/>
          </a:p>
        </p:txBody>
      </p:sp>
      <p:sp>
        <p:nvSpPr>
          <p:cNvPr id="19" name="Espace réservé du texte 2">
            <a:extLst>
              <a:ext uri="{FF2B5EF4-FFF2-40B4-BE49-F238E27FC236}">
                <a16:creationId xmlns="" xmlns:a16="http://schemas.microsoft.com/office/drawing/2014/main" id="{AB3789C9-0B28-4640-961A-BE451E50B0EF}"/>
              </a:ext>
            </a:extLst>
          </p:cNvPr>
          <p:cNvSpPr>
            <a:spLocks noGrp="1"/>
          </p:cNvSpPr>
          <p:nvPr>
            <p:ph type="body" sz="quarter" idx="13"/>
          </p:nvPr>
        </p:nvSpPr>
        <p:spPr>
          <a:xfrm>
            <a:off x="3777916" y="1365069"/>
            <a:ext cx="15517275" cy="793703"/>
          </a:xfrm>
        </p:spPr>
        <p:txBody>
          <a:bodyPr/>
          <a:lstStyle/>
          <a:p>
            <a:endParaRPr lang="fr-FR" dirty="0"/>
          </a:p>
        </p:txBody>
      </p:sp>
      <p:sp>
        <p:nvSpPr>
          <p:cNvPr id="20" name="Titre 1">
            <a:extLst>
              <a:ext uri="{FF2B5EF4-FFF2-40B4-BE49-F238E27FC236}">
                <a16:creationId xmlns="" xmlns:a16="http://schemas.microsoft.com/office/drawing/2014/main" id="{C3D392D1-BDA7-FA46-919D-428FD8FCC2D7}"/>
              </a:ext>
            </a:extLst>
          </p:cNvPr>
          <p:cNvSpPr>
            <a:spLocks noGrp="1"/>
          </p:cNvSpPr>
          <p:nvPr>
            <p:ph type="title"/>
          </p:nvPr>
        </p:nvSpPr>
        <p:spPr>
          <a:xfrm>
            <a:off x="3521581" y="1321774"/>
            <a:ext cx="15348834" cy="935665"/>
          </a:xfrm>
        </p:spPr>
        <p:txBody>
          <a:bodyPr/>
          <a:lstStyle/>
          <a:p>
            <a:pPr>
              <a:lnSpc>
                <a:spcPct val="100000"/>
              </a:lnSpc>
            </a:pPr>
            <a:r>
              <a:rPr lang="en-US" spc="-1" dirty="0">
                <a:solidFill>
                  <a:schemeClr val="bg1"/>
                </a:solidFill>
                <a:latin typeface="Calibri"/>
              </a:rPr>
              <a:t>Self definition and European identity</a:t>
            </a:r>
          </a:p>
        </p:txBody>
      </p:sp>
      <p:sp>
        <p:nvSpPr>
          <p:cNvPr id="21" name="SuBTITLE GOES HERE">
            <a:extLst>
              <a:ext uri="{FF2B5EF4-FFF2-40B4-BE49-F238E27FC236}">
                <a16:creationId xmlns="" xmlns:a16="http://schemas.microsoft.com/office/drawing/2014/main" id="{35871DBC-935A-2347-A21E-2565A12C9458}"/>
              </a:ext>
            </a:extLst>
          </p:cNvPr>
          <p:cNvSpPr txBox="1">
            <a:spLocks noGrp="1"/>
          </p:cNvSpPr>
          <p:nvPr>
            <p:ph type="body" sz="quarter" idx="14"/>
          </p:nvPr>
        </p:nvSpPr>
        <p:spPr>
          <a:xfrm>
            <a:off x="4836344" y="747149"/>
            <a:ext cx="14711312" cy="371281"/>
          </a:xfrm>
          <a:prstGeom prst="rect">
            <a:avLst/>
          </a:prstGeom>
        </p:spPr>
        <p:txBody>
          <a:bodyPr/>
          <a:lstStyle/>
          <a:p>
            <a:r>
              <a:rPr lang="fr-FR" sz="2400" dirty="0" smtClean="0"/>
              <a:t>Analyse détaillée</a:t>
            </a:r>
            <a:endParaRPr lang="fr-FR" sz="2400" dirty="0"/>
          </a:p>
        </p:txBody>
      </p:sp>
      <p:sp>
        <p:nvSpPr>
          <p:cNvPr id="9" name="ZoneTexte 8">
            <a:extLst>
              <a:ext uri="{FF2B5EF4-FFF2-40B4-BE49-F238E27FC236}">
                <a16:creationId xmlns="" xmlns:a16="http://schemas.microsoft.com/office/drawing/2014/main" id="{C9FA69AC-CE85-7143-AB32-6EDEC5829621}"/>
              </a:ext>
            </a:extLst>
          </p:cNvPr>
          <p:cNvSpPr txBox="1"/>
          <p:nvPr/>
        </p:nvSpPr>
        <p:spPr>
          <a:xfrm>
            <a:off x="897443" y="12362917"/>
            <a:ext cx="7218945" cy="7598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algn="l"/>
            <a:r>
              <a:rPr lang="fr-FR" sz="2000" dirty="0">
                <a:latin typeface="Avenir Next Ultra Light" panose="020B0203020202020204" pitchFamily="34" charset="77"/>
              </a:rPr>
              <a:t>Christophe Gervasi –  Rapport qualitatif  - Construire un Nous européen – Juillet 2021</a:t>
            </a:r>
          </a:p>
        </p:txBody>
      </p:sp>
      <p:pic>
        <p:nvPicPr>
          <p:cNvPr id="10" name="Image 9"/>
          <p:cNvPicPr>
            <a:picLocks noChangeAspect="1"/>
          </p:cNvPicPr>
          <p:nvPr/>
        </p:nvPicPr>
        <p:blipFill rotWithShape="1">
          <a:blip r:embed="rId2"/>
          <a:srcRect t="18883" b="18467"/>
          <a:stretch/>
        </p:blipFill>
        <p:spPr>
          <a:xfrm>
            <a:off x="19551526" y="500510"/>
            <a:ext cx="2143125" cy="1472669"/>
          </a:xfrm>
          <a:prstGeom prst="rect">
            <a:avLst/>
          </a:prstGeom>
        </p:spPr>
      </p:pic>
      <p:pic>
        <p:nvPicPr>
          <p:cNvPr id="12" name="Image 11"/>
          <p:cNvPicPr>
            <a:picLocks noChangeAspect="1"/>
          </p:cNvPicPr>
          <p:nvPr/>
        </p:nvPicPr>
        <p:blipFill>
          <a:blip r:embed="rId3"/>
          <a:stretch>
            <a:fillRect/>
          </a:stretch>
        </p:blipFill>
        <p:spPr>
          <a:xfrm>
            <a:off x="21694651" y="541840"/>
            <a:ext cx="2143125" cy="1431340"/>
          </a:xfrm>
          <a:prstGeom prst="rect">
            <a:avLst/>
          </a:prstGeom>
        </p:spPr>
      </p:pic>
      <p:sp>
        <p:nvSpPr>
          <p:cNvPr id="14" name="pole tekstowe 15">
            <a:extLst>
              <a:ext uri="{FF2B5EF4-FFF2-40B4-BE49-F238E27FC236}">
                <a16:creationId xmlns="" xmlns:a16="http://schemas.microsoft.com/office/drawing/2014/main" id="{3C0893E4-76E1-4E39-9769-FD6AD226E047}"/>
              </a:ext>
            </a:extLst>
          </p:cNvPr>
          <p:cNvSpPr txBox="1"/>
          <p:nvPr/>
        </p:nvSpPr>
        <p:spPr>
          <a:xfrm>
            <a:off x="1269945" y="2698793"/>
            <a:ext cx="21060666" cy="830997"/>
          </a:xfrm>
          <a:prstGeom prst="rect">
            <a:avLst/>
          </a:prstGeom>
          <a:noFill/>
        </p:spPr>
        <p:txBody>
          <a:bodyPr wrap="square">
            <a:spAutoFit/>
          </a:bodyPr>
          <a:lstStyle/>
          <a:p>
            <a:pPr algn="l"/>
            <a:r>
              <a:rPr lang="en-US" sz="4800" b="1" spc="-1" dirty="0">
                <a:solidFill>
                  <a:srgbClr val="262626"/>
                </a:solidFill>
                <a:latin typeface="Calibri"/>
              </a:rPr>
              <a:t>Poland in a few years </a:t>
            </a:r>
            <a:r>
              <a:rPr lang="pl-PL" sz="4800" b="1" spc="-1" dirty="0">
                <a:solidFill>
                  <a:srgbClr val="262626"/>
                </a:solidFill>
                <a:latin typeface="Calibri"/>
              </a:rPr>
              <a:t>&amp; </a:t>
            </a:r>
            <a:r>
              <a:rPr lang="en-US" sz="4800" b="1" spc="-1" dirty="0">
                <a:solidFill>
                  <a:srgbClr val="262626"/>
                </a:solidFill>
                <a:latin typeface="Calibri"/>
              </a:rPr>
              <a:t>Europe</a:t>
            </a:r>
            <a:r>
              <a:rPr lang="pl-PL" sz="4800" b="1" spc="-1" dirty="0">
                <a:solidFill>
                  <a:srgbClr val="262626"/>
                </a:solidFill>
                <a:latin typeface="Calibri"/>
              </a:rPr>
              <a:t> influence</a:t>
            </a:r>
            <a:endParaRPr lang="en-US" sz="4800" b="1" spc="-1" dirty="0">
              <a:solidFill>
                <a:srgbClr val="262626"/>
              </a:solidFill>
              <a:latin typeface="Calibri"/>
            </a:endParaRPr>
          </a:p>
        </p:txBody>
      </p:sp>
      <p:sp>
        <p:nvSpPr>
          <p:cNvPr id="15" name="pole tekstowe 15">
            <a:extLst>
              <a:ext uri="{FF2B5EF4-FFF2-40B4-BE49-F238E27FC236}">
                <a16:creationId xmlns="" xmlns:a16="http://schemas.microsoft.com/office/drawing/2014/main" id="{3C0893E4-76E1-4E39-9769-FD6AD226E047}"/>
              </a:ext>
            </a:extLst>
          </p:cNvPr>
          <p:cNvSpPr txBox="1"/>
          <p:nvPr/>
        </p:nvSpPr>
        <p:spPr>
          <a:xfrm>
            <a:off x="2286000" y="4119045"/>
            <a:ext cx="19058021" cy="6957802"/>
          </a:xfrm>
          <a:prstGeom prst="rect">
            <a:avLst/>
          </a:prstGeom>
          <a:noFill/>
        </p:spPr>
        <p:txBody>
          <a:bodyPr wrap="square">
            <a:spAutoFit/>
          </a:bodyPr>
          <a:lstStyle/>
          <a:p>
            <a:pPr marL="1371600">
              <a:lnSpc>
                <a:spcPct val="120000"/>
              </a:lnSpc>
              <a:spcAft>
                <a:spcPts val="800"/>
              </a:spcAft>
            </a:pPr>
            <a:r>
              <a:rPr lang="en-GB" sz="3600" b="1" dirty="0">
                <a:solidFill>
                  <a:srgbClr val="271880"/>
                </a:solidFill>
                <a:latin typeface="Calibri" panose="020F0502020204030204" pitchFamily="34" charset="0"/>
                <a:ea typeface="Times New Roman" panose="02020603050405020304" pitchFamily="18" charset="0"/>
                <a:cs typeface="Times New Roman" panose="02020603050405020304" pitchFamily="18" charset="0"/>
              </a:rPr>
              <a:t>Negative projections</a:t>
            </a:r>
            <a:endParaRPr lang="pl-PL" sz="3600" dirty="0">
              <a:solidFill>
                <a:srgbClr val="271880"/>
              </a:solidFill>
              <a:latin typeface="Constantia" panose="02030602050306030303" pitchFamily="18" charset="0"/>
              <a:ea typeface="Times New Roman" panose="02020603050405020304" pitchFamily="18" charset="0"/>
              <a:cs typeface="Times New Roman" panose="02020603050405020304" pitchFamily="18" charset="0"/>
            </a:endParaRPr>
          </a:p>
          <a:p>
            <a:pPr marL="1371600">
              <a:lnSpc>
                <a:spcPct val="120000"/>
              </a:lnSpc>
              <a:spcAft>
                <a:spcPts val="800"/>
              </a:spcAft>
            </a:pPr>
            <a:r>
              <a:rPr lang="en-GB" sz="2800" b="1" dirty="0">
                <a:solidFill>
                  <a:srgbClr val="271880"/>
                </a:solidFill>
                <a:latin typeface="Calibri" panose="020F0502020204030204" pitchFamily="34" charset="0"/>
                <a:ea typeface="Times New Roman" panose="02020603050405020304" pitchFamily="18" charset="0"/>
                <a:cs typeface="Times New Roman" panose="02020603050405020304" pitchFamily="18" charset="0"/>
              </a:rPr>
              <a:t>Negative projections </a:t>
            </a:r>
            <a:r>
              <a:rPr lang="en-GB" sz="2800" b="1" u="sng" dirty="0">
                <a:solidFill>
                  <a:srgbClr val="271880"/>
                </a:solidFill>
                <a:latin typeface="Calibri" panose="020F0502020204030204" pitchFamily="34" charset="0"/>
                <a:ea typeface="Times New Roman" panose="02020603050405020304" pitchFamily="18" charset="0"/>
                <a:cs typeface="Times New Roman" panose="02020603050405020304" pitchFamily="18" charset="0"/>
              </a:rPr>
              <a:t>dominated</a:t>
            </a:r>
            <a:r>
              <a:rPr lang="en-GB" sz="2800" b="1" dirty="0">
                <a:solidFill>
                  <a:srgbClr val="271880"/>
                </a:solidFill>
                <a:latin typeface="Calibri" panose="020F0502020204030204" pitchFamily="34" charset="0"/>
                <a:ea typeface="Times New Roman" panose="02020603050405020304" pitchFamily="18" charset="0"/>
                <a:cs typeface="Times New Roman" panose="02020603050405020304" pitchFamily="18" charset="0"/>
              </a:rPr>
              <a:t> </a:t>
            </a:r>
            <a:r>
              <a:rPr lang="en-GB" sz="2800" b="1" dirty="0">
                <a:solidFill>
                  <a:srgbClr val="271880"/>
                </a:solidFill>
                <a:latin typeface="Calibri" panose="020F0502020204030204" pitchFamily="34" charset="0"/>
                <a:ea typeface="Times New Roman" panose="02020603050405020304" pitchFamily="18" charset="0"/>
                <a:cs typeface="Times New Roman" panose="02020603050405020304" pitchFamily="18" charset="0"/>
              </a:rPr>
              <a:t>pandemia</a:t>
            </a:r>
            <a:r>
              <a:rPr lang="en-GB" sz="2800" b="1" dirty="0">
                <a:solidFill>
                  <a:srgbClr val="271880"/>
                </a:solidFill>
                <a:latin typeface="Calibri" panose="020F0502020204030204" pitchFamily="34" charset="0"/>
                <a:ea typeface="Times New Roman" panose="02020603050405020304" pitchFamily="18" charset="0"/>
                <a:cs typeface="Times New Roman" panose="02020603050405020304" pitchFamily="18" charset="0"/>
              </a:rPr>
              <a:t> </a:t>
            </a:r>
            <a:r>
              <a:rPr lang="en-GB" sz="2800" dirty="0">
                <a:solidFill>
                  <a:srgbClr val="5A5A5A"/>
                </a:solidFill>
                <a:latin typeface="Calibri" panose="020F0502020204030204" pitchFamily="34" charset="0"/>
                <a:ea typeface="Times New Roman" panose="02020603050405020304" pitchFamily="18" charset="0"/>
                <a:cs typeface="Times New Roman" panose="02020603050405020304" pitchFamily="18" charset="0"/>
              </a:rPr>
              <a:t>development and its consequences and seemed more realistic and probable than the positive versions of the future (it was easier for the respondents to imagine and describe in details). They focused on fears of hardships, poverty, unemployment, violence, restlessness, and social </a:t>
            </a:r>
            <a:r>
              <a:rPr lang="en-GB" sz="2800" dirty="0" smtClean="0">
                <a:solidFill>
                  <a:srgbClr val="5A5A5A"/>
                </a:solidFill>
                <a:latin typeface="Calibri" panose="020F0502020204030204" pitchFamily="34" charset="0"/>
                <a:ea typeface="Times New Roman" panose="02020603050405020304" pitchFamily="18" charset="0"/>
                <a:cs typeface="Times New Roman" panose="02020603050405020304" pitchFamily="18" charset="0"/>
              </a:rPr>
              <a:t>commotion-protests.</a:t>
            </a:r>
          </a:p>
          <a:p>
            <a:pPr marL="1371600">
              <a:lnSpc>
                <a:spcPct val="120000"/>
              </a:lnSpc>
              <a:spcAft>
                <a:spcPts val="800"/>
              </a:spcAft>
            </a:pPr>
            <a:endParaRPr lang="pl-PL" sz="2800" b="1" dirty="0">
              <a:solidFill>
                <a:srgbClr val="271880"/>
              </a:solidFill>
              <a:latin typeface="Constantia" panose="02030602050306030303" pitchFamily="18" charset="0"/>
              <a:ea typeface="Times New Roman" panose="02020603050405020304" pitchFamily="18" charset="0"/>
              <a:cs typeface="Times New Roman" panose="02020603050405020304" pitchFamily="18" charset="0"/>
            </a:endParaRPr>
          </a:p>
          <a:p>
            <a:pPr marL="1371600">
              <a:lnSpc>
                <a:spcPct val="120000"/>
              </a:lnSpc>
              <a:spcAft>
                <a:spcPts val="800"/>
              </a:spcAft>
            </a:pPr>
            <a:r>
              <a:rPr lang="en-GB" sz="2800" b="1" dirty="0">
                <a:solidFill>
                  <a:srgbClr val="271880"/>
                </a:solidFill>
                <a:latin typeface="Calibri" panose="020F0502020204030204" pitchFamily="34" charset="0"/>
                <a:ea typeface="Times New Roman" panose="02020603050405020304" pitchFamily="18" charset="0"/>
                <a:cs typeface="Times New Roman" panose="02020603050405020304" pitchFamily="18" charset="0"/>
              </a:rPr>
              <a:t>Worst case scenario: </a:t>
            </a:r>
            <a:r>
              <a:rPr lang="en-GB" sz="2800" dirty="0">
                <a:solidFill>
                  <a:srgbClr val="5A5A5A"/>
                </a:solidFill>
                <a:latin typeface="Calibri" panose="020F0502020204030204" pitchFamily="34" charset="0"/>
                <a:ea typeface="Times New Roman" panose="02020603050405020304" pitchFamily="18" charset="0"/>
                <a:cs typeface="Times New Roman" panose="02020603050405020304" pitchFamily="18" charset="0"/>
              </a:rPr>
              <a:t>it can be hard, many people have lost their jobs, how many people ask for social assistance - I don't see it well. Violence by the pandemic has also increased, there is no such insight into the family. People will be embittered, protests and strikes will begin. I'm afraid it might be bad</a:t>
            </a:r>
            <a:r>
              <a:rPr lang="en-GB" sz="2800" dirty="0" smtClean="0">
                <a:solidFill>
                  <a:srgbClr val="5A5A5A"/>
                </a:solidFill>
                <a:latin typeface="Calibri" panose="020F0502020204030204" pitchFamily="34" charset="0"/>
                <a:ea typeface="Times New Roman" panose="02020603050405020304" pitchFamily="18" charset="0"/>
                <a:cs typeface="Times New Roman" panose="02020603050405020304" pitchFamily="18" charset="0"/>
              </a:rPr>
              <a:t>.</a:t>
            </a:r>
          </a:p>
          <a:p>
            <a:pPr marL="1371600">
              <a:lnSpc>
                <a:spcPct val="120000"/>
              </a:lnSpc>
              <a:spcAft>
                <a:spcPts val="800"/>
              </a:spcAft>
            </a:pPr>
            <a:endParaRPr lang="pl-PL" sz="2800" dirty="0">
              <a:solidFill>
                <a:srgbClr val="5A5A5A"/>
              </a:solidFill>
              <a:latin typeface="Constantia" panose="02030602050306030303" pitchFamily="18" charset="0"/>
              <a:ea typeface="Times New Roman" panose="02020603050405020304" pitchFamily="18" charset="0"/>
              <a:cs typeface="Times New Roman" panose="02020603050405020304" pitchFamily="18" charset="0"/>
            </a:endParaRPr>
          </a:p>
          <a:p>
            <a:pPr marL="1371600">
              <a:lnSpc>
                <a:spcPct val="120000"/>
              </a:lnSpc>
              <a:spcAft>
                <a:spcPts val="800"/>
              </a:spcAft>
            </a:pPr>
            <a:r>
              <a:rPr lang="en-GB" sz="2800" b="1" dirty="0">
                <a:solidFill>
                  <a:srgbClr val="271880"/>
                </a:solidFill>
                <a:latin typeface="Calibri" panose="020F0502020204030204" pitchFamily="34" charset="0"/>
                <a:ea typeface="Times New Roman" panose="02020603050405020304" pitchFamily="18" charset="0"/>
                <a:cs typeface="Times New Roman" panose="02020603050405020304" pitchFamily="18" charset="0"/>
              </a:rPr>
              <a:t>Continuation of the health crisis on kids:  </a:t>
            </a:r>
            <a:r>
              <a:rPr lang="en-GB" sz="2800" dirty="0">
                <a:solidFill>
                  <a:srgbClr val="5A5A5A"/>
                </a:solidFill>
                <a:latin typeface="Calibri" panose="020F0502020204030204" pitchFamily="34" charset="0"/>
                <a:ea typeface="Times New Roman" panose="02020603050405020304" pitchFamily="18" charset="0"/>
                <a:cs typeface="Times New Roman" panose="02020603050405020304" pitchFamily="18" charset="0"/>
              </a:rPr>
              <a:t>another year of online school. The most important thing is to focus on what is here and now. There are no such problems with work in a big city, people can change the industry. It is different in smaller towns. The level of education is devastating now</a:t>
            </a:r>
            <a:r>
              <a:rPr lang="en-GB" sz="2800" dirty="0" smtClean="0">
                <a:solidFill>
                  <a:srgbClr val="5A5A5A"/>
                </a:solidFill>
                <a:latin typeface="Calibri" panose="020F0502020204030204" pitchFamily="34" charset="0"/>
                <a:ea typeface="Times New Roman" panose="02020603050405020304" pitchFamily="18" charset="0"/>
                <a:cs typeface="Times New Roman" panose="02020603050405020304" pitchFamily="18" charset="0"/>
              </a:rPr>
              <a:t>.</a:t>
            </a:r>
            <a:endParaRPr lang="pl-PL" sz="2800" dirty="0">
              <a:solidFill>
                <a:srgbClr val="5A5A5A"/>
              </a:solidFill>
              <a:latin typeface="Constantia" panose="02030602050306030303"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54036950"/>
      </p:ext>
    </p:extLst>
  </p:cSld>
  <p:clrMapOvr>
    <a:masterClrMapping/>
  </p:clrMapOvr>
  <p:transition spd="med"/>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 xmlns:a16="http://schemas.microsoft.com/office/drawing/2014/main" id="{9A3C046A-B3F5-9A42-B408-759E55BE4BE7}"/>
              </a:ext>
            </a:extLst>
          </p:cNvPr>
          <p:cNvSpPr>
            <a:spLocks noGrp="1"/>
          </p:cNvSpPr>
          <p:nvPr>
            <p:ph type="body" sz="quarter" idx="15"/>
          </p:nvPr>
        </p:nvSpPr>
        <p:spPr>
          <a:xfrm>
            <a:off x="12192000" y="12462404"/>
            <a:ext cx="716050" cy="697261"/>
          </a:xfrm>
        </p:spPr>
        <p:txBody>
          <a:bodyPr/>
          <a:lstStyle/>
          <a:p>
            <a:endParaRPr lang="fr-FR" dirty="0"/>
          </a:p>
        </p:txBody>
      </p:sp>
      <p:sp>
        <p:nvSpPr>
          <p:cNvPr id="5" name="Espace réservé du texte 4">
            <a:extLst>
              <a:ext uri="{FF2B5EF4-FFF2-40B4-BE49-F238E27FC236}">
                <a16:creationId xmlns="" xmlns:a16="http://schemas.microsoft.com/office/drawing/2014/main" id="{81AA34F7-61BD-DE46-A618-3EEE7C67794C}"/>
              </a:ext>
            </a:extLst>
          </p:cNvPr>
          <p:cNvSpPr>
            <a:spLocks noGrp="1"/>
          </p:cNvSpPr>
          <p:nvPr>
            <p:ph type="body" sz="quarter" idx="16"/>
          </p:nvPr>
        </p:nvSpPr>
        <p:spPr>
          <a:xfrm>
            <a:off x="12550023" y="12801278"/>
            <a:ext cx="1" cy="371869"/>
          </a:xfrm>
        </p:spPr>
        <p:txBody>
          <a:bodyPr/>
          <a:lstStyle/>
          <a:p>
            <a:endParaRPr lang="fr-FR" dirty="0"/>
          </a:p>
        </p:txBody>
      </p:sp>
      <p:sp>
        <p:nvSpPr>
          <p:cNvPr id="885" name="Slide Number"/>
          <p:cNvSpPr txBox="1">
            <a:spLocks noGrp="1"/>
          </p:cNvSpPr>
          <p:nvPr>
            <p:ph type="sldNum" sz="quarter" idx="2"/>
          </p:nvPr>
        </p:nvSpPr>
        <p:spPr>
          <a:xfrm>
            <a:off x="12346252" y="12474582"/>
            <a:ext cx="407544" cy="422276"/>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118</a:t>
            </a:fld>
            <a:endParaRPr dirty="0"/>
          </a:p>
        </p:txBody>
      </p:sp>
      <p:sp>
        <p:nvSpPr>
          <p:cNvPr id="19" name="Espace réservé du texte 2">
            <a:extLst>
              <a:ext uri="{FF2B5EF4-FFF2-40B4-BE49-F238E27FC236}">
                <a16:creationId xmlns="" xmlns:a16="http://schemas.microsoft.com/office/drawing/2014/main" id="{AB3789C9-0B28-4640-961A-BE451E50B0EF}"/>
              </a:ext>
            </a:extLst>
          </p:cNvPr>
          <p:cNvSpPr>
            <a:spLocks noGrp="1"/>
          </p:cNvSpPr>
          <p:nvPr>
            <p:ph type="body" sz="quarter" idx="13"/>
          </p:nvPr>
        </p:nvSpPr>
        <p:spPr>
          <a:xfrm>
            <a:off x="3777916" y="1365069"/>
            <a:ext cx="15517275" cy="793703"/>
          </a:xfrm>
        </p:spPr>
        <p:txBody>
          <a:bodyPr/>
          <a:lstStyle/>
          <a:p>
            <a:endParaRPr lang="fr-FR" dirty="0"/>
          </a:p>
        </p:txBody>
      </p:sp>
      <p:sp>
        <p:nvSpPr>
          <p:cNvPr id="20" name="Titre 1">
            <a:extLst>
              <a:ext uri="{FF2B5EF4-FFF2-40B4-BE49-F238E27FC236}">
                <a16:creationId xmlns="" xmlns:a16="http://schemas.microsoft.com/office/drawing/2014/main" id="{C3D392D1-BDA7-FA46-919D-428FD8FCC2D7}"/>
              </a:ext>
            </a:extLst>
          </p:cNvPr>
          <p:cNvSpPr>
            <a:spLocks noGrp="1"/>
          </p:cNvSpPr>
          <p:nvPr>
            <p:ph type="title"/>
          </p:nvPr>
        </p:nvSpPr>
        <p:spPr>
          <a:xfrm>
            <a:off x="3521581" y="1321774"/>
            <a:ext cx="15348834" cy="935665"/>
          </a:xfrm>
        </p:spPr>
        <p:txBody>
          <a:bodyPr/>
          <a:lstStyle/>
          <a:p>
            <a:pPr>
              <a:lnSpc>
                <a:spcPct val="100000"/>
              </a:lnSpc>
            </a:pPr>
            <a:r>
              <a:rPr lang="en-US" spc="-1" dirty="0">
                <a:solidFill>
                  <a:schemeClr val="bg1"/>
                </a:solidFill>
                <a:latin typeface="Calibri"/>
              </a:rPr>
              <a:t>Self definition and European identity</a:t>
            </a:r>
          </a:p>
        </p:txBody>
      </p:sp>
      <p:sp>
        <p:nvSpPr>
          <p:cNvPr id="21" name="SuBTITLE GOES HERE">
            <a:extLst>
              <a:ext uri="{FF2B5EF4-FFF2-40B4-BE49-F238E27FC236}">
                <a16:creationId xmlns="" xmlns:a16="http://schemas.microsoft.com/office/drawing/2014/main" id="{35871DBC-935A-2347-A21E-2565A12C9458}"/>
              </a:ext>
            </a:extLst>
          </p:cNvPr>
          <p:cNvSpPr txBox="1">
            <a:spLocks noGrp="1"/>
          </p:cNvSpPr>
          <p:nvPr>
            <p:ph type="body" sz="quarter" idx="14"/>
          </p:nvPr>
        </p:nvSpPr>
        <p:spPr>
          <a:xfrm>
            <a:off x="4836344" y="747149"/>
            <a:ext cx="14711312" cy="371281"/>
          </a:xfrm>
          <a:prstGeom prst="rect">
            <a:avLst/>
          </a:prstGeom>
        </p:spPr>
        <p:txBody>
          <a:bodyPr/>
          <a:lstStyle/>
          <a:p>
            <a:r>
              <a:rPr lang="fr-FR" sz="2400" dirty="0" smtClean="0"/>
              <a:t>Analyse détaillée</a:t>
            </a:r>
            <a:endParaRPr lang="fr-FR" sz="2400" dirty="0"/>
          </a:p>
        </p:txBody>
      </p:sp>
      <p:sp>
        <p:nvSpPr>
          <p:cNvPr id="9" name="ZoneTexte 8">
            <a:extLst>
              <a:ext uri="{FF2B5EF4-FFF2-40B4-BE49-F238E27FC236}">
                <a16:creationId xmlns="" xmlns:a16="http://schemas.microsoft.com/office/drawing/2014/main" id="{C9FA69AC-CE85-7143-AB32-6EDEC5829621}"/>
              </a:ext>
            </a:extLst>
          </p:cNvPr>
          <p:cNvSpPr txBox="1"/>
          <p:nvPr/>
        </p:nvSpPr>
        <p:spPr>
          <a:xfrm>
            <a:off x="897443" y="12362917"/>
            <a:ext cx="7218945" cy="7598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algn="l"/>
            <a:r>
              <a:rPr lang="fr-FR" sz="2000" dirty="0">
                <a:latin typeface="Avenir Next Ultra Light" panose="020B0203020202020204" pitchFamily="34" charset="77"/>
              </a:rPr>
              <a:t>Christophe Gervasi –  Rapport qualitatif  - Construire un Nous européen – Juillet 2021</a:t>
            </a:r>
          </a:p>
        </p:txBody>
      </p:sp>
      <p:pic>
        <p:nvPicPr>
          <p:cNvPr id="10" name="Image 9"/>
          <p:cNvPicPr>
            <a:picLocks noChangeAspect="1"/>
          </p:cNvPicPr>
          <p:nvPr/>
        </p:nvPicPr>
        <p:blipFill rotWithShape="1">
          <a:blip r:embed="rId2"/>
          <a:srcRect t="18883" b="18467"/>
          <a:stretch/>
        </p:blipFill>
        <p:spPr>
          <a:xfrm>
            <a:off x="19551526" y="500510"/>
            <a:ext cx="2143125" cy="1472669"/>
          </a:xfrm>
          <a:prstGeom prst="rect">
            <a:avLst/>
          </a:prstGeom>
        </p:spPr>
      </p:pic>
      <p:pic>
        <p:nvPicPr>
          <p:cNvPr id="12" name="Image 11"/>
          <p:cNvPicPr>
            <a:picLocks noChangeAspect="1"/>
          </p:cNvPicPr>
          <p:nvPr/>
        </p:nvPicPr>
        <p:blipFill>
          <a:blip r:embed="rId3"/>
          <a:stretch>
            <a:fillRect/>
          </a:stretch>
        </p:blipFill>
        <p:spPr>
          <a:xfrm>
            <a:off x="21694651" y="541840"/>
            <a:ext cx="2143125" cy="1431340"/>
          </a:xfrm>
          <a:prstGeom prst="rect">
            <a:avLst/>
          </a:prstGeom>
        </p:spPr>
      </p:pic>
      <p:sp>
        <p:nvSpPr>
          <p:cNvPr id="14" name="pole tekstowe 15">
            <a:extLst>
              <a:ext uri="{FF2B5EF4-FFF2-40B4-BE49-F238E27FC236}">
                <a16:creationId xmlns="" xmlns:a16="http://schemas.microsoft.com/office/drawing/2014/main" id="{3C0893E4-76E1-4E39-9769-FD6AD226E047}"/>
              </a:ext>
            </a:extLst>
          </p:cNvPr>
          <p:cNvSpPr txBox="1"/>
          <p:nvPr/>
        </p:nvSpPr>
        <p:spPr>
          <a:xfrm>
            <a:off x="1269945" y="2698793"/>
            <a:ext cx="21060666" cy="830997"/>
          </a:xfrm>
          <a:prstGeom prst="rect">
            <a:avLst/>
          </a:prstGeom>
          <a:noFill/>
        </p:spPr>
        <p:txBody>
          <a:bodyPr wrap="square">
            <a:spAutoFit/>
          </a:bodyPr>
          <a:lstStyle/>
          <a:p>
            <a:pPr algn="l"/>
            <a:r>
              <a:rPr lang="en-US" sz="4800" b="1" spc="-1" dirty="0">
                <a:solidFill>
                  <a:srgbClr val="262626"/>
                </a:solidFill>
                <a:latin typeface="Calibri"/>
              </a:rPr>
              <a:t>Poland in a few years </a:t>
            </a:r>
            <a:r>
              <a:rPr lang="pl-PL" sz="4800" b="1" spc="-1" dirty="0">
                <a:solidFill>
                  <a:srgbClr val="262626"/>
                </a:solidFill>
                <a:latin typeface="Calibri"/>
              </a:rPr>
              <a:t>&amp; </a:t>
            </a:r>
            <a:r>
              <a:rPr lang="en-US" sz="4800" b="1" spc="-1" dirty="0">
                <a:solidFill>
                  <a:srgbClr val="262626"/>
                </a:solidFill>
                <a:latin typeface="Calibri"/>
              </a:rPr>
              <a:t>Europe</a:t>
            </a:r>
            <a:r>
              <a:rPr lang="pl-PL" sz="4800" b="1" spc="-1" dirty="0">
                <a:solidFill>
                  <a:srgbClr val="262626"/>
                </a:solidFill>
                <a:latin typeface="Calibri"/>
              </a:rPr>
              <a:t> influence</a:t>
            </a:r>
            <a:endParaRPr lang="en-US" sz="4800" b="1" spc="-1" dirty="0">
              <a:solidFill>
                <a:srgbClr val="262626"/>
              </a:solidFill>
              <a:latin typeface="Calibri"/>
            </a:endParaRPr>
          </a:p>
        </p:txBody>
      </p:sp>
      <p:sp>
        <p:nvSpPr>
          <p:cNvPr id="15" name="pole tekstowe 15">
            <a:extLst>
              <a:ext uri="{FF2B5EF4-FFF2-40B4-BE49-F238E27FC236}">
                <a16:creationId xmlns="" xmlns:a16="http://schemas.microsoft.com/office/drawing/2014/main" id="{3C0893E4-76E1-4E39-9769-FD6AD226E047}"/>
              </a:ext>
            </a:extLst>
          </p:cNvPr>
          <p:cNvSpPr txBox="1"/>
          <p:nvPr/>
        </p:nvSpPr>
        <p:spPr>
          <a:xfrm>
            <a:off x="442731" y="4119045"/>
            <a:ext cx="22187643" cy="7002943"/>
          </a:xfrm>
          <a:prstGeom prst="rect">
            <a:avLst/>
          </a:prstGeom>
          <a:noFill/>
        </p:spPr>
        <p:txBody>
          <a:bodyPr wrap="square">
            <a:spAutoFit/>
          </a:bodyPr>
          <a:lstStyle/>
          <a:p>
            <a:pPr marL="1371600">
              <a:lnSpc>
                <a:spcPct val="120000"/>
              </a:lnSpc>
              <a:spcAft>
                <a:spcPts val="800"/>
              </a:spcAft>
            </a:pPr>
            <a:r>
              <a:rPr lang="en-GB" sz="3600" b="1" dirty="0" smtClean="0">
                <a:solidFill>
                  <a:srgbClr val="271880"/>
                </a:solidFill>
                <a:latin typeface="Calibri" panose="020F0502020204030204" pitchFamily="34" charset="0"/>
                <a:ea typeface="Times New Roman" panose="02020603050405020304" pitchFamily="18" charset="0"/>
                <a:cs typeface="Times New Roman" panose="02020603050405020304" pitchFamily="18" charset="0"/>
              </a:rPr>
              <a:t>Positive </a:t>
            </a:r>
            <a:r>
              <a:rPr lang="en-GB" sz="3600" b="1" dirty="0">
                <a:solidFill>
                  <a:srgbClr val="271880"/>
                </a:solidFill>
                <a:latin typeface="Calibri" panose="020F0502020204030204" pitchFamily="34" charset="0"/>
                <a:ea typeface="Times New Roman" panose="02020603050405020304" pitchFamily="18" charset="0"/>
                <a:cs typeface="Times New Roman" panose="02020603050405020304" pitchFamily="18" charset="0"/>
              </a:rPr>
              <a:t>projections</a:t>
            </a:r>
            <a:endParaRPr lang="pl-PL" sz="3600" b="1" dirty="0">
              <a:solidFill>
                <a:srgbClr val="271880"/>
              </a:solidFill>
              <a:latin typeface="Constantia" panose="02030602050306030303" pitchFamily="18" charset="0"/>
              <a:ea typeface="Times New Roman" panose="02020603050405020304" pitchFamily="18" charset="0"/>
              <a:cs typeface="Times New Roman" panose="02020603050405020304" pitchFamily="18" charset="0"/>
            </a:endParaRPr>
          </a:p>
          <a:p>
            <a:pPr marL="1371600">
              <a:lnSpc>
                <a:spcPct val="120000"/>
              </a:lnSpc>
              <a:spcAft>
                <a:spcPts val="800"/>
              </a:spcAft>
            </a:pPr>
            <a:r>
              <a:rPr lang="en-GB" sz="2800" dirty="0">
                <a:solidFill>
                  <a:srgbClr val="5A5A5A"/>
                </a:solidFill>
                <a:latin typeface="Calibri" panose="020F0502020204030204" pitchFamily="34" charset="0"/>
                <a:ea typeface="Times New Roman" panose="02020603050405020304" pitchFamily="18" charset="0"/>
                <a:cs typeface="Times New Roman" panose="02020603050405020304" pitchFamily="18" charset="0"/>
              </a:rPr>
              <a:t>Positive versions of the future were very careful, barely coming back to “neutral”,  harder to imagine and were described as negatives that didn’t happen. </a:t>
            </a:r>
            <a:r>
              <a:rPr lang="pl-PL" sz="2800" dirty="0">
                <a:solidFill>
                  <a:srgbClr val="5A5A5A"/>
                </a:solidFill>
                <a:latin typeface="Constantia" panose="02030602050306030303" pitchFamily="18" charset="0"/>
                <a:ea typeface="Times New Roman" panose="02020603050405020304" pitchFamily="18" charset="0"/>
                <a:cs typeface="Times New Roman" panose="02020603050405020304" pitchFamily="18" charset="0"/>
              </a:rPr>
              <a:t> </a:t>
            </a:r>
            <a:r>
              <a:rPr lang="en-GB" sz="2800" dirty="0">
                <a:solidFill>
                  <a:srgbClr val="5A5A5A"/>
                </a:solidFill>
                <a:latin typeface="Calibri" panose="020F0502020204030204" pitchFamily="34" charset="0"/>
                <a:ea typeface="Times New Roman" panose="02020603050405020304" pitchFamily="18" charset="0"/>
                <a:cs typeface="Times New Roman" panose="02020603050405020304" pitchFamily="18" charset="0"/>
              </a:rPr>
              <a:t>Mostly dominated a </a:t>
            </a:r>
            <a:r>
              <a:rPr lang="en-GB" sz="2800" b="1" dirty="0">
                <a:solidFill>
                  <a:srgbClr val="5A5A5A"/>
                </a:solidFill>
                <a:latin typeface="Calibri" panose="020F0502020204030204" pitchFamily="34" charset="0"/>
                <a:ea typeface="Times New Roman" panose="02020603050405020304" pitchFamily="18" charset="0"/>
                <a:cs typeface="Times New Roman" panose="02020603050405020304" pitchFamily="18" charset="0"/>
              </a:rPr>
              <a:t>return to normal (i.e. </a:t>
            </a:r>
            <a:r>
              <a:rPr lang="en-GB" sz="2800" b="1" dirty="0">
                <a:solidFill>
                  <a:srgbClr val="5A5A5A"/>
                </a:solidFill>
                <a:latin typeface="Calibri" panose="020F0502020204030204" pitchFamily="34" charset="0"/>
                <a:ea typeface="Times New Roman" panose="02020603050405020304" pitchFamily="18" charset="0"/>
                <a:cs typeface="Times New Roman" panose="02020603050405020304" pitchFamily="18" charset="0"/>
              </a:rPr>
              <a:t>prepandemic</a:t>
            </a:r>
            <a:r>
              <a:rPr lang="en-GB" sz="2800" b="1" dirty="0">
                <a:solidFill>
                  <a:srgbClr val="5A5A5A"/>
                </a:solidFill>
                <a:latin typeface="Calibri" panose="020F0502020204030204" pitchFamily="34" charset="0"/>
                <a:ea typeface="Times New Roman" panose="02020603050405020304" pitchFamily="18" charset="0"/>
                <a:cs typeface="Times New Roman" panose="02020603050405020304" pitchFamily="18" charset="0"/>
              </a:rPr>
              <a:t>).</a:t>
            </a:r>
            <a:r>
              <a:rPr lang="en-GB" sz="2800" dirty="0">
                <a:solidFill>
                  <a:srgbClr val="5A5A5A"/>
                </a:solidFill>
                <a:latin typeface="Calibri" panose="020F0502020204030204" pitchFamily="34" charset="0"/>
                <a:ea typeface="Times New Roman" panose="02020603050405020304" pitchFamily="18" charset="0"/>
                <a:cs typeface="Times New Roman" panose="02020603050405020304" pitchFamily="18" charset="0"/>
              </a:rPr>
              <a:t> The perfect version of the country in a few years: return to normal, children have to go back to school (Agnieszka). Magdalena would like everything to return to normal after the pandemic, so that there would be </a:t>
            </a:r>
            <a:r>
              <a:rPr lang="en-GB" sz="2800" b="1" dirty="0">
                <a:solidFill>
                  <a:srgbClr val="5A5A5A"/>
                </a:solidFill>
                <a:latin typeface="Calibri" panose="020F0502020204030204" pitchFamily="34" charset="0"/>
                <a:ea typeface="Times New Roman" panose="02020603050405020304" pitchFamily="18" charset="0"/>
                <a:cs typeface="Times New Roman" panose="02020603050405020304" pitchFamily="18" charset="0"/>
              </a:rPr>
              <a:t>no extreme poverty</a:t>
            </a:r>
            <a:r>
              <a:rPr lang="en-GB" sz="2800" dirty="0">
                <a:solidFill>
                  <a:srgbClr val="5A5A5A"/>
                </a:solidFill>
                <a:latin typeface="Calibri" panose="020F0502020204030204" pitchFamily="34" charset="0"/>
                <a:ea typeface="Times New Roman" panose="02020603050405020304" pitchFamily="18" charset="0"/>
                <a:cs typeface="Times New Roman" panose="02020603050405020304" pitchFamily="18" charset="0"/>
              </a:rPr>
              <a:t>. That we would not be a country on the </a:t>
            </a:r>
            <a:r>
              <a:rPr lang="en-GB" sz="2800" dirty="0">
                <a:solidFill>
                  <a:srgbClr val="5A5A5A"/>
                </a:solidFill>
                <a:latin typeface="Calibri" panose="020F0502020204030204" pitchFamily="34" charset="0"/>
                <a:ea typeface="Times New Roman" panose="02020603050405020304" pitchFamily="18" charset="0"/>
                <a:cs typeface="Times New Roman" panose="02020603050405020304" pitchFamily="18" charset="0"/>
              </a:rPr>
              <a:t>sidelines</a:t>
            </a:r>
            <a:r>
              <a:rPr lang="en-GB" sz="2800" dirty="0">
                <a:solidFill>
                  <a:srgbClr val="5A5A5A"/>
                </a:solidFill>
                <a:latin typeface="Calibri" panose="020F0502020204030204" pitchFamily="34" charset="0"/>
                <a:ea typeface="Times New Roman" panose="02020603050405020304" pitchFamily="18" charset="0"/>
                <a:cs typeface="Times New Roman" panose="02020603050405020304" pitchFamily="18" charset="0"/>
              </a:rPr>
              <a:t>, but that we, Poles, would be able to communicate. Only one person mentioned a forward looking perspective, where an ideal future is primarily the development of the country</a:t>
            </a:r>
            <a:r>
              <a:rPr lang="en-GB" sz="2800" dirty="0" smtClean="0">
                <a:solidFill>
                  <a:srgbClr val="5A5A5A"/>
                </a:solidFill>
                <a:latin typeface="Calibri" panose="020F0502020204030204" pitchFamily="34" charset="0"/>
                <a:ea typeface="Times New Roman" panose="02020603050405020304" pitchFamily="18" charset="0"/>
                <a:cs typeface="Times New Roman" panose="02020603050405020304" pitchFamily="18" charset="0"/>
              </a:rPr>
              <a:t>.</a:t>
            </a:r>
          </a:p>
          <a:p>
            <a:pPr marL="1371600">
              <a:lnSpc>
                <a:spcPct val="120000"/>
              </a:lnSpc>
              <a:spcAft>
                <a:spcPts val="800"/>
              </a:spcAft>
            </a:pPr>
            <a:endParaRPr lang="pl-PL" sz="2800" dirty="0">
              <a:solidFill>
                <a:srgbClr val="5A5A5A"/>
              </a:solidFill>
              <a:latin typeface="Constantia" panose="02030602050306030303" pitchFamily="18" charset="0"/>
              <a:ea typeface="Times New Roman" panose="02020603050405020304" pitchFamily="18" charset="0"/>
              <a:cs typeface="Times New Roman" panose="02020603050405020304" pitchFamily="18" charset="0"/>
            </a:endParaRPr>
          </a:p>
          <a:p>
            <a:pPr marL="1371600">
              <a:lnSpc>
                <a:spcPct val="120000"/>
              </a:lnSpc>
              <a:spcAft>
                <a:spcPts val="800"/>
              </a:spcAft>
            </a:pPr>
            <a:r>
              <a:rPr lang="en-GB" sz="3600" b="1" dirty="0">
                <a:solidFill>
                  <a:srgbClr val="271880"/>
                </a:solidFill>
                <a:latin typeface="Calibri" panose="020F0502020204030204" pitchFamily="34" charset="0"/>
                <a:ea typeface="Times New Roman" panose="02020603050405020304" pitchFamily="18" charset="0"/>
                <a:cs typeface="Times New Roman" panose="02020603050405020304" pitchFamily="18" charset="0"/>
              </a:rPr>
              <a:t>The European Union role</a:t>
            </a:r>
            <a:endParaRPr lang="pl-PL" sz="3600" dirty="0">
              <a:solidFill>
                <a:srgbClr val="271880"/>
              </a:solidFill>
              <a:latin typeface="Constantia" panose="02030602050306030303" pitchFamily="18" charset="0"/>
              <a:ea typeface="Times New Roman" panose="02020603050405020304" pitchFamily="18" charset="0"/>
              <a:cs typeface="Times New Roman" panose="02020603050405020304" pitchFamily="18" charset="0"/>
            </a:endParaRPr>
          </a:p>
          <a:p>
            <a:pPr marL="1371600">
              <a:lnSpc>
                <a:spcPct val="120000"/>
              </a:lnSpc>
              <a:spcAft>
                <a:spcPts val="800"/>
              </a:spcAft>
            </a:pPr>
            <a:r>
              <a:rPr lang="en-GB" sz="2800" dirty="0">
                <a:solidFill>
                  <a:srgbClr val="5A5A5A"/>
                </a:solidFill>
                <a:latin typeface="Calibri" panose="020F0502020204030204" pitchFamily="34" charset="0"/>
                <a:ea typeface="Times New Roman" panose="02020603050405020304" pitchFamily="18" charset="0"/>
                <a:cs typeface="Times New Roman" panose="02020603050405020304" pitchFamily="18" charset="0"/>
              </a:rPr>
              <a:t>The European Union - subsidies, compensation for the state budget - this can help. People working on specific contracts / mandate contracts do not receive anything, no funding. </a:t>
            </a:r>
            <a:r>
              <a:rPr lang="pl-PL" sz="2800" dirty="0">
                <a:solidFill>
                  <a:srgbClr val="5A5A5A"/>
                </a:solidFill>
                <a:latin typeface="Constantia" panose="02030602050306030303" pitchFamily="18" charset="0"/>
                <a:ea typeface="Times New Roman" panose="02020603050405020304" pitchFamily="18" charset="0"/>
                <a:cs typeface="Times New Roman" panose="02020603050405020304" pitchFamily="18" charset="0"/>
              </a:rPr>
              <a:t> </a:t>
            </a:r>
            <a:r>
              <a:rPr lang="en-GB" sz="2800" dirty="0">
                <a:solidFill>
                  <a:srgbClr val="5A5A5A"/>
                </a:solidFill>
                <a:latin typeface="Calibri" panose="020F0502020204030204" pitchFamily="34" charset="0"/>
                <a:ea typeface="Times New Roman" panose="02020603050405020304" pitchFamily="18" charset="0"/>
                <a:cs typeface="Times New Roman" panose="02020603050405020304" pitchFamily="18" charset="0"/>
              </a:rPr>
              <a:t>An ideal future is primarily the development of the country, support from the European Union (Piotr).  </a:t>
            </a:r>
            <a:r>
              <a:rPr lang="pl-PL" sz="2800" dirty="0">
                <a:solidFill>
                  <a:srgbClr val="5A5A5A"/>
                </a:solidFill>
                <a:latin typeface="Constantia" panose="02030602050306030303" pitchFamily="18" charset="0"/>
                <a:ea typeface="Times New Roman" panose="02020603050405020304" pitchFamily="18" charset="0"/>
                <a:cs typeface="Times New Roman" panose="02020603050405020304" pitchFamily="18" charset="0"/>
              </a:rPr>
              <a:t> </a:t>
            </a:r>
            <a:r>
              <a:rPr lang="en-GB" sz="2800" dirty="0">
                <a:solidFill>
                  <a:srgbClr val="5A5A5A"/>
                </a:solidFill>
                <a:latin typeface="Calibri" panose="020F0502020204030204" pitchFamily="34" charset="0"/>
                <a:ea typeface="Times New Roman" panose="02020603050405020304" pitchFamily="18" charset="0"/>
                <a:cs typeface="Times New Roman" panose="02020603050405020304" pitchFamily="18" charset="0"/>
              </a:rPr>
              <a:t>It was mentioned that a possible the break-up of the European Union, would be a worst case scenario for Poland as then trade will be difficult, costs will increase (e.g. additional taxes). (Piotr)</a:t>
            </a:r>
            <a:endParaRPr lang="pl-PL" sz="2800" dirty="0">
              <a:solidFill>
                <a:srgbClr val="5A5A5A"/>
              </a:solidFill>
              <a:latin typeface="Constantia" panose="02030602050306030303"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85461909"/>
      </p:ext>
    </p:extLst>
  </p:cSld>
  <p:clrMapOvr>
    <a:masterClrMapping/>
  </p:clrMapOvr>
  <p:transition spd="med"/>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8" name="Image"/>
          <p:cNvPicPr>
            <a:picLocks noGrp="1"/>
          </p:cNvPicPr>
          <p:nvPr>
            <p:ph type="pic" idx="13"/>
          </p:nvPr>
        </p:nvPicPr>
        <p:blipFill>
          <a:blip r:embed="rId2">
            <a:extLst>
              <a:ext uri="{28A0092B-C50C-407E-A947-70E740481C1C}">
                <a14:useLocalDpi xmlns:a14="http://schemas.microsoft.com/office/drawing/2010/main" val="0"/>
              </a:ext>
            </a:extLst>
          </a:blip>
          <a:srcRect/>
          <a:stretch/>
        </p:blipFill>
        <p:spPr>
          <a:xfrm>
            <a:off x="585216" y="520515"/>
            <a:ext cx="23262335" cy="4372190"/>
          </a:xfrm>
          <a:custGeom>
            <a:avLst/>
            <a:gdLst/>
            <a:ahLst/>
            <a:cxnLst>
              <a:cxn ang="0">
                <a:pos x="wd2" y="hd2"/>
              </a:cxn>
              <a:cxn ang="5400000">
                <a:pos x="wd2" y="hd2"/>
              </a:cxn>
              <a:cxn ang="10800000">
                <a:pos x="wd2" y="hd2"/>
              </a:cxn>
              <a:cxn ang="16200000">
                <a:pos x="wd2" y="hd2"/>
              </a:cxn>
            </a:cxnLst>
            <a:rect l="0" t="0" r="r" b="b"/>
            <a:pathLst>
              <a:path w="21600" h="21599" extrusionOk="0">
                <a:moveTo>
                  <a:pt x="0" y="0"/>
                </a:moveTo>
                <a:lnTo>
                  <a:pt x="3" y="21532"/>
                </a:lnTo>
                <a:cubicBezTo>
                  <a:pt x="112" y="21536"/>
                  <a:pt x="220" y="21544"/>
                  <a:pt x="328" y="21555"/>
                </a:cubicBezTo>
                <a:cubicBezTo>
                  <a:pt x="430" y="21565"/>
                  <a:pt x="525" y="21589"/>
                  <a:pt x="627" y="21592"/>
                </a:cubicBezTo>
                <a:cubicBezTo>
                  <a:pt x="818" y="21600"/>
                  <a:pt x="1011" y="21600"/>
                  <a:pt x="1203" y="21599"/>
                </a:cubicBezTo>
                <a:cubicBezTo>
                  <a:pt x="1272" y="21599"/>
                  <a:pt x="1341" y="21584"/>
                  <a:pt x="1411" y="21583"/>
                </a:cubicBezTo>
                <a:cubicBezTo>
                  <a:pt x="1585" y="21580"/>
                  <a:pt x="1762" y="21587"/>
                  <a:pt x="1934" y="21579"/>
                </a:cubicBezTo>
                <a:cubicBezTo>
                  <a:pt x="2288" y="21563"/>
                  <a:pt x="2639" y="21555"/>
                  <a:pt x="2996" y="21565"/>
                </a:cubicBezTo>
                <a:cubicBezTo>
                  <a:pt x="3222" y="21571"/>
                  <a:pt x="3454" y="21593"/>
                  <a:pt x="3680" y="21553"/>
                </a:cubicBezTo>
                <a:cubicBezTo>
                  <a:pt x="3776" y="21537"/>
                  <a:pt x="3887" y="21525"/>
                  <a:pt x="3990" y="21525"/>
                </a:cubicBezTo>
                <a:cubicBezTo>
                  <a:pt x="4155" y="21527"/>
                  <a:pt x="4319" y="21488"/>
                  <a:pt x="4493" y="21542"/>
                </a:cubicBezTo>
                <a:cubicBezTo>
                  <a:pt x="4586" y="21570"/>
                  <a:pt x="4760" y="21556"/>
                  <a:pt x="4895" y="21561"/>
                </a:cubicBezTo>
                <a:cubicBezTo>
                  <a:pt x="4893" y="21559"/>
                  <a:pt x="4890" y="21557"/>
                  <a:pt x="4888" y="21555"/>
                </a:cubicBezTo>
                <a:cubicBezTo>
                  <a:pt x="4885" y="21552"/>
                  <a:pt x="4882" y="21551"/>
                  <a:pt x="4880" y="21548"/>
                </a:cubicBezTo>
                <a:cubicBezTo>
                  <a:pt x="4931" y="21546"/>
                  <a:pt x="4979" y="21542"/>
                  <a:pt x="5026" y="21540"/>
                </a:cubicBezTo>
                <a:cubicBezTo>
                  <a:pt x="5199" y="21535"/>
                  <a:pt x="5384" y="21512"/>
                  <a:pt x="5541" y="21530"/>
                </a:cubicBezTo>
                <a:cubicBezTo>
                  <a:pt x="5735" y="21553"/>
                  <a:pt x="5857" y="21520"/>
                  <a:pt x="5987" y="21491"/>
                </a:cubicBezTo>
                <a:cubicBezTo>
                  <a:pt x="5897" y="21477"/>
                  <a:pt x="5806" y="21463"/>
                  <a:pt x="5714" y="21449"/>
                </a:cubicBezTo>
                <a:cubicBezTo>
                  <a:pt x="5658" y="21440"/>
                  <a:pt x="5599" y="21434"/>
                  <a:pt x="5547" y="21423"/>
                </a:cubicBezTo>
                <a:cubicBezTo>
                  <a:pt x="5485" y="21409"/>
                  <a:pt x="5428" y="21391"/>
                  <a:pt x="5369" y="21375"/>
                </a:cubicBezTo>
                <a:cubicBezTo>
                  <a:pt x="5361" y="21373"/>
                  <a:pt x="5352" y="21371"/>
                  <a:pt x="5343" y="21369"/>
                </a:cubicBezTo>
                <a:cubicBezTo>
                  <a:pt x="5488" y="21380"/>
                  <a:pt x="5654" y="21330"/>
                  <a:pt x="5779" y="21393"/>
                </a:cubicBezTo>
                <a:cubicBezTo>
                  <a:pt x="5785" y="21397"/>
                  <a:pt x="5829" y="21392"/>
                  <a:pt x="5852" y="21387"/>
                </a:cubicBezTo>
                <a:cubicBezTo>
                  <a:pt x="5875" y="21381"/>
                  <a:pt x="5893" y="21366"/>
                  <a:pt x="5914" y="21365"/>
                </a:cubicBezTo>
                <a:cubicBezTo>
                  <a:pt x="6028" y="21363"/>
                  <a:pt x="6143" y="21364"/>
                  <a:pt x="6257" y="21362"/>
                </a:cubicBezTo>
                <a:cubicBezTo>
                  <a:pt x="6365" y="21360"/>
                  <a:pt x="6486" y="21374"/>
                  <a:pt x="6584" y="21326"/>
                </a:cubicBezTo>
                <a:cubicBezTo>
                  <a:pt x="6555" y="21320"/>
                  <a:pt x="6529" y="21314"/>
                  <a:pt x="6505" y="21308"/>
                </a:cubicBezTo>
                <a:cubicBezTo>
                  <a:pt x="6480" y="21303"/>
                  <a:pt x="6457" y="21297"/>
                  <a:pt x="6434" y="21292"/>
                </a:cubicBezTo>
                <a:cubicBezTo>
                  <a:pt x="6433" y="21289"/>
                  <a:pt x="6433" y="21286"/>
                  <a:pt x="6432" y="21284"/>
                </a:cubicBezTo>
                <a:cubicBezTo>
                  <a:pt x="6432" y="21281"/>
                  <a:pt x="6431" y="21278"/>
                  <a:pt x="6431" y="21276"/>
                </a:cubicBezTo>
                <a:cubicBezTo>
                  <a:pt x="6567" y="21269"/>
                  <a:pt x="6705" y="21267"/>
                  <a:pt x="6837" y="21254"/>
                </a:cubicBezTo>
                <a:cubicBezTo>
                  <a:pt x="6997" y="21239"/>
                  <a:pt x="7165" y="21265"/>
                  <a:pt x="7325" y="21228"/>
                </a:cubicBezTo>
                <a:cubicBezTo>
                  <a:pt x="7410" y="21209"/>
                  <a:pt x="7533" y="21218"/>
                  <a:pt x="7639" y="21213"/>
                </a:cubicBezTo>
                <a:cubicBezTo>
                  <a:pt x="7640" y="21215"/>
                  <a:pt x="7641" y="21215"/>
                  <a:pt x="7642" y="21217"/>
                </a:cubicBezTo>
                <a:cubicBezTo>
                  <a:pt x="7642" y="21218"/>
                  <a:pt x="7643" y="21220"/>
                  <a:pt x="7644" y="21222"/>
                </a:cubicBezTo>
                <a:cubicBezTo>
                  <a:pt x="7622" y="21227"/>
                  <a:pt x="7600" y="21231"/>
                  <a:pt x="7578" y="21236"/>
                </a:cubicBezTo>
                <a:cubicBezTo>
                  <a:pt x="7556" y="21242"/>
                  <a:pt x="7534" y="21247"/>
                  <a:pt x="7512" y="21253"/>
                </a:cubicBezTo>
                <a:cubicBezTo>
                  <a:pt x="7514" y="21255"/>
                  <a:pt x="7515" y="21257"/>
                  <a:pt x="7517" y="21259"/>
                </a:cubicBezTo>
                <a:cubicBezTo>
                  <a:pt x="7519" y="21261"/>
                  <a:pt x="7521" y="21262"/>
                  <a:pt x="7522" y="21264"/>
                </a:cubicBezTo>
                <a:cubicBezTo>
                  <a:pt x="7605" y="21257"/>
                  <a:pt x="7687" y="21249"/>
                  <a:pt x="7769" y="21241"/>
                </a:cubicBezTo>
                <a:cubicBezTo>
                  <a:pt x="7851" y="21234"/>
                  <a:pt x="7934" y="21226"/>
                  <a:pt x="8016" y="21218"/>
                </a:cubicBezTo>
                <a:cubicBezTo>
                  <a:pt x="8017" y="21221"/>
                  <a:pt x="8019" y="21224"/>
                  <a:pt x="8020" y="21227"/>
                </a:cubicBezTo>
                <a:cubicBezTo>
                  <a:pt x="8022" y="21229"/>
                  <a:pt x="8023" y="21234"/>
                  <a:pt x="8024" y="21236"/>
                </a:cubicBezTo>
                <a:cubicBezTo>
                  <a:pt x="7667" y="21276"/>
                  <a:pt x="7309" y="21315"/>
                  <a:pt x="6948" y="21349"/>
                </a:cubicBezTo>
                <a:cubicBezTo>
                  <a:pt x="6587" y="21383"/>
                  <a:pt x="6222" y="21411"/>
                  <a:pt x="5851" y="21427"/>
                </a:cubicBezTo>
                <a:cubicBezTo>
                  <a:pt x="6018" y="21444"/>
                  <a:pt x="6191" y="21462"/>
                  <a:pt x="6365" y="21478"/>
                </a:cubicBezTo>
                <a:cubicBezTo>
                  <a:pt x="6445" y="21486"/>
                  <a:pt x="6527" y="21497"/>
                  <a:pt x="6606" y="21494"/>
                </a:cubicBezTo>
                <a:cubicBezTo>
                  <a:pt x="6706" y="21491"/>
                  <a:pt x="6802" y="21476"/>
                  <a:pt x="6900" y="21467"/>
                </a:cubicBezTo>
                <a:cubicBezTo>
                  <a:pt x="7215" y="21437"/>
                  <a:pt x="7529" y="21403"/>
                  <a:pt x="7847" y="21380"/>
                </a:cubicBezTo>
                <a:cubicBezTo>
                  <a:pt x="8321" y="21346"/>
                  <a:pt x="8801" y="21325"/>
                  <a:pt x="9274" y="21290"/>
                </a:cubicBezTo>
                <a:cubicBezTo>
                  <a:pt x="9694" y="21259"/>
                  <a:pt x="10111" y="21221"/>
                  <a:pt x="10524" y="21178"/>
                </a:cubicBezTo>
                <a:cubicBezTo>
                  <a:pt x="10861" y="21142"/>
                  <a:pt x="11189" y="21095"/>
                  <a:pt x="11523" y="21053"/>
                </a:cubicBezTo>
                <a:cubicBezTo>
                  <a:pt x="11733" y="21027"/>
                  <a:pt x="11947" y="21004"/>
                  <a:pt x="12157" y="20977"/>
                </a:cubicBezTo>
                <a:cubicBezTo>
                  <a:pt x="12192" y="20972"/>
                  <a:pt x="12240" y="20955"/>
                  <a:pt x="12242" y="20942"/>
                </a:cubicBezTo>
                <a:cubicBezTo>
                  <a:pt x="12256" y="20875"/>
                  <a:pt x="12339" y="20836"/>
                  <a:pt x="12495" y="20813"/>
                </a:cubicBezTo>
                <a:cubicBezTo>
                  <a:pt x="12662" y="20789"/>
                  <a:pt x="12702" y="20760"/>
                  <a:pt x="12703" y="20688"/>
                </a:cubicBezTo>
                <a:cubicBezTo>
                  <a:pt x="12703" y="20676"/>
                  <a:pt x="12720" y="20664"/>
                  <a:pt x="12736" y="20643"/>
                </a:cubicBezTo>
                <a:cubicBezTo>
                  <a:pt x="12592" y="20672"/>
                  <a:pt x="12466" y="20650"/>
                  <a:pt x="12337" y="20645"/>
                </a:cubicBezTo>
                <a:cubicBezTo>
                  <a:pt x="12194" y="20640"/>
                  <a:pt x="12068" y="20618"/>
                  <a:pt x="11937" y="20603"/>
                </a:cubicBezTo>
                <a:cubicBezTo>
                  <a:pt x="11896" y="20598"/>
                  <a:pt x="11838" y="20593"/>
                  <a:pt x="11825" y="20581"/>
                </a:cubicBezTo>
                <a:cubicBezTo>
                  <a:pt x="11783" y="20543"/>
                  <a:pt x="11709" y="20542"/>
                  <a:pt x="11627" y="20542"/>
                </a:cubicBezTo>
                <a:cubicBezTo>
                  <a:pt x="11556" y="20542"/>
                  <a:pt x="11486" y="20542"/>
                  <a:pt x="11415" y="20542"/>
                </a:cubicBezTo>
                <a:cubicBezTo>
                  <a:pt x="11413" y="20539"/>
                  <a:pt x="11410" y="20537"/>
                  <a:pt x="11407" y="20534"/>
                </a:cubicBezTo>
                <a:cubicBezTo>
                  <a:pt x="11404" y="20531"/>
                  <a:pt x="11402" y="20527"/>
                  <a:pt x="11399" y="20524"/>
                </a:cubicBezTo>
                <a:cubicBezTo>
                  <a:pt x="11439" y="20516"/>
                  <a:pt x="11477" y="20505"/>
                  <a:pt x="11518" y="20500"/>
                </a:cubicBezTo>
                <a:cubicBezTo>
                  <a:pt x="11573" y="20492"/>
                  <a:pt x="11673" y="20494"/>
                  <a:pt x="11680" y="20483"/>
                </a:cubicBezTo>
                <a:cubicBezTo>
                  <a:pt x="11716" y="20429"/>
                  <a:pt x="11829" y="20431"/>
                  <a:pt x="11920" y="20425"/>
                </a:cubicBezTo>
                <a:cubicBezTo>
                  <a:pt x="12038" y="20416"/>
                  <a:pt x="12173" y="20432"/>
                  <a:pt x="12238" y="20372"/>
                </a:cubicBezTo>
                <a:cubicBezTo>
                  <a:pt x="12241" y="20370"/>
                  <a:pt x="12253" y="20369"/>
                  <a:pt x="12261" y="20367"/>
                </a:cubicBezTo>
                <a:cubicBezTo>
                  <a:pt x="12401" y="20341"/>
                  <a:pt x="12542" y="20314"/>
                  <a:pt x="12684" y="20287"/>
                </a:cubicBezTo>
                <a:cubicBezTo>
                  <a:pt x="12678" y="20282"/>
                  <a:pt x="12670" y="20278"/>
                  <a:pt x="12659" y="20274"/>
                </a:cubicBezTo>
                <a:cubicBezTo>
                  <a:pt x="12649" y="20270"/>
                  <a:pt x="12637" y="20266"/>
                  <a:pt x="12624" y="20263"/>
                </a:cubicBezTo>
                <a:cubicBezTo>
                  <a:pt x="12671" y="20263"/>
                  <a:pt x="12718" y="20261"/>
                  <a:pt x="12766" y="20261"/>
                </a:cubicBezTo>
                <a:cubicBezTo>
                  <a:pt x="13169" y="20266"/>
                  <a:pt x="13572" y="20281"/>
                  <a:pt x="13980" y="20291"/>
                </a:cubicBezTo>
                <a:cubicBezTo>
                  <a:pt x="13916" y="20280"/>
                  <a:pt x="13863" y="20264"/>
                  <a:pt x="13805" y="20261"/>
                </a:cubicBezTo>
                <a:cubicBezTo>
                  <a:pt x="13500" y="20244"/>
                  <a:pt x="13194" y="20223"/>
                  <a:pt x="12887" y="20217"/>
                </a:cubicBezTo>
                <a:cubicBezTo>
                  <a:pt x="12765" y="20215"/>
                  <a:pt x="12643" y="20221"/>
                  <a:pt x="12520" y="20225"/>
                </a:cubicBezTo>
                <a:cubicBezTo>
                  <a:pt x="12513" y="20219"/>
                  <a:pt x="12508" y="20214"/>
                  <a:pt x="12509" y="20206"/>
                </a:cubicBezTo>
                <a:cubicBezTo>
                  <a:pt x="12510" y="20198"/>
                  <a:pt x="12516" y="20189"/>
                  <a:pt x="12531" y="20178"/>
                </a:cubicBezTo>
                <a:cubicBezTo>
                  <a:pt x="12840" y="20189"/>
                  <a:pt x="13150" y="20198"/>
                  <a:pt x="13458" y="20211"/>
                </a:cubicBezTo>
                <a:cubicBezTo>
                  <a:pt x="13545" y="20214"/>
                  <a:pt x="13626" y="20230"/>
                  <a:pt x="13712" y="20237"/>
                </a:cubicBezTo>
                <a:cubicBezTo>
                  <a:pt x="13891" y="20250"/>
                  <a:pt x="14071" y="20263"/>
                  <a:pt x="14250" y="20274"/>
                </a:cubicBezTo>
                <a:cubicBezTo>
                  <a:pt x="14385" y="20283"/>
                  <a:pt x="14520" y="20289"/>
                  <a:pt x="14653" y="20263"/>
                </a:cubicBezTo>
                <a:cubicBezTo>
                  <a:pt x="14518" y="20248"/>
                  <a:pt x="14382" y="20243"/>
                  <a:pt x="14246" y="20237"/>
                </a:cubicBezTo>
                <a:cubicBezTo>
                  <a:pt x="14204" y="20235"/>
                  <a:pt x="14164" y="20226"/>
                  <a:pt x="14123" y="20220"/>
                </a:cubicBezTo>
                <a:cubicBezTo>
                  <a:pt x="13995" y="20204"/>
                  <a:pt x="13863" y="20173"/>
                  <a:pt x="13738" y="20176"/>
                </a:cubicBezTo>
                <a:cubicBezTo>
                  <a:pt x="13592" y="20180"/>
                  <a:pt x="13484" y="20145"/>
                  <a:pt x="13352" y="20140"/>
                </a:cubicBezTo>
                <a:cubicBezTo>
                  <a:pt x="13329" y="20140"/>
                  <a:pt x="13289" y="20124"/>
                  <a:pt x="13289" y="20116"/>
                </a:cubicBezTo>
                <a:cubicBezTo>
                  <a:pt x="13288" y="20075"/>
                  <a:pt x="13207" y="20075"/>
                  <a:pt x="13152" y="20077"/>
                </a:cubicBezTo>
                <a:cubicBezTo>
                  <a:pt x="12990" y="20081"/>
                  <a:pt x="12828" y="20089"/>
                  <a:pt x="12667" y="20099"/>
                </a:cubicBezTo>
                <a:cubicBezTo>
                  <a:pt x="12393" y="20118"/>
                  <a:pt x="12124" y="20154"/>
                  <a:pt x="11840" y="20135"/>
                </a:cubicBezTo>
                <a:cubicBezTo>
                  <a:pt x="11810" y="20133"/>
                  <a:pt x="11777" y="20135"/>
                  <a:pt x="11746" y="20137"/>
                </a:cubicBezTo>
                <a:cubicBezTo>
                  <a:pt x="11752" y="20135"/>
                  <a:pt x="11759" y="20132"/>
                  <a:pt x="11765" y="20131"/>
                </a:cubicBezTo>
                <a:cubicBezTo>
                  <a:pt x="11772" y="20129"/>
                  <a:pt x="11778" y="20128"/>
                  <a:pt x="11784" y="20126"/>
                </a:cubicBezTo>
                <a:cubicBezTo>
                  <a:pt x="12080" y="20102"/>
                  <a:pt x="12376" y="20077"/>
                  <a:pt x="12675" y="20067"/>
                </a:cubicBezTo>
                <a:cubicBezTo>
                  <a:pt x="13025" y="20055"/>
                  <a:pt x="13382" y="20069"/>
                  <a:pt x="13735" y="20077"/>
                </a:cubicBezTo>
                <a:cubicBezTo>
                  <a:pt x="13995" y="20082"/>
                  <a:pt x="14253" y="20094"/>
                  <a:pt x="14512" y="20104"/>
                </a:cubicBezTo>
                <a:cubicBezTo>
                  <a:pt x="14586" y="20108"/>
                  <a:pt x="14660" y="20115"/>
                  <a:pt x="14733" y="20121"/>
                </a:cubicBezTo>
                <a:cubicBezTo>
                  <a:pt x="14940" y="20138"/>
                  <a:pt x="15147" y="20156"/>
                  <a:pt x="15355" y="20171"/>
                </a:cubicBezTo>
                <a:cubicBezTo>
                  <a:pt x="15542" y="20185"/>
                  <a:pt x="15731" y="20194"/>
                  <a:pt x="15918" y="20206"/>
                </a:cubicBezTo>
                <a:cubicBezTo>
                  <a:pt x="15952" y="20208"/>
                  <a:pt x="15984" y="20215"/>
                  <a:pt x="16048" y="20224"/>
                </a:cubicBezTo>
                <a:cubicBezTo>
                  <a:pt x="16008" y="20225"/>
                  <a:pt x="15977" y="20226"/>
                  <a:pt x="15948" y="20227"/>
                </a:cubicBezTo>
                <a:cubicBezTo>
                  <a:pt x="15919" y="20228"/>
                  <a:pt x="15893" y="20229"/>
                  <a:pt x="15865" y="20230"/>
                </a:cubicBezTo>
                <a:cubicBezTo>
                  <a:pt x="15924" y="20243"/>
                  <a:pt x="15981" y="20254"/>
                  <a:pt x="16035" y="20266"/>
                </a:cubicBezTo>
                <a:cubicBezTo>
                  <a:pt x="16090" y="20278"/>
                  <a:pt x="16143" y="20289"/>
                  <a:pt x="16196" y="20300"/>
                </a:cubicBezTo>
                <a:cubicBezTo>
                  <a:pt x="16197" y="20299"/>
                  <a:pt x="16199" y="20298"/>
                  <a:pt x="16201" y="20297"/>
                </a:cubicBezTo>
                <a:cubicBezTo>
                  <a:pt x="16203" y="20296"/>
                  <a:pt x="16204" y="20295"/>
                  <a:pt x="16206" y="20294"/>
                </a:cubicBezTo>
                <a:cubicBezTo>
                  <a:pt x="16194" y="20288"/>
                  <a:pt x="16183" y="20283"/>
                  <a:pt x="16168" y="20276"/>
                </a:cubicBezTo>
                <a:cubicBezTo>
                  <a:pt x="16154" y="20269"/>
                  <a:pt x="16137" y="20262"/>
                  <a:pt x="16113" y="20251"/>
                </a:cubicBezTo>
                <a:cubicBezTo>
                  <a:pt x="16211" y="20246"/>
                  <a:pt x="16283" y="20237"/>
                  <a:pt x="16354" y="20238"/>
                </a:cubicBezTo>
                <a:cubicBezTo>
                  <a:pt x="16485" y="20240"/>
                  <a:pt x="16617" y="20245"/>
                  <a:pt x="16747" y="20253"/>
                </a:cubicBezTo>
                <a:cubicBezTo>
                  <a:pt x="16811" y="20257"/>
                  <a:pt x="16872" y="20272"/>
                  <a:pt x="16935" y="20279"/>
                </a:cubicBezTo>
                <a:cubicBezTo>
                  <a:pt x="17026" y="20289"/>
                  <a:pt x="17129" y="20312"/>
                  <a:pt x="17205" y="20302"/>
                </a:cubicBezTo>
                <a:cubicBezTo>
                  <a:pt x="17341" y="20285"/>
                  <a:pt x="17447" y="20300"/>
                  <a:pt x="17560" y="20320"/>
                </a:cubicBezTo>
                <a:cubicBezTo>
                  <a:pt x="17888" y="20379"/>
                  <a:pt x="18213" y="20441"/>
                  <a:pt x="18546" y="20495"/>
                </a:cubicBezTo>
                <a:cubicBezTo>
                  <a:pt x="18720" y="20523"/>
                  <a:pt x="18913" y="20533"/>
                  <a:pt x="19091" y="20558"/>
                </a:cubicBezTo>
                <a:cubicBezTo>
                  <a:pt x="19324" y="20592"/>
                  <a:pt x="19550" y="20634"/>
                  <a:pt x="19782" y="20670"/>
                </a:cubicBezTo>
                <a:cubicBezTo>
                  <a:pt x="19882" y="20685"/>
                  <a:pt x="19934" y="20701"/>
                  <a:pt x="19831" y="20741"/>
                </a:cubicBezTo>
                <a:cubicBezTo>
                  <a:pt x="19891" y="20758"/>
                  <a:pt x="19950" y="20774"/>
                  <a:pt x="20008" y="20790"/>
                </a:cubicBezTo>
                <a:cubicBezTo>
                  <a:pt x="20066" y="20807"/>
                  <a:pt x="20123" y="20824"/>
                  <a:pt x="20180" y="20839"/>
                </a:cubicBezTo>
                <a:cubicBezTo>
                  <a:pt x="20186" y="20836"/>
                  <a:pt x="20193" y="20833"/>
                  <a:pt x="20199" y="20830"/>
                </a:cubicBezTo>
                <a:cubicBezTo>
                  <a:pt x="20206" y="20826"/>
                  <a:pt x="20213" y="20823"/>
                  <a:pt x="20219" y="20820"/>
                </a:cubicBezTo>
                <a:cubicBezTo>
                  <a:pt x="20193" y="20805"/>
                  <a:pt x="20166" y="20790"/>
                  <a:pt x="20140" y="20776"/>
                </a:cubicBezTo>
                <a:cubicBezTo>
                  <a:pt x="20113" y="20761"/>
                  <a:pt x="20087" y="20746"/>
                  <a:pt x="20061" y="20732"/>
                </a:cubicBezTo>
                <a:cubicBezTo>
                  <a:pt x="20066" y="20730"/>
                  <a:pt x="20071" y="20730"/>
                  <a:pt x="20076" y="20728"/>
                </a:cubicBezTo>
                <a:cubicBezTo>
                  <a:pt x="20081" y="20727"/>
                  <a:pt x="20086" y="20725"/>
                  <a:pt x="20091" y="20723"/>
                </a:cubicBezTo>
                <a:cubicBezTo>
                  <a:pt x="20109" y="20725"/>
                  <a:pt x="20127" y="20726"/>
                  <a:pt x="20146" y="20728"/>
                </a:cubicBezTo>
                <a:cubicBezTo>
                  <a:pt x="20166" y="20730"/>
                  <a:pt x="20187" y="20733"/>
                  <a:pt x="20212" y="20735"/>
                </a:cubicBezTo>
                <a:cubicBezTo>
                  <a:pt x="20197" y="20721"/>
                  <a:pt x="20184" y="20709"/>
                  <a:pt x="20172" y="20697"/>
                </a:cubicBezTo>
                <a:cubicBezTo>
                  <a:pt x="20160" y="20686"/>
                  <a:pt x="20148" y="20674"/>
                  <a:pt x="20136" y="20663"/>
                </a:cubicBezTo>
                <a:cubicBezTo>
                  <a:pt x="20149" y="20664"/>
                  <a:pt x="20163" y="20665"/>
                  <a:pt x="20177" y="20666"/>
                </a:cubicBezTo>
                <a:cubicBezTo>
                  <a:pt x="20191" y="20667"/>
                  <a:pt x="20206" y="20667"/>
                  <a:pt x="20220" y="20668"/>
                </a:cubicBezTo>
                <a:cubicBezTo>
                  <a:pt x="20194" y="20651"/>
                  <a:pt x="20169" y="20634"/>
                  <a:pt x="20143" y="20617"/>
                </a:cubicBezTo>
                <a:cubicBezTo>
                  <a:pt x="20117" y="20600"/>
                  <a:pt x="20090" y="20583"/>
                  <a:pt x="20061" y="20563"/>
                </a:cubicBezTo>
                <a:cubicBezTo>
                  <a:pt x="20261" y="20579"/>
                  <a:pt x="20429" y="20615"/>
                  <a:pt x="20594" y="20658"/>
                </a:cubicBezTo>
                <a:cubicBezTo>
                  <a:pt x="20760" y="20701"/>
                  <a:pt x="21000" y="20686"/>
                  <a:pt x="21123" y="20774"/>
                </a:cubicBezTo>
                <a:cubicBezTo>
                  <a:pt x="21157" y="20758"/>
                  <a:pt x="21188" y="20742"/>
                  <a:pt x="21217" y="20728"/>
                </a:cubicBezTo>
                <a:cubicBezTo>
                  <a:pt x="21246" y="20714"/>
                  <a:pt x="21272" y="20701"/>
                  <a:pt x="21297" y="20689"/>
                </a:cubicBezTo>
                <a:cubicBezTo>
                  <a:pt x="21315" y="20701"/>
                  <a:pt x="21330" y="20711"/>
                  <a:pt x="21345" y="20720"/>
                </a:cubicBezTo>
                <a:cubicBezTo>
                  <a:pt x="21359" y="20729"/>
                  <a:pt x="21372" y="20738"/>
                  <a:pt x="21385" y="20746"/>
                </a:cubicBezTo>
                <a:cubicBezTo>
                  <a:pt x="21389" y="20741"/>
                  <a:pt x="21393" y="20737"/>
                  <a:pt x="21397" y="20732"/>
                </a:cubicBezTo>
                <a:cubicBezTo>
                  <a:pt x="21401" y="20726"/>
                  <a:pt x="21405" y="20720"/>
                  <a:pt x="21409" y="20715"/>
                </a:cubicBezTo>
                <a:cubicBezTo>
                  <a:pt x="21446" y="20722"/>
                  <a:pt x="21483" y="20707"/>
                  <a:pt x="21514" y="20673"/>
                </a:cubicBezTo>
                <a:cubicBezTo>
                  <a:pt x="21568" y="20614"/>
                  <a:pt x="21587" y="20504"/>
                  <a:pt x="21544" y="20443"/>
                </a:cubicBezTo>
                <a:cubicBezTo>
                  <a:pt x="21514" y="20398"/>
                  <a:pt x="21465" y="20409"/>
                  <a:pt x="21443" y="20465"/>
                </a:cubicBezTo>
                <a:cubicBezTo>
                  <a:pt x="21445" y="20416"/>
                  <a:pt x="21375" y="20392"/>
                  <a:pt x="21298" y="20371"/>
                </a:cubicBezTo>
                <a:cubicBezTo>
                  <a:pt x="21221" y="20349"/>
                  <a:pt x="21136" y="20332"/>
                  <a:pt x="21108" y="20291"/>
                </a:cubicBezTo>
                <a:cubicBezTo>
                  <a:pt x="21192" y="20265"/>
                  <a:pt x="21276" y="20237"/>
                  <a:pt x="21362" y="20207"/>
                </a:cubicBezTo>
                <a:cubicBezTo>
                  <a:pt x="21441" y="20180"/>
                  <a:pt x="21521" y="20150"/>
                  <a:pt x="21600" y="20121"/>
                </a:cubicBezTo>
                <a:lnTo>
                  <a:pt x="21590" y="0"/>
                </a:lnTo>
                <a:lnTo>
                  <a:pt x="0" y="0"/>
                </a:lnTo>
                <a:close/>
                <a:moveTo>
                  <a:pt x="9192" y="19629"/>
                </a:moveTo>
                <a:lnTo>
                  <a:pt x="9218" y="19716"/>
                </a:lnTo>
                <a:lnTo>
                  <a:pt x="9132" y="19721"/>
                </a:lnTo>
                <a:lnTo>
                  <a:pt x="8709" y="19799"/>
                </a:lnTo>
                <a:cubicBezTo>
                  <a:pt x="8715" y="19804"/>
                  <a:pt x="8724" y="19808"/>
                  <a:pt x="8734" y="19812"/>
                </a:cubicBezTo>
                <a:cubicBezTo>
                  <a:pt x="8744" y="19816"/>
                  <a:pt x="8757" y="19820"/>
                  <a:pt x="8770" y="19823"/>
                </a:cubicBezTo>
                <a:cubicBezTo>
                  <a:pt x="8722" y="19824"/>
                  <a:pt x="8675" y="19826"/>
                  <a:pt x="8627" y="19825"/>
                </a:cubicBezTo>
                <a:cubicBezTo>
                  <a:pt x="8224" y="19820"/>
                  <a:pt x="7821" y="19807"/>
                  <a:pt x="7413" y="19797"/>
                </a:cubicBezTo>
                <a:cubicBezTo>
                  <a:pt x="7477" y="19808"/>
                  <a:pt x="7531" y="19822"/>
                  <a:pt x="7588" y="19825"/>
                </a:cubicBezTo>
                <a:cubicBezTo>
                  <a:pt x="7894" y="19842"/>
                  <a:pt x="8199" y="19864"/>
                  <a:pt x="8506" y="19871"/>
                </a:cubicBezTo>
                <a:cubicBezTo>
                  <a:pt x="8628" y="19873"/>
                  <a:pt x="8752" y="19867"/>
                  <a:pt x="8874" y="19863"/>
                </a:cubicBezTo>
                <a:cubicBezTo>
                  <a:pt x="8882" y="19868"/>
                  <a:pt x="8886" y="19874"/>
                  <a:pt x="8884" y="19882"/>
                </a:cubicBezTo>
                <a:cubicBezTo>
                  <a:pt x="8883" y="19890"/>
                  <a:pt x="8877" y="19899"/>
                  <a:pt x="8862" y="19910"/>
                </a:cubicBezTo>
                <a:cubicBezTo>
                  <a:pt x="8553" y="19899"/>
                  <a:pt x="8243" y="19889"/>
                  <a:pt x="7935" y="19876"/>
                </a:cubicBezTo>
                <a:cubicBezTo>
                  <a:pt x="7849" y="19872"/>
                  <a:pt x="7766" y="19856"/>
                  <a:pt x="7680" y="19850"/>
                </a:cubicBezTo>
                <a:cubicBezTo>
                  <a:pt x="7502" y="19836"/>
                  <a:pt x="7323" y="19825"/>
                  <a:pt x="7144" y="19814"/>
                </a:cubicBezTo>
                <a:cubicBezTo>
                  <a:pt x="7008" y="19805"/>
                  <a:pt x="6873" y="19799"/>
                  <a:pt x="6740" y="19825"/>
                </a:cubicBezTo>
                <a:cubicBezTo>
                  <a:pt x="6875" y="19840"/>
                  <a:pt x="7012" y="19845"/>
                  <a:pt x="7148" y="19851"/>
                </a:cubicBezTo>
                <a:cubicBezTo>
                  <a:pt x="7189" y="19853"/>
                  <a:pt x="7229" y="19861"/>
                  <a:pt x="7270" y="19866"/>
                </a:cubicBezTo>
                <a:cubicBezTo>
                  <a:pt x="7399" y="19882"/>
                  <a:pt x="7530" y="19914"/>
                  <a:pt x="7655" y="19910"/>
                </a:cubicBezTo>
                <a:cubicBezTo>
                  <a:pt x="7802" y="19906"/>
                  <a:pt x="7909" y="19943"/>
                  <a:pt x="8041" y="19948"/>
                </a:cubicBezTo>
                <a:cubicBezTo>
                  <a:pt x="8064" y="19948"/>
                  <a:pt x="8104" y="19962"/>
                  <a:pt x="8104" y="19970"/>
                </a:cubicBezTo>
                <a:cubicBezTo>
                  <a:pt x="8105" y="20011"/>
                  <a:pt x="8185" y="20011"/>
                  <a:pt x="8241" y="20010"/>
                </a:cubicBezTo>
                <a:cubicBezTo>
                  <a:pt x="8403" y="20006"/>
                  <a:pt x="8566" y="19997"/>
                  <a:pt x="8726" y="19987"/>
                </a:cubicBezTo>
                <a:cubicBezTo>
                  <a:pt x="9000" y="19969"/>
                  <a:pt x="9269" y="19934"/>
                  <a:pt x="9553" y="19952"/>
                </a:cubicBezTo>
                <a:cubicBezTo>
                  <a:pt x="9583" y="19954"/>
                  <a:pt x="9615" y="19951"/>
                  <a:pt x="9647" y="19949"/>
                </a:cubicBezTo>
                <a:cubicBezTo>
                  <a:pt x="9640" y="19951"/>
                  <a:pt x="9634" y="19954"/>
                  <a:pt x="9627" y="19956"/>
                </a:cubicBezTo>
                <a:cubicBezTo>
                  <a:pt x="9621" y="19958"/>
                  <a:pt x="9615" y="19960"/>
                  <a:pt x="9608" y="19962"/>
                </a:cubicBezTo>
                <a:cubicBezTo>
                  <a:pt x="9312" y="19986"/>
                  <a:pt x="9017" y="20009"/>
                  <a:pt x="8718" y="20019"/>
                </a:cubicBezTo>
                <a:cubicBezTo>
                  <a:pt x="8368" y="20031"/>
                  <a:pt x="8011" y="20019"/>
                  <a:pt x="7658" y="20011"/>
                </a:cubicBezTo>
                <a:cubicBezTo>
                  <a:pt x="7398" y="20006"/>
                  <a:pt x="7140" y="19993"/>
                  <a:pt x="6881" y="19982"/>
                </a:cubicBezTo>
                <a:cubicBezTo>
                  <a:pt x="6807" y="19979"/>
                  <a:pt x="6734" y="19972"/>
                  <a:pt x="6661" y="19966"/>
                </a:cubicBezTo>
                <a:cubicBezTo>
                  <a:pt x="6453" y="19949"/>
                  <a:pt x="6247" y="19930"/>
                  <a:pt x="6038" y="19915"/>
                </a:cubicBezTo>
                <a:cubicBezTo>
                  <a:pt x="5851" y="19902"/>
                  <a:pt x="5662" y="19892"/>
                  <a:pt x="5474" y="19881"/>
                </a:cubicBezTo>
                <a:cubicBezTo>
                  <a:pt x="5441" y="19878"/>
                  <a:pt x="5409" y="19871"/>
                  <a:pt x="5345" y="19863"/>
                </a:cubicBezTo>
                <a:cubicBezTo>
                  <a:pt x="5385" y="19861"/>
                  <a:pt x="5417" y="19860"/>
                  <a:pt x="5445" y="19859"/>
                </a:cubicBezTo>
                <a:cubicBezTo>
                  <a:pt x="5474" y="19858"/>
                  <a:pt x="5500" y="19857"/>
                  <a:pt x="5528" y="19856"/>
                </a:cubicBezTo>
                <a:cubicBezTo>
                  <a:pt x="5469" y="19844"/>
                  <a:pt x="5413" y="19832"/>
                  <a:pt x="5358" y="19820"/>
                </a:cubicBezTo>
                <a:cubicBezTo>
                  <a:pt x="5304" y="19809"/>
                  <a:pt x="5251" y="19797"/>
                  <a:pt x="5198" y="19786"/>
                </a:cubicBezTo>
                <a:cubicBezTo>
                  <a:pt x="5196" y="19787"/>
                  <a:pt x="5194" y="19788"/>
                  <a:pt x="5192" y="19789"/>
                </a:cubicBezTo>
                <a:cubicBezTo>
                  <a:pt x="5191" y="19790"/>
                  <a:pt x="5189" y="19791"/>
                  <a:pt x="5188" y="19792"/>
                </a:cubicBezTo>
                <a:cubicBezTo>
                  <a:pt x="5199" y="19798"/>
                  <a:pt x="5210" y="19803"/>
                  <a:pt x="5225" y="19810"/>
                </a:cubicBezTo>
                <a:cubicBezTo>
                  <a:pt x="5239" y="19817"/>
                  <a:pt x="5256" y="19826"/>
                  <a:pt x="5280" y="19837"/>
                </a:cubicBezTo>
                <a:cubicBezTo>
                  <a:pt x="5182" y="19842"/>
                  <a:pt x="5111" y="19851"/>
                  <a:pt x="5039" y="19850"/>
                </a:cubicBezTo>
                <a:cubicBezTo>
                  <a:pt x="4908" y="19847"/>
                  <a:pt x="4776" y="19841"/>
                  <a:pt x="4646" y="19833"/>
                </a:cubicBezTo>
                <a:cubicBezTo>
                  <a:pt x="4582" y="19829"/>
                  <a:pt x="4522" y="19816"/>
                  <a:pt x="4458" y="19809"/>
                </a:cubicBezTo>
                <a:cubicBezTo>
                  <a:pt x="4368" y="19799"/>
                  <a:pt x="4264" y="19776"/>
                  <a:pt x="4188" y="19786"/>
                </a:cubicBezTo>
                <a:cubicBezTo>
                  <a:pt x="4052" y="19803"/>
                  <a:pt x="3945" y="19786"/>
                  <a:pt x="3833" y="19766"/>
                </a:cubicBezTo>
                <a:cubicBezTo>
                  <a:pt x="3699" y="19742"/>
                  <a:pt x="3566" y="19720"/>
                  <a:pt x="3433" y="19696"/>
                </a:cubicBezTo>
                <a:lnTo>
                  <a:pt x="9192" y="19629"/>
                </a:lnTo>
                <a:close/>
                <a:moveTo>
                  <a:pt x="9149" y="19905"/>
                </a:moveTo>
                <a:cubicBezTo>
                  <a:pt x="9132" y="19907"/>
                  <a:pt x="9109" y="19911"/>
                  <a:pt x="9091" y="19913"/>
                </a:cubicBezTo>
                <a:cubicBezTo>
                  <a:pt x="9060" y="19917"/>
                  <a:pt x="9023" y="19915"/>
                  <a:pt x="8990" y="19913"/>
                </a:cubicBezTo>
                <a:cubicBezTo>
                  <a:pt x="9016" y="19912"/>
                  <a:pt x="9043" y="19910"/>
                  <a:pt x="9070" y="19908"/>
                </a:cubicBezTo>
                <a:cubicBezTo>
                  <a:pt x="9096" y="19907"/>
                  <a:pt x="9123" y="19906"/>
                  <a:pt x="9149" y="19905"/>
                </a:cubicBezTo>
                <a:close/>
                <a:moveTo>
                  <a:pt x="12302" y="20173"/>
                </a:moveTo>
                <a:cubicBezTo>
                  <a:pt x="12335" y="20169"/>
                  <a:pt x="12373" y="20172"/>
                  <a:pt x="12408" y="20173"/>
                </a:cubicBezTo>
                <a:cubicBezTo>
                  <a:pt x="12379" y="20175"/>
                  <a:pt x="12351" y="20176"/>
                  <a:pt x="12322" y="20178"/>
                </a:cubicBezTo>
                <a:cubicBezTo>
                  <a:pt x="12293" y="20179"/>
                  <a:pt x="12264" y="20182"/>
                  <a:pt x="12236" y="20183"/>
                </a:cubicBezTo>
                <a:cubicBezTo>
                  <a:pt x="12256" y="20180"/>
                  <a:pt x="12282" y="20176"/>
                  <a:pt x="12302" y="20173"/>
                </a:cubicBezTo>
                <a:close/>
              </a:path>
            </a:pathLst>
          </a:custGeom>
        </p:spPr>
      </p:pic>
      <p:sp>
        <p:nvSpPr>
          <p:cNvPr id="891" name="Shape"/>
          <p:cNvSpPr>
            <a:spLocks noGrp="1"/>
          </p:cNvSpPr>
          <p:nvPr>
            <p:ph type="body" idx="15"/>
          </p:nvPr>
        </p:nvSpPr>
        <p:spPr>
          <a:xfrm>
            <a:off x="8581313" y="7702771"/>
            <a:ext cx="1236455" cy="1178650"/>
          </a:xfrm>
          <a:custGeom>
            <a:avLst/>
            <a:gdLst/>
            <a:ahLst/>
            <a:cxnLst>
              <a:cxn ang="0">
                <a:pos x="wd2" y="hd2"/>
              </a:cxn>
              <a:cxn ang="5400000">
                <a:pos x="wd2" y="hd2"/>
              </a:cxn>
              <a:cxn ang="10800000">
                <a:pos x="wd2" y="hd2"/>
              </a:cxn>
              <a:cxn ang="16200000">
                <a:pos x="wd2" y="hd2"/>
              </a:cxn>
            </a:cxnLst>
            <a:rect l="0" t="0" r="r" b="b"/>
            <a:pathLst>
              <a:path w="21568" h="21583" extrusionOk="0">
                <a:moveTo>
                  <a:pt x="16592" y="2"/>
                </a:moveTo>
                <a:cubicBezTo>
                  <a:pt x="16492" y="-9"/>
                  <a:pt x="16386" y="16"/>
                  <a:pt x="16290" y="57"/>
                </a:cubicBezTo>
                <a:cubicBezTo>
                  <a:pt x="16249" y="74"/>
                  <a:pt x="16225" y="182"/>
                  <a:pt x="16193" y="245"/>
                </a:cubicBezTo>
                <a:cubicBezTo>
                  <a:pt x="16240" y="268"/>
                  <a:pt x="16289" y="302"/>
                  <a:pt x="16336" y="306"/>
                </a:cubicBezTo>
                <a:cubicBezTo>
                  <a:pt x="16441" y="316"/>
                  <a:pt x="16545" y="312"/>
                  <a:pt x="16650" y="312"/>
                </a:cubicBezTo>
                <a:cubicBezTo>
                  <a:pt x="16653" y="348"/>
                  <a:pt x="16656" y="380"/>
                  <a:pt x="16659" y="416"/>
                </a:cubicBezTo>
                <a:cubicBezTo>
                  <a:pt x="16603" y="443"/>
                  <a:pt x="16546" y="497"/>
                  <a:pt x="16491" y="495"/>
                </a:cubicBezTo>
                <a:cubicBezTo>
                  <a:pt x="16260" y="486"/>
                  <a:pt x="16030" y="460"/>
                  <a:pt x="15799" y="440"/>
                </a:cubicBezTo>
                <a:cubicBezTo>
                  <a:pt x="15671" y="429"/>
                  <a:pt x="15542" y="420"/>
                  <a:pt x="15414" y="404"/>
                </a:cubicBezTo>
                <a:cubicBezTo>
                  <a:pt x="15307" y="390"/>
                  <a:pt x="15200" y="344"/>
                  <a:pt x="15095" y="355"/>
                </a:cubicBezTo>
                <a:cubicBezTo>
                  <a:pt x="14983" y="367"/>
                  <a:pt x="14871" y="428"/>
                  <a:pt x="14731" y="477"/>
                </a:cubicBezTo>
                <a:cubicBezTo>
                  <a:pt x="14755" y="314"/>
                  <a:pt x="14770" y="216"/>
                  <a:pt x="14785" y="118"/>
                </a:cubicBezTo>
                <a:cubicBezTo>
                  <a:pt x="14476" y="3"/>
                  <a:pt x="14417" y="373"/>
                  <a:pt x="14295" y="623"/>
                </a:cubicBezTo>
                <a:cubicBezTo>
                  <a:pt x="14133" y="296"/>
                  <a:pt x="13756" y="295"/>
                  <a:pt x="13548" y="550"/>
                </a:cubicBezTo>
                <a:cubicBezTo>
                  <a:pt x="13464" y="495"/>
                  <a:pt x="13378" y="393"/>
                  <a:pt x="13343" y="422"/>
                </a:cubicBezTo>
                <a:cubicBezTo>
                  <a:pt x="13121" y="604"/>
                  <a:pt x="12922" y="745"/>
                  <a:pt x="12643" y="616"/>
                </a:cubicBezTo>
                <a:cubicBezTo>
                  <a:pt x="12449" y="527"/>
                  <a:pt x="12219" y="591"/>
                  <a:pt x="12006" y="586"/>
                </a:cubicBezTo>
                <a:cubicBezTo>
                  <a:pt x="11905" y="584"/>
                  <a:pt x="11803" y="567"/>
                  <a:pt x="11704" y="586"/>
                </a:cubicBezTo>
                <a:cubicBezTo>
                  <a:pt x="11466" y="631"/>
                  <a:pt x="11225" y="671"/>
                  <a:pt x="10991" y="750"/>
                </a:cubicBezTo>
                <a:cubicBezTo>
                  <a:pt x="10704" y="848"/>
                  <a:pt x="10421" y="982"/>
                  <a:pt x="10136" y="1097"/>
                </a:cubicBezTo>
                <a:cubicBezTo>
                  <a:pt x="10040" y="1136"/>
                  <a:pt x="9932" y="1221"/>
                  <a:pt x="9847" y="1188"/>
                </a:cubicBezTo>
                <a:cubicBezTo>
                  <a:pt x="9372" y="1005"/>
                  <a:pt x="8962" y="1257"/>
                  <a:pt x="8548" y="1541"/>
                </a:cubicBezTo>
                <a:cubicBezTo>
                  <a:pt x="8169" y="1799"/>
                  <a:pt x="7784" y="2030"/>
                  <a:pt x="7395" y="2252"/>
                </a:cubicBezTo>
                <a:cubicBezTo>
                  <a:pt x="7186" y="2372"/>
                  <a:pt x="6961" y="2441"/>
                  <a:pt x="6745" y="2538"/>
                </a:cubicBezTo>
                <a:cubicBezTo>
                  <a:pt x="5965" y="2891"/>
                  <a:pt x="5188" y="3250"/>
                  <a:pt x="4406" y="3596"/>
                </a:cubicBezTo>
                <a:cubicBezTo>
                  <a:pt x="4214" y="3682"/>
                  <a:pt x="4011" y="3714"/>
                  <a:pt x="3815" y="3785"/>
                </a:cubicBezTo>
                <a:cubicBezTo>
                  <a:pt x="3506" y="3897"/>
                  <a:pt x="3188" y="3983"/>
                  <a:pt x="2893" y="4150"/>
                </a:cubicBezTo>
                <a:cubicBezTo>
                  <a:pt x="2407" y="4424"/>
                  <a:pt x="1934" y="4749"/>
                  <a:pt x="1459" y="5062"/>
                </a:cubicBezTo>
                <a:cubicBezTo>
                  <a:pt x="1365" y="5124"/>
                  <a:pt x="1283" y="5228"/>
                  <a:pt x="1195" y="5311"/>
                </a:cubicBezTo>
                <a:cubicBezTo>
                  <a:pt x="1210" y="5357"/>
                  <a:pt x="1226" y="5400"/>
                  <a:pt x="1242" y="5445"/>
                </a:cubicBezTo>
                <a:cubicBezTo>
                  <a:pt x="1678" y="5255"/>
                  <a:pt x="2113" y="5064"/>
                  <a:pt x="2549" y="4874"/>
                </a:cubicBezTo>
                <a:cubicBezTo>
                  <a:pt x="2555" y="4900"/>
                  <a:pt x="2564" y="4927"/>
                  <a:pt x="2570" y="4953"/>
                </a:cubicBezTo>
                <a:cubicBezTo>
                  <a:pt x="2474" y="5018"/>
                  <a:pt x="2378" y="5106"/>
                  <a:pt x="2277" y="5147"/>
                </a:cubicBezTo>
                <a:cubicBezTo>
                  <a:pt x="1845" y="5322"/>
                  <a:pt x="1413" y="5491"/>
                  <a:pt x="977" y="5646"/>
                </a:cubicBezTo>
                <a:cubicBezTo>
                  <a:pt x="734" y="5732"/>
                  <a:pt x="576" y="5952"/>
                  <a:pt x="592" y="6193"/>
                </a:cubicBezTo>
                <a:cubicBezTo>
                  <a:pt x="732" y="6230"/>
                  <a:pt x="865" y="6268"/>
                  <a:pt x="998" y="6303"/>
                </a:cubicBezTo>
                <a:cubicBezTo>
                  <a:pt x="1000" y="6332"/>
                  <a:pt x="1005" y="6358"/>
                  <a:pt x="1007" y="6388"/>
                </a:cubicBezTo>
                <a:cubicBezTo>
                  <a:pt x="761" y="6533"/>
                  <a:pt x="419" y="6398"/>
                  <a:pt x="286" y="6868"/>
                </a:cubicBezTo>
                <a:cubicBezTo>
                  <a:pt x="456" y="7047"/>
                  <a:pt x="436" y="7105"/>
                  <a:pt x="80" y="7428"/>
                </a:cubicBezTo>
                <a:cubicBezTo>
                  <a:pt x="296" y="7412"/>
                  <a:pt x="480" y="7400"/>
                  <a:pt x="688" y="7385"/>
                </a:cubicBezTo>
                <a:cubicBezTo>
                  <a:pt x="494" y="7693"/>
                  <a:pt x="126" y="7500"/>
                  <a:pt x="1" y="8006"/>
                </a:cubicBezTo>
                <a:cubicBezTo>
                  <a:pt x="97" y="7971"/>
                  <a:pt x="165" y="7951"/>
                  <a:pt x="231" y="7927"/>
                </a:cubicBezTo>
                <a:cubicBezTo>
                  <a:pt x="351" y="7884"/>
                  <a:pt x="467" y="7835"/>
                  <a:pt x="588" y="7799"/>
                </a:cubicBezTo>
                <a:cubicBezTo>
                  <a:pt x="876" y="7712"/>
                  <a:pt x="1166" y="7633"/>
                  <a:pt x="1455" y="7549"/>
                </a:cubicBezTo>
                <a:cubicBezTo>
                  <a:pt x="1584" y="7512"/>
                  <a:pt x="1711" y="7468"/>
                  <a:pt x="1841" y="7440"/>
                </a:cubicBezTo>
                <a:cubicBezTo>
                  <a:pt x="1848" y="7439"/>
                  <a:pt x="1869" y="7544"/>
                  <a:pt x="1879" y="7586"/>
                </a:cubicBezTo>
                <a:cubicBezTo>
                  <a:pt x="2276" y="7512"/>
                  <a:pt x="2605" y="6999"/>
                  <a:pt x="3094" y="7282"/>
                </a:cubicBezTo>
                <a:cubicBezTo>
                  <a:pt x="2357" y="7676"/>
                  <a:pt x="1648" y="8053"/>
                  <a:pt x="940" y="8431"/>
                </a:cubicBezTo>
                <a:cubicBezTo>
                  <a:pt x="940" y="8442"/>
                  <a:pt x="939" y="8451"/>
                  <a:pt x="940" y="8462"/>
                </a:cubicBezTo>
                <a:cubicBezTo>
                  <a:pt x="1094" y="8433"/>
                  <a:pt x="1250" y="8404"/>
                  <a:pt x="1363" y="8383"/>
                </a:cubicBezTo>
                <a:cubicBezTo>
                  <a:pt x="1256" y="8490"/>
                  <a:pt x="1135" y="8615"/>
                  <a:pt x="1015" y="8735"/>
                </a:cubicBezTo>
                <a:cubicBezTo>
                  <a:pt x="954" y="8716"/>
                  <a:pt x="892" y="8700"/>
                  <a:pt x="831" y="8650"/>
                </a:cubicBezTo>
                <a:cubicBezTo>
                  <a:pt x="798" y="8624"/>
                  <a:pt x="714" y="8642"/>
                  <a:pt x="697" y="8681"/>
                </a:cubicBezTo>
                <a:cubicBezTo>
                  <a:pt x="672" y="8735"/>
                  <a:pt x="668" y="8838"/>
                  <a:pt x="688" y="8900"/>
                </a:cubicBezTo>
                <a:cubicBezTo>
                  <a:pt x="746" y="9078"/>
                  <a:pt x="843" y="9181"/>
                  <a:pt x="965" y="9228"/>
                </a:cubicBezTo>
                <a:cubicBezTo>
                  <a:pt x="968" y="9255"/>
                  <a:pt x="970" y="9280"/>
                  <a:pt x="973" y="9307"/>
                </a:cubicBezTo>
                <a:cubicBezTo>
                  <a:pt x="1019" y="9300"/>
                  <a:pt x="1065" y="9290"/>
                  <a:pt x="1112" y="9283"/>
                </a:cubicBezTo>
                <a:cubicBezTo>
                  <a:pt x="1199" y="9290"/>
                  <a:pt x="1248" y="9346"/>
                  <a:pt x="1271" y="9435"/>
                </a:cubicBezTo>
                <a:cubicBezTo>
                  <a:pt x="1187" y="9483"/>
                  <a:pt x="1103" y="9533"/>
                  <a:pt x="1019" y="9581"/>
                </a:cubicBezTo>
                <a:cubicBezTo>
                  <a:pt x="1013" y="9579"/>
                  <a:pt x="1005" y="9577"/>
                  <a:pt x="998" y="9575"/>
                </a:cubicBezTo>
                <a:cubicBezTo>
                  <a:pt x="988" y="9593"/>
                  <a:pt x="985" y="9598"/>
                  <a:pt x="982" y="9605"/>
                </a:cubicBezTo>
                <a:cubicBezTo>
                  <a:pt x="959" y="9618"/>
                  <a:pt x="937" y="9629"/>
                  <a:pt x="915" y="9642"/>
                </a:cubicBezTo>
                <a:cubicBezTo>
                  <a:pt x="936" y="9679"/>
                  <a:pt x="951" y="9702"/>
                  <a:pt x="969" y="9733"/>
                </a:cubicBezTo>
                <a:cubicBezTo>
                  <a:pt x="965" y="9808"/>
                  <a:pt x="965" y="9884"/>
                  <a:pt x="977" y="9958"/>
                </a:cubicBezTo>
                <a:cubicBezTo>
                  <a:pt x="923" y="9986"/>
                  <a:pt x="870" y="10011"/>
                  <a:pt x="797" y="10049"/>
                </a:cubicBezTo>
                <a:cubicBezTo>
                  <a:pt x="885" y="10163"/>
                  <a:pt x="962" y="10247"/>
                  <a:pt x="1040" y="10353"/>
                </a:cubicBezTo>
                <a:cubicBezTo>
                  <a:pt x="1054" y="10486"/>
                  <a:pt x="1053" y="10627"/>
                  <a:pt x="994" y="10779"/>
                </a:cubicBezTo>
                <a:cubicBezTo>
                  <a:pt x="905" y="11008"/>
                  <a:pt x="1293" y="11361"/>
                  <a:pt x="1501" y="11223"/>
                </a:cubicBezTo>
                <a:cubicBezTo>
                  <a:pt x="1665" y="11114"/>
                  <a:pt x="1667" y="11257"/>
                  <a:pt x="1686" y="11332"/>
                </a:cubicBezTo>
                <a:cubicBezTo>
                  <a:pt x="1608" y="11492"/>
                  <a:pt x="1549" y="11607"/>
                  <a:pt x="1506" y="11697"/>
                </a:cubicBezTo>
                <a:cubicBezTo>
                  <a:pt x="1433" y="11715"/>
                  <a:pt x="1324" y="11707"/>
                  <a:pt x="1313" y="11752"/>
                </a:cubicBezTo>
                <a:cubicBezTo>
                  <a:pt x="1286" y="11858"/>
                  <a:pt x="1275" y="12017"/>
                  <a:pt x="1313" y="12105"/>
                </a:cubicBezTo>
                <a:cubicBezTo>
                  <a:pt x="1399" y="12302"/>
                  <a:pt x="1518" y="12471"/>
                  <a:pt x="1610" y="12628"/>
                </a:cubicBezTo>
                <a:cubicBezTo>
                  <a:pt x="1317" y="12641"/>
                  <a:pt x="1130" y="12818"/>
                  <a:pt x="1091" y="13102"/>
                </a:cubicBezTo>
                <a:cubicBezTo>
                  <a:pt x="999" y="13173"/>
                  <a:pt x="898" y="13254"/>
                  <a:pt x="856" y="13376"/>
                </a:cubicBezTo>
                <a:cubicBezTo>
                  <a:pt x="727" y="13753"/>
                  <a:pt x="983" y="13793"/>
                  <a:pt x="1124" y="13941"/>
                </a:cubicBezTo>
                <a:cubicBezTo>
                  <a:pt x="1049" y="13959"/>
                  <a:pt x="986" y="13957"/>
                  <a:pt x="923" y="13953"/>
                </a:cubicBezTo>
                <a:cubicBezTo>
                  <a:pt x="727" y="13943"/>
                  <a:pt x="660" y="14071"/>
                  <a:pt x="751" y="14312"/>
                </a:cubicBezTo>
                <a:cubicBezTo>
                  <a:pt x="791" y="14419"/>
                  <a:pt x="850" y="14525"/>
                  <a:pt x="919" y="14592"/>
                </a:cubicBezTo>
                <a:cubicBezTo>
                  <a:pt x="1129" y="14798"/>
                  <a:pt x="1134" y="14791"/>
                  <a:pt x="936" y="15103"/>
                </a:cubicBezTo>
                <a:cubicBezTo>
                  <a:pt x="1078" y="15261"/>
                  <a:pt x="1202" y="15462"/>
                  <a:pt x="1359" y="15559"/>
                </a:cubicBezTo>
                <a:cubicBezTo>
                  <a:pt x="1520" y="15659"/>
                  <a:pt x="1712" y="15651"/>
                  <a:pt x="1887" y="15711"/>
                </a:cubicBezTo>
                <a:cubicBezTo>
                  <a:pt x="1946" y="15731"/>
                  <a:pt x="2021" y="15806"/>
                  <a:pt x="2038" y="15881"/>
                </a:cubicBezTo>
                <a:cubicBezTo>
                  <a:pt x="2056" y="15961"/>
                  <a:pt x="2015" y="16067"/>
                  <a:pt x="1992" y="16210"/>
                </a:cubicBezTo>
                <a:cubicBezTo>
                  <a:pt x="1826" y="15931"/>
                  <a:pt x="1771" y="15873"/>
                  <a:pt x="1610" y="16015"/>
                </a:cubicBezTo>
                <a:cubicBezTo>
                  <a:pt x="1335" y="16260"/>
                  <a:pt x="977" y="16418"/>
                  <a:pt x="927" y="17019"/>
                </a:cubicBezTo>
                <a:cubicBezTo>
                  <a:pt x="683" y="17155"/>
                  <a:pt x="331" y="17611"/>
                  <a:pt x="219" y="17955"/>
                </a:cubicBezTo>
                <a:cubicBezTo>
                  <a:pt x="200" y="18012"/>
                  <a:pt x="173" y="18090"/>
                  <a:pt x="185" y="18138"/>
                </a:cubicBezTo>
                <a:cubicBezTo>
                  <a:pt x="250" y="18389"/>
                  <a:pt x="165" y="18556"/>
                  <a:pt x="59" y="18734"/>
                </a:cubicBezTo>
                <a:cubicBezTo>
                  <a:pt x="15" y="18809"/>
                  <a:pt x="-16" y="18968"/>
                  <a:pt x="9" y="19044"/>
                </a:cubicBezTo>
                <a:cubicBezTo>
                  <a:pt x="30" y="19107"/>
                  <a:pt x="142" y="19104"/>
                  <a:pt x="215" y="19129"/>
                </a:cubicBezTo>
                <a:cubicBezTo>
                  <a:pt x="239" y="19137"/>
                  <a:pt x="265" y="19138"/>
                  <a:pt x="311" y="19141"/>
                </a:cubicBezTo>
                <a:cubicBezTo>
                  <a:pt x="234" y="19360"/>
                  <a:pt x="171" y="19546"/>
                  <a:pt x="85" y="19792"/>
                </a:cubicBezTo>
                <a:cubicBezTo>
                  <a:pt x="309" y="19878"/>
                  <a:pt x="538" y="19949"/>
                  <a:pt x="759" y="20053"/>
                </a:cubicBezTo>
                <a:cubicBezTo>
                  <a:pt x="1272" y="20294"/>
                  <a:pt x="1775" y="20566"/>
                  <a:pt x="2289" y="20795"/>
                </a:cubicBezTo>
                <a:cubicBezTo>
                  <a:pt x="2523" y="20900"/>
                  <a:pt x="2793" y="21055"/>
                  <a:pt x="3010" y="20978"/>
                </a:cubicBezTo>
                <a:cubicBezTo>
                  <a:pt x="3330" y="20864"/>
                  <a:pt x="3591" y="20988"/>
                  <a:pt x="3845" y="21166"/>
                </a:cubicBezTo>
                <a:cubicBezTo>
                  <a:pt x="4208" y="21421"/>
                  <a:pt x="4587" y="21536"/>
                  <a:pt x="4981" y="21580"/>
                </a:cubicBezTo>
                <a:cubicBezTo>
                  <a:pt x="5080" y="21591"/>
                  <a:pt x="5187" y="21566"/>
                  <a:pt x="5282" y="21525"/>
                </a:cubicBezTo>
                <a:cubicBezTo>
                  <a:pt x="5323" y="21508"/>
                  <a:pt x="5343" y="21406"/>
                  <a:pt x="5375" y="21343"/>
                </a:cubicBezTo>
                <a:cubicBezTo>
                  <a:pt x="5328" y="21320"/>
                  <a:pt x="5284" y="21280"/>
                  <a:pt x="5236" y="21276"/>
                </a:cubicBezTo>
                <a:cubicBezTo>
                  <a:pt x="5131" y="21266"/>
                  <a:pt x="5023" y="21276"/>
                  <a:pt x="4918" y="21276"/>
                </a:cubicBezTo>
                <a:cubicBezTo>
                  <a:pt x="4915" y="21240"/>
                  <a:pt x="4912" y="21202"/>
                  <a:pt x="4909" y="21166"/>
                </a:cubicBezTo>
                <a:cubicBezTo>
                  <a:pt x="4965" y="21139"/>
                  <a:pt x="5022" y="21085"/>
                  <a:pt x="5077" y="21087"/>
                </a:cubicBezTo>
                <a:cubicBezTo>
                  <a:pt x="5308" y="21096"/>
                  <a:pt x="5538" y="21122"/>
                  <a:pt x="5769" y="21142"/>
                </a:cubicBezTo>
                <a:cubicBezTo>
                  <a:pt x="5897" y="21153"/>
                  <a:pt x="6026" y="21168"/>
                  <a:pt x="6154" y="21184"/>
                </a:cubicBezTo>
                <a:cubicBezTo>
                  <a:pt x="6261" y="21198"/>
                  <a:pt x="6368" y="21238"/>
                  <a:pt x="6473" y="21227"/>
                </a:cubicBezTo>
                <a:cubicBezTo>
                  <a:pt x="6585" y="21215"/>
                  <a:pt x="6697" y="21154"/>
                  <a:pt x="6837" y="21105"/>
                </a:cubicBezTo>
                <a:cubicBezTo>
                  <a:pt x="6813" y="21268"/>
                  <a:pt x="6798" y="21372"/>
                  <a:pt x="6783" y="21470"/>
                </a:cubicBezTo>
                <a:cubicBezTo>
                  <a:pt x="7092" y="21585"/>
                  <a:pt x="7156" y="21209"/>
                  <a:pt x="7278" y="20959"/>
                </a:cubicBezTo>
                <a:cubicBezTo>
                  <a:pt x="7439" y="21286"/>
                  <a:pt x="7812" y="21293"/>
                  <a:pt x="8020" y="21039"/>
                </a:cubicBezTo>
                <a:cubicBezTo>
                  <a:pt x="8104" y="21093"/>
                  <a:pt x="8190" y="21189"/>
                  <a:pt x="8225" y="21160"/>
                </a:cubicBezTo>
                <a:cubicBezTo>
                  <a:pt x="8447" y="20978"/>
                  <a:pt x="8651" y="20837"/>
                  <a:pt x="8929" y="20966"/>
                </a:cubicBezTo>
                <a:cubicBezTo>
                  <a:pt x="9124" y="21055"/>
                  <a:pt x="9349" y="20997"/>
                  <a:pt x="9562" y="21002"/>
                </a:cubicBezTo>
                <a:cubicBezTo>
                  <a:pt x="9663" y="21004"/>
                  <a:pt x="9769" y="21021"/>
                  <a:pt x="9868" y="21002"/>
                </a:cubicBezTo>
                <a:cubicBezTo>
                  <a:pt x="10107" y="20957"/>
                  <a:pt x="10343" y="20911"/>
                  <a:pt x="10577" y="20832"/>
                </a:cubicBezTo>
                <a:cubicBezTo>
                  <a:pt x="10864" y="20734"/>
                  <a:pt x="11147" y="20600"/>
                  <a:pt x="11432" y="20485"/>
                </a:cubicBezTo>
                <a:cubicBezTo>
                  <a:pt x="11528" y="20446"/>
                  <a:pt x="11636" y="20361"/>
                  <a:pt x="11721" y="20394"/>
                </a:cubicBezTo>
                <a:cubicBezTo>
                  <a:pt x="12196" y="20577"/>
                  <a:pt x="12606" y="20331"/>
                  <a:pt x="13020" y="20047"/>
                </a:cubicBezTo>
                <a:cubicBezTo>
                  <a:pt x="13399" y="19789"/>
                  <a:pt x="13788" y="19552"/>
                  <a:pt x="14177" y="19330"/>
                </a:cubicBezTo>
                <a:cubicBezTo>
                  <a:pt x="14386" y="19210"/>
                  <a:pt x="14607" y="19147"/>
                  <a:pt x="14823" y="19050"/>
                </a:cubicBezTo>
                <a:cubicBezTo>
                  <a:pt x="15603" y="18697"/>
                  <a:pt x="16380" y="18332"/>
                  <a:pt x="17162" y="17986"/>
                </a:cubicBezTo>
                <a:cubicBezTo>
                  <a:pt x="17354" y="17900"/>
                  <a:pt x="17561" y="17868"/>
                  <a:pt x="17757" y="17797"/>
                </a:cubicBezTo>
                <a:cubicBezTo>
                  <a:pt x="18066" y="17685"/>
                  <a:pt x="18380" y="17605"/>
                  <a:pt x="18675" y="17438"/>
                </a:cubicBezTo>
                <a:cubicBezTo>
                  <a:pt x="19161" y="17164"/>
                  <a:pt x="19634" y="16833"/>
                  <a:pt x="20109" y="16520"/>
                </a:cubicBezTo>
                <a:cubicBezTo>
                  <a:pt x="20203" y="16458"/>
                  <a:pt x="20285" y="16360"/>
                  <a:pt x="20373" y="16277"/>
                </a:cubicBezTo>
                <a:cubicBezTo>
                  <a:pt x="20358" y="16231"/>
                  <a:pt x="20342" y="16182"/>
                  <a:pt x="20326" y="16137"/>
                </a:cubicBezTo>
                <a:cubicBezTo>
                  <a:pt x="19890" y="16327"/>
                  <a:pt x="19455" y="16518"/>
                  <a:pt x="19019" y="16708"/>
                </a:cubicBezTo>
                <a:cubicBezTo>
                  <a:pt x="19013" y="16682"/>
                  <a:pt x="19008" y="16655"/>
                  <a:pt x="19002" y="16629"/>
                </a:cubicBezTo>
                <a:cubicBezTo>
                  <a:pt x="19099" y="16564"/>
                  <a:pt x="19190" y="16482"/>
                  <a:pt x="19291" y="16441"/>
                </a:cubicBezTo>
                <a:cubicBezTo>
                  <a:pt x="19723" y="16266"/>
                  <a:pt x="20155" y="16097"/>
                  <a:pt x="20591" y="15942"/>
                </a:cubicBezTo>
                <a:cubicBezTo>
                  <a:pt x="20834" y="15856"/>
                  <a:pt x="20992" y="15630"/>
                  <a:pt x="20976" y="15389"/>
                </a:cubicBezTo>
                <a:cubicBezTo>
                  <a:pt x="20836" y="15352"/>
                  <a:pt x="20703" y="15320"/>
                  <a:pt x="20570" y="15285"/>
                </a:cubicBezTo>
                <a:cubicBezTo>
                  <a:pt x="20568" y="15256"/>
                  <a:pt x="20567" y="15224"/>
                  <a:pt x="20565" y="15194"/>
                </a:cubicBezTo>
                <a:cubicBezTo>
                  <a:pt x="20811" y="15049"/>
                  <a:pt x="21153" y="15184"/>
                  <a:pt x="21286" y="14714"/>
                </a:cubicBezTo>
                <a:cubicBezTo>
                  <a:pt x="21116" y="14535"/>
                  <a:pt x="21136" y="14477"/>
                  <a:pt x="21492" y="14154"/>
                </a:cubicBezTo>
                <a:cubicBezTo>
                  <a:pt x="21276" y="14170"/>
                  <a:pt x="21088" y="14182"/>
                  <a:pt x="20880" y="14197"/>
                </a:cubicBezTo>
                <a:cubicBezTo>
                  <a:pt x="21074" y="13889"/>
                  <a:pt x="21442" y="14082"/>
                  <a:pt x="21567" y="13576"/>
                </a:cubicBezTo>
                <a:cubicBezTo>
                  <a:pt x="21471" y="13611"/>
                  <a:pt x="21408" y="13637"/>
                  <a:pt x="21341" y="13662"/>
                </a:cubicBezTo>
                <a:cubicBezTo>
                  <a:pt x="21222" y="13704"/>
                  <a:pt x="21101" y="13753"/>
                  <a:pt x="20980" y="13789"/>
                </a:cubicBezTo>
                <a:cubicBezTo>
                  <a:pt x="20692" y="13876"/>
                  <a:pt x="20402" y="13955"/>
                  <a:pt x="20113" y="14039"/>
                </a:cubicBezTo>
                <a:cubicBezTo>
                  <a:pt x="19984" y="14076"/>
                  <a:pt x="19857" y="14114"/>
                  <a:pt x="19727" y="14142"/>
                </a:cubicBezTo>
                <a:cubicBezTo>
                  <a:pt x="19720" y="14143"/>
                  <a:pt x="19703" y="14038"/>
                  <a:pt x="19694" y="13996"/>
                </a:cubicBezTo>
                <a:cubicBezTo>
                  <a:pt x="19297" y="14070"/>
                  <a:pt x="18968" y="14583"/>
                  <a:pt x="18478" y="14300"/>
                </a:cubicBezTo>
                <a:cubicBezTo>
                  <a:pt x="19215" y="13906"/>
                  <a:pt x="19920" y="13529"/>
                  <a:pt x="20628" y="13151"/>
                </a:cubicBezTo>
                <a:cubicBezTo>
                  <a:pt x="20628" y="13140"/>
                  <a:pt x="20629" y="13131"/>
                  <a:pt x="20628" y="13120"/>
                </a:cubicBezTo>
                <a:cubicBezTo>
                  <a:pt x="20474" y="13149"/>
                  <a:pt x="20318" y="13178"/>
                  <a:pt x="20205" y="13199"/>
                </a:cubicBezTo>
                <a:cubicBezTo>
                  <a:pt x="20312" y="13092"/>
                  <a:pt x="20437" y="12973"/>
                  <a:pt x="20557" y="12853"/>
                </a:cubicBezTo>
                <a:cubicBezTo>
                  <a:pt x="20618" y="12872"/>
                  <a:pt x="20680" y="12888"/>
                  <a:pt x="20741" y="12938"/>
                </a:cubicBezTo>
                <a:cubicBezTo>
                  <a:pt x="20774" y="12964"/>
                  <a:pt x="20854" y="12946"/>
                  <a:pt x="20871" y="12907"/>
                </a:cubicBezTo>
                <a:cubicBezTo>
                  <a:pt x="20896" y="12853"/>
                  <a:pt x="20900" y="12744"/>
                  <a:pt x="20880" y="12682"/>
                </a:cubicBezTo>
                <a:cubicBezTo>
                  <a:pt x="20822" y="12503"/>
                  <a:pt x="20725" y="12406"/>
                  <a:pt x="20603" y="12360"/>
                </a:cubicBezTo>
                <a:cubicBezTo>
                  <a:pt x="20600" y="12332"/>
                  <a:pt x="20598" y="12303"/>
                  <a:pt x="20595" y="12275"/>
                </a:cubicBezTo>
                <a:cubicBezTo>
                  <a:pt x="20549" y="12282"/>
                  <a:pt x="20503" y="12292"/>
                  <a:pt x="20456" y="12299"/>
                </a:cubicBezTo>
                <a:cubicBezTo>
                  <a:pt x="20369" y="12292"/>
                  <a:pt x="20320" y="12237"/>
                  <a:pt x="20297" y="12147"/>
                </a:cubicBezTo>
                <a:cubicBezTo>
                  <a:pt x="20381" y="12099"/>
                  <a:pt x="20465" y="12049"/>
                  <a:pt x="20549" y="12001"/>
                </a:cubicBezTo>
                <a:cubicBezTo>
                  <a:pt x="20555" y="12003"/>
                  <a:pt x="20563" y="12005"/>
                  <a:pt x="20570" y="12007"/>
                </a:cubicBezTo>
                <a:cubicBezTo>
                  <a:pt x="20580" y="11989"/>
                  <a:pt x="20583" y="11984"/>
                  <a:pt x="20586" y="11977"/>
                </a:cubicBezTo>
                <a:cubicBezTo>
                  <a:pt x="20609" y="11964"/>
                  <a:pt x="20631" y="11953"/>
                  <a:pt x="20653" y="11940"/>
                </a:cubicBezTo>
                <a:cubicBezTo>
                  <a:pt x="20631" y="11902"/>
                  <a:pt x="20617" y="11880"/>
                  <a:pt x="20599" y="11849"/>
                </a:cubicBezTo>
                <a:cubicBezTo>
                  <a:pt x="20603" y="11776"/>
                  <a:pt x="20606" y="11702"/>
                  <a:pt x="20595" y="11630"/>
                </a:cubicBezTo>
                <a:cubicBezTo>
                  <a:pt x="20649" y="11602"/>
                  <a:pt x="20699" y="11571"/>
                  <a:pt x="20771" y="11533"/>
                </a:cubicBezTo>
                <a:cubicBezTo>
                  <a:pt x="20683" y="11419"/>
                  <a:pt x="20610" y="11334"/>
                  <a:pt x="20532" y="11229"/>
                </a:cubicBezTo>
                <a:cubicBezTo>
                  <a:pt x="20518" y="11097"/>
                  <a:pt x="20519" y="10960"/>
                  <a:pt x="20578" y="10809"/>
                </a:cubicBezTo>
                <a:cubicBezTo>
                  <a:pt x="20667" y="10580"/>
                  <a:pt x="20275" y="10221"/>
                  <a:pt x="20067" y="10359"/>
                </a:cubicBezTo>
                <a:cubicBezTo>
                  <a:pt x="19903" y="10468"/>
                  <a:pt x="19905" y="10325"/>
                  <a:pt x="19886" y="10250"/>
                </a:cubicBezTo>
                <a:cubicBezTo>
                  <a:pt x="19964" y="10090"/>
                  <a:pt x="20019" y="9981"/>
                  <a:pt x="20062" y="9891"/>
                </a:cubicBezTo>
                <a:cubicBezTo>
                  <a:pt x="20135" y="9873"/>
                  <a:pt x="20248" y="9882"/>
                  <a:pt x="20259" y="9836"/>
                </a:cubicBezTo>
                <a:cubicBezTo>
                  <a:pt x="20287" y="9730"/>
                  <a:pt x="20293" y="9571"/>
                  <a:pt x="20255" y="9483"/>
                </a:cubicBezTo>
                <a:cubicBezTo>
                  <a:pt x="20169" y="9286"/>
                  <a:pt x="20050" y="9117"/>
                  <a:pt x="19958" y="8960"/>
                </a:cubicBezTo>
                <a:cubicBezTo>
                  <a:pt x="20251" y="8947"/>
                  <a:pt x="20442" y="8764"/>
                  <a:pt x="20482" y="8480"/>
                </a:cubicBezTo>
                <a:cubicBezTo>
                  <a:pt x="20573" y="8409"/>
                  <a:pt x="20670" y="8334"/>
                  <a:pt x="20712" y="8212"/>
                </a:cubicBezTo>
                <a:cubicBezTo>
                  <a:pt x="20841" y="7835"/>
                  <a:pt x="20585" y="7789"/>
                  <a:pt x="20444" y="7641"/>
                </a:cubicBezTo>
                <a:cubicBezTo>
                  <a:pt x="20519" y="7623"/>
                  <a:pt x="20582" y="7631"/>
                  <a:pt x="20645" y="7635"/>
                </a:cubicBezTo>
                <a:cubicBezTo>
                  <a:pt x="20841" y="7645"/>
                  <a:pt x="20908" y="7511"/>
                  <a:pt x="20817" y="7270"/>
                </a:cubicBezTo>
                <a:cubicBezTo>
                  <a:pt x="20777" y="7163"/>
                  <a:pt x="20718" y="7057"/>
                  <a:pt x="20649" y="6990"/>
                </a:cubicBezTo>
                <a:cubicBezTo>
                  <a:pt x="20439" y="6784"/>
                  <a:pt x="20438" y="6791"/>
                  <a:pt x="20637" y="6479"/>
                </a:cubicBezTo>
                <a:cubicBezTo>
                  <a:pt x="20494" y="6321"/>
                  <a:pt x="20366" y="6120"/>
                  <a:pt x="20209" y="6023"/>
                </a:cubicBezTo>
                <a:cubicBezTo>
                  <a:pt x="20048" y="5923"/>
                  <a:pt x="19856" y="5937"/>
                  <a:pt x="19681" y="5877"/>
                </a:cubicBezTo>
                <a:cubicBezTo>
                  <a:pt x="19622" y="5857"/>
                  <a:pt x="19547" y="5782"/>
                  <a:pt x="19530" y="5707"/>
                </a:cubicBezTo>
                <a:cubicBezTo>
                  <a:pt x="19512" y="5627"/>
                  <a:pt x="19553" y="5515"/>
                  <a:pt x="19576" y="5372"/>
                </a:cubicBezTo>
                <a:cubicBezTo>
                  <a:pt x="19742" y="5651"/>
                  <a:pt x="19801" y="5709"/>
                  <a:pt x="19962" y="5567"/>
                </a:cubicBezTo>
                <a:cubicBezTo>
                  <a:pt x="20237" y="5322"/>
                  <a:pt x="20591" y="5164"/>
                  <a:pt x="20641" y="4563"/>
                </a:cubicBezTo>
                <a:cubicBezTo>
                  <a:pt x="20885" y="4427"/>
                  <a:pt x="21237" y="3971"/>
                  <a:pt x="21349" y="3627"/>
                </a:cubicBezTo>
                <a:cubicBezTo>
                  <a:pt x="21368" y="3570"/>
                  <a:pt x="21395" y="3492"/>
                  <a:pt x="21383" y="3444"/>
                </a:cubicBezTo>
                <a:cubicBezTo>
                  <a:pt x="21318" y="3193"/>
                  <a:pt x="21403" y="3033"/>
                  <a:pt x="21509" y="2854"/>
                </a:cubicBezTo>
                <a:cubicBezTo>
                  <a:pt x="21553" y="2779"/>
                  <a:pt x="21584" y="2621"/>
                  <a:pt x="21559" y="2544"/>
                </a:cubicBezTo>
                <a:cubicBezTo>
                  <a:pt x="21538" y="2481"/>
                  <a:pt x="21426" y="2478"/>
                  <a:pt x="21353" y="2453"/>
                </a:cubicBezTo>
                <a:cubicBezTo>
                  <a:pt x="21329" y="2445"/>
                  <a:pt x="21303" y="2450"/>
                  <a:pt x="21257" y="2447"/>
                </a:cubicBezTo>
                <a:cubicBezTo>
                  <a:pt x="21334" y="2228"/>
                  <a:pt x="21402" y="2042"/>
                  <a:pt x="21488" y="1796"/>
                </a:cubicBezTo>
                <a:cubicBezTo>
                  <a:pt x="21263" y="1710"/>
                  <a:pt x="21034" y="1633"/>
                  <a:pt x="20813" y="1529"/>
                </a:cubicBezTo>
                <a:cubicBezTo>
                  <a:pt x="20301" y="1288"/>
                  <a:pt x="19793" y="1016"/>
                  <a:pt x="19279" y="787"/>
                </a:cubicBezTo>
                <a:cubicBezTo>
                  <a:pt x="19045" y="682"/>
                  <a:pt x="18779" y="533"/>
                  <a:pt x="18562" y="610"/>
                </a:cubicBezTo>
                <a:cubicBezTo>
                  <a:pt x="18242" y="724"/>
                  <a:pt x="17977" y="600"/>
                  <a:pt x="17723" y="422"/>
                </a:cubicBezTo>
                <a:cubicBezTo>
                  <a:pt x="17360" y="167"/>
                  <a:pt x="16986" y="46"/>
                  <a:pt x="16592" y="2"/>
                </a:cubicBezTo>
                <a:close/>
              </a:path>
            </a:pathLst>
          </a:custGeom>
        </p:spPr>
        <p:txBody>
          <a:bodyPr/>
          <a:lstStyle/>
          <a:p>
            <a:pPr defTabSz="642937">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p>
        </p:txBody>
      </p:sp>
      <p:sp>
        <p:nvSpPr>
          <p:cNvPr id="892" name="Venenatis Euismod Purus"/>
          <p:cNvSpPr txBox="1">
            <a:spLocks noGrp="1"/>
          </p:cNvSpPr>
          <p:nvPr>
            <p:ph type="body" idx="16"/>
          </p:nvPr>
        </p:nvSpPr>
        <p:spPr>
          <a:xfrm>
            <a:off x="11087196" y="7832332"/>
            <a:ext cx="10617230" cy="984568"/>
          </a:xfrm>
          <a:prstGeom prst="rect">
            <a:avLst/>
          </a:prstGeom>
        </p:spPr>
        <p:txBody>
          <a:bodyPr/>
          <a:lstStyle/>
          <a:p>
            <a:pPr>
              <a:lnSpc>
                <a:spcPct val="80000"/>
              </a:lnSpc>
            </a:pPr>
            <a:r>
              <a:rPr lang="fr-FR" sz="6000" dirty="0" smtClean="0"/>
              <a:t>The </a:t>
            </a:r>
            <a:r>
              <a:rPr lang="fr-FR" sz="6000" dirty="0" smtClean="0"/>
              <a:t>european</a:t>
            </a:r>
            <a:r>
              <a:rPr lang="fr-FR" sz="6000" dirty="0" smtClean="0"/>
              <a:t> </a:t>
            </a:r>
            <a:r>
              <a:rPr lang="fr-FR" sz="6000" dirty="0" smtClean="0"/>
              <a:t>identity</a:t>
            </a:r>
            <a:endParaRPr sz="2800" dirty="0"/>
          </a:p>
        </p:txBody>
      </p:sp>
      <p:sp>
        <p:nvSpPr>
          <p:cNvPr id="894" name="Rectangle"/>
          <p:cNvSpPr>
            <a:spLocks noGrp="1"/>
          </p:cNvSpPr>
          <p:nvPr>
            <p:ph type="body" idx="17"/>
          </p:nvPr>
        </p:nvSpPr>
        <p:spPr>
          <a:prstGeom prst="rect">
            <a:avLst/>
          </a:prstGeom>
        </p:spPr>
        <p:txBody>
          <a:bodyPr/>
          <a:lstStyle/>
          <a:p>
            <a:pPr>
              <a:defRPr sz="5800">
                <a:latin typeface="Gill Sans"/>
                <a:ea typeface="Gill Sans"/>
                <a:cs typeface="Gill Sans"/>
                <a:sym typeface="Gill Sans"/>
              </a:defRPr>
            </a:pPr>
            <a:endParaRPr dirty="0"/>
          </a:p>
        </p:txBody>
      </p:sp>
      <p:sp>
        <p:nvSpPr>
          <p:cNvPr id="895" name="Line"/>
          <p:cNvSpPr>
            <a:spLocks noGrp="1"/>
          </p:cNvSpPr>
          <p:nvPr>
            <p:ph type="body" idx="18"/>
          </p:nvPr>
        </p:nvSpPr>
        <p:spPr>
          <a:xfrm>
            <a:off x="12191999" y="12260426"/>
            <a:ext cx="1" cy="371869"/>
          </a:xfrm>
          <a:prstGeom prst="line">
            <a:avLst/>
          </a:prstGeom>
        </p:spPr>
        <p:txBody>
          <a:bodyPr/>
          <a:lstStyle/>
          <a:p>
            <a:pPr>
              <a:defRPr sz="56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p>
        </p:txBody>
      </p:sp>
      <p:sp>
        <p:nvSpPr>
          <p:cNvPr id="896" name="Slide Number"/>
          <p:cNvSpPr txBox="1">
            <a:spLocks noGrp="1"/>
          </p:cNvSpPr>
          <p:nvPr>
            <p:ph type="sldNum" sz="quarter" idx="2"/>
          </p:nvPr>
        </p:nvSpPr>
        <p:spPr>
          <a:xfrm>
            <a:off x="12051220" y="11772503"/>
            <a:ext cx="281560" cy="422276"/>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119</a:t>
            </a:fld>
            <a:endParaRPr dirty="0"/>
          </a:p>
        </p:txBody>
      </p:sp>
      <p:sp>
        <p:nvSpPr>
          <p:cNvPr id="897" name="#1"/>
          <p:cNvSpPr txBox="1">
            <a:spLocks noGrp="1"/>
          </p:cNvSpPr>
          <p:nvPr>
            <p:ph type="body" idx="19"/>
          </p:nvPr>
        </p:nvSpPr>
        <p:spPr>
          <a:xfrm>
            <a:off x="8787016" y="7896853"/>
            <a:ext cx="1030752" cy="984568"/>
          </a:xfrm>
          <a:prstGeom prst="rect">
            <a:avLst/>
          </a:prstGeom>
        </p:spPr>
        <p:txBody>
          <a:bodyPr/>
          <a:lstStyle/>
          <a:p>
            <a:r>
              <a:rPr dirty="0" smtClean="0"/>
              <a:t>#</a:t>
            </a:r>
            <a:r>
              <a:rPr lang="fr-FR" dirty="0" smtClean="0"/>
              <a:t> 4</a:t>
            </a:r>
            <a:endParaRPr dirty="0"/>
          </a:p>
        </p:txBody>
      </p:sp>
      <p:sp>
        <p:nvSpPr>
          <p:cNvPr id="900" name="#2"/>
          <p:cNvSpPr txBox="1">
            <a:spLocks noGrp="1"/>
          </p:cNvSpPr>
          <p:nvPr>
            <p:ph type="body" idx="22"/>
          </p:nvPr>
        </p:nvSpPr>
        <p:spPr>
          <a:xfrm>
            <a:off x="3745523" y="8977455"/>
            <a:ext cx="1030752" cy="984568"/>
          </a:xfrm>
          <a:prstGeom prst="rect">
            <a:avLst/>
          </a:prstGeom>
        </p:spPr>
        <p:txBody>
          <a:bodyPr/>
          <a:lstStyle/>
          <a:p>
            <a:r>
              <a:rPr dirty="0"/>
              <a:t>#2</a:t>
            </a:r>
          </a:p>
        </p:txBody>
      </p:sp>
      <p:sp>
        <p:nvSpPr>
          <p:cNvPr id="904" name="#3"/>
          <p:cNvSpPr txBox="1">
            <a:spLocks noGrp="1"/>
          </p:cNvSpPr>
          <p:nvPr>
            <p:ph type="body" idx="26"/>
          </p:nvPr>
        </p:nvSpPr>
        <p:spPr>
          <a:xfrm>
            <a:off x="13730491" y="6280498"/>
            <a:ext cx="1030752" cy="984568"/>
          </a:xfrm>
          <a:prstGeom prst="rect">
            <a:avLst/>
          </a:prstGeom>
        </p:spPr>
        <p:txBody>
          <a:bodyPr/>
          <a:lstStyle/>
          <a:p>
            <a:r>
              <a:rPr dirty="0"/>
              <a:t>#3</a:t>
            </a:r>
          </a:p>
        </p:txBody>
      </p:sp>
      <p:sp>
        <p:nvSpPr>
          <p:cNvPr id="22" name="#3">
            <a:extLst>
              <a:ext uri="{FF2B5EF4-FFF2-40B4-BE49-F238E27FC236}">
                <a16:creationId xmlns="" xmlns:a16="http://schemas.microsoft.com/office/drawing/2014/main" id="{A5EDDBB0-B435-894F-AB23-B334E1D7CBEC}"/>
              </a:ext>
            </a:extLst>
          </p:cNvPr>
          <p:cNvSpPr txBox="1">
            <a:spLocks/>
          </p:cNvSpPr>
          <p:nvPr/>
        </p:nvSpPr>
        <p:spPr>
          <a:xfrm>
            <a:off x="14132913" y="9030625"/>
            <a:ext cx="1030752" cy="984568"/>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lstStyle>
            <a:lvl1pPr marL="0" marR="0" indent="0" algn="l" defTabSz="821531" eaLnBrk="1" latinLnBrk="0" hangingPunct="1">
              <a:lnSpc>
                <a:spcPct val="70000"/>
              </a:lnSpc>
              <a:spcBef>
                <a:spcPts val="0"/>
              </a:spcBef>
              <a:spcAft>
                <a:spcPts val="0"/>
              </a:spcAft>
              <a:buClrTx/>
              <a:buSzTx/>
              <a:buFontTx/>
              <a:buNone/>
              <a:tabLst/>
              <a:defRPr sz="5000" b="1" i="0" u="none" strike="noStrike" cap="all" spc="0" baseline="0">
                <a:ln>
                  <a:noFill/>
                </a:ln>
                <a:solidFill>
                  <a:srgbClr val="FFFFFF"/>
                </a:solidFill>
                <a:uFillTx/>
                <a:latin typeface="+mj-lt"/>
                <a:ea typeface="+mj-ea"/>
                <a:cs typeface="+mj-cs"/>
                <a:sym typeface="Avenir Next"/>
              </a:defRPr>
            </a:lvl1pPr>
            <a:lvl2pPr marL="0" marR="0" indent="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2pPr>
            <a:lvl3pPr marL="0" marR="0" indent="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3pPr>
            <a:lvl4pPr marL="0" marR="0" indent="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4pPr>
            <a:lvl5pPr marL="0" marR="0" indent="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5pPr>
            <a:lvl6pPr marL="0" marR="0" indent="35560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6pPr>
            <a:lvl7pPr marL="0" marR="0" indent="71120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7pPr>
            <a:lvl8pPr marL="0" marR="0" indent="106680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8pPr>
            <a:lvl9pPr marL="0" marR="0" indent="142240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9pPr>
          </a:lstStyle>
          <a:p>
            <a:r>
              <a:rPr lang="fr-FR" dirty="0"/>
              <a:t>#3</a:t>
            </a:r>
          </a:p>
        </p:txBody>
      </p:sp>
      <p:sp>
        <p:nvSpPr>
          <p:cNvPr id="42" name="ZoneTexte 41">
            <a:extLst>
              <a:ext uri="{FF2B5EF4-FFF2-40B4-BE49-F238E27FC236}">
                <a16:creationId xmlns="" xmlns:a16="http://schemas.microsoft.com/office/drawing/2014/main" id="{1F2D9E2C-2BAD-6A4A-BC28-3DF9F36E2171}"/>
              </a:ext>
            </a:extLst>
          </p:cNvPr>
          <p:cNvSpPr txBox="1"/>
          <p:nvPr/>
        </p:nvSpPr>
        <p:spPr>
          <a:xfrm>
            <a:off x="897444" y="12362917"/>
            <a:ext cx="7636956" cy="7598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algn="l"/>
            <a:r>
              <a:rPr lang="fr-FR" sz="2000" dirty="0">
                <a:latin typeface="Avenir Next Ultra Light" panose="020B0203020202020204" pitchFamily="34" charset="77"/>
              </a:rPr>
              <a:t>Christophe Gervasi – </a:t>
            </a:r>
            <a:r>
              <a:rPr lang="fr-FR" sz="2000" dirty="0" smtClean="0">
                <a:latin typeface="Avenir Next Ultra Light" panose="020B0203020202020204" pitchFamily="34" charset="77"/>
              </a:rPr>
              <a:t> Rapport qualitatif  - Construire un </a:t>
            </a:r>
            <a:r>
              <a:rPr lang="fr-FR" sz="2000" dirty="0">
                <a:latin typeface="Avenir Next Ultra Light" panose="020B0203020202020204" pitchFamily="34" charset="77"/>
              </a:rPr>
              <a:t>Nous </a:t>
            </a:r>
            <a:r>
              <a:rPr lang="fr-FR" sz="2000" dirty="0" smtClean="0">
                <a:latin typeface="Avenir Next Ultra Light" panose="020B0203020202020204" pitchFamily="34" charset="77"/>
              </a:rPr>
              <a:t>européen – Juillet 2021</a:t>
            </a:r>
            <a:endParaRPr kumimoji="0" lang="fr-FR" sz="2000" u="none" strike="noStrike" cap="none" spc="0" normalizeH="0" baseline="0" dirty="0">
              <a:ln>
                <a:noFill/>
              </a:ln>
              <a:solidFill>
                <a:srgbClr val="000000"/>
              </a:solidFill>
              <a:effectLst/>
              <a:uFillTx/>
              <a:latin typeface="Avenir Next Ultra Light" panose="020B0203020202020204" pitchFamily="34" charset="77"/>
              <a:sym typeface="Gill Sans"/>
            </a:endParaRPr>
          </a:p>
        </p:txBody>
      </p:sp>
      <p:pic>
        <p:nvPicPr>
          <p:cNvPr id="3" name="Image 2"/>
          <p:cNvPicPr>
            <a:picLocks noChangeAspect="1"/>
          </p:cNvPicPr>
          <p:nvPr/>
        </p:nvPicPr>
        <p:blipFill>
          <a:blip r:embed="rId3"/>
          <a:stretch>
            <a:fillRect/>
          </a:stretch>
        </p:blipFill>
        <p:spPr>
          <a:xfrm>
            <a:off x="21704426" y="3489075"/>
            <a:ext cx="2143125" cy="1395746"/>
          </a:xfrm>
          <a:prstGeom prst="rect">
            <a:avLst/>
          </a:prstGeom>
        </p:spPr>
      </p:pic>
      <p:pic>
        <p:nvPicPr>
          <p:cNvPr id="18" name="Image 17"/>
          <p:cNvPicPr>
            <a:picLocks noChangeAspect="1"/>
          </p:cNvPicPr>
          <p:nvPr/>
        </p:nvPicPr>
        <p:blipFill rotWithShape="1">
          <a:blip r:embed="rId4"/>
          <a:srcRect t="18883" b="18467"/>
          <a:stretch/>
        </p:blipFill>
        <p:spPr>
          <a:xfrm>
            <a:off x="19551525" y="3461290"/>
            <a:ext cx="2143125" cy="1431415"/>
          </a:xfrm>
          <a:prstGeom prst="rect">
            <a:avLst/>
          </a:prstGeom>
        </p:spPr>
      </p:pic>
    </p:spTree>
    <p:extLst>
      <p:ext uri="{BB962C8B-B14F-4D97-AF65-F5344CB8AC3E}">
        <p14:creationId xmlns:p14="http://schemas.microsoft.com/office/powerpoint/2010/main" val="3369218359"/>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 xmlns:a16="http://schemas.microsoft.com/office/drawing/2014/main" id="{9A3C046A-B3F5-9A42-B408-759E55BE4BE7}"/>
              </a:ext>
            </a:extLst>
          </p:cNvPr>
          <p:cNvSpPr>
            <a:spLocks noGrp="1"/>
          </p:cNvSpPr>
          <p:nvPr>
            <p:ph type="body" sz="quarter" idx="15"/>
          </p:nvPr>
        </p:nvSpPr>
        <p:spPr/>
        <p:txBody>
          <a:bodyPr/>
          <a:lstStyle/>
          <a:p>
            <a:endParaRPr lang="fr-FR" dirty="0"/>
          </a:p>
        </p:txBody>
      </p:sp>
      <p:sp>
        <p:nvSpPr>
          <p:cNvPr id="5" name="Espace réservé du texte 4">
            <a:extLst>
              <a:ext uri="{FF2B5EF4-FFF2-40B4-BE49-F238E27FC236}">
                <a16:creationId xmlns="" xmlns:a16="http://schemas.microsoft.com/office/drawing/2014/main" id="{81AA34F7-61BD-DE46-A618-3EEE7C67794C}"/>
              </a:ext>
            </a:extLst>
          </p:cNvPr>
          <p:cNvSpPr>
            <a:spLocks noGrp="1"/>
          </p:cNvSpPr>
          <p:nvPr>
            <p:ph type="body" sz="quarter" idx="16"/>
          </p:nvPr>
        </p:nvSpPr>
        <p:spPr/>
        <p:txBody>
          <a:bodyPr/>
          <a:lstStyle/>
          <a:p>
            <a:endParaRPr lang="fr-FR" dirty="0"/>
          </a:p>
        </p:txBody>
      </p:sp>
      <p:sp>
        <p:nvSpPr>
          <p:cNvPr id="885"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12</a:t>
            </a:fld>
            <a:endParaRPr dirty="0"/>
          </a:p>
        </p:txBody>
      </p:sp>
      <p:sp>
        <p:nvSpPr>
          <p:cNvPr id="886" name="Body"/>
          <p:cNvSpPr txBox="1">
            <a:spLocks noGrp="1"/>
          </p:cNvSpPr>
          <p:nvPr>
            <p:ph type="body" sz="half" idx="1"/>
          </p:nvPr>
        </p:nvSpPr>
        <p:spPr>
          <a:xfrm>
            <a:off x="3032295" y="4499810"/>
            <a:ext cx="19733919" cy="6629649"/>
          </a:xfrm>
          <a:prstGeom prst="rect">
            <a:avLst/>
          </a:prstGeom>
        </p:spPr>
        <p:txBody>
          <a:bodyPr wrap="square" numCol="1" anchor="ctr"/>
          <a:lstStyle/>
          <a:p>
            <a:pPr marL="704850" indent="-571500">
              <a:lnSpc>
                <a:spcPct val="100000"/>
              </a:lnSpc>
              <a:spcBef>
                <a:spcPts val="1800"/>
              </a:spcBef>
              <a:buSzPct val="124000"/>
              <a:buBlip>
                <a:blip r:embed="rId2"/>
              </a:buBlip>
              <a:tabLst>
                <a:tab pos="1508125" algn="l"/>
              </a:tabLst>
            </a:pPr>
            <a:r>
              <a:rPr lang="fr-FR" sz="4400" dirty="0">
                <a:latin typeface="+mj-lt"/>
              </a:rPr>
              <a:t>Les rapports intermédiaires (études documentaire, qualitative et </a:t>
            </a:r>
            <a:r>
              <a:rPr lang="fr-FR" sz="4400" dirty="0" smtClean="0">
                <a:latin typeface="+mj-lt"/>
              </a:rPr>
              <a:t>quantitatives)</a:t>
            </a:r>
            <a:endParaRPr lang="fr-FR" sz="4400" dirty="0">
              <a:latin typeface="+mj-lt"/>
            </a:endParaRPr>
          </a:p>
          <a:p>
            <a:pPr marL="704850" indent="-571500">
              <a:lnSpc>
                <a:spcPct val="100000"/>
              </a:lnSpc>
              <a:spcBef>
                <a:spcPts val="1800"/>
              </a:spcBef>
              <a:buSzPct val="124000"/>
              <a:buBlip>
                <a:blip r:embed="rId2"/>
              </a:buBlip>
              <a:tabLst>
                <a:tab pos="1508125" algn="l"/>
              </a:tabLst>
            </a:pPr>
            <a:r>
              <a:rPr lang="fr-FR" sz="4400" dirty="0">
                <a:latin typeface="+mj-lt"/>
              </a:rPr>
              <a:t>Le rapport d’étude final.</a:t>
            </a:r>
          </a:p>
          <a:p>
            <a:pPr marL="133350">
              <a:lnSpc>
                <a:spcPct val="100000"/>
              </a:lnSpc>
              <a:spcBef>
                <a:spcPts val="1800"/>
              </a:spcBef>
              <a:buSzPct val="124000"/>
              <a:tabLst>
                <a:tab pos="1508125" algn="l"/>
              </a:tabLst>
            </a:pPr>
            <a:r>
              <a:rPr lang="fr-FR" sz="3600" dirty="0">
                <a:solidFill>
                  <a:schemeClr val="tx1"/>
                </a:solidFill>
                <a:latin typeface="Avenir Next Ultra Light" panose="020B0203020202020204" pitchFamily="34" charset="77"/>
              </a:rPr>
              <a:t>Un rapport d’étude complet, sous format Powerpoint, pour une analyse exhaustive, approfondie et détaillée de l’ensemble des enseignements tirés.     </a:t>
            </a:r>
          </a:p>
          <a:p>
            <a:pPr marL="133350">
              <a:lnSpc>
                <a:spcPct val="100000"/>
              </a:lnSpc>
              <a:spcBef>
                <a:spcPts val="1800"/>
              </a:spcBef>
              <a:buSzPct val="124000"/>
              <a:tabLst>
                <a:tab pos="1508125" algn="l"/>
              </a:tabLst>
            </a:pPr>
            <a:r>
              <a:rPr lang="fr-FR" sz="3600" dirty="0">
                <a:solidFill>
                  <a:schemeClr val="tx1"/>
                </a:solidFill>
                <a:latin typeface="Avenir Next Ultra Light" panose="020B0203020202020204" pitchFamily="34" charset="77"/>
              </a:rPr>
              <a:t>Une version électronique sera fournie. </a:t>
            </a:r>
          </a:p>
          <a:p>
            <a:pPr marL="133350">
              <a:lnSpc>
                <a:spcPct val="100000"/>
              </a:lnSpc>
              <a:spcBef>
                <a:spcPts val="1800"/>
              </a:spcBef>
              <a:buSzPct val="124000"/>
              <a:tabLst>
                <a:tab pos="1508125" algn="l"/>
              </a:tabLst>
            </a:pPr>
            <a:r>
              <a:rPr lang="fr-FR" sz="3600" dirty="0">
                <a:solidFill>
                  <a:schemeClr val="tx1"/>
                </a:solidFill>
                <a:latin typeface="Avenir Next Ultra Light" panose="020B0203020202020204" pitchFamily="34" charset="77"/>
              </a:rPr>
              <a:t>Une version papier sera également disponible sur demande de vos services conformément </a:t>
            </a:r>
            <a:r>
              <a:rPr lang="fr-FR" sz="4000" dirty="0">
                <a:solidFill>
                  <a:schemeClr val="tx1"/>
                </a:solidFill>
                <a:latin typeface="Avenir Next Ultra Light" panose="020B0203020202020204" pitchFamily="34" charset="77"/>
              </a:rPr>
              <a:t>à notre charte environnementale.</a:t>
            </a:r>
          </a:p>
          <a:p>
            <a:pPr marL="704850" indent="-571500">
              <a:lnSpc>
                <a:spcPct val="100000"/>
              </a:lnSpc>
              <a:spcBef>
                <a:spcPts val="1800"/>
              </a:spcBef>
              <a:buSzPct val="124000"/>
              <a:buBlip>
                <a:blip r:embed="rId2"/>
              </a:buBlip>
              <a:tabLst>
                <a:tab pos="1508125" algn="l"/>
              </a:tabLst>
            </a:pPr>
            <a:r>
              <a:rPr lang="fr-FR" sz="4400" dirty="0">
                <a:latin typeface="+mj-lt"/>
              </a:rPr>
              <a:t>La présentation des résultats : en fonction des enjeux et des besoins.</a:t>
            </a:r>
          </a:p>
          <a:p>
            <a:pPr marL="133350">
              <a:lnSpc>
                <a:spcPct val="100000"/>
              </a:lnSpc>
              <a:spcBef>
                <a:spcPts val="1800"/>
              </a:spcBef>
              <a:buSzPct val="124000"/>
              <a:tabLst>
                <a:tab pos="1508125" algn="l"/>
              </a:tabLst>
            </a:pPr>
            <a:endParaRPr lang="fr-FR" sz="4400" dirty="0">
              <a:latin typeface="+mj-lt"/>
            </a:endParaRPr>
          </a:p>
        </p:txBody>
      </p:sp>
      <p:sp>
        <p:nvSpPr>
          <p:cNvPr id="19" name="Espace réservé du texte 2">
            <a:extLst>
              <a:ext uri="{FF2B5EF4-FFF2-40B4-BE49-F238E27FC236}">
                <a16:creationId xmlns="" xmlns:a16="http://schemas.microsoft.com/office/drawing/2014/main" id="{AB3789C9-0B28-4640-961A-BE451E50B0EF}"/>
              </a:ext>
            </a:extLst>
          </p:cNvPr>
          <p:cNvSpPr>
            <a:spLocks noGrp="1"/>
          </p:cNvSpPr>
          <p:nvPr>
            <p:ph type="body" sz="quarter" idx="13"/>
          </p:nvPr>
        </p:nvSpPr>
        <p:spPr>
          <a:xfrm>
            <a:off x="9620165" y="1656065"/>
            <a:ext cx="3422067" cy="793703"/>
          </a:xfrm>
        </p:spPr>
        <p:txBody>
          <a:bodyPr/>
          <a:lstStyle/>
          <a:p>
            <a:endParaRPr lang="fr-FR" dirty="0"/>
          </a:p>
        </p:txBody>
      </p:sp>
      <p:sp>
        <p:nvSpPr>
          <p:cNvPr id="20" name="Titre 1">
            <a:extLst>
              <a:ext uri="{FF2B5EF4-FFF2-40B4-BE49-F238E27FC236}">
                <a16:creationId xmlns="" xmlns:a16="http://schemas.microsoft.com/office/drawing/2014/main" id="{C3D392D1-BDA7-FA46-919D-428FD8FCC2D7}"/>
              </a:ext>
            </a:extLst>
          </p:cNvPr>
          <p:cNvSpPr>
            <a:spLocks noGrp="1"/>
          </p:cNvSpPr>
          <p:nvPr>
            <p:ph type="title"/>
          </p:nvPr>
        </p:nvSpPr>
        <p:spPr>
          <a:xfrm>
            <a:off x="5441688" y="1585085"/>
            <a:ext cx="13908168" cy="935665"/>
          </a:xfrm>
        </p:spPr>
        <p:txBody>
          <a:bodyPr/>
          <a:lstStyle/>
          <a:p>
            <a:pPr>
              <a:lnSpc>
                <a:spcPct val="90000"/>
              </a:lnSpc>
              <a:spcBef>
                <a:spcPct val="25000"/>
              </a:spcBef>
              <a:buClr>
                <a:schemeClr val="accent2"/>
              </a:buClr>
              <a:buSzPct val="90000"/>
              <a:tabLst>
                <a:tab pos="5918200" algn="l"/>
                <a:tab pos="6096000" algn="l"/>
              </a:tabLst>
              <a:defRPr/>
            </a:pPr>
            <a:r>
              <a:rPr lang="fr-FR" dirty="0">
                <a:solidFill>
                  <a:schemeClr val="tx1"/>
                </a:solidFill>
              </a:rPr>
              <a:t>La </a:t>
            </a:r>
            <a:r>
              <a:rPr lang="fr-FR" dirty="0">
                <a:solidFill>
                  <a:schemeClr val="bg1"/>
                </a:solidFill>
              </a:rPr>
              <a:t>prestation</a:t>
            </a:r>
            <a:r>
              <a:rPr lang="fr-FR" dirty="0">
                <a:solidFill>
                  <a:schemeClr val="tx1"/>
                </a:solidFill>
              </a:rPr>
              <a:t> comprend</a:t>
            </a:r>
          </a:p>
        </p:txBody>
      </p:sp>
      <p:sp>
        <p:nvSpPr>
          <p:cNvPr id="21" name="SuBTITLE GOES HERE">
            <a:extLst>
              <a:ext uri="{FF2B5EF4-FFF2-40B4-BE49-F238E27FC236}">
                <a16:creationId xmlns="" xmlns:a16="http://schemas.microsoft.com/office/drawing/2014/main" id="{35871DBC-935A-2347-A21E-2565A12C9458}"/>
              </a:ext>
            </a:extLst>
          </p:cNvPr>
          <p:cNvSpPr txBox="1">
            <a:spLocks noGrp="1"/>
          </p:cNvSpPr>
          <p:nvPr>
            <p:ph type="body" sz="quarter" idx="14"/>
          </p:nvPr>
        </p:nvSpPr>
        <p:spPr>
          <a:xfrm>
            <a:off x="4836343" y="888808"/>
            <a:ext cx="14711312" cy="371281"/>
          </a:xfrm>
          <a:prstGeom prst="rect">
            <a:avLst/>
          </a:prstGeom>
        </p:spPr>
        <p:txBody>
          <a:bodyPr/>
          <a:lstStyle/>
          <a:p>
            <a:r>
              <a:rPr lang="fr-FR" sz="2400" dirty="0"/>
              <a:t>Conditions de réalisations, calendrier et budget</a:t>
            </a:r>
          </a:p>
        </p:txBody>
      </p:sp>
      <p:sp>
        <p:nvSpPr>
          <p:cNvPr id="9" name="ZoneTexte 8">
            <a:extLst>
              <a:ext uri="{FF2B5EF4-FFF2-40B4-BE49-F238E27FC236}">
                <a16:creationId xmlns="" xmlns:a16="http://schemas.microsoft.com/office/drawing/2014/main" id="{C9FA69AC-CE85-7143-AB32-6EDEC5829621}"/>
              </a:ext>
            </a:extLst>
          </p:cNvPr>
          <p:cNvSpPr txBox="1"/>
          <p:nvPr/>
        </p:nvSpPr>
        <p:spPr>
          <a:xfrm>
            <a:off x="897443" y="12290250"/>
            <a:ext cx="7567287" cy="7598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algn="l"/>
            <a:r>
              <a:rPr lang="fr-FR" sz="2000" dirty="0">
                <a:latin typeface="Avenir Next Ultra Light" panose="020B0203020202020204" pitchFamily="34" charset="77"/>
              </a:rPr>
              <a:t>Christophe Gervasi –  Rapport qualitatif  - Construire un Nous européen – Juillet 2021</a:t>
            </a:r>
          </a:p>
        </p:txBody>
      </p:sp>
    </p:spTree>
    <p:extLst>
      <p:ext uri="{BB962C8B-B14F-4D97-AF65-F5344CB8AC3E}">
        <p14:creationId xmlns:p14="http://schemas.microsoft.com/office/powerpoint/2010/main" val="1700544542"/>
      </p:ext>
    </p:extLst>
  </p:cSld>
  <p:clrMapOvr>
    <a:masterClrMapping/>
  </p:clrMapOvr>
  <p:transition spd="med"/>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 xmlns:a16="http://schemas.microsoft.com/office/drawing/2014/main" id="{9A3C046A-B3F5-9A42-B408-759E55BE4BE7}"/>
              </a:ext>
            </a:extLst>
          </p:cNvPr>
          <p:cNvSpPr>
            <a:spLocks noGrp="1"/>
          </p:cNvSpPr>
          <p:nvPr>
            <p:ph type="body" sz="quarter" idx="15"/>
          </p:nvPr>
        </p:nvSpPr>
        <p:spPr>
          <a:xfrm>
            <a:off x="12192000" y="12462404"/>
            <a:ext cx="716050" cy="697261"/>
          </a:xfrm>
        </p:spPr>
        <p:txBody>
          <a:bodyPr/>
          <a:lstStyle/>
          <a:p>
            <a:endParaRPr lang="fr-FR" dirty="0"/>
          </a:p>
        </p:txBody>
      </p:sp>
      <p:sp>
        <p:nvSpPr>
          <p:cNvPr id="5" name="Espace réservé du texte 4">
            <a:extLst>
              <a:ext uri="{FF2B5EF4-FFF2-40B4-BE49-F238E27FC236}">
                <a16:creationId xmlns="" xmlns:a16="http://schemas.microsoft.com/office/drawing/2014/main" id="{81AA34F7-61BD-DE46-A618-3EEE7C67794C}"/>
              </a:ext>
            </a:extLst>
          </p:cNvPr>
          <p:cNvSpPr>
            <a:spLocks noGrp="1"/>
          </p:cNvSpPr>
          <p:nvPr>
            <p:ph type="body" sz="quarter" idx="16"/>
          </p:nvPr>
        </p:nvSpPr>
        <p:spPr>
          <a:xfrm>
            <a:off x="12550023" y="12801278"/>
            <a:ext cx="1" cy="371869"/>
          </a:xfrm>
        </p:spPr>
        <p:txBody>
          <a:bodyPr/>
          <a:lstStyle/>
          <a:p>
            <a:endParaRPr lang="fr-FR" dirty="0"/>
          </a:p>
        </p:txBody>
      </p:sp>
      <p:sp>
        <p:nvSpPr>
          <p:cNvPr id="885" name="Slide Number"/>
          <p:cNvSpPr txBox="1">
            <a:spLocks noGrp="1"/>
          </p:cNvSpPr>
          <p:nvPr>
            <p:ph type="sldNum" sz="quarter" idx="2"/>
          </p:nvPr>
        </p:nvSpPr>
        <p:spPr>
          <a:xfrm>
            <a:off x="12346252" y="12474582"/>
            <a:ext cx="407544" cy="422276"/>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120</a:t>
            </a:fld>
            <a:endParaRPr dirty="0"/>
          </a:p>
        </p:txBody>
      </p:sp>
      <p:sp>
        <p:nvSpPr>
          <p:cNvPr id="19" name="Espace réservé du texte 2">
            <a:extLst>
              <a:ext uri="{FF2B5EF4-FFF2-40B4-BE49-F238E27FC236}">
                <a16:creationId xmlns="" xmlns:a16="http://schemas.microsoft.com/office/drawing/2014/main" id="{AB3789C9-0B28-4640-961A-BE451E50B0EF}"/>
              </a:ext>
            </a:extLst>
          </p:cNvPr>
          <p:cNvSpPr>
            <a:spLocks noGrp="1"/>
          </p:cNvSpPr>
          <p:nvPr>
            <p:ph type="body" sz="quarter" idx="13"/>
          </p:nvPr>
        </p:nvSpPr>
        <p:spPr>
          <a:xfrm>
            <a:off x="3777916" y="1365069"/>
            <a:ext cx="15517275" cy="793703"/>
          </a:xfrm>
        </p:spPr>
        <p:txBody>
          <a:bodyPr/>
          <a:lstStyle/>
          <a:p>
            <a:endParaRPr lang="fr-FR" dirty="0"/>
          </a:p>
        </p:txBody>
      </p:sp>
      <p:sp>
        <p:nvSpPr>
          <p:cNvPr id="20" name="Titre 1">
            <a:extLst>
              <a:ext uri="{FF2B5EF4-FFF2-40B4-BE49-F238E27FC236}">
                <a16:creationId xmlns="" xmlns:a16="http://schemas.microsoft.com/office/drawing/2014/main" id="{C3D392D1-BDA7-FA46-919D-428FD8FCC2D7}"/>
              </a:ext>
            </a:extLst>
          </p:cNvPr>
          <p:cNvSpPr>
            <a:spLocks noGrp="1"/>
          </p:cNvSpPr>
          <p:nvPr>
            <p:ph type="title"/>
          </p:nvPr>
        </p:nvSpPr>
        <p:spPr>
          <a:xfrm>
            <a:off x="3521581" y="1321774"/>
            <a:ext cx="15348834" cy="935665"/>
          </a:xfrm>
        </p:spPr>
        <p:txBody>
          <a:bodyPr/>
          <a:lstStyle/>
          <a:p>
            <a:pPr>
              <a:lnSpc>
                <a:spcPct val="100000"/>
              </a:lnSpc>
            </a:pPr>
            <a:r>
              <a:rPr lang="en-US" spc="-1" dirty="0">
                <a:solidFill>
                  <a:schemeClr val="bg1"/>
                </a:solidFill>
                <a:latin typeface="Calibri"/>
              </a:rPr>
              <a:t>The </a:t>
            </a:r>
            <a:r>
              <a:rPr lang="en-US" spc="-1" dirty="0" smtClean="0">
                <a:solidFill>
                  <a:schemeClr val="bg1"/>
                </a:solidFill>
                <a:latin typeface="Calibri"/>
              </a:rPr>
              <a:t>European identity</a:t>
            </a:r>
            <a:endParaRPr lang="en-US" spc="-1" dirty="0">
              <a:solidFill>
                <a:schemeClr val="bg1"/>
              </a:solidFill>
              <a:latin typeface="Calibri"/>
            </a:endParaRPr>
          </a:p>
        </p:txBody>
      </p:sp>
      <p:sp>
        <p:nvSpPr>
          <p:cNvPr id="21" name="SuBTITLE GOES HERE">
            <a:extLst>
              <a:ext uri="{FF2B5EF4-FFF2-40B4-BE49-F238E27FC236}">
                <a16:creationId xmlns="" xmlns:a16="http://schemas.microsoft.com/office/drawing/2014/main" id="{35871DBC-935A-2347-A21E-2565A12C9458}"/>
              </a:ext>
            </a:extLst>
          </p:cNvPr>
          <p:cNvSpPr txBox="1">
            <a:spLocks noGrp="1"/>
          </p:cNvSpPr>
          <p:nvPr>
            <p:ph type="body" sz="quarter" idx="14"/>
          </p:nvPr>
        </p:nvSpPr>
        <p:spPr>
          <a:xfrm>
            <a:off x="4836344" y="747149"/>
            <a:ext cx="14711312" cy="371281"/>
          </a:xfrm>
          <a:prstGeom prst="rect">
            <a:avLst/>
          </a:prstGeom>
        </p:spPr>
        <p:txBody>
          <a:bodyPr/>
          <a:lstStyle/>
          <a:p>
            <a:r>
              <a:rPr lang="fr-FR" sz="2400" dirty="0" smtClean="0"/>
              <a:t>Analyse détaillée</a:t>
            </a:r>
            <a:endParaRPr lang="fr-FR" sz="2400" dirty="0"/>
          </a:p>
        </p:txBody>
      </p:sp>
      <p:sp>
        <p:nvSpPr>
          <p:cNvPr id="9" name="ZoneTexte 8">
            <a:extLst>
              <a:ext uri="{FF2B5EF4-FFF2-40B4-BE49-F238E27FC236}">
                <a16:creationId xmlns="" xmlns:a16="http://schemas.microsoft.com/office/drawing/2014/main" id="{C9FA69AC-CE85-7143-AB32-6EDEC5829621}"/>
              </a:ext>
            </a:extLst>
          </p:cNvPr>
          <p:cNvSpPr txBox="1"/>
          <p:nvPr/>
        </p:nvSpPr>
        <p:spPr>
          <a:xfrm>
            <a:off x="897443" y="12362917"/>
            <a:ext cx="7218945" cy="7598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algn="l"/>
            <a:r>
              <a:rPr lang="fr-FR" sz="2000" dirty="0">
                <a:latin typeface="Avenir Next Ultra Light" panose="020B0203020202020204" pitchFamily="34" charset="77"/>
              </a:rPr>
              <a:t>Christophe Gervasi –  Rapport qualitatif  - Construire un Nous européen – Juillet 2021</a:t>
            </a:r>
          </a:p>
        </p:txBody>
      </p:sp>
      <p:pic>
        <p:nvPicPr>
          <p:cNvPr id="10" name="Image 9"/>
          <p:cNvPicPr>
            <a:picLocks noChangeAspect="1"/>
          </p:cNvPicPr>
          <p:nvPr/>
        </p:nvPicPr>
        <p:blipFill rotWithShape="1">
          <a:blip r:embed="rId2"/>
          <a:srcRect t="18883" b="18467"/>
          <a:stretch/>
        </p:blipFill>
        <p:spPr>
          <a:xfrm>
            <a:off x="19551526" y="500510"/>
            <a:ext cx="2143125" cy="1472669"/>
          </a:xfrm>
          <a:prstGeom prst="rect">
            <a:avLst/>
          </a:prstGeom>
        </p:spPr>
      </p:pic>
      <p:pic>
        <p:nvPicPr>
          <p:cNvPr id="12" name="Image 11"/>
          <p:cNvPicPr>
            <a:picLocks noChangeAspect="1"/>
          </p:cNvPicPr>
          <p:nvPr/>
        </p:nvPicPr>
        <p:blipFill>
          <a:blip r:embed="rId3"/>
          <a:stretch>
            <a:fillRect/>
          </a:stretch>
        </p:blipFill>
        <p:spPr>
          <a:xfrm>
            <a:off x="21694651" y="541840"/>
            <a:ext cx="2143125" cy="1431340"/>
          </a:xfrm>
          <a:prstGeom prst="rect">
            <a:avLst/>
          </a:prstGeom>
        </p:spPr>
      </p:pic>
      <p:sp>
        <p:nvSpPr>
          <p:cNvPr id="14" name="pole tekstowe 15">
            <a:extLst>
              <a:ext uri="{FF2B5EF4-FFF2-40B4-BE49-F238E27FC236}">
                <a16:creationId xmlns="" xmlns:a16="http://schemas.microsoft.com/office/drawing/2014/main" id="{3C0893E4-76E1-4E39-9769-FD6AD226E047}"/>
              </a:ext>
            </a:extLst>
          </p:cNvPr>
          <p:cNvSpPr txBox="1"/>
          <p:nvPr/>
        </p:nvSpPr>
        <p:spPr>
          <a:xfrm>
            <a:off x="1269945" y="2698793"/>
            <a:ext cx="21060666" cy="830997"/>
          </a:xfrm>
          <a:prstGeom prst="rect">
            <a:avLst/>
          </a:prstGeom>
          <a:noFill/>
        </p:spPr>
        <p:txBody>
          <a:bodyPr wrap="square">
            <a:spAutoFit/>
          </a:bodyPr>
          <a:lstStyle/>
          <a:p>
            <a:pPr algn="l"/>
            <a:r>
              <a:rPr lang="fr-FR" sz="4800" b="1" spc="-1" dirty="0" smtClean="0">
                <a:solidFill>
                  <a:srgbClr val="262626"/>
                </a:solidFill>
                <a:latin typeface="Calibri"/>
              </a:rPr>
              <a:t>Europe associations</a:t>
            </a:r>
            <a:endParaRPr lang="en-US" sz="4800" b="1" spc="-1" dirty="0">
              <a:solidFill>
                <a:srgbClr val="262626"/>
              </a:solidFill>
              <a:latin typeface="Calibri"/>
            </a:endParaRPr>
          </a:p>
        </p:txBody>
      </p:sp>
      <p:sp>
        <p:nvSpPr>
          <p:cNvPr id="15" name="pole tekstowe 15">
            <a:extLst>
              <a:ext uri="{FF2B5EF4-FFF2-40B4-BE49-F238E27FC236}">
                <a16:creationId xmlns="" xmlns:a16="http://schemas.microsoft.com/office/drawing/2014/main" id="{3C0893E4-76E1-4E39-9769-FD6AD226E047}"/>
              </a:ext>
            </a:extLst>
          </p:cNvPr>
          <p:cNvSpPr txBox="1"/>
          <p:nvPr/>
        </p:nvSpPr>
        <p:spPr>
          <a:xfrm>
            <a:off x="442731" y="3767443"/>
            <a:ext cx="22187643" cy="7794954"/>
          </a:xfrm>
          <a:prstGeom prst="rect">
            <a:avLst/>
          </a:prstGeom>
          <a:noFill/>
        </p:spPr>
        <p:txBody>
          <a:bodyPr wrap="square">
            <a:spAutoFit/>
          </a:bodyPr>
          <a:lstStyle/>
          <a:p>
            <a:pPr marL="1371600">
              <a:lnSpc>
                <a:spcPct val="120000"/>
              </a:lnSpc>
              <a:spcAft>
                <a:spcPts val="800"/>
              </a:spcAft>
            </a:pPr>
            <a:r>
              <a:rPr lang="en-US" sz="3200" dirty="0">
                <a:solidFill>
                  <a:srgbClr val="271880"/>
                </a:solidFill>
                <a:latin typeface="Calibri" panose="020F0502020204030204" pitchFamily="34" charset="0"/>
                <a:ea typeface="Times New Roman" panose="02020603050405020304" pitchFamily="18" charset="0"/>
                <a:cs typeface="Times New Roman" panose="02020603050405020304" pitchFamily="18" charset="0"/>
              </a:rPr>
              <a:t>A mix of top-of-mind associations focused </a:t>
            </a:r>
            <a:r>
              <a:rPr lang="en-US" sz="3200" b="1" dirty="0">
                <a:solidFill>
                  <a:srgbClr val="271880"/>
                </a:solidFill>
                <a:latin typeface="Calibri" panose="020F0502020204030204" pitchFamily="34" charset="0"/>
                <a:ea typeface="Times New Roman" panose="02020603050405020304" pitchFamily="18" charset="0"/>
                <a:cs typeface="Times New Roman" panose="02020603050405020304" pitchFamily="18" charset="0"/>
              </a:rPr>
              <a:t>on security &amp; heritage, and were all neutral or </a:t>
            </a:r>
            <a:r>
              <a:rPr lang="en-US" sz="3200" b="1" dirty="0" smtClean="0">
                <a:solidFill>
                  <a:srgbClr val="271880"/>
                </a:solidFill>
                <a:latin typeface="Calibri" panose="020F0502020204030204" pitchFamily="34" charset="0"/>
                <a:ea typeface="Times New Roman" panose="02020603050405020304" pitchFamily="18" charset="0"/>
                <a:cs typeface="Times New Roman" panose="02020603050405020304" pitchFamily="18" charset="0"/>
              </a:rPr>
              <a:t>positive</a:t>
            </a:r>
            <a:endParaRPr lang="pl-PL" sz="2800" dirty="0">
              <a:solidFill>
                <a:srgbClr val="271880"/>
              </a:solidFill>
              <a:latin typeface="Constantia" panose="02030602050306030303" pitchFamily="18" charset="0"/>
              <a:ea typeface="Times New Roman" panose="02020603050405020304" pitchFamily="18" charset="0"/>
              <a:cs typeface="Times New Roman" panose="02020603050405020304" pitchFamily="18" charset="0"/>
            </a:endParaRPr>
          </a:p>
          <a:p>
            <a:pPr marL="1371600">
              <a:lnSpc>
                <a:spcPct val="120000"/>
              </a:lnSpc>
              <a:spcAft>
                <a:spcPts val="800"/>
              </a:spcAft>
            </a:pPr>
            <a:r>
              <a:rPr lang="en-US" sz="2400" b="1" dirty="0">
                <a:solidFill>
                  <a:srgbClr val="271880"/>
                </a:solidFill>
                <a:latin typeface="Calibri" panose="020F0502020204030204" pitchFamily="34" charset="0"/>
                <a:ea typeface="Times New Roman" panose="02020603050405020304" pitchFamily="18" charset="0"/>
                <a:cs typeface="Times New Roman" panose="02020603050405020304" pitchFamily="18" charset="0"/>
              </a:rPr>
              <a:t>Sebastian: </a:t>
            </a:r>
            <a:r>
              <a:rPr lang="en-US" sz="2400" dirty="0">
                <a:solidFill>
                  <a:srgbClr val="5A5A5A"/>
                </a:solidFill>
                <a:latin typeface="Calibri" panose="020F0502020204030204" pitchFamily="34" charset="0"/>
                <a:ea typeface="Times New Roman" panose="02020603050405020304" pitchFamily="18" charset="0"/>
                <a:cs typeface="Times New Roman" panose="02020603050405020304" pitchFamily="18" charset="0"/>
              </a:rPr>
              <a:t>civilization, peace, cosmopolitanism, architecture- the appearance of cities and villages, the proximity to it</a:t>
            </a:r>
            <a:endParaRPr lang="pl-PL" sz="2400" dirty="0">
              <a:solidFill>
                <a:srgbClr val="5A5A5A"/>
              </a:solidFill>
              <a:latin typeface="Constantia" panose="02030602050306030303" pitchFamily="18" charset="0"/>
              <a:ea typeface="Times New Roman" panose="02020603050405020304" pitchFamily="18" charset="0"/>
              <a:cs typeface="Times New Roman" panose="02020603050405020304" pitchFamily="18" charset="0"/>
            </a:endParaRPr>
          </a:p>
          <a:p>
            <a:pPr marL="1371600">
              <a:lnSpc>
                <a:spcPct val="120000"/>
              </a:lnSpc>
              <a:spcAft>
                <a:spcPts val="800"/>
              </a:spcAft>
            </a:pPr>
            <a:r>
              <a:rPr lang="en-US" sz="2400" b="1" dirty="0">
                <a:solidFill>
                  <a:srgbClr val="271880"/>
                </a:solidFill>
                <a:latin typeface="Calibri" panose="020F0502020204030204" pitchFamily="34" charset="0"/>
                <a:ea typeface="Times New Roman" panose="02020603050405020304" pitchFamily="18" charset="0"/>
                <a:cs typeface="Times New Roman" panose="02020603050405020304" pitchFamily="18" charset="0"/>
              </a:rPr>
              <a:t>Szymon</a:t>
            </a:r>
            <a:r>
              <a:rPr lang="en-US" sz="2400" b="1" dirty="0">
                <a:solidFill>
                  <a:srgbClr val="271880"/>
                </a:solidFill>
                <a:latin typeface="Calibri" panose="020F0502020204030204" pitchFamily="34" charset="0"/>
                <a:ea typeface="Times New Roman" panose="02020603050405020304" pitchFamily="18" charset="0"/>
                <a:cs typeface="Times New Roman" panose="02020603050405020304" pitchFamily="18" charset="0"/>
              </a:rPr>
              <a:t>: </a:t>
            </a:r>
            <a:r>
              <a:rPr lang="en-US" sz="2400" dirty="0">
                <a:solidFill>
                  <a:srgbClr val="5A5A5A"/>
                </a:solidFill>
                <a:latin typeface="Calibri" panose="020F0502020204030204" pitchFamily="34" charset="0"/>
                <a:ea typeface="Times New Roman" panose="02020603050405020304" pitchFamily="18" charset="0"/>
                <a:cs typeface="Times New Roman" panose="02020603050405020304" pitchFamily="18" charset="0"/>
              </a:rPr>
              <a:t>freedom, a community of values ​​that gives a sense of predictability.</a:t>
            </a:r>
            <a:endParaRPr lang="pl-PL" sz="2400" dirty="0">
              <a:solidFill>
                <a:srgbClr val="5A5A5A"/>
              </a:solidFill>
              <a:latin typeface="Constantia" panose="02030602050306030303" pitchFamily="18" charset="0"/>
              <a:ea typeface="Times New Roman" panose="02020603050405020304" pitchFamily="18" charset="0"/>
              <a:cs typeface="Times New Roman" panose="02020603050405020304" pitchFamily="18" charset="0"/>
            </a:endParaRPr>
          </a:p>
          <a:p>
            <a:pPr marL="1371600">
              <a:lnSpc>
                <a:spcPct val="120000"/>
              </a:lnSpc>
              <a:spcAft>
                <a:spcPts val="800"/>
              </a:spcAft>
            </a:pPr>
            <a:r>
              <a:rPr lang="en-US" sz="2400" b="1" dirty="0">
                <a:solidFill>
                  <a:srgbClr val="271880"/>
                </a:solidFill>
                <a:latin typeface="Calibri" panose="020F0502020204030204" pitchFamily="34" charset="0"/>
                <a:ea typeface="Times New Roman" panose="02020603050405020304" pitchFamily="18" charset="0"/>
                <a:cs typeface="Times New Roman" panose="02020603050405020304" pitchFamily="18" charset="0"/>
              </a:rPr>
              <a:t>Magdalena</a:t>
            </a:r>
            <a:r>
              <a:rPr lang="en-US" sz="2400" dirty="0">
                <a:solidFill>
                  <a:srgbClr val="5A5A5A"/>
                </a:solidFill>
                <a:latin typeface="Calibri" panose="020F0502020204030204" pitchFamily="34" charset="0"/>
                <a:ea typeface="Times New Roman" panose="02020603050405020304" pitchFamily="18" charset="0"/>
                <a:cs typeface="Times New Roman" panose="02020603050405020304" pitchFamily="18" charset="0"/>
              </a:rPr>
              <a:t>: art, security, no armed conflicts</a:t>
            </a:r>
            <a:endParaRPr lang="pl-PL" sz="2400" dirty="0">
              <a:solidFill>
                <a:srgbClr val="5A5A5A"/>
              </a:solidFill>
              <a:latin typeface="Constantia" panose="02030602050306030303" pitchFamily="18" charset="0"/>
              <a:ea typeface="Times New Roman" panose="02020603050405020304" pitchFamily="18" charset="0"/>
              <a:cs typeface="Times New Roman" panose="02020603050405020304" pitchFamily="18" charset="0"/>
            </a:endParaRPr>
          </a:p>
          <a:p>
            <a:pPr marL="1371600">
              <a:lnSpc>
                <a:spcPct val="120000"/>
              </a:lnSpc>
              <a:spcAft>
                <a:spcPts val="800"/>
              </a:spcAft>
            </a:pPr>
            <a:r>
              <a:rPr lang="en-US" sz="2400" b="1" dirty="0">
                <a:solidFill>
                  <a:srgbClr val="271880"/>
                </a:solidFill>
                <a:latin typeface="Calibri" panose="020F0502020204030204" pitchFamily="34" charset="0"/>
                <a:ea typeface="Times New Roman" panose="02020603050405020304" pitchFamily="18" charset="0"/>
                <a:cs typeface="Times New Roman" panose="02020603050405020304" pitchFamily="18" charset="0"/>
              </a:rPr>
              <a:t>Piotr</a:t>
            </a:r>
            <a:r>
              <a:rPr lang="en-US" sz="2400" dirty="0">
                <a:solidFill>
                  <a:srgbClr val="5A5A5A"/>
                </a:solidFill>
                <a:latin typeface="Calibri" panose="020F0502020204030204" pitchFamily="34" charset="0"/>
                <a:ea typeface="Times New Roman" panose="02020603050405020304" pitchFamily="18" charset="0"/>
                <a:cs typeface="Times New Roman" panose="02020603050405020304" pitchFamily="18" charset="0"/>
              </a:rPr>
              <a:t>: security</a:t>
            </a:r>
            <a:endParaRPr lang="pl-PL" sz="2400" dirty="0">
              <a:solidFill>
                <a:srgbClr val="5A5A5A"/>
              </a:solidFill>
              <a:latin typeface="Constantia" panose="02030602050306030303" pitchFamily="18" charset="0"/>
              <a:ea typeface="Times New Roman" panose="02020603050405020304" pitchFamily="18" charset="0"/>
              <a:cs typeface="Times New Roman" panose="02020603050405020304" pitchFamily="18" charset="0"/>
            </a:endParaRPr>
          </a:p>
          <a:p>
            <a:pPr marL="1371600">
              <a:lnSpc>
                <a:spcPct val="120000"/>
              </a:lnSpc>
              <a:spcAft>
                <a:spcPts val="800"/>
              </a:spcAft>
            </a:pPr>
            <a:r>
              <a:rPr lang="en-US" sz="2400" b="1" dirty="0">
                <a:solidFill>
                  <a:srgbClr val="271880"/>
                </a:solidFill>
                <a:latin typeface="Calibri" panose="020F0502020204030204" pitchFamily="34" charset="0"/>
                <a:ea typeface="Times New Roman" panose="02020603050405020304" pitchFamily="18" charset="0"/>
                <a:cs typeface="Times New Roman" panose="02020603050405020304" pitchFamily="18" charset="0"/>
              </a:rPr>
              <a:t>Agnieszka: </a:t>
            </a:r>
            <a:r>
              <a:rPr lang="en-US" sz="2400" dirty="0">
                <a:solidFill>
                  <a:srgbClr val="5A5A5A"/>
                </a:solidFill>
                <a:latin typeface="Calibri" panose="020F0502020204030204" pitchFamily="34" charset="0"/>
                <a:ea typeface="Times New Roman" panose="02020603050405020304" pitchFamily="18" charset="0"/>
                <a:cs typeface="Times New Roman" panose="02020603050405020304" pitchFamily="18" charset="0"/>
              </a:rPr>
              <a:t>we can communicate in English everywhere, European language</a:t>
            </a:r>
            <a:endParaRPr lang="pl-PL" sz="2400" dirty="0">
              <a:solidFill>
                <a:srgbClr val="5A5A5A"/>
              </a:solidFill>
              <a:latin typeface="Constantia" panose="02030602050306030303" pitchFamily="18" charset="0"/>
              <a:ea typeface="Times New Roman" panose="02020603050405020304" pitchFamily="18" charset="0"/>
              <a:cs typeface="Times New Roman" panose="02020603050405020304" pitchFamily="18" charset="0"/>
            </a:endParaRPr>
          </a:p>
          <a:p>
            <a:pPr marL="1371600">
              <a:lnSpc>
                <a:spcPct val="120000"/>
              </a:lnSpc>
              <a:spcAft>
                <a:spcPts val="800"/>
              </a:spcAft>
            </a:pPr>
            <a:r>
              <a:rPr lang="en-US" sz="2400" b="1" dirty="0">
                <a:solidFill>
                  <a:srgbClr val="271880"/>
                </a:solidFill>
                <a:latin typeface="Calibri" panose="020F0502020204030204" pitchFamily="34" charset="0"/>
                <a:ea typeface="Times New Roman" panose="02020603050405020304" pitchFamily="18" charset="0"/>
                <a:cs typeface="Times New Roman" panose="02020603050405020304" pitchFamily="18" charset="0"/>
              </a:rPr>
              <a:t>Krzysztof: </a:t>
            </a:r>
            <a:r>
              <a:rPr lang="en-US" sz="2400" dirty="0">
                <a:solidFill>
                  <a:srgbClr val="5A5A5A"/>
                </a:solidFill>
                <a:latin typeface="Calibri" panose="020F0502020204030204" pitchFamily="34" charset="0"/>
                <a:ea typeface="Times New Roman" panose="02020603050405020304" pitchFamily="18" charset="0"/>
                <a:cs typeface="Times New Roman" panose="02020603050405020304" pitchFamily="18" charset="0"/>
              </a:rPr>
              <a:t>freedom</a:t>
            </a:r>
            <a:endParaRPr lang="pl-PL" sz="2400" dirty="0">
              <a:solidFill>
                <a:srgbClr val="5A5A5A"/>
              </a:solidFill>
              <a:latin typeface="Constantia" panose="02030602050306030303" pitchFamily="18" charset="0"/>
              <a:ea typeface="Times New Roman" panose="02020603050405020304" pitchFamily="18" charset="0"/>
              <a:cs typeface="Times New Roman" panose="02020603050405020304" pitchFamily="18" charset="0"/>
            </a:endParaRPr>
          </a:p>
          <a:p>
            <a:pPr marL="1371600">
              <a:lnSpc>
                <a:spcPct val="120000"/>
              </a:lnSpc>
              <a:spcAft>
                <a:spcPts val="800"/>
              </a:spcAft>
            </a:pPr>
            <a:endParaRPr lang="pl-PL" sz="2800" b="1" dirty="0">
              <a:solidFill>
                <a:srgbClr val="5A5A5A"/>
              </a:solidFill>
              <a:latin typeface="Calibri" panose="020F0502020204030204" pitchFamily="34" charset="0"/>
              <a:ea typeface="Times New Roman" panose="02020603050405020304" pitchFamily="18" charset="0"/>
              <a:cs typeface="Times New Roman" panose="02020603050405020304" pitchFamily="18" charset="0"/>
            </a:endParaRPr>
          </a:p>
          <a:p>
            <a:pPr marL="1371600">
              <a:lnSpc>
                <a:spcPct val="120000"/>
              </a:lnSpc>
              <a:spcAft>
                <a:spcPts val="800"/>
              </a:spcAft>
            </a:pPr>
            <a:r>
              <a:rPr lang="en-US" sz="3200" b="1" dirty="0">
                <a:solidFill>
                  <a:srgbClr val="271880"/>
                </a:solidFill>
                <a:latin typeface="Calibri" panose="020F0502020204030204" pitchFamily="34" charset="0"/>
                <a:ea typeface="Times New Roman" panose="02020603050405020304" pitchFamily="18" charset="0"/>
                <a:cs typeface="Times New Roman" panose="02020603050405020304" pitchFamily="18" charset="0"/>
              </a:rPr>
              <a:t>Europe the negative wording</a:t>
            </a:r>
            <a:r>
              <a:rPr lang="en-US" sz="3200" b="1" dirty="0" smtClean="0">
                <a:solidFill>
                  <a:srgbClr val="271880"/>
                </a:solidFill>
                <a:latin typeface="Calibri" panose="020F0502020204030204" pitchFamily="34" charset="0"/>
                <a:ea typeface="Times New Roman" panose="02020603050405020304" pitchFamily="18" charset="0"/>
                <a:cs typeface="Times New Roman" panose="02020603050405020304" pitchFamily="18" charset="0"/>
              </a:rPr>
              <a:t>.</a:t>
            </a:r>
            <a:endParaRPr lang="pl-PL" sz="3200" dirty="0">
              <a:solidFill>
                <a:srgbClr val="271880"/>
              </a:solidFill>
              <a:latin typeface="Constantia" panose="02030602050306030303" pitchFamily="18" charset="0"/>
              <a:ea typeface="Times New Roman" panose="02020603050405020304" pitchFamily="18" charset="0"/>
              <a:cs typeface="Times New Roman" panose="02020603050405020304" pitchFamily="18" charset="0"/>
            </a:endParaRPr>
          </a:p>
          <a:p>
            <a:pPr marL="1371600">
              <a:lnSpc>
                <a:spcPct val="120000"/>
              </a:lnSpc>
              <a:spcAft>
                <a:spcPts val="800"/>
              </a:spcAft>
            </a:pPr>
            <a:r>
              <a:rPr lang="en-US" sz="2400" dirty="0">
                <a:solidFill>
                  <a:srgbClr val="5A5A5A"/>
                </a:solidFill>
                <a:latin typeface="Calibri" panose="020F0502020204030204" pitchFamily="34" charset="0"/>
                <a:ea typeface="Times New Roman" panose="02020603050405020304" pitchFamily="18" charset="0"/>
                <a:cs typeface="Times New Roman" panose="02020603050405020304" pitchFamily="18" charset="0"/>
              </a:rPr>
              <a:t>Negative associations circled around fear of other cultures dominating local culture and of unrests it causes </a:t>
            </a:r>
            <a:r>
              <a:rPr lang="en-US" sz="2400" dirty="0" smtClean="0">
                <a:solidFill>
                  <a:srgbClr val="5A5A5A"/>
                </a:solidFill>
                <a:latin typeface="Calibri" panose="020F0502020204030204" pitchFamily="34" charset="0"/>
                <a:ea typeface="Times New Roman" panose="02020603050405020304" pitchFamily="18" charset="0"/>
                <a:cs typeface="Times New Roman" panose="02020603050405020304" pitchFamily="18" charset="0"/>
              </a:rPr>
              <a:t>(fascist </a:t>
            </a:r>
            <a:r>
              <a:rPr lang="en-US" sz="2400" dirty="0">
                <a:solidFill>
                  <a:srgbClr val="5A5A5A"/>
                </a:solidFill>
                <a:latin typeface="Calibri" panose="020F0502020204030204" pitchFamily="34" charset="0"/>
                <a:ea typeface="Times New Roman" panose="02020603050405020304" pitchFamily="18" charset="0"/>
                <a:cs typeface="Times New Roman" panose="02020603050405020304" pitchFamily="18" charset="0"/>
              </a:rPr>
              <a:t>&amp;nationalistic movements).  </a:t>
            </a:r>
            <a:endParaRPr lang="pl-PL" sz="2400" dirty="0">
              <a:solidFill>
                <a:srgbClr val="5A5A5A"/>
              </a:solidFill>
              <a:latin typeface="Constantia" panose="02030602050306030303" pitchFamily="18" charset="0"/>
              <a:ea typeface="Times New Roman" panose="02020603050405020304" pitchFamily="18" charset="0"/>
              <a:cs typeface="Times New Roman" panose="02020603050405020304" pitchFamily="18" charset="0"/>
            </a:endParaRPr>
          </a:p>
          <a:p>
            <a:pPr marL="1371600">
              <a:lnSpc>
                <a:spcPct val="120000"/>
              </a:lnSpc>
              <a:spcAft>
                <a:spcPts val="800"/>
              </a:spcAft>
            </a:pPr>
            <a:r>
              <a:rPr lang="en-US" sz="2400" dirty="0">
                <a:solidFill>
                  <a:srgbClr val="5A5A5A"/>
                </a:solidFill>
                <a:latin typeface="Calibri" panose="020F0502020204030204" pitchFamily="34" charset="0"/>
                <a:ea typeface="Times New Roman" panose="02020603050405020304" pitchFamily="18" charset="0"/>
                <a:cs typeface="Times New Roman" panose="02020603050405020304" pitchFamily="18" charset="0"/>
              </a:rPr>
              <a:t>Nationalist movements that negatively affect the European community disturb the peace of vision for the future (Sebastian).</a:t>
            </a:r>
            <a:endParaRPr lang="pl-PL" sz="2400" dirty="0">
              <a:solidFill>
                <a:srgbClr val="5A5A5A"/>
              </a:solidFill>
              <a:latin typeface="Constantia" panose="02030602050306030303" pitchFamily="18" charset="0"/>
              <a:ea typeface="Times New Roman" panose="02020603050405020304" pitchFamily="18" charset="0"/>
              <a:cs typeface="Times New Roman" panose="02020603050405020304" pitchFamily="18" charset="0"/>
            </a:endParaRPr>
          </a:p>
          <a:p>
            <a:pPr marL="1371600">
              <a:lnSpc>
                <a:spcPct val="120000"/>
              </a:lnSpc>
              <a:spcAft>
                <a:spcPts val="800"/>
              </a:spcAft>
            </a:pPr>
            <a:r>
              <a:rPr lang="en-US" sz="2400" dirty="0">
                <a:solidFill>
                  <a:srgbClr val="5A5A5A"/>
                </a:solidFill>
                <a:latin typeface="Calibri" panose="020F0502020204030204" pitchFamily="34" charset="0"/>
                <a:ea typeface="Times New Roman" panose="02020603050405020304" pitchFamily="18" charset="0"/>
                <a:cs typeface="Times New Roman" panose="02020603050405020304" pitchFamily="18" charset="0"/>
              </a:rPr>
              <a:t>Immigrants, according to them, Europe uses </a:t>
            </a:r>
            <a:r>
              <a:rPr lang="en-US" sz="2400" dirty="0" smtClean="0">
                <a:solidFill>
                  <a:srgbClr val="5A5A5A"/>
                </a:solidFill>
                <a:latin typeface="Calibri" panose="020F0502020204030204" pitchFamily="34" charset="0"/>
                <a:ea typeface="Times New Roman" panose="02020603050405020304" pitchFamily="18" charset="0"/>
                <a:cs typeface="Times New Roman" panose="02020603050405020304" pitchFamily="18" charset="0"/>
              </a:rPr>
              <a:t>“</a:t>
            </a:r>
            <a:r>
              <a:rPr lang="en-US" sz="2400" dirty="0" smtClean="0">
                <a:solidFill>
                  <a:srgbClr val="5A5A5A"/>
                </a:solidFill>
                <a:latin typeface="Calibri" panose="020F0502020204030204" pitchFamily="34" charset="0"/>
                <a:ea typeface="Times New Roman" panose="02020603050405020304" pitchFamily="18" charset="0"/>
                <a:cs typeface="Times New Roman" panose="02020603050405020304" pitchFamily="18" charset="0"/>
              </a:rPr>
              <a:t>spychology</a:t>
            </a:r>
            <a:r>
              <a:rPr lang="en-US" sz="2400" dirty="0" smtClean="0">
                <a:solidFill>
                  <a:srgbClr val="5A5A5A"/>
                </a:solidFill>
                <a:latin typeface="Calibri" panose="020F0502020204030204" pitchFamily="34" charset="0"/>
                <a:ea typeface="Times New Roman" panose="02020603050405020304" pitchFamily="18" charset="0"/>
                <a:cs typeface="Times New Roman" panose="02020603050405020304" pitchFamily="18" charset="0"/>
              </a:rPr>
              <a:t>” </a:t>
            </a:r>
            <a:r>
              <a:rPr lang="en-US" sz="2400" dirty="0">
                <a:solidFill>
                  <a:srgbClr val="5A5A5A"/>
                </a:solidFill>
                <a:latin typeface="Calibri" panose="020F0502020204030204" pitchFamily="34" charset="0"/>
                <a:ea typeface="Times New Roman" panose="02020603050405020304" pitchFamily="18" charset="0"/>
                <a:cs typeface="Times New Roman" panose="02020603050405020304" pitchFamily="18" charset="0"/>
              </a:rPr>
              <a:t>(= “hot potato” a polish word play “s-p-y-</a:t>
            </a:r>
            <a:r>
              <a:rPr lang="en-US" sz="2400" dirty="0">
                <a:solidFill>
                  <a:srgbClr val="5A5A5A"/>
                </a:solidFill>
                <a:latin typeface="Calibri" panose="020F0502020204030204" pitchFamily="34" charset="0"/>
                <a:ea typeface="Times New Roman" panose="02020603050405020304" pitchFamily="18" charset="0"/>
                <a:cs typeface="Times New Roman" panose="02020603050405020304" pitchFamily="18" charset="0"/>
              </a:rPr>
              <a:t>ch</a:t>
            </a:r>
            <a:r>
              <a:rPr lang="en-US" sz="2400" dirty="0">
                <a:solidFill>
                  <a:srgbClr val="5A5A5A"/>
                </a:solidFill>
                <a:latin typeface="Calibri" panose="020F0502020204030204" pitchFamily="34" charset="0"/>
                <a:ea typeface="Times New Roman" panose="02020603050405020304" pitchFamily="18" charset="0"/>
                <a:cs typeface="Times New Roman" panose="02020603050405020304" pitchFamily="18" charset="0"/>
              </a:rPr>
              <a:t>-ology” from “</a:t>
            </a:r>
            <a:r>
              <a:rPr lang="en-US" sz="2400" dirty="0">
                <a:solidFill>
                  <a:srgbClr val="5A5A5A"/>
                </a:solidFill>
                <a:latin typeface="Calibri" panose="020F0502020204030204" pitchFamily="34" charset="0"/>
                <a:ea typeface="Times New Roman" panose="02020603050405020304" pitchFamily="18" charset="0"/>
                <a:cs typeface="Times New Roman" panose="02020603050405020304" pitchFamily="18" charset="0"/>
              </a:rPr>
              <a:t>spychać</a:t>
            </a:r>
            <a:r>
              <a:rPr lang="en-US" sz="2400" dirty="0">
                <a:solidFill>
                  <a:srgbClr val="5A5A5A"/>
                </a:solidFill>
                <a:latin typeface="Calibri" panose="020F0502020204030204" pitchFamily="34" charset="0"/>
                <a:ea typeface="Times New Roman" panose="02020603050405020304" pitchFamily="18" charset="0"/>
                <a:cs typeface="Times New Roman" panose="02020603050405020304" pitchFamily="18" charset="0"/>
              </a:rPr>
              <a:t>=push away, make it someone </a:t>
            </a:r>
            <a:r>
              <a:rPr lang="en-US" sz="2400" dirty="0">
                <a:solidFill>
                  <a:srgbClr val="5A5A5A"/>
                </a:solidFill>
                <a:latin typeface="Calibri" panose="020F0502020204030204" pitchFamily="34" charset="0"/>
                <a:ea typeface="Times New Roman" panose="02020603050405020304" pitchFamily="18" charset="0"/>
                <a:cs typeface="Times New Roman" panose="02020603050405020304" pitchFamily="18" charset="0"/>
              </a:rPr>
              <a:t>elses</a:t>
            </a:r>
            <a:r>
              <a:rPr lang="en-US" sz="2400" dirty="0">
                <a:solidFill>
                  <a:srgbClr val="5A5A5A"/>
                </a:solidFill>
                <a:latin typeface="Calibri" panose="020F0502020204030204" pitchFamily="34" charset="0"/>
                <a:ea typeface="Times New Roman" panose="02020603050405020304" pitchFamily="18" charset="0"/>
                <a:cs typeface="Times New Roman" panose="02020603050405020304" pitchFamily="18" charset="0"/>
              </a:rPr>
              <a:t> problem” – a tactic of dismissing urgent problems and pushing them aside), this problem needs to be dealt with. There is too much multiculturalism in France. France has become non-French.</a:t>
            </a:r>
            <a:endParaRPr lang="pl-PL" sz="2400" dirty="0">
              <a:solidFill>
                <a:srgbClr val="5A5A5A"/>
              </a:solidFill>
              <a:latin typeface="Constantia" panose="02030602050306030303"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36602064"/>
      </p:ext>
    </p:extLst>
  </p:cSld>
  <p:clrMapOvr>
    <a:masterClrMapping/>
  </p:clrMapOvr>
  <p:transition spd="med"/>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 xmlns:a16="http://schemas.microsoft.com/office/drawing/2014/main" id="{9A3C046A-B3F5-9A42-B408-759E55BE4BE7}"/>
              </a:ext>
            </a:extLst>
          </p:cNvPr>
          <p:cNvSpPr>
            <a:spLocks noGrp="1"/>
          </p:cNvSpPr>
          <p:nvPr>
            <p:ph type="body" sz="quarter" idx="15"/>
          </p:nvPr>
        </p:nvSpPr>
        <p:spPr>
          <a:xfrm>
            <a:off x="12192000" y="12462404"/>
            <a:ext cx="716050" cy="697261"/>
          </a:xfrm>
        </p:spPr>
        <p:txBody>
          <a:bodyPr/>
          <a:lstStyle/>
          <a:p>
            <a:endParaRPr lang="fr-FR" dirty="0"/>
          </a:p>
        </p:txBody>
      </p:sp>
      <p:sp>
        <p:nvSpPr>
          <p:cNvPr id="5" name="Espace réservé du texte 4">
            <a:extLst>
              <a:ext uri="{FF2B5EF4-FFF2-40B4-BE49-F238E27FC236}">
                <a16:creationId xmlns="" xmlns:a16="http://schemas.microsoft.com/office/drawing/2014/main" id="{81AA34F7-61BD-DE46-A618-3EEE7C67794C}"/>
              </a:ext>
            </a:extLst>
          </p:cNvPr>
          <p:cNvSpPr>
            <a:spLocks noGrp="1"/>
          </p:cNvSpPr>
          <p:nvPr>
            <p:ph type="body" sz="quarter" idx="16"/>
          </p:nvPr>
        </p:nvSpPr>
        <p:spPr>
          <a:xfrm>
            <a:off x="12550023" y="12801278"/>
            <a:ext cx="1" cy="371869"/>
          </a:xfrm>
        </p:spPr>
        <p:txBody>
          <a:bodyPr/>
          <a:lstStyle/>
          <a:p>
            <a:endParaRPr lang="fr-FR" dirty="0"/>
          </a:p>
        </p:txBody>
      </p:sp>
      <p:sp>
        <p:nvSpPr>
          <p:cNvPr id="885" name="Slide Number"/>
          <p:cNvSpPr txBox="1">
            <a:spLocks noGrp="1"/>
          </p:cNvSpPr>
          <p:nvPr>
            <p:ph type="sldNum" sz="quarter" idx="2"/>
          </p:nvPr>
        </p:nvSpPr>
        <p:spPr>
          <a:xfrm>
            <a:off x="12346252" y="12474582"/>
            <a:ext cx="407544" cy="422276"/>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121</a:t>
            </a:fld>
            <a:endParaRPr dirty="0"/>
          </a:p>
        </p:txBody>
      </p:sp>
      <p:sp>
        <p:nvSpPr>
          <p:cNvPr id="19" name="Espace réservé du texte 2">
            <a:extLst>
              <a:ext uri="{FF2B5EF4-FFF2-40B4-BE49-F238E27FC236}">
                <a16:creationId xmlns="" xmlns:a16="http://schemas.microsoft.com/office/drawing/2014/main" id="{AB3789C9-0B28-4640-961A-BE451E50B0EF}"/>
              </a:ext>
            </a:extLst>
          </p:cNvPr>
          <p:cNvSpPr>
            <a:spLocks noGrp="1"/>
          </p:cNvSpPr>
          <p:nvPr>
            <p:ph type="body" sz="quarter" idx="13"/>
          </p:nvPr>
        </p:nvSpPr>
        <p:spPr>
          <a:xfrm>
            <a:off x="3777916" y="1365069"/>
            <a:ext cx="15517275" cy="793703"/>
          </a:xfrm>
        </p:spPr>
        <p:txBody>
          <a:bodyPr/>
          <a:lstStyle/>
          <a:p>
            <a:endParaRPr lang="fr-FR" dirty="0"/>
          </a:p>
        </p:txBody>
      </p:sp>
      <p:sp>
        <p:nvSpPr>
          <p:cNvPr id="20" name="Titre 1">
            <a:extLst>
              <a:ext uri="{FF2B5EF4-FFF2-40B4-BE49-F238E27FC236}">
                <a16:creationId xmlns="" xmlns:a16="http://schemas.microsoft.com/office/drawing/2014/main" id="{C3D392D1-BDA7-FA46-919D-428FD8FCC2D7}"/>
              </a:ext>
            </a:extLst>
          </p:cNvPr>
          <p:cNvSpPr>
            <a:spLocks noGrp="1"/>
          </p:cNvSpPr>
          <p:nvPr>
            <p:ph type="title"/>
          </p:nvPr>
        </p:nvSpPr>
        <p:spPr>
          <a:xfrm>
            <a:off x="3521581" y="1321774"/>
            <a:ext cx="15348834" cy="935665"/>
          </a:xfrm>
        </p:spPr>
        <p:txBody>
          <a:bodyPr/>
          <a:lstStyle/>
          <a:p>
            <a:pPr>
              <a:lnSpc>
                <a:spcPct val="100000"/>
              </a:lnSpc>
            </a:pPr>
            <a:r>
              <a:rPr lang="en-US" spc="-1" dirty="0">
                <a:solidFill>
                  <a:schemeClr val="bg1"/>
                </a:solidFill>
                <a:latin typeface="Calibri"/>
              </a:rPr>
              <a:t>The European identity</a:t>
            </a:r>
          </a:p>
        </p:txBody>
      </p:sp>
      <p:sp>
        <p:nvSpPr>
          <p:cNvPr id="21" name="SuBTITLE GOES HERE">
            <a:extLst>
              <a:ext uri="{FF2B5EF4-FFF2-40B4-BE49-F238E27FC236}">
                <a16:creationId xmlns="" xmlns:a16="http://schemas.microsoft.com/office/drawing/2014/main" id="{35871DBC-935A-2347-A21E-2565A12C9458}"/>
              </a:ext>
            </a:extLst>
          </p:cNvPr>
          <p:cNvSpPr txBox="1">
            <a:spLocks noGrp="1"/>
          </p:cNvSpPr>
          <p:nvPr>
            <p:ph type="body" sz="quarter" idx="14"/>
          </p:nvPr>
        </p:nvSpPr>
        <p:spPr>
          <a:xfrm>
            <a:off x="4836344" y="747149"/>
            <a:ext cx="14711312" cy="371281"/>
          </a:xfrm>
          <a:prstGeom prst="rect">
            <a:avLst/>
          </a:prstGeom>
        </p:spPr>
        <p:txBody>
          <a:bodyPr/>
          <a:lstStyle/>
          <a:p>
            <a:r>
              <a:rPr lang="fr-FR" sz="2400" dirty="0" smtClean="0"/>
              <a:t>Analyse détaillée</a:t>
            </a:r>
            <a:endParaRPr lang="fr-FR" sz="2400" dirty="0"/>
          </a:p>
        </p:txBody>
      </p:sp>
      <p:sp>
        <p:nvSpPr>
          <p:cNvPr id="9" name="ZoneTexte 8">
            <a:extLst>
              <a:ext uri="{FF2B5EF4-FFF2-40B4-BE49-F238E27FC236}">
                <a16:creationId xmlns="" xmlns:a16="http://schemas.microsoft.com/office/drawing/2014/main" id="{C9FA69AC-CE85-7143-AB32-6EDEC5829621}"/>
              </a:ext>
            </a:extLst>
          </p:cNvPr>
          <p:cNvSpPr txBox="1"/>
          <p:nvPr/>
        </p:nvSpPr>
        <p:spPr>
          <a:xfrm>
            <a:off x="897443" y="12362917"/>
            <a:ext cx="7218945" cy="7598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algn="l"/>
            <a:r>
              <a:rPr lang="fr-FR" sz="2000" dirty="0">
                <a:latin typeface="Avenir Next Ultra Light" panose="020B0203020202020204" pitchFamily="34" charset="77"/>
              </a:rPr>
              <a:t>Christophe Gervasi –  Rapport qualitatif  - Construire un Nous européen – Juillet 2021</a:t>
            </a:r>
          </a:p>
        </p:txBody>
      </p:sp>
      <p:pic>
        <p:nvPicPr>
          <p:cNvPr id="10" name="Image 9"/>
          <p:cNvPicPr>
            <a:picLocks noChangeAspect="1"/>
          </p:cNvPicPr>
          <p:nvPr/>
        </p:nvPicPr>
        <p:blipFill rotWithShape="1">
          <a:blip r:embed="rId2"/>
          <a:srcRect t="18883" b="18467"/>
          <a:stretch/>
        </p:blipFill>
        <p:spPr>
          <a:xfrm>
            <a:off x="19551526" y="500510"/>
            <a:ext cx="2143125" cy="1472669"/>
          </a:xfrm>
          <a:prstGeom prst="rect">
            <a:avLst/>
          </a:prstGeom>
        </p:spPr>
      </p:pic>
      <p:pic>
        <p:nvPicPr>
          <p:cNvPr id="12" name="Image 11"/>
          <p:cNvPicPr>
            <a:picLocks noChangeAspect="1"/>
          </p:cNvPicPr>
          <p:nvPr/>
        </p:nvPicPr>
        <p:blipFill>
          <a:blip r:embed="rId3"/>
          <a:stretch>
            <a:fillRect/>
          </a:stretch>
        </p:blipFill>
        <p:spPr>
          <a:xfrm>
            <a:off x="21694651" y="541840"/>
            <a:ext cx="2143125" cy="1431340"/>
          </a:xfrm>
          <a:prstGeom prst="rect">
            <a:avLst/>
          </a:prstGeom>
        </p:spPr>
      </p:pic>
      <p:sp>
        <p:nvSpPr>
          <p:cNvPr id="14" name="pole tekstowe 15">
            <a:extLst>
              <a:ext uri="{FF2B5EF4-FFF2-40B4-BE49-F238E27FC236}">
                <a16:creationId xmlns="" xmlns:a16="http://schemas.microsoft.com/office/drawing/2014/main" id="{3C0893E4-76E1-4E39-9769-FD6AD226E047}"/>
              </a:ext>
            </a:extLst>
          </p:cNvPr>
          <p:cNvSpPr txBox="1"/>
          <p:nvPr/>
        </p:nvSpPr>
        <p:spPr>
          <a:xfrm>
            <a:off x="1269945" y="2698793"/>
            <a:ext cx="21060666" cy="830997"/>
          </a:xfrm>
          <a:prstGeom prst="rect">
            <a:avLst/>
          </a:prstGeom>
          <a:noFill/>
        </p:spPr>
        <p:txBody>
          <a:bodyPr wrap="square">
            <a:spAutoFit/>
          </a:bodyPr>
          <a:lstStyle/>
          <a:p>
            <a:pPr algn="l"/>
            <a:r>
              <a:rPr lang="fr-FR" sz="4800" b="1" spc="-1" dirty="0" smtClean="0">
                <a:solidFill>
                  <a:srgbClr val="262626"/>
                </a:solidFill>
                <a:latin typeface="Calibri"/>
              </a:rPr>
              <a:t>Europe’s</a:t>
            </a:r>
            <a:r>
              <a:rPr lang="fr-FR" sz="4800" b="1" spc="-1" dirty="0" smtClean="0">
                <a:solidFill>
                  <a:srgbClr val="262626"/>
                </a:solidFill>
                <a:latin typeface="Calibri"/>
              </a:rPr>
              <a:t> </a:t>
            </a:r>
            <a:r>
              <a:rPr lang="fr-FR" sz="4800" b="1" spc="-1" dirty="0" smtClean="0">
                <a:solidFill>
                  <a:srgbClr val="262626"/>
                </a:solidFill>
                <a:latin typeface="Calibri"/>
              </a:rPr>
              <a:t>relaunches</a:t>
            </a:r>
            <a:r>
              <a:rPr lang="fr-FR" sz="4800" b="1" spc="-1" dirty="0" smtClean="0">
                <a:solidFill>
                  <a:srgbClr val="262626"/>
                </a:solidFill>
                <a:latin typeface="Calibri"/>
              </a:rPr>
              <a:t> </a:t>
            </a:r>
            <a:r>
              <a:rPr lang="fr-FR" sz="4800" spc="-1" dirty="0" smtClean="0">
                <a:solidFill>
                  <a:srgbClr val="262626"/>
                </a:solidFill>
                <a:latin typeface="Calibri"/>
              </a:rPr>
              <a:t>(1/2)</a:t>
            </a:r>
            <a:endParaRPr lang="en-US" sz="4800" b="1" spc="-1" dirty="0">
              <a:solidFill>
                <a:srgbClr val="262626"/>
              </a:solidFill>
              <a:latin typeface="Calibri"/>
            </a:endParaRPr>
          </a:p>
        </p:txBody>
      </p:sp>
      <p:sp>
        <p:nvSpPr>
          <p:cNvPr id="15" name="pole tekstowe 15">
            <a:extLst>
              <a:ext uri="{FF2B5EF4-FFF2-40B4-BE49-F238E27FC236}">
                <a16:creationId xmlns="" xmlns:a16="http://schemas.microsoft.com/office/drawing/2014/main" id="{3C0893E4-76E1-4E39-9769-FD6AD226E047}"/>
              </a:ext>
            </a:extLst>
          </p:cNvPr>
          <p:cNvSpPr txBox="1"/>
          <p:nvPr/>
        </p:nvSpPr>
        <p:spPr>
          <a:xfrm>
            <a:off x="442731" y="3348695"/>
            <a:ext cx="22187643" cy="9350252"/>
          </a:xfrm>
          <a:prstGeom prst="rect">
            <a:avLst/>
          </a:prstGeom>
          <a:noFill/>
        </p:spPr>
        <p:txBody>
          <a:bodyPr wrap="square">
            <a:spAutoFit/>
          </a:bodyPr>
          <a:lstStyle/>
          <a:p>
            <a:pPr marL="1371600">
              <a:lnSpc>
                <a:spcPct val="120000"/>
              </a:lnSpc>
              <a:spcAft>
                <a:spcPts val="800"/>
              </a:spcAft>
            </a:pPr>
            <a:r>
              <a:rPr lang="en-GB" sz="3600" b="1" dirty="0">
                <a:solidFill>
                  <a:srgbClr val="271880"/>
                </a:solidFill>
                <a:latin typeface="Calibri" panose="020F0502020204030204" pitchFamily="34" charset="0"/>
                <a:ea typeface="Times New Roman" panose="02020603050405020304" pitchFamily="18" charset="0"/>
                <a:cs typeface="Times New Roman" panose="02020603050405020304" pitchFamily="18" charset="0"/>
              </a:rPr>
              <a:t>Safety of residents: asset</a:t>
            </a:r>
            <a:endParaRPr lang="pl-PL" sz="3600" b="1" dirty="0">
              <a:solidFill>
                <a:srgbClr val="271880"/>
              </a:solidFill>
              <a:latin typeface="Constantia" panose="02030602050306030303" pitchFamily="18" charset="0"/>
              <a:ea typeface="Times New Roman" panose="02020603050405020304" pitchFamily="18" charset="0"/>
              <a:cs typeface="Times New Roman" panose="02020603050405020304" pitchFamily="18" charset="0"/>
            </a:endParaRPr>
          </a:p>
          <a:p>
            <a:pPr marL="1371600">
              <a:lnSpc>
                <a:spcPct val="120000"/>
              </a:lnSpc>
              <a:spcAft>
                <a:spcPts val="800"/>
              </a:spcAft>
            </a:pPr>
            <a:r>
              <a:rPr lang="en-GB" sz="3600" dirty="0">
                <a:solidFill>
                  <a:srgbClr val="5A5A5A"/>
                </a:solidFill>
                <a:latin typeface="Calibri" panose="020F0502020204030204" pitchFamily="34" charset="0"/>
                <a:ea typeface="Times New Roman" panose="02020603050405020304" pitchFamily="18" charset="0"/>
                <a:cs typeface="Times New Roman" panose="02020603050405020304" pitchFamily="18" charset="0"/>
              </a:rPr>
              <a:t>Agnieszka: my generation feels safe due to the lack of memory about the wars, we know only from stories. The threat is outside of Europe, we feel safe. Definitely. In my opinion, the opening of borders and freedom of communication gave us the feeling that we feel safe not only in Poland but also in Europe.</a:t>
            </a:r>
            <a:endParaRPr lang="pl-PL" sz="3600" dirty="0">
              <a:solidFill>
                <a:srgbClr val="5A5A5A"/>
              </a:solidFill>
              <a:latin typeface="Constantia" panose="02030602050306030303" pitchFamily="18" charset="0"/>
              <a:ea typeface="Times New Roman" panose="02020603050405020304" pitchFamily="18" charset="0"/>
              <a:cs typeface="Times New Roman" panose="02020603050405020304" pitchFamily="18" charset="0"/>
            </a:endParaRPr>
          </a:p>
          <a:p>
            <a:pPr marL="1371600">
              <a:lnSpc>
                <a:spcPct val="120000"/>
              </a:lnSpc>
              <a:spcAft>
                <a:spcPts val="800"/>
              </a:spcAft>
            </a:pPr>
            <a:r>
              <a:rPr lang="en-GB" sz="3600" b="1" dirty="0">
                <a:solidFill>
                  <a:srgbClr val="271880"/>
                </a:solidFill>
                <a:latin typeface="Calibri" panose="020F0502020204030204" pitchFamily="34" charset="0"/>
                <a:ea typeface="Times New Roman" panose="02020603050405020304" pitchFamily="18" charset="0"/>
                <a:cs typeface="Times New Roman" panose="02020603050405020304" pitchFamily="18" charset="0"/>
              </a:rPr>
              <a:t>Economic activity</a:t>
            </a:r>
            <a:r>
              <a:rPr lang="en-GB" sz="3600" b="1" dirty="0" smtClean="0">
                <a:solidFill>
                  <a:srgbClr val="271880"/>
                </a:solidFill>
                <a:latin typeface="Calibri" panose="020F0502020204030204" pitchFamily="34" charset="0"/>
                <a:ea typeface="Times New Roman" panose="02020603050405020304" pitchFamily="18" charset="0"/>
                <a:cs typeface="Times New Roman" panose="02020603050405020304" pitchFamily="18" charset="0"/>
              </a:rPr>
              <a:t>: asset</a:t>
            </a:r>
            <a:endParaRPr lang="pl-PL" sz="3600" b="1" dirty="0">
              <a:solidFill>
                <a:srgbClr val="271880"/>
              </a:solidFill>
              <a:latin typeface="Constantia" panose="02030602050306030303" pitchFamily="18" charset="0"/>
              <a:ea typeface="Times New Roman" panose="02020603050405020304" pitchFamily="18" charset="0"/>
              <a:cs typeface="Times New Roman" panose="02020603050405020304" pitchFamily="18" charset="0"/>
            </a:endParaRPr>
          </a:p>
          <a:p>
            <a:pPr marL="1371600">
              <a:lnSpc>
                <a:spcPct val="120000"/>
              </a:lnSpc>
              <a:spcAft>
                <a:spcPts val="800"/>
              </a:spcAft>
            </a:pPr>
            <a:r>
              <a:rPr lang="en-GB" sz="3600" dirty="0">
                <a:solidFill>
                  <a:srgbClr val="5A5A5A"/>
                </a:solidFill>
                <a:latin typeface="Calibri" panose="020F0502020204030204" pitchFamily="34" charset="0"/>
                <a:ea typeface="Times New Roman" panose="02020603050405020304" pitchFamily="18" charset="0"/>
                <a:cs typeface="Times New Roman" panose="02020603050405020304" pitchFamily="18" charset="0"/>
              </a:rPr>
              <a:t>Help and support, thanks to which many companies went to Europe and the world. Unfortunately, due to the production in Asian countries, the quality of the products has decreased (Agnieszka)</a:t>
            </a:r>
            <a:endParaRPr lang="pl-PL" sz="3600" dirty="0">
              <a:solidFill>
                <a:srgbClr val="5A5A5A"/>
              </a:solidFill>
              <a:latin typeface="Constantia" panose="02030602050306030303" pitchFamily="18" charset="0"/>
              <a:ea typeface="Times New Roman" panose="02020603050405020304" pitchFamily="18" charset="0"/>
              <a:cs typeface="Times New Roman" panose="02020603050405020304" pitchFamily="18" charset="0"/>
            </a:endParaRPr>
          </a:p>
          <a:p>
            <a:pPr marL="1371600">
              <a:lnSpc>
                <a:spcPct val="120000"/>
              </a:lnSpc>
              <a:spcAft>
                <a:spcPts val="800"/>
              </a:spcAft>
            </a:pPr>
            <a:r>
              <a:rPr lang="en-GB" sz="3600" b="1" dirty="0">
                <a:solidFill>
                  <a:srgbClr val="271880"/>
                </a:solidFill>
                <a:latin typeface="Calibri" panose="020F0502020204030204" pitchFamily="34" charset="0"/>
                <a:ea typeface="Times New Roman" panose="02020603050405020304" pitchFamily="18" charset="0"/>
                <a:cs typeface="Times New Roman" panose="02020603050405020304" pitchFamily="18" charset="0"/>
              </a:rPr>
              <a:t>Ecology: asset</a:t>
            </a:r>
            <a:endParaRPr lang="pl-PL" sz="3600" b="1" dirty="0">
              <a:solidFill>
                <a:srgbClr val="271880"/>
              </a:solidFill>
              <a:latin typeface="Constantia" panose="02030602050306030303" pitchFamily="18" charset="0"/>
              <a:ea typeface="Times New Roman" panose="02020603050405020304" pitchFamily="18" charset="0"/>
              <a:cs typeface="Times New Roman" panose="02020603050405020304" pitchFamily="18" charset="0"/>
            </a:endParaRPr>
          </a:p>
          <a:p>
            <a:pPr marL="1371600">
              <a:lnSpc>
                <a:spcPct val="120000"/>
              </a:lnSpc>
              <a:spcAft>
                <a:spcPts val="800"/>
              </a:spcAft>
            </a:pPr>
            <a:r>
              <a:rPr lang="en-GB" sz="3600" dirty="0">
                <a:solidFill>
                  <a:srgbClr val="5A5A5A"/>
                </a:solidFill>
                <a:latin typeface="Calibri" panose="020F0502020204030204" pitchFamily="34" charset="0"/>
                <a:ea typeface="Times New Roman" panose="02020603050405020304" pitchFamily="18" charset="0"/>
                <a:cs typeface="Times New Roman" panose="02020603050405020304" pitchFamily="18" charset="0"/>
              </a:rPr>
              <a:t>Helps, we teach children to segregate rubbish, which was not the case before, the issue of culture and upbringing in the family (Agnieszka). We would not start taking care of it ourselves.(</a:t>
            </a:r>
            <a:r>
              <a:rPr lang="en-GB" sz="3600" dirty="0">
                <a:solidFill>
                  <a:srgbClr val="5A5A5A"/>
                </a:solidFill>
                <a:latin typeface="Calibri" panose="020F0502020204030204" pitchFamily="34" charset="0"/>
                <a:ea typeface="Times New Roman" panose="02020603050405020304" pitchFamily="18" charset="0"/>
                <a:cs typeface="Times New Roman" panose="02020603050405020304" pitchFamily="18" charset="0"/>
              </a:rPr>
              <a:t>Szymon</a:t>
            </a:r>
            <a:r>
              <a:rPr lang="en-GB" sz="3600" dirty="0">
                <a:solidFill>
                  <a:srgbClr val="5A5A5A"/>
                </a:solidFill>
                <a:latin typeface="Calibri" panose="020F0502020204030204" pitchFamily="34" charset="0"/>
                <a:ea typeface="Times New Roman" panose="02020603050405020304" pitchFamily="18" charset="0"/>
                <a:cs typeface="Times New Roman" panose="02020603050405020304" pitchFamily="18" charset="0"/>
              </a:rPr>
              <a:t>) Especially now, as the topic of ecology becomes important.</a:t>
            </a:r>
            <a:endParaRPr lang="pl-PL" sz="3600" dirty="0">
              <a:solidFill>
                <a:srgbClr val="5A5A5A"/>
              </a:solidFill>
              <a:latin typeface="Constantia" panose="02030602050306030303" pitchFamily="18" charset="0"/>
              <a:ea typeface="Times New Roman" panose="02020603050405020304" pitchFamily="18" charset="0"/>
              <a:cs typeface="Times New Roman" panose="02020603050405020304" pitchFamily="18" charset="0"/>
            </a:endParaRPr>
          </a:p>
          <a:p>
            <a:pPr marL="1371600">
              <a:lnSpc>
                <a:spcPct val="120000"/>
              </a:lnSpc>
              <a:spcAft>
                <a:spcPts val="800"/>
              </a:spcAft>
            </a:pPr>
            <a:r>
              <a:rPr lang="en-GB" sz="3600" dirty="0">
                <a:solidFill>
                  <a:srgbClr val="5A5A5A"/>
                </a:solidFill>
                <a:latin typeface="Calibri" panose="020F0502020204030204" pitchFamily="34" charset="0"/>
                <a:ea typeface="Times New Roman" panose="02020603050405020304" pitchFamily="18" charset="0"/>
                <a:cs typeface="Times New Roman" panose="02020603050405020304" pitchFamily="18" charset="0"/>
              </a:rPr>
              <a:t>The topic of ecology is important for Poles. Our solar farm is at a high level (Krzysztof). Sebastian  did not agree with that, as Photovoltaics saves money, not ecology</a:t>
            </a:r>
            <a:r>
              <a:rPr lang="en-GB" sz="3600" dirty="0" smtClean="0">
                <a:solidFill>
                  <a:srgbClr val="5A5A5A"/>
                </a:solidFill>
                <a:latin typeface="Calibri" panose="020F0502020204030204" pitchFamily="34" charset="0"/>
                <a:ea typeface="Times New Roman" panose="02020603050405020304" pitchFamily="18" charset="0"/>
                <a:cs typeface="Times New Roman" panose="02020603050405020304" pitchFamily="18" charset="0"/>
              </a:rPr>
              <a:t>.</a:t>
            </a:r>
            <a:endParaRPr lang="pl-PL" sz="3600" dirty="0">
              <a:solidFill>
                <a:srgbClr val="5A5A5A"/>
              </a:solidFill>
              <a:latin typeface="Constantia" panose="02030602050306030303"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21264827"/>
      </p:ext>
    </p:extLst>
  </p:cSld>
  <p:clrMapOvr>
    <a:masterClrMapping/>
  </p:clrMapOvr>
  <p:transition spd="med"/>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 xmlns:a16="http://schemas.microsoft.com/office/drawing/2014/main" id="{9A3C046A-B3F5-9A42-B408-759E55BE4BE7}"/>
              </a:ext>
            </a:extLst>
          </p:cNvPr>
          <p:cNvSpPr>
            <a:spLocks noGrp="1"/>
          </p:cNvSpPr>
          <p:nvPr>
            <p:ph type="body" sz="quarter" idx="15"/>
          </p:nvPr>
        </p:nvSpPr>
        <p:spPr>
          <a:xfrm>
            <a:off x="12192000" y="12462404"/>
            <a:ext cx="716050" cy="697261"/>
          </a:xfrm>
        </p:spPr>
        <p:txBody>
          <a:bodyPr/>
          <a:lstStyle/>
          <a:p>
            <a:endParaRPr lang="fr-FR" dirty="0"/>
          </a:p>
        </p:txBody>
      </p:sp>
      <p:sp>
        <p:nvSpPr>
          <p:cNvPr id="5" name="Espace réservé du texte 4">
            <a:extLst>
              <a:ext uri="{FF2B5EF4-FFF2-40B4-BE49-F238E27FC236}">
                <a16:creationId xmlns="" xmlns:a16="http://schemas.microsoft.com/office/drawing/2014/main" id="{81AA34F7-61BD-DE46-A618-3EEE7C67794C}"/>
              </a:ext>
            </a:extLst>
          </p:cNvPr>
          <p:cNvSpPr>
            <a:spLocks noGrp="1"/>
          </p:cNvSpPr>
          <p:nvPr>
            <p:ph type="body" sz="quarter" idx="16"/>
          </p:nvPr>
        </p:nvSpPr>
        <p:spPr>
          <a:xfrm>
            <a:off x="12550023" y="12801278"/>
            <a:ext cx="1" cy="371869"/>
          </a:xfrm>
        </p:spPr>
        <p:txBody>
          <a:bodyPr/>
          <a:lstStyle/>
          <a:p>
            <a:endParaRPr lang="fr-FR" dirty="0"/>
          </a:p>
        </p:txBody>
      </p:sp>
      <p:sp>
        <p:nvSpPr>
          <p:cNvPr id="885" name="Slide Number"/>
          <p:cNvSpPr txBox="1">
            <a:spLocks noGrp="1"/>
          </p:cNvSpPr>
          <p:nvPr>
            <p:ph type="sldNum" sz="quarter" idx="2"/>
          </p:nvPr>
        </p:nvSpPr>
        <p:spPr>
          <a:xfrm>
            <a:off x="12346252" y="12474582"/>
            <a:ext cx="407544" cy="422276"/>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122</a:t>
            </a:fld>
            <a:endParaRPr dirty="0"/>
          </a:p>
        </p:txBody>
      </p:sp>
      <p:sp>
        <p:nvSpPr>
          <p:cNvPr id="19" name="Espace réservé du texte 2">
            <a:extLst>
              <a:ext uri="{FF2B5EF4-FFF2-40B4-BE49-F238E27FC236}">
                <a16:creationId xmlns="" xmlns:a16="http://schemas.microsoft.com/office/drawing/2014/main" id="{AB3789C9-0B28-4640-961A-BE451E50B0EF}"/>
              </a:ext>
            </a:extLst>
          </p:cNvPr>
          <p:cNvSpPr>
            <a:spLocks noGrp="1"/>
          </p:cNvSpPr>
          <p:nvPr>
            <p:ph type="body" sz="quarter" idx="13"/>
          </p:nvPr>
        </p:nvSpPr>
        <p:spPr>
          <a:xfrm>
            <a:off x="3777916" y="1365069"/>
            <a:ext cx="15517275" cy="793703"/>
          </a:xfrm>
        </p:spPr>
        <p:txBody>
          <a:bodyPr/>
          <a:lstStyle/>
          <a:p>
            <a:endParaRPr lang="fr-FR" dirty="0"/>
          </a:p>
        </p:txBody>
      </p:sp>
      <p:sp>
        <p:nvSpPr>
          <p:cNvPr id="20" name="Titre 1">
            <a:extLst>
              <a:ext uri="{FF2B5EF4-FFF2-40B4-BE49-F238E27FC236}">
                <a16:creationId xmlns="" xmlns:a16="http://schemas.microsoft.com/office/drawing/2014/main" id="{C3D392D1-BDA7-FA46-919D-428FD8FCC2D7}"/>
              </a:ext>
            </a:extLst>
          </p:cNvPr>
          <p:cNvSpPr>
            <a:spLocks noGrp="1"/>
          </p:cNvSpPr>
          <p:nvPr>
            <p:ph type="title"/>
          </p:nvPr>
        </p:nvSpPr>
        <p:spPr>
          <a:xfrm>
            <a:off x="3521581" y="1321774"/>
            <a:ext cx="15348834" cy="935665"/>
          </a:xfrm>
        </p:spPr>
        <p:txBody>
          <a:bodyPr/>
          <a:lstStyle/>
          <a:p>
            <a:pPr>
              <a:lnSpc>
                <a:spcPct val="100000"/>
              </a:lnSpc>
            </a:pPr>
            <a:r>
              <a:rPr lang="en-US" spc="-1" dirty="0">
                <a:solidFill>
                  <a:schemeClr val="bg1"/>
                </a:solidFill>
                <a:latin typeface="Calibri"/>
              </a:rPr>
              <a:t>The European identity</a:t>
            </a:r>
          </a:p>
        </p:txBody>
      </p:sp>
      <p:sp>
        <p:nvSpPr>
          <p:cNvPr id="21" name="SuBTITLE GOES HERE">
            <a:extLst>
              <a:ext uri="{FF2B5EF4-FFF2-40B4-BE49-F238E27FC236}">
                <a16:creationId xmlns="" xmlns:a16="http://schemas.microsoft.com/office/drawing/2014/main" id="{35871DBC-935A-2347-A21E-2565A12C9458}"/>
              </a:ext>
            </a:extLst>
          </p:cNvPr>
          <p:cNvSpPr txBox="1">
            <a:spLocks noGrp="1"/>
          </p:cNvSpPr>
          <p:nvPr>
            <p:ph type="body" sz="quarter" idx="14"/>
          </p:nvPr>
        </p:nvSpPr>
        <p:spPr>
          <a:xfrm>
            <a:off x="4836344" y="747149"/>
            <a:ext cx="14711312" cy="371281"/>
          </a:xfrm>
          <a:prstGeom prst="rect">
            <a:avLst/>
          </a:prstGeom>
        </p:spPr>
        <p:txBody>
          <a:bodyPr/>
          <a:lstStyle/>
          <a:p>
            <a:r>
              <a:rPr lang="fr-FR" sz="2400" dirty="0" smtClean="0"/>
              <a:t>Analyse détaillée</a:t>
            </a:r>
            <a:endParaRPr lang="fr-FR" sz="2400" dirty="0"/>
          </a:p>
        </p:txBody>
      </p:sp>
      <p:sp>
        <p:nvSpPr>
          <p:cNvPr id="9" name="ZoneTexte 8">
            <a:extLst>
              <a:ext uri="{FF2B5EF4-FFF2-40B4-BE49-F238E27FC236}">
                <a16:creationId xmlns="" xmlns:a16="http://schemas.microsoft.com/office/drawing/2014/main" id="{C9FA69AC-CE85-7143-AB32-6EDEC5829621}"/>
              </a:ext>
            </a:extLst>
          </p:cNvPr>
          <p:cNvSpPr txBox="1"/>
          <p:nvPr/>
        </p:nvSpPr>
        <p:spPr>
          <a:xfrm>
            <a:off x="897443" y="12362917"/>
            <a:ext cx="7218945" cy="7598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algn="l"/>
            <a:r>
              <a:rPr lang="fr-FR" sz="2000" dirty="0">
                <a:latin typeface="Avenir Next Ultra Light" panose="020B0203020202020204" pitchFamily="34" charset="77"/>
              </a:rPr>
              <a:t>Christophe Gervasi –  Rapport qualitatif  - Construire un Nous européen – Juillet 2021</a:t>
            </a:r>
          </a:p>
        </p:txBody>
      </p:sp>
      <p:pic>
        <p:nvPicPr>
          <p:cNvPr id="10" name="Image 9"/>
          <p:cNvPicPr>
            <a:picLocks noChangeAspect="1"/>
          </p:cNvPicPr>
          <p:nvPr/>
        </p:nvPicPr>
        <p:blipFill rotWithShape="1">
          <a:blip r:embed="rId2"/>
          <a:srcRect t="18883" b="18467"/>
          <a:stretch/>
        </p:blipFill>
        <p:spPr>
          <a:xfrm>
            <a:off x="19551526" y="500510"/>
            <a:ext cx="2143125" cy="1472669"/>
          </a:xfrm>
          <a:prstGeom prst="rect">
            <a:avLst/>
          </a:prstGeom>
        </p:spPr>
      </p:pic>
      <p:pic>
        <p:nvPicPr>
          <p:cNvPr id="12" name="Image 11"/>
          <p:cNvPicPr>
            <a:picLocks noChangeAspect="1"/>
          </p:cNvPicPr>
          <p:nvPr/>
        </p:nvPicPr>
        <p:blipFill>
          <a:blip r:embed="rId3"/>
          <a:stretch>
            <a:fillRect/>
          </a:stretch>
        </p:blipFill>
        <p:spPr>
          <a:xfrm>
            <a:off x="21694651" y="541840"/>
            <a:ext cx="2143125" cy="1431340"/>
          </a:xfrm>
          <a:prstGeom prst="rect">
            <a:avLst/>
          </a:prstGeom>
        </p:spPr>
      </p:pic>
      <p:sp>
        <p:nvSpPr>
          <p:cNvPr id="14" name="pole tekstowe 15">
            <a:extLst>
              <a:ext uri="{FF2B5EF4-FFF2-40B4-BE49-F238E27FC236}">
                <a16:creationId xmlns="" xmlns:a16="http://schemas.microsoft.com/office/drawing/2014/main" id="{3C0893E4-76E1-4E39-9769-FD6AD226E047}"/>
              </a:ext>
            </a:extLst>
          </p:cNvPr>
          <p:cNvSpPr txBox="1"/>
          <p:nvPr/>
        </p:nvSpPr>
        <p:spPr>
          <a:xfrm>
            <a:off x="1269945" y="2698793"/>
            <a:ext cx="21060666" cy="830997"/>
          </a:xfrm>
          <a:prstGeom prst="rect">
            <a:avLst/>
          </a:prstGeom>
          <a:noFill/>
        </p:spPr>
        <p:txBody>
          <a:bodyPr wrap="square">
            <a:spAutoFit/>
          </a:bodyPr>
          <a:lstStyle/>
          <a:p>
            <a:pPr algn="l"/>
            <a:r>
              <a:rPr lang="fr-FR" sz="4800" b="1" spc="-1" dirty="0">
                <a:solidFill>
                  <a:srgbClr val="262626"/>
                </a:solidFill>
                <a:latin typeface="Calibri"/>
              </a:rPr>
              <a:t>Europe’s</a:t>
            </a:r>
            <a:r>
              <a:rPr lang="fr-FR" sz="4800" b="1" spc="-1" dirty="0">
                <a:solidFill>
                  <a:srgbClr val="262626"/>
                </a:solidFill>
                <a:latin typeface="Calibri"/>
              </a:rPr>
              <a:t> </a:t>
            </a:r>
            <a:r>
              <a:rPr lang="fr-FR" sz="4800" b="1" spc="-1" dirty="0" smtClean="0">
                <a:solidFill>
                  <a:srgbClr val="262626"/>
                </a:solidFill>
                <a:latin typeface="Calibri"/>
              </a:rPr>
              <a:t>relaunches</a:t>
            </a:r>
            <a:r>
              <a:rPr lang="fr-FR" sz="4800" b="1" spc="-1" dirty="0" smtClean="0">
                <a:solidFill>
                  <a:srgbClr val="262626"/>
                </a:solidFill>
                <a:latin typeface="Calibri"/>
              </a:rPr>
              <a:t> </a:t>
            </a:r>
            <a:r>
              <a:rPr lang="fr-FR" sz="4800" spc="-1" dirty="0" smtClean="0">
                <a:solidFill>
                  <a:srgbClr val="262626"/>
                </a:solidFill>
                <a:latin typeface="Calibri"/>
              </a:rPr>
              <a:t>(2/2)</a:t>
            </a:r>
            <a:endParaRPr lang="en-US" sz="4800" b="1" spc="-1" dirty="0">
              <a:solidFill>
                <a:srgbClr val="262626"/>
              </a:solidFill>
              <a:latin typeface="Calibri"/>
            </a:endParaRPr>
          </a:p>
        </p:txBody>
      </p:sp>
      <p:sp>
        <p:nvSpPr>
          <p:cNvPr id="15" name="pole tekstowe 15">
            <a:extLst>
              <a:ext uri="{FF2B5EF4-FFF2-40B4-BE49-F238E27FC236}">
                <a16:creationId xmlns="" xmlns:a16="http://schemas.microsoft.com/office/drawing/2014/main" id="{3C0893E4-76E1-4E39-9769-FD6AD226E047}"/>
              </a:ext>
            </a:extLst>
          </p:cNvPr>
          <p:cNvSpPr txBox="1"/>
          <p:nvPr/>
        </p:nvSpPr>
        <p:spPr>
          <a:xfrm>
            <a:off x="442731" y="4119045"/>
            <a:ext cx="22187643" cy="7918065"/>
          </a:xfrm>
          <a:prstGeom prst="rect">
            <a:avLst/>
          </a:prstGeom>
          <a:noFill/>
        </p:spPr>
        <p:txBody>
          <a:bodyPr wrap="square">
            <a:spAutoFit/>
          </a:bodyPr>
          <a:lstStyle/>
          <a:p>
            <a:pPr marL="1371600">
              <a:lnSpc>
                <a:spcPct val="120000"/>
              </a:lnSpc>
              <a:spcAft>
                <a:spcPts val="800"/>
              </a:spcAft>
            </a:pPr>
            <a:r>
              <a:rPr lang="en-GB" sz="3600" b="1" dirty="0" smtClean="0">
                <a:solidFill>
                  <a:srgbClr val="271880"/>
                </a:solidFill>
                <a:latin typeface="Calibri" panose="020F0502020204030204" pitchFamily="34" charset="0"/>
                <a:ea typeface="Times New Roman" panose="02020603050405020304" pitchFamily="18" charset="0"/>
                <a:cs typeface="Times New Roman" panose="02020603050405020304" pitchFamily="18" charset="0"/>
              </a:rPr>
              <a:t>Emigration/Immigration</a:t>
            </a:r>
            <a:r>
              <a:rPr lang="en-GB" sz="3600" b="1" dirty="0">
                <a:solidFill>
                  <a:srgbClr val="271880"/>
                </a:solidFill>
                <a:latin typeface="Calibri" panose="020F0502020204030204" pitchFamily="34" charset="0"/>
                <a:ea typeface="Times New Roman" panose="02020603050405020304" pitchFamily="18" charset="0"/>
                <a:cs typeface="Times New Roman" panose="02020603050405020304" pitchFamily="18" charset="0"/>
              </a:rPr>
              <a:t>: hard to say - problematic</a:t>
            </a:r>
            <a:endParaRPr lang="pl-PL" sz="3600" b="1" dirty="0">
              <a:solidFill>
                <a:srgbClr val="271880"/>
              </a:solidFill>
              <a:latin typeface="Constantia" panose="02030602050306030303" pitchFamily="18" charset="0"/>
              <a:ea typeface="Times New Roman" panose="02020603050405020304" pitchFamily="18" charset="0"/>
              <a:cs typeface="Times New Roman" panose="02020603050405020304" pitchFamily="18" charset="0"/>
            </a:endParaRPr>
          </a:p>
          <a:p>
            <a:pPr marL="1371600">
              <a:lnSpc>
                <a:spcPct val="120000"/>
              </a:lnSpc>
              <a:spcAft>
                <a:spcPts val="800"/>
              </a:spcAft>
            </a:pPr>
            <a:r>
              <a:rPr lang="en-GB" sz="3600" dirty="0">
                <a:solidFill>
                  <a:srgbClr val="5A5A5A"/>
                </a:solidFill>
                <a:latin typeface="Calibri" panose="020F0502020204030204" pitchFamily="34" charset="0"/>
                <a:ea typeface="Times New Roman" panose="02020603050405020304" pitchFamily="18" charset="0"/>
                <a:cs typeface="Times New Roman" panose="02020603050405020304" pitchFamily="18" charset="0"/>
              </a:rPr>
              <a:t>In the future it will be one of the most important topics, climate change will lead to the migration of people. It is clear this is </a:t>
            </a:r>
            <a:r>
              <a:rPr lang="en-GB" sz="3600" dirty="0">
                <a:solidFill>
                  <a:srgbClr val="5A5A5A"/>
                </a:solidFill>
                <a:latin typeface="Calibri" panose="020F0502020204030204" pitchFamily="34" charset="0"/>
                <a:ea typeface="Times New Roman" panose="02020603050405020304" pitchFamily="18" charset="0"/>
                <a:cs typeface="Times New Roman" panose="02020603050405020304" pitchFamily="18" charset="0"/>
              </a:rPr>
              <a:t>sth</a:t>
            </a:r>
            <a:r>
              <a:rPr lang="en-GB" sz="3600" dirty="0">
                <a:solidFill>
                  <a:srgbClr val="5A5A5A"/>
                </a:solidFill>
                <a:latin typeface="Calibri" panose="020F0502020204030204" pitchFamily="34" charset="0"/>
                <a:ea typeface="Times New Roman" panose="02020603050405020304" pitchFamily="18" charset="0"/>
                <a:cs typeface="Times New Roman" panose="02020603050405020304" pitchFamily="18" charset="0"/>
              </a:rPr>
              <a:t> that we have to control it, we have to balance it. This will be the biggest problem.(Sebastian)</a:t>
            </a:r>
            <a:endParaRPr lang="pl-PL" sz="3600" dirty="0">
              <a:solidFill>
                <a:srgbClr val="5A5A5A"/>
              </a:solidFill>
              <a:latin typeface="Constantia" panose="02030602050306030303" pitchFamily="18" charset="0"/>
              <a:ea typeface="Times New Roman" panose="02020603050405020304" pitchFamily="18" charset="0"/>
              <a:cs typeface="Times New Roman" panose="02020603050405020304" pitchFamily="18" charset="0"/>
            </a:endParaRPr>
          </a:p>
          <a:p>
            <a:pPr marL="1371600">
              <a:lnSpc>
                <a:spcPct val="120000"/>
              </a:lnSpc>
              <a:spcAft>
                <a:spcPts val="800"/>
              </a:spcAft>
            </a:pPr>
            <a:r>
              <a:rPr lang="en-US" sz="3600" b="1" dirty="0">
                <a:solidFill>
                  <a:srgbClr val="271880"/>
                </a:solidFill>
                <a:latin typeface="Calibri" panose="020F0502020204030204" pitchFamily="34" charset="0"/>
                <a:ea typeface="Times New Roman" panose="02020603050405020304" pitchFamily="18" charset="0"/>
                <a:cs typeface="Times New Roman" panose="02020603050405020304" pitchFamily="18" charset="0"/>
              </a:rPr>
              <a:t>Industrial production: asset</a:t>
            </a:r>
            <a:endParaRPr lang="pl-PL" sz="3600" b="1" dirty="0">
              <a:solidFill>
                <a:srgbClr val="271880"/>
              </a:solidFill>
              <a:latin typeface="Constantia" panose="02030602050306030303" pitchFamily="18" charset="0"/>
              <a:ea typeface="Times New Roman" panose="02020603050405020304" pitchFamily="18" charset="0"/>
              <a:cs typeface="Times New Roman" panose="02020603050405020304" pitchFamily="18" charset="0"/>
            </a:endParaRPr>
          </a:p>
          <a:p>
            <a:pPr marL="1371600">
              <a:lnSpc>
                <a:spcPct val="120000"/>
              </a:lnSpc>
              <a:spcAft>
                <a:spcPts val="800"/>
              </a:spcAft>
            </a:pPr>
            <a:r>
              <a:rPr lang="en-US" sz="3600" dirty="0">
                <a:solidFill>
                  <a:srgbClr val="5A5A5A"/>
                </a:solidFill>
                <a:latin typeface="Calibri" panose="020F0502020204030204" pitchFamily="34" charset="0"/>
                <a:ea typeface="Times New Roman" panose="02020603050405020304" pitchFamily="18" charset="0"/>
                <a:cs typeface="Times New Roman" panose="02020603050405020304" pitchFamily="18" charset="0"/>
              </a:rPr>
              <a:t>Thanks to European Union we are in this place where we are. If we had not taken this capital, we would not have gotten to it. Now we can think to produce some things under our own banner (</a:t>
            </a:r>
            <a:r>
              <a:rPr lang="en-US" sz="3600" dirty="0">
                <a:solidFill>
                  <a:srgbClr val="5A5A5A"/>
                </a:solidFill>
                <a:latin typeface="Calibri" panose="020F0502020204030204" pitchFamily="34" charset="0"/>
                <a:ea typeface="Times New Roman" panose="02020603050405020304" pitchFamily="18" charset="0"/>
                <a:cs typeface="Times New Roman" panose="02020603050405020304" pitchFamily="18" charset="0"/>
              </a:rPr>
              <a:t>Szymon</a:t>
            </a:r>
            <a:r>
              <a:rPr lang="en-US" sz="3600" dirty="0">
                <a:solidFill>
                  <a:srgbClr val="5A5A5A"/>
                </a:solidFill>
                <a:latin typeface="Calibri" panose="020F0502020204030204" pitchFamily="34" charset="0"/>
                <a:ea typeface="Times New Roman" panose="02020603050405020304" pitchFamily="18" charset="0"/>
                <a:cs typeface="Times New Roman" panose="02020603050405020304" pitchFamily="18" charset="0"/>
              </a:rPr>
              <a:t>)</a:t>
            </a:r>
            <a:endParaRPr lang="pl-PL" sz="3600" dirty="0">
              <a:solidFill>
                <a:srgbClr val="5A5A5A"/>
              </a:solidFill>
              <a:latin typeface="Constantia" panose="02030602050306030303" pitchFamily="18" charset="0"/>
              <a:ea typeface="Times New Roman" panose="02020603050405020304" pitchFamily="18" charset="0"/>
              <a:cs typeface="Times New Roman" panose="02020603050405020304" pitchFamily="18" charset="0"/>
            </a:endParaRPr>
          </a:p>
          <a:p>
            <a:pPr marL="1371600">
              <a:lnSpc>
                <a:spcPct val="120000"/>
              </a:lnSpc>
              <a:spcAft>
                <a:spcPts val="800"/>
              </a:spcAft>
            </a:pPr>
            <a:r>
              <a:rPr lang="en-US" sz="3600" b="1" dirty="0">
                <a:solidFill>
                  <a:srgbClr val="271880"/>
                </a:solidFill>
                <a:latin typeface="Calibri" panose="020F0502020204030204" pitchFamily="34" charset="0"/>
                <a:ea typeface="Times New Roman" panose="02020603050405020304" pitchFamily="18" charset="0"/>
                <a:cs typeface="Times New Roman" panose="02020603050405020304" pitchFamily="18" charset="0"/>
              </a:rPr>
              <a:t>The foreign </a:t>
            </a:r>
            <a:r>
              <a:rPr lang="en-US" sz="3600" b="1" dirty="0" smtClean="0">
                <a:solidFill>
                  <a:srgbClr val="271880"/>
                </a:solidFill>
                <a:latin typeface="Calibri" panose="020F0502020204030204" pitchFamily="34" charset="0"/>
                <a:ea typeface="Times New Roman" panose="02020603050405020304" pitchFamily="18" charset="0"/>
                <a:cs typeface="Times New Roman" panose="02020603050405020304" pitchFamily="18" charset="0"/>
              </a:rPr>
              <a:t>policy</a:t>
            </a:r>
            <a:endParaRPr lang="pl-PL" sz="3600" b="1" dirty="0">
              <a:solidFill>
                <a:srgbClr val="271880"/>
              </a:solidFill>
              <a:latin typeface="Constantia" panose="02030602050306030303" pitchFamily="18" charset="0"/>
              <a:ea typeface="Times New Roman" panose="02020603050405020304" pitchFamily="18" charset="0"/>
              <a:cs typeface="Times New Roman" panose="02020603050405020304" pitchFamily="18" charset="0"/>
            </a:endParaRPr>
          </a:p>
          <a:p>
            <a:pPr marL="1371600">
              <a:lnSpc>
                <a:spcPct val="120000"/>
              </a:lnSpc>
              <a:spcAft>
                <a:spcPts val="800"/>
              </a:spcAft>
            </a:pPr>
            <a:r>
              <a:rPr lang="en-US" sz="3600" dirty="0">
                <a:solidFill>
                  <a:srgbClr val="5A5A5A"/>
                </a:solidFill>
                <a:latin typeface="Calibri" panose="020F0502020204030204" pitchFamily="34" charset="0"/>
                <a:ea typeface="Times New Roman" panose="02020603050405020304" pitchFamily="18" charset="0"/>
                <a:cs typeface="Times New Roman" panose="02020603050405020304" pitchFamily="18" charset="0"/>
              </a:rPr>
              <a:t>Being in the European Union helps, but recent years show that it Polish government, our politicians managing the common good, who are now making foreign policy difficult. First, we break the relationship, then we have to rebuild it. (Krzysztof )</a:t>
            </a:r>
            <a:r>
              <a:rPr lang="pl-PL" sz="3600" dirty="0">
                <a:solidFill>
                  <a:srgbClr val="5A5A5A"/>
                </a:solidFill>
                <a:latin typeface="Constantia" panose="02030602050306030303" pitchFamily="18" charset="0"/>
                <a:ea typeface="Times New Roman" panose="02020603050405020304" pitchFamily="18" charset="0"/>
                <a:cs typeface="Times New Roman" panose="02020603050405020304" pitchFamily="18" charset="0"/>
              </a:rPr>
              <a:t> </a:t>
            </a:r>
            <a:r>
              <a:rPr lang="en-US" sz="3600" dirty="0">
                <a:solidFill>
                  <a:srgbClr val="5A5A5A"/>
                </a:solidFill>
                <a:latin typeface="Calibri" panose="020F0502020204030204" pitchFamily="34" charset="0"/>
                <a:ea typeface="Times New Roman" panose="02020603050405020304" pitchFamily="18" charset="0"/>
                <a:cs typeface="Times New Roman" panose="02020603050405020304" pitchFamily="18" charset="0"/>
              </a:rPr>
              <a:t>The clout of Polish foreign policy is greater. The past and history have too much influence on foreign policy now. As a result, we are sidelined. (Sebastian).</a:t>
            </a:r>
            <a:endParaRPr lang="pl-PL" sz="3600" dirty="0">
              <a:solidFill>
                <a:srgbClr val="5A5A5A"/>
              </a:solidFill>
              <a:latin typeface="Constantia" panose="02030602050306030303"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98676728"/>
      </p:ext>
    </p:extLst>
  </p:cSld>
  <p:clrMapOvr>
    <a:masterClrMapping/>
  </p:clrMapOvr>
  <p:transition spd="med"/>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 xmlns:a16="http://schemas.microsoft.com/office/drawing/2014/main" id="{9A3C046A-B3F5-9A42-B408-759E55BE4BE7}"/>
              </a:ext>
            </a:extLst>
          </p:cNvPr>
          <p:cNvSpPr>
            <a:spLocks noGrp="1"/>
          </p:cNvSpPr>
          <p:nvPr>
            <p:ph type="body" sz="quarter" idx="15"/>
          </p:nvPr>
        </p:nvSpPr>
        <p:spPr>
          <a:xfrm>
            <a:off x="12192000" y="12462404"/>
            <a:ext cx="716050" cy="697261"/>
          </a:xfrm>
        </p:spPr>
        <p:txBody>
          <a:bodyPr/>
          <a:lstStyle/>
          <a:p>
            <a:endParaRPr lang="fr-FR" dirty="0"/>
          </a:p>
        </p:txBody>
      </p:sp>
      <p:sp>
        <p:nvSpPr>
          <p:cNvPr id="5" name="Espace réservé du texte 4">
            <a:extLst>
              <a:ext uri="{FF2B5EF4-FFF2-40B4-BE49-F238E27FC236}">
                <a16:creationId xmlns="" xmlns:a16="http://schemas.microsoft.com/office/drawing/2014/main" id="{81AA34F7-61BD-DE46-A618-3EEE7C67794C}"/>
              </a:ext>
            </a:extLst>
          </p:cNvPr>
          <p:cNvSpPr>
            <a:spLocks noGrp="1"/>
          </p:cNvSpPr>
          <p:nvPr>
            <p:ph type="body" sz="quarter" idx="16"/>
          </p:nvPr>
        </p:nvSpPr>
        <p:spPr>
          <a:xfrm>
            <a:off x="12550023" y="12801278"/>
            <a:ext cx="1" cy="371869"/>
          </a:xfrm>
        </p:spPr>
        <p:txBody>
          <a:bodyPr/>
          <a:lstStyle/>
          <a:p>
            <a:endParaRPr lang="fr-FR" dirty="0"/>
          </a:p>
        </p:txBody>
      </p:sp>
      <p:sp>
        <p:nvSpPr>
          <p:cNvPr id="885" name="Slide Number"/>
          <p:cNvSpPr txBox="1">
            <a:spLocks noGrp="1"/>
          </p:cNvSpPr>
          <p:nvPr>
            <p:ph type="sldNum" sz="quarter" idx="2"/>
          </p:nvPr>
        </p:nvSpPr>
        <p:spPr>
          <a:xfrm>
            <a:off x="12346252" y="12474582"/>
            <a:ext cx="407544" cy="422276"/>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123</a:t>
            </a:fld>
            <a:endParaRPr dirty="0"/>
          </a:p>
        </p:txBody>
      </p:sp>
      <p:sp>
        <p:nvSpPr>
          <p:cNvPr id="19" name="Espace réservé du texte 2">
            <a:extLst>
              <a:ext uri="{FF2B5EF4-FFF2-40B4-BE49-F238E27FC236}">
                <a16:creationId xmlns="" xmlns:a16="http://schemas.microsoft.com/office/drawing/2014/main" id="{AB3789C9-0B28-4640-961A-BE451E50B0EF}"/>
              </a:ext>
            </a:extLst>
          </p:cNvPr>
          <p:cNvSpPr>
            <a:spLocks noGrp="1"/>
          </p:cNvSpPr>
          <p:nvPr>
            <p:ph type="body" sz="quarter" idx="13"/>
          </p:nvPr>
        </p:nvSpPr>
        <p:spPr>
          <a:xfrm>
            <a:off x="3777916" y="1365069"/>
            <a:ext cx="15517275" cy="793703"/>
          </a:xfrm>
        </p:spPr>
        <p:txBody>
          <a:bodyPr/>
          <a:lstStyle/>
          <a:p>
            <a:endParaRPr lang="fr-FR" dirty="0"/>
          </a:p>
        </p:txBody>
      </p:sp>
      <p:sp>
        <p:nvSpPr>
          <p:cNvPr id="20" name="Titre 1">
            <a:extLst>
              <a:ext uri="{FF2B5EF4-FFF2-40B4-BE49-F238E27FC236}">
                <a16:creationId xmlns="" xmlns:a16="http://schemas.microsoft.com/office/drawing/2014/main" id="{C3D392D1-BDA7-FA46-919D-428FD8FCC2D7}"/>
              </a:ext>
            </a:extLst>
          </p:cNvPr>
          <p:cNvSpPr>
            <a:spLocks noGrp="1"/>
          </p:cNvSpPr>
          <p:nvPr>
            <p:ph type="title"/>
          </p:nvPr>
        </p:nvSpPr>
        <p:spPr>
          <a:xfrm>
            <a:off x="3521581" y="1321774"/>
            <a:ext cx="15348834" cy="935665"/>
          </a:xfrm>
        </p:spPr>
        <p:txBody>
          <a:bodyPr/>
          <a:lstStyle/>
          <a:p>
            <a:pPr>
              <a:lnSpc>
                <a:spcPct val="100000"/>
              </a:lnSpc>
            </a:pPr>
            <a:r>
              <a:rPr lang="en-US" spc="-1" dirty="0">
                <a:solidFill>
                  <a:schemeClr val="bg1"/>
                </a:solidFill>
                <a:latin typeface="Calibri"/>
              </a:rPr>
              <a:t>The European identity</a:t>
            </a:r>
          </a:p>
        </p:txBody>
      </p:sp>
      <p:sp>
        <p:nvSpPr>
          <p:cNvPr id="21" name="SuBTITLE GOES HERE">
            <a:extLst>
              <a:ext uri="{FF2B5EF4-FFF2-40B4-BE49-F238E27FC236}">
                <a16:creationId xmlns="" xmlns:a16="http://schemas.microsoft.com/office/drawing/2014/main" id="{35871DBC-935A-2347-A21E-2565A12C9458}"/>
              </a:ext>
            </a:extLst>
          </p:cNvPr>
          <p:cNvSpPr txBox="1">
            <a:spLocks noGrp="1"/>
          </p:cNvSpPr>
          <p:nvPr>
            <p:ph type="body" sz="quarter" idx="14"/>
          </p:nvPr>
        </p:nvSpPr>
        <p:spPr>
          <a:xfrm>
            <a:off x="4836344" y="747149"/>
            <a:ext cx="14711312" cy="371281"/>
          </a:xfrm>
          <a:prstGeom prst="rect">
            <a:avLst/>
          </a:prstGeom>
        </p:spPr>
        <p:txBody>
          <a:bodyPr/>
          <a:lstStyle/>
          <a:p>
            <a:r>
              <a:rPr lang="fr-FR" sz="2400" dirty="0" smtClean="0"/>
              <a:t>Analyse détaillée</a:t>
            </a:r>
            <a:endParaRPr lang="fr-FR" sz="2400" dirty="0"/>
          </a:p>
        </p:txBody>
      </p:sp>
      <p:sp>
        <p:nvSpPr>
          <p:cNvPr id="9" name="ZoneTexte 8">
            <a:extLst>
              <a:ext uri="{FF2B5EF4-FFF2-40B4-BE49-F238E27FC236}">
                <a16:creationId xmlns="" xmlns:a16="http://schemas.microsoft.com/office/drawing/2014/main" id="{C9FA69AC-CE85-7143-AB32-6EDEC5829621}"/>
              </a:ext>
            </a:extLst>
          </p:cNvPr>
          <p:cNvSpPr txBox="1"/>
          <p:nvPr/>
        </p:nvSpPr>
        <p:spPr>
          <a:xfrm>
            <a:off x="897443" y="12362917"/>
            <a:ext cx="7218945" cy="7598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algn="l"/>
            <a:r>
              <a:rPr lang="fr-FR" sz="2000" dirty="0">
                <a:latin typeface="Avenir Next Ultra Light" panose="020B0203020202020204" pitchFamily="34" charset="77"/>
              </a:rPr>
              <a:t>Christophe Gervasi –  Rapport qualitatif  - Construire un Nous européen – Juillet 2021</a:t>
            </a:r>
          </a:p>
        </p:txBody>
      </p:sp>
      <p:pic>
        <p:nvPicPr>
          <p:cNvPr id="10" name="Image 9"/>
          <p:cNvPicPr>
            <a:picLocks noChangeAspect="1"/>
          </p:cNvPicPr>
          <p:nvPr/>
        </p:nvPicPr>
        <p:blipFill rotWithShape="1">
          <a:blip r:embed="rId2"/>
          <a:srcRect t="18883" b="18467"/>
          <a:stretch/>
        </p:blipFill>
        <p:spPr>
          <a:xfrm>
            <a:off x="19551526" y="500510"/>
            <a:ext cx="2143125" cy="1472669"/>
          </a:xfrm>
          <a:prstGeom prst="rect">
            <a:avLst/>
          </a:prstGeom>
        </p:spPr>
      </p:pic>
      <p:pic>
        <p:nvPicPr>
          <p:cNvPr id="12" name="Image 11"/>
          <p:cNvPicPr>
            <a:picLocks noChangeAspect="1"/>
          </p:cNvPicPr>
          <p:nvPr/>
        </p:nvPicPr>
        <p:blipFill>
          <a:blip r:embed="rId3"/>
          <a:stretch>
            <a:fillRect/>
          </a:stretch>
        </p:blipFill>
        <p:spPr>
          <a:xfrm>
            <a:off x="21694651" y="541840"/>
            <a:ext cx="2143125" cy="1431340"/>
          </a:xfrm>
          <a:prstGeom prst="rect">
            <a:avLst/>
          </a:prstGeom>
        </p:spPr>
      </p:pic>
      <p:sp>
        <p:nvSpPr>
          <p:cNvPr id="14" name="pole tekstowe 15">
            <a:extLst>
              <a:ext uri="{FF2B5EF4-FFF2-40B4-BE49-F238E27FC236}">
                <a16:creationId xmlns="" xmlns:a16="http://schemas.microsoft.com/office/drawing/2014/main" id="{3C0893E4-76E1-4E39-9769-FD6AD226E047}"/>
              </a:ext>
            </a:extLst>
          </p:cNvPr>
          <p:cNvSpPr txBox="1"/>
          <p:nvPr/>
        </p:nvSpPr>
        <p:spPr>
          <a:xfrm>
            <a:off x="1269945" y="2698793"/>
            <a:ext cx="21060666" cy="830997"/>
          </a:xfrm>
          <a:prstGeom prst="rect">
            <a:avLst/>
          </a:prstGeom>
          <a:noFill/>
        </p:spPr>
        <p:txBody>
          <a:bodyPr wrap="square">
            <a:spAutoFit/>
          </a:bodyPr>
          <a:lstStyle/>
          <a:p>
            <a:pPr algn="l"/>
            <a:r>
              <a:rPr lang="pl-PL" sz="4800" b="1" spc="-1" dirty="0">
                <a:solidFill>
                  <a:srgbClr val="262626"/>
                </a:solidFill>
                <a:latin typeface="Calibri"/>
              </a:rPr>
              <a:t>„We, the Europeans” – </a:t>
            </a:r>
            <a:r>
              <a:rPr lang="fr-FR" sz="4800" b="1" spc="-1" dirty="0" smtClean="0">
                <a:solidFill>
                  <a:srgbClr val="262626"/>
                </a:solidFill>
                <a:latin typeface="Calibri"/>
              </a:rPr>
              <a:t>Projective </a:t>
            </a:r>
            <a:r>
              <a:rPr lang="pl-PL" sz="4800" b="1" spc="-1" dirty="0" smtClean="0">
                <a:solidFill>
                  <a:srgbClr val="262626"/>
                </a:solidFill>
                <a:latin typeface="Calibri"/>
              </a:rPr>
              <a:t>poster</a:t>
            </a:r>
            <a:r>
              <a:rPr lang="fr-FR" sz="4800" b="1" spc="-1" dirty="0" smtClean="0">
                <a:solidFill>
                  <a:srgbClr val="262626"/>
                </a:solidFill>
                <a:latin typeface="Calibri"/>
              </a:rPr>
              <a:t> - Images</a:t>
            </a:r>
            <a:endParaRPr lang="en-US" sz="4800" b="1" spc="-1" dirty="0">
              <a:solidFill>
                <a:srgbClr val="262626"/>
              </a:solidFill>
              <a:latin typeface="Calibri"/>
            </a:endParaRPr>
          </a:p>
        </p:txBody>
      </p:sp>
      <p:sp>
        <p:nvSpPr>
          <p:cNvPr id="15" name="pole tekstowe 15">
            <a:extLst>
              <a:ext uri="{FF2B5EF4-FFF2-40B4-BE49-F238E27FC236}">
                <a16:creationId xmlns="" xmlns:a16="http://schemas.microsoft.com/office/drawing/2014/main" id="{3C0893E4-76E1-4E39-9769-FD6AD226E047}"/>
              </a:ext>
            </a:extLst>
          </p:cNvPr>
          <p:cNvSpPr txBox="1"/>
          <p:nvPr/>
        </p:nvSpPr>
        <p:spPr>
          <a:xfrm>
            <a:off x="442731" y="3739135"/>
            <a:ext cx="22187643" cy="8997335"/>
          </a:xfrm>
          <a:prstGeom prst="rect">
            <a:avLst/>
          </a:prstGeom>
          <a:noFill/>
        </p:spPr>
        <p:txBody>
          <a:bodyPr wrap="square">
            <a:spAutoFit/>
          </a:bodyPr>
          <a:lstStyle/>
          <a:p>
            <a:pPr marL="1371600">
              <a:lnSpc>
                <a:spcPct val="120000"/>
              </a:lnSpc>
              <a:spcAft>
                <a:spcPts val="800"/>
              </a:spcAft>
            </a:pPr>
            <a:r>
              <a:rPr lang="en-US" sz="4000" b="1" dirty="0" smtClean="0">
                <a:solidFill>
                  <a:srgbClr val="271880"/>
                </a:solidFill>
                <a:latin typeface="Calibri" panose="020F0502020204030204" pitchFamily="34" charset="0"/>
                <a:ea typeface="Times New Roman" panose="02020603050405020304" pitchFamily="18" charset="0"/>
                <a:cs typeface="Times New Roman" panose="02020603050405020304" pitchFamily="18" charset="0"/>
              </a:rPr>
              <a:t>Images</a:t>
            </a:r>
            <a:endParaRPr lang="pl-PL" sz="4000" dirty="0">
              <a:solidFill>
                <a:srgbClr val="271880"/>
              </a:solidFill>
              <a:latin typeface="Constantia" panose="02030602050306030303" pitchFamily="18" charset="0"/>
              <a:ea typeface="Times New Roman" panose="02020603050405020304" pitchFamily="18" charset="0"/>
              <a:cs typeface="Times New Roman" panose="02020603050405020304" pitchFamily="18" charset="0"/>
            </a:endParaRPr>
          </a:p>
          <a:p>
            <a:pPr marL="1371600">
              <a:lnSpc>
                <a:spcPct val="120000"/>
              </a:lnSpc>
              <a:spcAft>
                <a:spcPts val="800"/>
              </a:spcAft>
            </a:pPr>
            <a:r>
              <a:rPr lang="en-US" sz="3200" b="1" dirty="0">
                <a:solidFill>
                  <a:srgbClr val="271880"/>
                </a:solidFill>
                <a:latin typeface="Calibri" panose="020F0502020204030204" pitchFamily="34" charset="0"/>
                <a:ea typeface="Times New Roman" panose="02020603050405020304" pitchFamily="18" charset="0"/>
                <a:cs typeface="Times New Roman" panose="02020603050405020304" pitchFamily="18" charset="0"/>
              </a:rPr>
              <a:t>A group of people </a:t>
            </a:r>
            <a:r>
              <a:rPr lang="en-US" sz="3200" dirty="0">
                <a:solidFill>
                  <a:srgbClr val="5A5A5A"/>
                </a:solidFill>
                <a:latin typeface="Calibri" panose="020F0502020204030204" pitchFamily="34" charset="0"/>
                <a:ea typeface="Times New Roman" panose="02020603050405020304" pitchFamily="18" charset="0"/>
                <a:cs typeface="Times New Roman" panose="02020603050405020304" pitchFamily="18" charset="0"/>
              </a:rPr>
              <a:t>- a group of people (of different skin, colors, races – not necessarily all white skin) and the slogan "together" Magdalena- Sebastian Europe is colorful, multiracial.    One more conservative woman (Magdalena) did not see the point of showing Europeans as people of various races/skin </a:t>
            </a:r>
            <a:r>
              <a:rPr lang="en-US" sz="3200" dirty="0">
                <a:solidFill>
                  <a:srgbClr val="5A5A5A"/>
                </a:solidFill>
                <a:latin typeface="Calibri" panose="020F0502020204030204" pitchFamily="34" charset="0"/>
                <a:ea typeface="Times New Roman" panose="02020603050405020304" pitchFamily="18" charset="0"/>
                <a:cs typeface="Times New Roman" panose="02020603050405020304" pitchFamily="18" charset="0"/>
              </a:rPr>
              <a:t>colours</a:t>
            </a:r>
            <a:r>
              <a:rPr lang="en-US" sz="3200" dirty="0">
                <a:solidFill>
                  <a:srgbClr val="5A5A5A"/>
                </a:solidFill>
                <a:latin typeface="Calibri" panose="020F0502020204030204" pitchFamily="34" charset="0"/>
                <a:ea typeface="Times New Roman" panose="02020603050405020304" pitchFamily="18" charset="0"/>
                <a:cs typeface="Times New Roman" panose="02020603050405020304" pitchFamily="18" charset="0"/>
              </a:rPr>
              <a:t> as Europeans are a white race, and showing subtle differences in skin </a:t>
            </a:r>
            <a:r>
              <a:rPr lang="en-US" sz="3200" dirty="0">
                <a:solidFill>
                  <a:srgbClr val="5A5A5A"/>
                </a:solidFill>
                <a:latin typeface="Calibri" panose="020F0502020204030204" pitchFamily="34" charset="0"/>
                <a:ea typeface="Times New Roman" panose="02020603050405020304" pitchFamily="18" charset="0"/>
                <a:cs typeface="Times New Roman" panose="02020603050405020304" pitchFamily="18" charset="0"/>
              </a:rPr>
              <a:t>colours</a:t>
            </a:r>
            <a:r>
              <a:rPr lang="en-US" sz="3200" dirty="0">
                <a:solidFill>
                  <a:srgbClr val="5A5A5A"/>
                </a:solidFill>
                <a:latin typeface="Calibri" panose="020F0502020204030204" pitchFamily="34" charset="0"/>
                <a:ea typeface="Times New Roman" panose="02020603050405020304" pitchFamily="18" charset="0"/>
                <a:cs typeface="Times New Roman" panose="02020603050405020304" pitchFamily="18" charset="0"/>
              </a:rPr>
              <a:t> would not have a point (different races would be probably irritating), so rather recognizable architectural objects would be better.</a:t>
            </a:r>
            <a:endParaRPr lang="pl-PL" sz="3200" dirty="0">
              <a:solidFill>
                <a:srgbClr val="5A5A5A"/>
              </a:solidFill>
              <a:latin typeface="Constantia" panose="02030602050306030303" pitchFamily="18" charset="0"/>
              <a:ea typeface="Times New Roman" panose="02020603050405020304" pitchFamily="18" charset="0"/>
              <a:cs typeface="Times New Roman" panose="02020603050405020304" pitchFamily="18" charset="0"/>
            </a:endParaRPr>
          </a:p>
          <a:p>
            <a:pPr marL="1371600">
              <a:lnSpc>
                <a:spcPct val="120000"/>
              </a:lnSpc>
              <a:spcAft>
                <a:spcPts val="800"/>
              </a:spcAft>
            </a:pPr>
            <a:r>
              <a:rPr lang="en-US" sz="3200" b="1" dirty="0">
                <a:solidFill>
                  <a:srgbClr val="271880"/>
                </a:solidFill>
                <a:latin typeface="Calibri" panose="020F0502020204030204" pitchFamily="34" charset="0"/>
                <a:ea typeface="Times New Roman" panose="02020603050405020304" pitchFamily="18" charset="0"/>
                <a:cs typeface="Times New Roman" panose="02020603050405020304" pitchFamily="18" charset="0"/>
              </a:rPr>
              <a:t>A mask</a:t>
            </a:r>
            <a:r>
              <a:rPr lang="en-US" sz="3200" dirty="0">
                <a:solidFill>
                  <a:srgbClr val="271880"/>
                </a:solidFill>
                <a:latin typeface="Calibri" panose="020F0502020204030204" pitchFamily="34" charset="0"/>
                <a:ea typeface="Times New Roman" panose="02020603050405020304" pitchFamily="18" charset="0"/>
                <a:cs typeface="Times New Roman" panose="02020603050405020304" pitchFamily="18" charset="0"/>
              </a:rPr>
              <a:t> </a:t>
            </a:r>
            <a:r>
              <a:rPr lang="en-US" sz="3200" dirty="0">
                <a:solidFill>
                  <a:srgbClr val="5A5A5A"/>
                </a:solidFill>
                <a:latin typeface="Calibri" panose="020F0502020204030204" pitchFamily="34" charset="0"/>
                <a:ea typeface="Times New Roman" panose="02020603050405020304" pitchFamily="18" charset="0"/>
                <a:cs typeface="Times New Roman" panose="02020603050405020304" pitchFamily="18" charset="0"/>
              </a:rPr>
              <a:t>– (reflecting the zeitgeist &amp; </a:t>
            </a:r>
            <a:r>
              <a:rPr lang="en-US" sz="3200" dirty="0">
                <a:solidFill>
                  <a:srgbClr val="5A5A5A"/>
                </a:solidFill>
                <a:latin typeface="Calibri" panose="020F0502020204030204" pitchFamily="34" charset="0"/>
                <a:ea typeface="Times New Roman" panose="02020603050405020304" pitchFamily="18" charset="0"/>
                <a:cs typeface="Times New Roman" panose="02020603050405020304" pitchFamily="18" charset="0"/>
              </a:rPr>
              <a:t>pandemia</a:t>
            </a:r>
            <a:r>
              <a:rPr lang="en-US" sz="3200" dirty="0">
                <a:solidFill>
                  <a:srgbClr val="5A5A5A"/>
                </a:solidFill>
                <a:latin typeface="Calibri" panose="020F0502020204030204" pitchFamily="34" charset="0"/>
                <a:ea typeface="Times New Roman" panose="02020603050405020304" pitchFamily="18" charset="0"/>
                <a:cs typeface="Times New Roman" panose="02020603050405020304" pitchFamily="18" charset="0"/>
              </a:rPr>
              <a:t>) a symbol of discipline, (Hanna) a diverse group of people wearing masks who say that we have more things in common than divide us. The mask is this symbol (</a:t>
            </a:r>
            <a:r>
              <a:rPr lang="en-US" sz="3200" dirty="0">
                <a:solidFill>
                  <a:srgbClr val="5A5A5A"/>
                </a:solidFill>
                <a:latin typeface="Calibri" panose="020F0502020204030204" pitchFamily="34" charset="0"/>
                <a:ea typeface="Times New Roman" panose="02020603050405020304" pitchFamily="18" charset="0"/>
                <a:cs typeface="Times New Roman" panose="02020603050405020304" pitchFamily="18" charset="0"/>
              </a:rPr>
              <a:t>Szymon</a:t>
            </a:r>
            <a:r>
              <a:rPr lang="en-US" sz="3200" dirty="0">
                <a:solidFill>
                  <a:srgbClr val="5A5A5A"/>
                </a:solidFill>
                <a:latin typeface="Calibri" panose="020F0502020204030204" pitchFamily="34" charset="0"/>
                <a:ea typeface="Times New Roman" panose="02020603050405020304" pitchFamily="18" charset="0"/>
                <a:cs typeface="Times New Roman" panose="02020603050405020304" pitchFamily="18" charset="0"/>
              </a:rPr>
              <a:t>). Magdalena mentioned that choice of landmarks and something that we can all relate to is preferred than a group of people of different </a:t>
            </a:r>
            <a:r>
              <a:rPr lang="en-US" sz="3200" dirty="0">
                <a:solidFill>
                  <a:srgbClr val="5A5A5A"/>
                </a:solidFill>
                <a:latin typeface="Calibri" panose="020F0502020204030204" pitchFamily="34" charset="0"/>
                <a:ea typeface="Times New Roman" panose="02020603050405020304" pitchFamily="18" charset="0"/>
                <a:cs typeface="Times New Roman" panose="02020603050405020304" pitchFamily="18" charset="0"/>
              </a:rPr>
              <a:t>colours</a:t>
            </a:r>
            <a:r>
              <a:rPr lang="en-US" sz="3200" dirty="0">
                <a:solidFill>
                  <a:srgbClr val="5A5A5A"/>
                </a:solidFill>
                <a:latin typeface="Calibri" panose="020F0502020204030204" pitchFamily="34" charset="0"/>
                <a:ea typeface="Times New Roman" panose="02020603050405020304" pitchFamily="18" charset="0"/>
                <a:cs typeface="Times New Roman" panose="02020603050405020304" pitchFamily="18" charset="0"/>
              </a:rPr>
              <a:t> – because Europeans are white people in the group, maybe only with some darker skin shades.</a:t>
            </a:r>
            <a:endParaRPr lang="pl-PL" sz="3200" dirty="0">
              <a:solidFill>
                <a:srgbClr val="5A5A5A"/>
              </a:solidFill>
              <a:latin typeface="Constantia" panose="02030602050306030303" pitchFamily="18" charset="0"/>
              <a:ea typeface="Times New Roman" panose="02020603050405020304" pitchFamily="18" charset="0"/>
              <a:cs typeface="Times New Roman" panose="02020603050405020304" pitchFamily="18" charset="0"/>
            </a:endParaRPr>
          </a:p>
          <a:p>
            <a:pPr marL="1371600">
              <a:lnSpc>
                <a:spcPct val="120000"/>
              </a:lnSpc>
              <a:spcAft>
                <a:spcPts val="800"/>
              </a:spcAft>
            </a:pPr>
            <a:r>
              <a:rPr lang="en-US" sz="3200" b="1" dirty="0">
                <a:solidFill>
                  <a:srgbClr val="271880"/>
                </a:solidFill>
                <a:latin typeface="Calibri" panose="020F0502020204030204" pitchFamily="34" charset="0"/>
                <a:ea typeface="Times New Roman" panose="02020603050405020304" pitchFamily="18" charset="0"/>
                <a:cs typeface="Times New Roman" panose="02020603050405020304" pitchFamily="18" charset="0"/>
              </a:rPr>
              <a:t>Landmarks</a:t>
            </a:r>
            <a:r>
              <a:rPr lang="en-US" sz="3200" b="1" dirty="0">
                <a:solidFill>
                  <a:srgbClr val="5A5A5A"/>
                </a:solidFill>
                <a:latin typeface="Calibri" panose="020F0502020204030204" pitchFamily="34" charset="0"/>
                <a:ea typeface="Times New Roman" panose="02020603050405020304" pitchFamily="18" charset="0"/>
                <a:cs typeface="Times New Roman" panose="02020603050405020304" pitchFamily="18" charset="0"/>
              </a:rPr>
              <a:t> </a:t>
            </a:r>
            <a:r>
              <a:rPr lang="en-US" sz="3200" dirty="0">
                <a:solidFill>
                  <a:srgbClr val="5A5A5A"/>
                </a:solidFill>
                <a:latin typeface="Calibri" panose="020F0502020204030204" pitchFamily="34" charset="0"/>
                <a:ea typeface="Times New Roman" panose="02020603050405020304" pitchFamily="18" charset="0"/>
                <a:cs typeface="Times New Roman" panose="02020603050405020304" pitchFamily="18" charset="0"/>
              </a:rPr>
              <a:t>–to also focus on a certain common level “on my poster I would put symbols of culture recognizable to every </a:t>
            </a:r>
            <a:r>
              <a:rPr lang="en-US" sz="3200" dirty="0">
                <a:solidFill>
                  <a:srgbClr val="5A5A5A"/>
                </a:solidFill>
                <a:latin typeface="Calibri" panose="020F0502020204030204" pitchFamily="34" charset="0"/>
                <a:ea typeface="Times New Roman" panose="02020603050405020304" pitchFamily="18" charset="0"/>
                <a:cs typeface="Times New Roman" panose="02020603050405020304" pitchFamily="18" charset="0"/>
              </a:rPr>
              <a:t>european</a:t>
            </a:r>
            <a:r>
              <a:rPr lang="en-US" sz="3200" dirty="0">
                <a:solidFill>
                  <a:srgbClr val="5A5A5A"/>
                </a:solidFill>
                <a:latin typeface="Calibri" panose="020F0502020204030204" pitchFamily="34" charset="0"/>
                <a:ea typeface="Times New Roman" panose="02020603050405020304" pitchFamily="18" charset="0"/>
                <a:cs typeface="Times New Roman" panose="02020603050405020304" pitchFamily="18" charset="0"/>
              </a:rPr>
              <a:t>, universal, e.g. the Eiffel Tower Brandenburg Gate, Colosseum, Vatican. Because Europe is our home.  Landmarks as poster image were chosen by two more conservative women (Agnieszka, Magdalena)</a:t>
            </a:r>
            <a:endParaRPr lang="pl-PL" sz="3200" dirty="0">
              <a:solidFill>
                <a:srgbClr val="5A5A5A"/>
              </a:solidFill>
              <a:latin typeface="Constantia" panose="02030602050306030303" pitchFamily="18" charset="0"/>
              <a:ea typeface="Times New Roman" panose="02020603050405020304" pitchFamily="18" charset="0"/>
              <a:cs typeface="Times New Roman" panose="02020603050405020304" pitchFamily="18" charset="0"/>
            </a:endParaRPr>
          </a:p>
          <a:p>
            <a:pPr marL="1371600">
              <a:lnSpc>
                <a:spcPct val="120000"/>
              </a:lnSpc>
              <a:spcAft>
                <a:spcPts val="800"/>
              </a:spcAft>
            </a:pPr>
            <a:endParaRPr lang="pl-PL" sz="3600" b="1" dirty="0">
              <a:solidFill>
                <a:srgbClr val="5A5A5A"/>
              </a:solidFill>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38376231"/>
      </p:ext>
    </p:extLst>
  </p:cSld>
  <p:clrMapOvr>
    <a:masterClrMapping/>
  </p:clrMapOvr>
  <p:transition spd="med"/>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 xmlns:a16="http://schemas.microsoft.com/office/drawing/2014/main" id="{9A3C046A-B3F5-9A42-B408-759E55BE4BE7}"/>
              </a:ext>
            </a:extLst>
          </p:cNvPr>
          <p:cNvSpPr>
            <a:spLocks noGrp="1"/>
          </p:cNvSpPr>
          <p:nvPr>
            <p:ph type="body" sz="quarter" idx="15"/>
          </p:nvPr>
        </p:nvSpPr>
        <p:spPr>
          <a:xfrm>
            <a:off x="12192000" y="12462404"/>
            <a:ext cx="716050" cy="697261"/>
          </a:xfrm>
        </p:spPr>
        <p:txBody>
          <a:bodyPr/>
          <a:lstStyle/>
          <a:p>
            <a:endParaRPr lang="fr-FR" dirty="0"/>
          </a:p>
        </p:txBody>
      </p:sp>
      <p:sp>
        <p:nvSpPr>
          <p:cNvPr id="5" name="Espace réservé du texte 4">
            <a:extLst>
              <a:ext uri="{FF2B5EF4-FFF2-40B4-BE49-F238E27FC236}">
                <a16:creationId xmlns="" xmlns:a16="http://schemas.microsoft.com/office/drawing/2014/main" id="{81AA34F7-61BD-DE46-A618-3EEE7C67794C}"/>
              </a:ext>
            </a:extLst>
          </p:cNvPr>
          <p:cNvSpPr>
            <a:spLocks noGrp="1"/>
          </p:cNvSpPr>
          <p:nvPr>
            <p:ph type="body" sz="quarter" idx="16"/>
          </p:nvPr>
        </p:nvSpPr>
        <p:spPr>
          <a:xfrm>
            <a:off x="12550023" y="12801278"/>
            <a:ext cx="1" cy="371869"/>
          </a:xfrm>
        </p:spPr>
        <p:txBody>
          <a:bodyPr/>
          <a:lstStyle/>
          <a:p>
            <a:endParaRPr lang="fr-FR" dirty="0"/>
          </a:p>
        </p:txBody>
      </p:sp>
      <p:sp>
        <p:nvSpPr>
          <p:cNvPr id="885" name="Slide Number"/>
          <p:cNvSpPr txBox="1">
            <a:spLocks noGrp="1"/>
          </p:cNvSpPr>
          <p:nvPr>
            <p:ph type="sldNum" sz="quarter" idx="2"/>
          </p:nvPr>
        </p:nvSpPr>
        <p:spPr>
          <a:xfrm>
            <a:off x="12346252" y="12474582"/>
            <a:ext cx="407544" cy="422276"/>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124</a:t>
            </a:fld>
            <a:endParaRPr dirty="0"/>
          </a:p>
        </p:txBody>
      </p:sp>
      <p:sp>
        <p:nvSpPr>
          <p:cNvPr id="19" name="Espace réservé du texte 2">
            <a:extLst>
              <a:ext uri="{FF2B5EF4-FFF2-40B4-BE49-F238E27FC236}">
                <a16:creationId xmlns="" xmlns:a16="http://schemas.microsoft.com/office/drawing/2014/main" id="{AB3789C9-0B28-4640-961A-BE451E50B0EF}"/>
              </a:ext>
            </a:extLst>
          </p:cNvPr>
          <p:cNvSpPr>
            <a:spLocks noGrp="1"/>
          </p:cNvSpPr>
          <p:nvPr>
            <p:ph type="body" sz="quarter" idx="13"/>
          </p:nvPr>
        </p:nvSpPr>
        <p:spPr>
          <a:xfrm>
            <a:off x="3777916" y="1365069"/>
            <a:ext cx="15517275" cy="793703"/>
          </a:xfrm>
        </p:spPr>
        <p:txBody>
          <a:bodyPr/>
          <a:lstStyle/>
          <a:p>
            <a:endParaRPr lang="fr-FR" dirty="0"/>
          </a:p>
        </p:txBody>
      </p:sp>
      <p:sp>
        <p:nvSpPr>
          <p:cNvPr id="20" name="Titre 1">
            <a:extLst>
              <a:ext uri="{FF2B5EF4-FFF2-40B4-BE49-F238E27FC236}">
                <a16:creationId xmlns="" xmlns:a16="http://schemas.microsoft.com/office/drawing/2014/main" id="{C3D392D1-BDA7-FA46-919D-428FD8FCC2D7}"/>
              </a:ext>
            </a:extLst>
          </p:cNvPr>
          <p:cNvSpPr>
            <a:spLocks noGrp="1"/>
          </p:cNvSpPr>
          <p:nvPr>
            <p:ph type="title"/>
          </p:nvPr>
        </p:nvSpPr>
        <p:spPr>
          <a:xfrm>
            <a:off x="3521581" y="1321774"/>
            <a:ext cx="15348834" cy="935665"/>
          </a:xfrm>
        </p:spPr>
        <p:txBody>
          <a:bodyPr/>
          <a:lstStyle/>
          <a:p>
            <a:pPr>
              <a:lnSpc>
                <a:spcPct val="100000"/>
              </a:lnSpc>
            </a:pPr>
            <a:r>
              <a:rPr lang="en-US" spc="-1" dirty="0">
                <a:solidFill>
                  <a:schemeClr val="bg1"/>
                </a:solidFill>
                <a:latin typeface="Calibri"/>
              </a:rPr>
              <a:t>The European identity</a:t>
            </a:r>
          </a:p>
        </p:txBody>
      </p:sp>
      <p:sp>
        <p:nvSpPr>
          <p:cNvPr id="21" name="SuBTITLE GOES HERE">
            <a:extLst>
              <a:ext uri="{FF2B5EF4-FFF2-40B4-BE49-F238E27FC236}">
                <a16:creationId xmlns="" xmlns:a16="http://schemas.microsoft.com/office/drawing/2014/main" id="{35871DBC-935A-2347-A21E-2565A12C9458}"/>
              </a:ext>
            </a:extLst>
          </p:cNvPr>
          <p:cNvSpPr txBox="1">
            <a:spLocks noGrp="1"/>
          </p:cNvSpPr>
          <p:nvPr>
            <p:ph type="body" sz="quarter" idx="14"/>
          </p:nvPr>
        </p:nvSpPr>
        <p:spPr>
          <a:xfrm>
            <a:off x="4836344" y="747149"/>
            <a:ext cx="14711312" cy="371281"/>
          </a:xfrm>
          <a:prstGeom prst="rect">
            <a:avLst/>
          </a:prstGeom>
        </p:spPr>
        <p:txBody>
          <a:bodyPr/>
          <a:lstStyle/>
          <a:p>
            <a:r>
              <a:rPr lang="fr-FR" sz="2400" dirty="0" smtClean="0"/>
              <a:t>Analyse détaillée</a:t>
            </a:r>
            <a:endParaRPr lang="fr-FR" sz="2400" dirty="0"/>
          </a:p>
        </p:txBody>
      </p:sp>
      <p:sp>
        <p:nvSpPr>
          <p:cNvPr id="9" name="ZoneTexte 8">
            <a:extLst>
              <a:ext uri="{FF2B5EF4-FFF2-40B4-BE49-F238E27FC236}">
                <a16:creationId xmlns="" xmlns:a16="http://schemas.microsoft.com/office/drawing/2014/main" id="{C9FA69AC-CE85-7143-AB32-6EDEC5829621}"/>
              </a:ext>
            </a:extLst>
          </p:cNvPr>
          <p:cNvSpPr txBox="1"/>
          <p:nvPr/>
        </p:nvSpPr>
        <p:spPr>
          <a:xfrm>
            <a:off x="897443" y="12362917"/>
            <a:ext cx="7218945" cy="7598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algn="l"/>
            <a:r>
              <a:rPr lang="fr-FR" sz="2000" dirty="0">
                <a:latin typeface="Avenir Next Ultra Light" panose="020B0203020202020204" pitchFamily="34" charset="77"/>
              </a:rPr>
              <a:t>Christophe Gervasi –  Rapport qualitatif  - Construire un Nous européen – Juillet 2021</a:t>
            </a:r>
          </a:p>
        </p:txBody>
      </p:sp>
      <p:pic>
        <p:nvPicPr>
          <p:cNvPr id="10" name="Image 9"/>
          <p:cNvPicPr>
            <a:picLocks noChangeAspect="1"/>
          </p:cNvPicPr>
          <p:nvPr/>
        </p:nvPicPr>
        <p:blipFill rotWithShape="1">
          <a:blip r:embed="rId2"/>
          <a:srcRect t="18883" b="18467"/>
          <a:stretch/>
        </p:blipFill>
        <p:spPr>
          <a:xfrm>
            <a:off x="19551526" y="500510"/>
            <a:ext cx="2143125" cy="1472669"/>
          </a:xfrm>
          <a:prstGeom prst="rect">
            <a:avLst/>
          </a:prstGeom>
        </p:spPr>
      </p:pic>
      <p:pic>
        <p:nvPicPr>
          <p:cNvPr id="12" name="Image 11"/>
          <p:cNvPicPr>
            <a:picLocks noChangeAspect="1"/>
          </p:cNvPicPr>
          <p:nvPr/>
        </p:nvPicPr>
        <p:blipFill>
          <a:blip r:embed="rId3"/>
          <a:stretch>
            <a:fillRect/>
          </a:stretch>
        </p:blipFill>
        <p:spPr>
          <a:xfrm>
            <a:off x="21694651" y="541840"/>
            <a:ext cx="2143125" cy="1431340"/>
          </a:xfrm>
          <a:prstGeom prst="rect">
            <a:avLst/>
          </a:prstGeom>
        </p:spPr>
      </p:pic>
      <p:sp>
        <p:nvSpPr>
          <p:cNvPr id="14" name="pole tekstowe 15">
            <a:extLst>
              <a:ext uri="{FF2B5EF4-FFF2-40B4-BE49-F238E27FC236}">
                <a16:creationId xmlns="" xmlns:a16="http://schemas.microsoft.com/office/drawing/2014/main" id="{3C0893E4-76E1-4E39-9769-FD6AD226E047}"/>
              </a:ext>
            </a:extLst>
          </p:cNvPr>
          <p:cNvSpPr txBox="1"/>
          <p:nvPr/>
        </p:nvSpPr>
        <p:spPr>
          <a:xfrm>
            <a:off x="1269945" y="2698793"/>
            <a:ext cx="21060666" cy="830997"/>
          </a:xfrm>
          <a:prstGeom prst="rect">
            <a:avLst/>
          </a:prstGeom>
          <a:noFill/>
        </p:spPr>
        <p:txBody>
          <a:bodyPr wrap="square">
            <a:spAutoFit/>
          </a:bodyPr>
          <a:lstStyle/>
          <a:p>
            <a:pPr algn="l"/>
            <a:r>
              <a:rPr lang="pl-PL" sz="4800" b="1" spc="-1" dirty="0">
                <a:solidFill>
                  <a:srgbClr val="262626"/>
                </a:solidFill>
                <a:latin typeface="Calibri"/>
              </a:rPr>
              <a:t>„We, the Europeans” – </a:t>
            </a:r>
            <a:r>
              <a:rPr lang="fr-FR" sz="4800" b="1" spc="-1" dirty="0" smtClean="0">
                <a:solidFill>
                  <a:srgbClr val="262626"/>
                </a:solidFill>
                <a:latin typeface="Calibri"/>
              </a:rPr>
              <a:t>Projective </a:t>
            </a:r>
            <a:r>
              <a:rPr lang="pl-PL" sz="4800" b="1" spc="-1" dirty="0" smtClean="0">
                <a:solidFill>
                  <a:srgbClr val="262626"/>
                </a:solidFill>
                <a:latin typeface="Calibri"/>
              </a:rPr>
              <a:t>poster</a:t>
            </a:r>
            <a:r>
              <a:rPr lang="fr-FR" sz="4800" b="1" spc="-1" dirty="0" smtClean="0">
                <a:solidFill>
                  <a:srgbClr val="262626"/>
                </a:solidFill>
                <a:latin typeface="Calibri"/>
              </a:rPr>
              <a:t> - Slogans</a:t>
            </a:r>
            <a:endParaRPr lang="en-US" sz="4800" b="1" spc="-1" dirty="0">
              <a:solidFill>
                <a:srgbClr val="262626"/>
              </a:solidFill>
              <a:latin typeface="Calibri"/>
            </a:endParaRPr>
          </a:p>
        </p:txBody>
      </p:sp>
      <p:sp>
        <p:nvSpPr>
          <p:cNvPr id="15" name="pole tekstowe 15">
            <a:extLst>
              <a:ext uri="{FF2B5EF4-FFF2-40B4-BE49-F238E27FC236}">
                <a16:creationId xmlns="" xmlns:a16="http://schemas.microsoft.com/office/drawing/2014/main" id="{3C0893E4-76E1-4E39-9769-FD6AD226E047}"/>
              </a:ext>
            </a:extLst>
          </p:cNvPr>
          <p:cNvSpPr txBox="1"/>
          <p:nvPr/>
        </p:nvSpPr>
        <p:spPr>
          <a:xfrm>
            <a:off x="442731" y="3588958"/>
            <a:ext cx="22187643" cy="5835444"/>
          </a:xfrm>
          <a:prstGeom prst="rect">
            <a:avLst/>
          </a:prstGeom>
          <a:noFill/>
        </p:spPr>
        <p:txBody>
          <a:bodyPr wrap="square">
            <a:spAutoFit/>
          </a:bodyPr>
          <a:lstStyle/>
          <a:p>
            <a:pPr marL="1371600">
              <a:lnSpc>
                <a:spcPct val="120000"/>
              </a:lnSpc>
              <a:spcAft>
                <a:spcPts val="800"/>
              </a:spcAft>
            </a:pPr>
            <a:endParaRPr lang="pl-PL" sz="3600" b="1" dirty="0">
              <a:solidFill>
                <a:srgbClr val="5A5A5A"/>
              </a:solidFill>
              <a:latin typeface="Calibri" panose="020F0502020204030204" pitchFamily="34" charset="0"/>
              <a:ea typeface="Times New Roman" panose="02020603050405020304" pitchFamily="18" charset="0"/>
              <a:cs typeface="Times New Roman" panose="02020603050405020304" pitchFamily="18" charset="0"/>
            </a:endParaRPr>
          </a:p>
          <a:p>
            <a:pPr marL="1371600">
              <a:spcAft>
                <a:spcPts val="800"/>
              </a:spcAft>
            </a:pPr>
            <a:r>
              <a:rPr lang="en-US" sz="4400" dirty="0" smtClean="0">
                <a:solidFill>
                  <a:srgbClr val="271880"/>
                </a:solidFill>
                <a:latin typeface="Calibri" panose="020F0502020204030204" pitchFamily="34" charset="0"/>
                <a:ea typeface="Times New Roman" panose="02020603050405020304" pitchFamily="18" charset="0"/>
                <a:cs typeface="Times New Roman" panose="02020603050405020304" pitchFamily="18" charset="0"/>
              </a:rPr>
              <a:t>“</a:t>
            </a:r>
            <a:r>
              <a:rPr lang="en-US" sz="4400" dirty="0">
                <a:solidFill>
                  <a:srgbClr val="271880"/>
                </a:solidFill>
                <a:latin typeface="Calibri" panose="020F0502020204030204" pitchFamily="34" charset="0"/>
                <a:ea typeface="Times New Roman" panose="02020603050405020304" pitchFamily="18" charset="0"/>
                <a:cs typeface="Times New Roman" panose="02020603050405020304" pitchFamily="18" charset="0"/>
              </a:rPr>
              <a:t>All together</a:t>
            </a:r>
            <a:r>
              <a:rPr lang="en-US" sz="4400" dirty="0" smtClean="0">
                <a:solidFill>
                  <a:srgbClr val="271880"/>
                </a:solidFill>
                <a:latin typeface="Calibri" panose="020F0502020204030204" pitchFamily="34" charset="0"/>
                <a:ea typeface="Times New Roman" panose="02020603050405020304" pitchFamily="18" charset="0"/>
                <a:cs typeface="Times New Roman" panose="02020603050405020304" pitchFamily="18" charset="0"/>
              </a:rPr>
              <a:t>”</a:t>
            </a:r>
          </a:p>
          <a:p>
            <a:pPr marL="1371600">
              <a:spcAft>
                <a:spcPts val="800"/>
              </a:spcAft>
            </a:pPr>
            <a:endParaRPr lang="pl-PL" sz="1400" dirty="0">
              <a:solidFill>
                <a:srgbClr val="271880"/>
              </a:solidFill>
              <a:latin typeface="Constantia" panose="02030602050306030303" pitchFamily="18" charset="0"/>
              <a:ea typeface="Times New Roman" panose="02020603050405020304" pitchFamily="18" charset="0"/>
              <a:cs typeface="Times New Roman" panose="02020603050405020304" pitchFamily="18" charset="0"/>
            </a:endParaRPr>
          </a:p>
          <a:p>
            <a:pPr marL="1371600">
              <a:spcAft>
                <a:spcPts val="800"/>
              </a:spcAft>
            </a:pPr>
            <a:r>
              <a:rPr lang="en-US" sz="4400" dirty="0">
                <a:solidFill>
                  <a:srgbClr val="271880"/>
                </a:solidFill>
                <a:latin typeface="Calibri" panose="020F0502020204030204" pitchFamily="34" charset="0"/>
                <a:ea typeface="Times New Roman" panose="02020603050405020304" pitchFamily="18" charset="0"/>
                <a:cs typeface="Times New Roman" panose="02020603050405020304" pitchFamily="18" charset="0"/>
              </a:rPr>
              <a:t> “There is strength in the </a:t>
            </a:r>
            <a:r>
              <a:rPr lang="en-US" sz="4400" dirty="0" smtClean="0">
                <a:solidFill>
                  <a:srgbClr val="271880"/>
                </a:solidFill>
                <a:latin typeface="Calibri" panose="020F0502020204030204" pitchFamily="34" charset="0"/>
                <a:ea typeface="Times New Roman" panose="02020603050405020304" pitchFamily="18" charset="0"/>
                <a:cs typeface="Times New Roman" panose="02020603050405020304" pitchFamily="18" charset="0"/>
              </a:rPr>
              <a:t>community“</a:t>
            </a:r>
          </a:p>
          <a:p>
            <a:pPr marL="1371600">
              <a:spcAft>
                <a:spcPts val="800"/>
              </a:spcAft>
            </a:pPr>
            <a:endParaRPr lang="pl-PL" sz="1200" dirty="0">
              <a:solidFill>
                <a:srgbClr val="271880"/>
              </a:solidFill>
              <a:latin typeface="Constantia" panose="02030602050306030303" pitchFamily="18" charset="0"/>
              <a:ea typeface="Times New Roman" panose="02020603050405020304" pitchFamily="18" charset="0"/>
              <a:cs typeface="Times New Roman" panose="02020603050405020304" pitchFamily="18" charset="0"/>
            </a:endParaRPr>
          </a:p>
          <a:p>
            <a:pPr marL="1371600">
              <a:spcAft>
                <a:spcPts val="800"/>
              </a:spcAft>
            </a:pPr>
            <a:r>
              <a:rPr lang="en-US" sz="4400" dirty="0">
                <a:solidFill>
                  <a:srgbClr val="271880"/>
                </a:solidFill>
                <a:latin typeface="Calibri" panose="020F0502020204030204" pitchFamily="34" charset="0"/>
                <a:ea typeface="Times New Roman" panose="02020603050405020304" pitchFamily="18" charset="0"/>
                <a:cs typeface="Times New Roman" panose="02020603050405020304" pitchFamily="18" charset="0"/>
              </a:rPr>
              <a:t> “Europe – our home” </a:t>
            </a:r>
            <a:endParaRPr lang="en-US" sz="4400" dirty="0" smtClean="0">
              <a:solidFill>
                <a:srgbClr val="271880"/>
              </a:solidFill>
              <a:latin typeface="Calibri" panose="020F0502020204030204" pitchFamily="34" charset="0"/>
              <a:ea typeface="Times New Roman" panose="02020603050405020304" pitchFamily="18" charset="0"/>
              <a:cs typeface="Times New Roman" panose="02020603050405020304" pitchFamily="18" charset="0"/>
            </a:endParaRPr>
          </a:p>
          <a:p>
            <a:pPr marL="1371600">
              <a:spcAft>
                <a:spcPts val="800"/>
              </a:spcAft>
            </a:pPr>
            <a:endParaRPr lang="pl-PL" sz="1200" dirty="0">
              <a:solidFill>
                <a:srgbClr val="271880"/>
              </a:solidFill>
              <a:latin typeface="Constantia" panose="02030602050306030303" pitchFamily="18" charset="0"/>
              <a:ea typeface="Times New Roman" panose="02020603050405020304" pitchFamily="18" charset="0"/>
              <a:cs typeface="Times New Roman" panose="02020603050405020304" pitchFamily="18" charset="0"/>
            </a:endParaRPr>
          </a:p>
          <a:p>
            <a:pPr marL="1371600">
              <a:spcAft>
                <a:spcPts val="800"/>
              </a:spcAft>
            </a:pPr>
            <a:r>
              <a:rPr lang="en-US" sz="4400" dirty="0">
                <a:solidFill>
                  <a:srgbClr val="271880"/>
                </a:solidFill>
                <a:latin typeface="Calibri" panose="020F0502020204030204" pitchFamily="34" charset="0"/>
                <a:ea typeface="Times New Roman" panose="02020603050405020304" pitchFamily="18" charset="0"/>
                <a:cs typeface="Times New Roman" panose="02020603050405020304" pitchFamily="18" charset="0"/>
              </a:rPr>
              <a:t>“Despite differences, we are strong together</a:t>
            </a:r>
            <a:r>
              <a:rPr lang="en-US" sz="4400" dirty="0" smtClean="0">
                <a:solidFill>
                  <a:srgbClr val="271880"/>
                </a:solidFill>
                <a:latin typeface="Calibri" panose="020F0502020204030204" pitchFamily="34" charset="0"/>
                <a:ea typeface="Times New Roman" panose="02020603050405020304" pitchFamily="18" charset="0"/>
                <a:cs typeface="Times New Roman" panose="02020603050405020304" pitchFamily="18" charset="0"/>
              </a:rPr>
              <a:t>”</a:t>
            </a:r>
          </a:p>
          <a:p>
            <a:pPr marL="1371600">
              <a:spcAft>
                <a:spcPts val="800"/>
              </a:spcAft>
            </a:pPr>
            <a:endParaRPr lang="pl-PL" sz="1200" dirty="0">
              <a:solidFill>
                <a:srgbClr val="271880"/>
              </a:solidFill>
              <a:latin typeface="Constantia" panose="02030602050306030303" pitchFamily="18" charset="0"/>
              <a:ea typeface="Times New Roman" panose="02020603050405020304" pitchFamily="18" charset="0"/>
              <a:cs typeface="Times New Roman" panose="02020603050405020304" pitchFamily="18" charset="0"/>
            </a:endParaRPr>
          </a:p>
          <a:p>
            <a:pPr marL="1371600">
              <a:spcAft>
                <a:spcPts val="800"/>
              </a:spcAft>
            </a:pPr>
            <a:r>
              <a:rPr lang="en-US" sz="4400" dirty="0">
                <a:solidFill>
                  <a:srgbClr val="271880"/>
                </a:solidFill>
                <a:latin typeface="Calibri" panose="020F0502020204030204" pitchFamily="34" charset="0"/>
                <a:ea typeface="Times New Roman" panose="02020603050405020304" pitchFamily="18" charset="0"/>
                <a:cs typeface="Times New Roman" panose="02020603050405020304" pitchFamily="18" charset="0"/>
              </a:rPr>
              <a:t>"Europe is the cradle of civilization"</a:t>
            </a:r>
            <a:endParaRPr lang="pl-PL" sz="4400" dirty="0">
              <a:solidFill>
                <a:srgbClr val="271880"/>
              </a:solidFill>
              <a:latin typeface="Constantia" panose="02030602050306030303"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14467551"/>
      </p:ext>
    </p:extLst>
  </p:cSld>
  <p:clrMapOvr>
    <a:masterClrMapping/>
  </p:clrMapOvr>
  <p:transition spd="med"/>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8" name="Image"/>
          <p:cNvPicPr>
            <a:picLocks noGrp="1"/>
          </p:cNvPicPr>
          <p:nvPr>
            <p:ph type="pic" idx="13"/>
          </p:nvPr>
        </p:nvPicPr>
        <p:blipFill>
          <a:blip r:embed="rId2">
            <a:extLst>
              <a:ext uri="{28A0092B-C50C-407E-A947-70E740481C1C}">
                <a14:useLocalDpi xmlns:a14="http://schemas.microsoft.com/office/drawing/2010/main" val="0"/>
              </a:ext>
            </a:extLst>
          </a:blip>
          <a:srcRect/>
          <a:stretch/>
        </p:blipFill>
        <p:spPr>
          <a:xfrm>
            <a:off x="585216" y="520515"/>
            <a:ext cx="23262335" cy="4372190"/>
          </a:xfrm>
          <a:custGeom>
            <a:avLst/>
            <a:gdLst/>
            <a:ahLst/>
            <a:cxnLst>
              <a:cxn ang="0">
                <a:pos x="wd2" y="hd2"/>
              </a:cxn>
              <a:cxn ang="5400000">
                <a:pos x="wd2" y="hd2"/>
              </a:cxn>
              <a:cxn ang="10800000">
                <a:pos x="wd2" y="hd2"/>
              </a:cxn>
              <a:cxn ang="16200000">
                <a:pos x="wd2" y="hd2"/>
              </a:cxn>
            </a:cxnLst>
            <a:rect l="0" t="0" r="r" b="b"/>
            <a:pathLst>
              <a:path w="21600" h="21599" extrusionOk="0">
                <a:moveTo>
                  <a:pt x="0" y="0"/>
                </a:moveTo>
                <a:lnTo>
                  <a:pt x="3" y="21532"/>
                </a:lnTo>
                <a:cubicBezTo>
                  <a:pt x="112" y="21536"/>
                  <a:pt x="220" y="21544"/>
                  <a:pt x="328" y="21555"/>
                </a:cubicBezTo>
                <a:cubicBezTo>
                  <a:pt x="430" y="21565"/>
                  <a:pt x="525" y="21589"/>
                  <a:pt x="627" y="21592"/>
                </a:cubicBezTo>
                <a:cubicBezTo>
                  <a:pt x="818" y="21600"/>
                  <a:pt x="1011" y="21600"/>
                  <a:pt x="1203" y="21599"/>
                </a:cubicBezTo>
                <a:cubicBezTo>
                  <a:pt x="1272" y="21599"/>
                  <a:pt x="1341" y="21584"/>
                  <a:pt x="1411" y="21583"/>
                </a:cubicBezTo>
                <a:cubicBezTo>
                  <a:pt x="1585" y="21580"/>
                  <a:pt x="1762" y="21587"/>
                  <a:pt x="1934" y="21579"/>
                </a:cubicBezTo>
                <a:cubicBezTo>
                  <a:pt x="2288" y="21563"/>
                  <a:pt x="2639" y="21555"/>
                  <a:pt x="2996" y="21565"/>
                </a:cubicBezTo>
                <a:cubicBezTo>
                  <a:pt x="3222" y="21571"/>
                  <a:pt x="3454" y="21593"/>
                  <a:pt x="3680" y="21553"/>
                </a:cubicBezTo>
                <a:cubicBezTo>
                  <a:pt x="3776" y="21537"/>
                  <a:pt x="3887" y="21525"/>
                  <a:pt x="3990" y="21525"/>
                </a:cubicBezTo>
                <a:cubicBezTo>
                  <a:pt x="4155" y="21527"/>
                  <a:pt x="4319" y="21488"/>
                  <a:pt x="4493" y="21542"/>
                </a:cubicBezTo>
                <a:cubicBezTo>
                  <a:pt x="4586" y="21570"/>
                  <a:pt x="4760" y="21556"/>
                  <a:pt x="4895" y="21561"/>
                </a:cubicBezTo>
                <a:cubicBezTo>
                  <a:pt x="4893" y="21559"/>
                  <a:pt x="4890" y="21557"/>
                  <a:pt x="4888" y="21555"/>
                </a:cubicBezTo>
                <a:cubicBezTo>
                  <a:pt x="4885" y="21552"/>
                  <a:pt x="4882" y="21551"/>
                  <a:pt x="4880" y="21548"/>
                </a:cubicBezTo>
                <a:cubicBezTo>
                  <a:pt x="4931" y="21546"/>
                  <a:pt x="4979" y="21542"/>
                  <a:pt x="5026" y="21540"/>
                </a:cubicBezTo>
                <a:cubicBezTo>
                  <a:pt x="5199" y="21535"/>
                  <a:pt x="5384" y="21512"/>
                  <a:pt x="5541" y="21530"/>
                </a:cubicBezTo>
                <a:cubicBezTo>
                  <a:pt x="5735" y="21553"/>
                  <a:pt x="5857" y="21520"/>
                  <a:pt x="5987" y="21491"/>
                </a:cubicBezTo>
                <a:cubicBezTo>
                  <a:pt x="5897" y="21477"/>
                  <a:pt x="5806" y="21463"/>
                  <a:pt x="5714" y="21449"/>
                </a:cubicBezTo>
                <a:cubicBezTo>
                  <a:pt x="5658" y="21440"/>
                  <a:pt x="5599" y="21434"/>
                  <a:pt x="5547" y="21423"/>
                </a:cubicBezTo>
                <a:cubicBezTo>
                  <a:pt x="5485" y="21409"/>
                  <a:pt x="5428" y="21391"/>
                  <a:pt x="5369" y="21375"/>
                </a:cubicBezTo>
                <a:cubicBezTo>
                  <a:pt x="5361" y="21373"/>
                  <a:pt x="5352" y="21371"/>
                  <a:pt x="5343" y="21369"/>
                </a:cubicBezTo>
                <a:cubicBezTo>
                  <a:pt x="5488" y="21380"/>
                  <a:pt x="5654" y="21330"/>
                  <a:pt x="5779" y="21393"/>
                </a:cubicBezTo>
                <a:cubicBezTo>
                  <a:pt x="5785" y="21397"/>
                  <a:pt x="5829" y="21392"/>
                  <a:pt x="5852" y="21387"/>
                </a:cubicBezTo>
                <a:cubicBezTo>
                  <a:pt x="5875" y="21381"/>
                  <a:pt x="5893" y="21366"/>
                  <a:pt x="5914" y="21365"/>
                </a:cubicBezTo>
                <a:cubicBezTo>
                  <a:pt x="6028" y="21363"/>
                  <a:pt x="6143" y="21364"/>
                  <a:pt x="6257" y="21362"/>
                </a:cubicBezTo>
                <a:cubicBezTo>
                  <a:pt x="6365" y="21360"/>
                  <a:pt x="6486" y="21374"/>
                  <a:pt x="6584" y="21326"/>
                </a:cubicBezTo>
                <a:cubicBezTo>
                  <a:pt x="6555" y="21320"/>
                  <a:pt x="6529" y="21314"/>
                  <a:pt x="6505" y="21308"/>
                </a:cubicBezTo>
                <a:cubicBezTo>
                  <a:pt x="6480" y="21303"/>
                  <a:pt x="6457" y="21297"/>
                  <a:pt x="6434" y="21292"/>
                </a:cubicBezTo>
                <a:cubicBezTo>
                  <a:pt x="6433" y="21289"/>
                  <a:pt x="6433" y="21286"/>
                  <a:pt x="6432" y="21284"/>
                </a:cubicBezTo>
                <a:cubicBezTo>
                  <a:pt x="6432" y="21281"/>
                  <a:pt x="6431" y="21278"/>
                  <a:pt x="6431" y="21276"/>
                </a:cubicBezTo>
                <a:cubicBezTo>
                  <a:pt x="6567" y="21269"/>
                  <a:pt x="6705" y="21267"/>
                  <a:pt x="6837" y="21254"/>
                </a:cubicBezTo>
                <a:cubicBezTo>
                  <a:pt x="6997" y="21239"/>
                  <a:pt x="7165" y="21265"/>
                  <a:pt x="7325" y="21228"/>
                </a:cubicBezTo>
                <a:cubicBezTo>
                  <a:pt x="7410" y="21209"/>
                  <a:pt x="7533" y="21218"/>
                  <a:pt x="7639" y="21213"/>
                </a:cubicBezTo>
                <a:cubicBezTo>
                  <a:pt x="7640" y="21215"/>
                  <a:pt x="7641" y="21215"/>
                  <a:pt x="7642" y="21217"/>
                </a:cubicBezTo>
                <a:cubicBezTo>
                  <a:pt x="7642" y="21218"/>
                  <a:pt x="7643" y="21220"/>
                  <a:pt x="7644" y="21222"/>
                </a:cubicBezTo>
                <a:cubicBezTo>
                  <a:pt x="7622" y="21227"/>
                  <a:pt x="7600" y="21231"/>
                  <a:pt x="7578" y="21236"/>
                </a:cubicBezTo>
                <a:cubicBezTo>
                  <a:pt x="7556" y="21242"/>
                  <a:pt x="7534" y="21247"/>
                  <a:pt x="7512" y="21253"/>
                </a:cubicBezTo>
                <a:cubicBezTo>
                  <a:pt x="7514" y="21255"/>
                  <a:pt x="7515" y="21257"/>
                  <a:pt x="7517" y="21259"/>
                </a:cubicBezTo>
                <a:cubicBezTo>
                  <a:pt x="7519" y="21261"/>
                  <a:pt x="7521" y="21262"/>
                  <a:pt x="7522" y="21264"/>
                </a:cubicBezTo>
                <a:cubicBezTo>
                  <a:pt x="7605" y="21257"/>
                  <a:pt x="7687" y="21249"/>
                  <a:pt x="7769" y="21241"/>
                </a:cubicBezTo>
                <a:cubicBezTo>
                  <a:pt x="7851" y="21234"/>
                  <a:pt x="7934" y="21226"/>
                  <a:pt x="8016" y="21218"/>
                </a:cubicBezTo>
                <a:cubicBezTo>
                  <a:pt x="8017" y="21221"/>
                  <a:pt x="8019" y="21224"/>
                  <a:pt x="8020" y="21227"/>
                </a:cubicBezTo>
                <a:cubicBezTo>
                  <a:pt x="8022" y="21229"/>
                  <a:pt x="8023" y="21234"/>
                  <a:pt x="8024" y="21236"/>
                </a:cubicBezTo>
                <a:cubicBezTo>
                  <a:pt x="7667" y="21276"/>
                  <a:pt x="7309" y="21315"/>
                  <a:pt x="6948" y="21349"/>
                </a:cubicBezTo>
                <a:cubicBezTo>
                  <a:pt x="6587" y="21383"/>
                  <a:pt x="6222" y="21411"/>
                  <a:pt x="5851" y="21427"/>
                </a:cubicBezTo>
                <a:cubicBezTo>
                  <a:pt x="6018" y="21444"/>
                  <a:pt x="6191" y="21462"/>
                  <a:pt x="6365" y="21478"/>
                </a:cubicBezTo>
                <a:cubicBezTo>
                  <a:pt x="6445" y="21486"/>
                  <a:pt x="6527" y="21497"/>
                  <a:pt x="6606" y="21494"/>
                </a:cubicBezTo>
                <a:cubicBezTo>
                  <a:pt x="6706" y="21491"/>
                  <a:pt x="6802" y="21476"/>
                  <a:pt x="6900" y="21467"/>
                </a:cubicBezTo>
                <a:cubicBezTo>
                  <a:pt x="7215" y="21437"/>
                  <a:pt x="7529" y="21403"/>
                  <a:pt x="7847" y="21380"/>
                </a:cubicBezTo>
                <a:cubicBezTo>
                  <a:pt x="8321" y="21346"/>
                  <a:pt x="8801" y="21325"/>
                  <a:pt x="9274" y="21290"/>
                </a:cubicBezTo>
                <a:cubicBezTo>
                  <a:pt x="9694" y="21259"/>
                  <a:pt x="10111" y="21221"/>
                  <a:pt x="10524" y="21178"/>
                </a:cubicBezTo>
                <a:cubicBezTo>
                  <a:pt x="10861" y="21142"/>
                  <a:pt x="11189" y="21095"/>
                  <a:pt x="11523" y="21053"/>
                </a:cubicBezTo>
                <a:cubicBezTo>
                  <a:pt x="11733" y="21027"/>
                  <a:pt x="11947" y="21004"/>
                  <a:pt x="12157" y="20977"/>
                </a:cubicBezTo>
                <a:cubicBezTo>
                  <a:pt x="12192" y="20972"/>
                  <a:pt x="12240" y="20955"/>
                  <a:pt x="12242" y="20942"/>
                </a:cubicBezTo>
                <a:cubicBezTo>
                  <a:pt x="12256" y="20875"/>
                  <a:pt x="12339" y="20836"/>
                  <a:pt x="12495" y="20813"/>
                </a:cubicBezTo>
                <a:cubicBezTo>
                  <a:pt x="12662" y="20789"/>
                  <a:pt x="12702" y="20760"/>
                  <a:pt x="12703" y="20688"/>
                </a:cubicBezTo>
                <a:cubicBezTo>
                  <a:pt x="12703" y="20676"/>
                  <a:pt x="12720" y="20664"/>
                  <a:pt x="12736" y="20643"/>
                </a:cubicBezTo>
                <a:cubicBezTo>
                  <a:pt x="12592" y="20672"/>
                  <a:pt x="12466" y="20650"/>
                  <a:pt x="12337" y="20645"/>
                </a:cubicBezTo>
                <a:cubicBezTo>
                  <a:pt x="12194" y="20640"/>
                  <a:pt x="12068" y="20618"/>
                  <a:pt x="11937" y="20603"/>
                </a:cubicBezTo>
                <a:cubicBezTo>
                  <a:pt x="11896" y="20598"/>
                  <a:pt x="11838" y="20593"/>
                  <a:pt x="11825" y="20581"/>
                </a:cubicBezTo>
                <a:cubicBezTo>
                  <a:pt x="11783" y="20543"/>
                  <a:pt x="11709" y="20542"/>
                  <a:pt x="11627" y="20542"/>
                </a:cubicBezTo>
                <a:cubicBezTo>
                  <a:pt x="11556" y="20542"/>
                  <a:pt x="11486" y="20542"/>
                  <a:pt x="11415" y="20542"/>
                </a:cubicBezTo>
                <a:cubicBezTo>
                  <a:pt x="11413" y="20539"/>
                  <a:pt x="11410" y="20537"/>
                  <a:pt x="11407" y="20534"/>
                </a:cubicBezTo>
                <a:cubicBezTo>
                  <a:pt x="11404" y="20531"/>
                  <a:pt x="11402" y="20527"/>
                  <a:pt x="11399" y="20524"/>
                </a:cubicBezTo>
                <a:cubicBezTo>
                  <a:pt x="11439" y="20516"/>
                  <a:pt x="11477" y="20505"/>
                  <a:pt x="11518" y="20500"/>
                </a:cubicBezTo>
                <a:cubicBezTo>
                  <a:pt x="11573" y="20492"/>
                  <a:pt x="11673" y="20494"/>
                  <a:pt x="11680" y="20483"/>
                </a:cubicBezTo>
                <a:cubicBezTo>
                  <a:pt x="11716" y="20429"/>
                  <a:pt x="11829" y="20431"/>
                  <a:pt x="11920" y="20425"/>
                </a:cubicBezTo>
                <a:cubicBezTo>
                  <a:pt x="12038" y="20416"/>
                  <a:pt x="12173" y="20432"/>
                  <a:pt x="12238" y="20372"/>
                </a:cubicBezTo>
                <a:cubicBezTo>
                  <a:pt x="12241" y="20370"/>
                  <a:pt x="12253" y="20369"/>
                  <a:pt x="12261" y="20367"/>
                </a:cubicBezTo>
                <a:cubicBezTo>
                  <a:pt x="12401" y="20341"/>
                  <a:pt x="12542" y="20314"/>
                  <a:pt x="12684" y="20287"/>
                </a:cubicBezTo>
                <a:cubicBezTo>
                  <a:pt x="12678" y="20282"/>
                  <a:pt x="12670" y="20278"/>
                  <a:pt x="12659" y="20274"/>
                </a:cubicBezTo>
                <a:cubicBezTo>
                  <a:pt x="12649" y="20270"/>
                  <a:pt x="12637" y="20266"/>
                  <a:pt x="12624" y="20263"/>
                </a:cubicBezTo>
                <a:cubicBezTo>
                  <a:pt x="12671" y="20263"/>
                  <a:pt x="12718" y="20261"/>
                  <a:pt x="12766" y="20261"/>
                </a:cubicBezTo>
                <a:cubicBezTo>
                  <a:pt x="13169" y="20266"/>
                  <a:pt x="13572" y="20281"/>
                  <a:pt x="13980" y="20291"/>
                </a:cubicBezTo>
                <a:cubicBezTo>
                  <a:pt x="13916" y="20280"/>
                  <a:pt x="13863" y="20264"/>
                  <a:pt x="13805" y="20261"/>
                </a:cubicBezTo>
                <a:cubicBezTo>
                  <a:pt x="13500" y="20244"/>
                  <a:pt x="13194" y="20223"/>
                  <a:pt x="12887" y="20217"/>
                </a:cubicBezTo>
                <a:cubicBezTo>
                  <a:pt x="12765" y="20215"/>
                  <a:pt x="12643" y="20221"/>
                  <a:pt x="12520" y="20225"/>
                </a:cubicBezTo>
                <a:cubicBezTo>
                  <a:pt x="12513" y="20219"/>
                  <a:pt x="12508" y="20214"/>
                  <a:pt x="12509" y="20206"/>
                </a:cubicBezTo>
                <a:cubicBezTo>
                  <a:pt x="12510" y="20198"/>
                  <a:pt x="12516" y="20189"/>
                  <a:pt x="12531" y="20178"/>
                </a:cubicBezTo>
                <a:cubicBezTo>
                  <a:pt x="12840" y="20189"/>
                  <a:pt x="13150" y="20198"/>
                  <a:pt x="13458" y="20211"/>
                </a:cubicBezTo>
                <a:cubicBezTo>
                  <a:pt x="13545" y="20214"/>
                  <a:pt x="13626" y="20230"/>
                  <a:pt x="13712" y="20237"/>
                </a:cubicBezTo>
                <a:cubicBezTo>
                  <a:pt x="13891" y="20250"/>
                  <a:pt x="14071" y="20263"/>
                  <a:pt x="14250" y="20274"/>
                </a:cubicBezTo>
                <a:cubicBezTo>
                  <a:pt x="14385" y="20283"/>
                  <a:pt x="14520" y="20289"/>
                  <a:pt x="14653" y="20263"/>
                </a:cubicBezTo>
                <a:cubicBezTo>
                  <a:pt x="14518" y="20248"/>
                  <a:pt x="14382" y="20243"/>
                  <a:pt x="14246" y="20237"/>
                </a:cubicBezTo>
                <a:cubicBezTo>
                  <a:pt x="14204" y="20235"/>
                  <a:pt x="14164" y="20226"/>
                  <a:pt x="14123" y="20220"/>
                </a:cubicBezTo>
                <a:cubicBezTo>
                  <a:pt x="13995" y="20204"/>
                  <a:pt x="13863" y="20173"/>
                  <a:pt x="13738" y="20176"/>
                </a:cubicBezTo>
                <a:cubicBezTo>
                  <a:pt x="13592" y="20180"/>
                  <a:pt x="13484" y="20145"/>
                  <a:pt x="13352" y="20140"/>
                </a:cubicBezTo>
                <a:cubicBezTo>
                  <a:pt x="13329" y="20140"/>
                  <a:pt x="13289" y="20124"/>
                  <a:pt x="13289" y="20116"/>
                </a:cubicBezTo>
                <a:cubicBezTo>
                  <a:pt x="13288" y="20075"/>
                  <a:pt x="13207" y="20075"/>
                  <a:pt x="13152" y="20077"/>
                </a:cubicBezTo>
                <a:cubicBezTo>
                  <a:pt x="12990" y="20081"/>
                  <a:pt x="12828" y="20089"/>
                  <a:pt x="12667" y="20099"/>
                </a:cubicBezTo>
                <a:cubicBezTo>
                  <a:pt x="12393" y="20118"/>
                  <a:pt x="12124" y="20154"/>
                  <a:pt x="11840" y="20135"/>
                </a:cubicBezTo>
                <a:cubicBezTo>
                  <a:pt x="11810" y="20133"/>
                  <a:pt x="11777" y="20135"/>
                  <a:pt x="11746" y="20137"/>
                </a:cubicBezTo>
                <a:cubicBezTo>
                  <a:pt x="11752" y="20135"/>
                  <a:pt x="11759" y="20132"/>
                  <a:pt x="11765" y="20131"/>
                </a:cubicBezTo>
                <a:cubicBezTo>
                  <a:pt x="11772" y="20129"/>
                  <a:pt x="11778" y="20128"/>
                  <a:pt x="11784" y="20126"/>
                </a:cubicBezTo>
                <a:cubicBezTo>
                  <a:pt x="12080" y="20102"/>
                  <a:pt x="12376" y="20077"/>
                  <a:pt x="12675" y="20067"/>
                </a:cubicBezTo>
                <a:cubicBezTo>
                  <a:pt x="13025" y="20055"/>
                  <a:pt x="13382" y="20069"/>
                  <a:pt x="13735" y="20077"/>
                </a:cubicBezTo>
                <a:cubicBezTo>
                  <a:pt x="13995" y="20082"/>
                  <a:pt x="14253" y="20094"/>
                  <a:pt x="14512" y="20104"/>
                </a:cubicBezTo>
                <a:cubicBezTo>
                  <a:pt x="14586" y="20108"/>
                  <a:pt x="14660" y="20115"/>
                  <a:pt x="14733" y="20121"/>
                </a:cubicBezTo>
                <a:cubicBezTo>
                  <a:pt x="14940" y="20138"/>
                  <a:pt x="15147" y="20156"/>
                  <a:pt x="15355" y="20171"/>
                </a:cubicBezTo>
                <a:cubicBezTo>
                  <a:pt x="15542" y="20185"/>
                  <a:pt x="15731" y="20194"/>
                  <a:pt x="15918" y="20206"/>
                </a:cubicBezTo>
                <a:cubicBezTo>
                  <a:pt x="15952" y="20208"/>
                  <a:pt x="15984" y="20215"/>
                  <a:pt x="16048" y="20224"/>
                </a:cubicBezTo>
                <a:cubicBezTo>
                  <a:pt x="16008" y="20225"/>
                  <a:pt x="15977" y="20226"/>
                  <a:pt x="15948" y="20227"/>
                </a:cubicBezTo>
                <a:cubicBezTo>
                  <a:pt x="15919" y="20228"/>
                  <a:pt x="15893" y="20229"/>
                  <a:pt x="15865" y="20230"/>
                </a:cubicBezTo>
                <a:cubicBezTo>
                  <a:pt x="15924" y="20243"/>
                  <a:pt x="15981" y="20254"/>
                  <a:pt x="16035" y="20266"/>
                </a:cubicBezTo>
                <a:cubicBezTo>
                  <a:pt x="16090" y="20278"/>
                  <a:pt x="16143" y="20289"/>
                  <a:pt x="16196" y="20300"/>
                </a:cubicBezTo>
                <a:cubicBezTo>
                  <a:pt x="16197" y="20299"/>
                  <a:pt x="16199" y="20298"/>
                  <a:pt x="16201" y="20297"/>
                </a:cubicBezTo>
                <a:cubicBezTo>
                  <a:pt x="16203" y="20296"/>
                  <a:pt x="16204" y="20295"/>
                  <a:pt x="16206" y="20294"/>
                </a:cubicBezTo>
                <a:cubicBezTo>
                  <a:pt x="16194" y="20288"/>
                  <a:pt x="16183" y="20283"/>
                  <a:pt x="16168" y="20276"/>
                </a:cubicBezTo>
                <a:cubicBezTo>
                  <a:pt x="16154" y="20269"/>
                  <a:pt x="16137" y="20262"/>
                  <a:pt x="16113" y="20251"/>
                </a:cubicBezTo>
                <a:cubicBezTo>
                  <a:pt x="16211" y="20246"/>
                  <a:pt x="16283" y="20237"/>
                  <a:pt x="16354" y="20238"/>
                </a:cubicBezTo>
                <a:cubicBezTo>
                  <a:pt x="16485" y="20240"/>
                  <a:pt x="16617" y="20245"/>
                  <a:pt x="16747" y="20253"/>
                </a:cubicBezTo>
                <a:cubicBezTo>
                  <a:pt x="16811" y="20257"/>
                  <a:pt x="16872" y="20272"/>
                  <a:pt x="16935" y="20279"/>
                </a:cubicBezTo>
                <a:cubicBezTo>
                  <a:pt x="17026" y="20289"/>
                  <a:pt x="17129" y="20312"/>
                  <a:pt x="17205" y="20302"/>
                </a:cubicBezTo>
                <a:cubicBezTo>
                  <a:pt x="17341" y="20285"/>
                  <a:pt x="17447" y="20300"/>
                  <a:pt x="17560" y="20320"/>
                </a:cubicBezTo>
                <a:cubicBezTo>
                  <a:pt x="17888" y="20379"/>
                  <a:pt x="18213" y="20441"/>
                  <a:pt x="18546" y="20495"/>
                </a:cubicBezTo>
                <a:cubicBezTo>
                  <a:pt x="18720" y="20523"/>
                  <a:pt x="18913" y="20533"/>
                  <a:pt x="19091" y="20558"/>
                </a:cubicBezTo>
                <a:cubicBezTo>
                  <a:pt x="19324" y="20592"/>
                  <a:pt x="19550" y="20634"/>
                  <a:pt x="19782" y="20670"/>
                </a:cubicBezTo>
                <a:cubicBezTo>
                  <a:pt x="19882" y="20685"/>
                  <a:pt x="19934" y="20701"/>
                  <a:pt x="19831" y="20741"/>
                </a:cubicBezTo>
                <a:cubicBezTo>
                  <a:pt x="19891" y="20758"/>
                  <a:pt x="19950" y="20774"/>
                  <a:pt x="20008" y="20790"/>
                </a:cubicBezTo>
                <a:cubicBezTo>
                  <a:pt x="20066" y="20807"/>
                  <a:pt x="20123" y="20824"/>
                  <a:pt x="20180" y="20839"/>
                </a:cubicBezTo>
                <a:cubicBezTo>
                  <a:pt x="20186" y="20836"/>
                  <a:pt x="20193" y="20833"/>
                  <a:pt x="20199" y="20830"/>
                </a:cubicBezTo>
                <a:cubicBezTo>
                  <a:pt x="20206" y="20826"/>
                  <a:pt x="20213" y="20823"/>
                  <a:pt x="20219" y="20820"/>
                </a:cubicBezTo>
                <a:cubicBezTo>
                  <a:pt x="20193" y="20805"/>
                  <a:pt x="20166" y="20790"/>
                  <a:pt x="20140" y="20776"/>
                </a:cubicBezTo>
                <a:cubicBezTo>
                  <a:pt x="20113" y="20761"/>
                  <a:pt x="20087" y="20746"/>
                  <a:pt x="20061" y="20732"/>
                </a:cubicBezTo>
                <a:cubicBezTo>
                  <a:pt x="20066" y="20730"/>
                  <a:pt x="20071" y="20730"/>
                  <a:pt x="20076" y="20728"/>
                </a:cubicBezTo>
                <a:cubicBezTo>
                  <a:pt x="20081" y="20727"/>
                  <a:pt x="20086" y="20725"/>
                  <a:pt x="20091" y="20723"/>
                </a:cubicBezTo>
                <a:cubicBezTo>
                  <a:pt x="20109" y="20725"/>
                  <a:pt x="20127" y="20726"/>
                  <a:pt x="20146" y="20728"/>
                </a:cubicBezTo>
                <a:cubicBezTo>
                  <a:pt x="20166" y="20730"/>
                  <a:pt x="20187" y="20733"/>
                  <a:pt x="20212" y="20735"/>
                </a:cubicBezTo>
                <a:cubicBezTo>
                  <a:pt x="20197" y="20721"/>
                  <a:pt x="20184" y="20709"/>
                  <a:pt x="20172" y="20697"/>
                </a:cubicBezTo>
                <a:cubicBezTo>
                  <a:pt x="20160" y="20686"/>
                  <a:pt x="20148" y="20674"/>
                  <a:pt x="20136" y="20663"/>
                </a:cubicBezTo>
                <a:cubicBezTo>
                  <a:pt x="20149" y="20664"/>
                  <a:pt x="20163" y="20665"/>
                  <a:pt x="20177" y="20666"/>
                </a:cubicBezTo>
                <a:cubicBezTo>
                  <a:pt x="20191" y="20667"/>
                  <a:pt x="20206" y="20667"/>
                  <a:pt x="20220" y="20668"/>
                </a:cubicBezTo>
                <a:cubicBezTo>
                  <a:pt x="20194" y="20651"/>
                  <a:pt x="20169" y="20634"/>
                  <a:pt x="20143" y="20617"/>
                </a:cubicBezTo>
                <a:cubicBezTo>
                  <a:pt x="20117" y="20600"/>
                  <a:pt x="20090" y="20583"/>
                  <a:pt x="20061" y="20563"/>
                </a:cubicBezTo>
                <a:cubicBezTo>
                  <a:pt x="20261" y="20579"/>
                  <a:pt x="20429" y="20615"/>
                  <a:pt x="20594" y="20658"/>
                </a:cubicBezTo>
                <a:cubicBezTo>
                  <a:pt x="20760" y="20701"/>
                  <a:pt x="21000" y="20686"/>
                  <a:pt x="21123" y="20774"/>
                </a:cubicBezTo>
                <a:cubicBezTo>
                  <a:pt x="21157" y="20758"/>
                  <a:pt x="21188" y="20742"/>
                  <a:pt x="21217" y="20728"/>
                </a:cubicBezTo>
                <a:cubicBezTo>
                  <a:pt x="21246" y="20714"/>
                  <a:pt x="21272" y="20701"/>
                  <a:pt x="21297" y="20689"/>
                </a:cubicBezTo>
                <a:cubicBezTo>
                  <a:pt x="21315" y="20701"/>
                  <a:pt x="21330" y="20711"/>
                  <a:pt x="21345" y="20720"/>
                </a:cubicBezTo>
                <a:cubicBezTo>
                  <a:pt x="21359" y="20729"/>
                  <a:pt x="21372" y="20738"/>
                  <a:pt x="21385" y="20746"/>
                </a:cubicBezTo>
                <a:cubicBezTo>
                  <a:pt x="21389" y="20741"/>
                  <a:pt x="21393" y="20737"/>
                  <a:pt x="21397" y="20732"/>
                </a:cubicBezTo>
                <a:cubicBezTo>
                  <a:pt x="21401" y="20726"/>
                  <a:pt x="21405" y="20720"/>
                  <a:pt x="21409" y="20715"/>
                </a:cubicBezTo>
                <a:cubicBezTo>
                  <a:pt x="21446" y="20722"/>
                  <a:pt x="21483" y="20707"/>
                  <a:pt x="21514" y="20673"/>
                </a:cubicBezTo>
                <a:cubicBezTo>
                  <a:pt x="21568" y="20614"/>
                  <a:pt x="21587" y="20504"/>
                  <a:pt x="21544" y="20443"/>
                </a:cubicBezTo>
                <a:cubicBezTo>
                  <a:pt x="21514" y="20398"/>
                  <a:pt x="21465" y="20409"/>
                  <a:pt x="21443" y="20465"/>
                </a:cubicBezTo>
                <a:cubicBezTo>
                  <a:pt x="21445" y="20416"/>
                  <a:pt x="21375" y="20392"/>
                  <a:pt x="21298" y="20371"/>
                </a:cubicBezTo>
                <a:cubicBezTo>
                  <a:pt x="21221" y="20349"/>
                  <a:pt x="21136" y="20332"/>
                  <a:pt x="21108" y="20291"/>
                </a:cubicBezTo>
                <a:cubicBezTo>
                  <a:pt x="21192" y="20265"/>
                  <a:pt x="21276" y="20237"/>
                  <a:pt x="21362" y="20207"/>
                </a:cubicBezTo>
                <a:cubicBezTo>
                  <a:pt x="21441" y="20180"/>
                  <a:pt x="21521" y="20150"/>
                  <a:pt x="21600" y="20121"/>
                </a:cubicBezTo>
                <a:lnTo>
                  <a:pt x="21590" y="0"/>
                </a:lnTo>
                <a:lnTo>
                  <a:pt x="0" y="0"/>
                </a:lnTo>
                <a:close/>
                <a:moveTo>
                  <a:pt x="9192" y="19629"/>
                </a:moveTo>
                <a:lnTo>
                  <a:pt x="9218" y="19716"/>
                </a:lnTo>
                <a:lnTo>
                  <a:pt x="9132" y="19721"/>
                </a:lnTo>
                <a:lnTo>
                  <a:pt x="8709" y="19799"/>
                </a:lnTo>
                <a:cubicBezTo>
                  <a:pt x="8715" y="19804"/>
                  <a:pt x="8724" y="19808"/>
                  <a:pt x="8734" y="19812"/>
                </a:cubicBezTo>
                <a:cubicBezTo>
                  <a:pt x="8744" y="19816"/>
                  <a:pt x="8757" y="19820"/>
                  <a:pt x="8770" y="19823"/>
                </a:cubicBezTo>
                <a:cubicBezTo>
                  <a:pt x="8722" y="19824"/>
                  <a:pt x="8675" y="19826"/>
                  <a:pt x="8627" y="19825"/>
                </a:cubicBezTo>
                <a:cubicBezTo>
                  <a:pt x="8224" y="19820"/>
                  <a:pt x="7821" y="19807"/>
                  <a:pt x="7413" y="19797"/>
                </a:cubicBezTo>
                <a:cubicBezTo>
                  <a:pt x="7477" y="19808"/>
                  <a:pt x="7531" y="19822"/>
                  <a:pt x="7588" y="19825"/>
                </a:cubicBezTo>
                <a:cubicBezTo>
                  <a:pt x="7894" y="19842"/>
                  <a:pt x="8199" y="19864"/>
                  <a:pt x="8506" y="19871"/>
                </a:cubicBezTo>
                <a:cubicBezTo>
                  <a:pt x="8628" y="19873"/>
                  <a:pt x="8752" y="19867"/>
                  <a:pt x="8874" y="19863"/>
                </a:cubicBezTo>
                <a:cubicBezTo>
                  <a:pt x="8882" y="19868"/>
                  <a:pt x="8886" y="19874"/>
                  <a:pt x="8884" y="19882"/>
                </a:cubicBezTo>
                <a:cubicBezTo>
                  <a:pt x="8883" y="19890"/>
                  <a:pt x="8877" y="19899"/>
                  <a:pt x="8862" y="19910"/>
                </a:cubicBezTo>
                <a:cubicBezTo>
                  <a:pt x="8553" y="19899"/>
                  <a:pt x="8243" y="19889"/>
                  <a:pt x="7935" y="19876"/>
                </a:cubicBezTo>
                <a:cubicBezTo>
                  <a:pt x="7849" y="19872"/>
                  <a:pt x="7766" y="19856"/>
                  <a:pt x="7680" y="19850"/>
                </a:cubicBezTo>
                <a:cubicBezTo>
                  <a:pt x="7502" y="19836"/>
                  <a:pt x="7323" y="19825"/>
                  <a:pt x="7144" y="19814"/>
                </a:cubicBezTo>
                <a:cubicBezTo>
                  <a:pt x="7008" y="19805"/>
                  <a:pt x="6873" y="19799"/>
                  <a:pt x="6740" y="19825"/>
                </a:cubicBezTo>
                <a:cubicBezTo>
                  <a:pt x="6875" y="19840"/>
                  <a:pt x="7012" y="19845"/>
                  <a:pt x="7148" y="19851"/>
                </a:cubicBezTo>
                <a:cubicBezTo>
                  <a:pt x="7189" y="19853"/>
                  <a:pt x="7229" y="19861"/>
                  <a:pt x="7270" y="19866"/>
                </a:cubicBezTo>
                <a:cubicBezTo>
                  <a:pt x="7399" y="19882"/>
                  <a:pt x="7530" y="19914"/>
                  <a:pt x="7655" y="19910"/>
                </a:cubicBezTo>
                <a:cubicBezTo>
                  <a:pt x="7802" y="19906"/>
                  <a:pt x="7909" y="19943"/>
                  <a:pt x="8041" y="19948"/>
                </a:cubicBezTo>
                <a:cubicBezTo>
                  <a:pt x="8064" y="19948"/>
                  <a:pt x="8104" y="19962"/>
                  <a:pt x="8104" y="19970"/>
                </a:cubicBezTo>
                <a:cubicBezTo>
                  <a:pt x="8105" y="20011"/>
                  <a:pt x="8185" y="20011"/>
                  <a:pt x="8241" y="20010"/>
                </a:cubicBezTo>
                <a:cubicBezTo>
                  <a:pt x="8403" y="20006"/>
                  <a:pt x="8566" y="19997"/>
                  <a:pt x="8726" y="19987"/>
                </a:cubicBezTo>
                <a:cubicBezTo>
                  <a:pt x="9000" y="19969"/>
                  <a:pt x="9269" y="19934"/>
                  <a:pt x="9553" y="19952"/>
                </a:cubicBezTo>
                <a:cubicBezTo>
                  <a:pt x="9583" y="19954"/>
                  <a:pt x="9615" y="19951"/>
                  <a:pt x="9647" y="19949"/>
                </a:cubicBezTo>
                <a:cubicBezTo>
                  <a:pt x="9640" y="19951"/>
                  <a:pt x="9634" y="19954"/>
                  <a:pt x="9627" y="19956"/>
                </a:cubicBezTo>
                <a:cubicBezTo>
                  <a:pt x="9621" y="19958"/>
                  <a:pt x="9615" y="19960"/>
                  <a:pt x="9608" y="19962"/>
                </a:cubicBezTo>
                <a:cubicBezTo>
                  <a:pt x="9312" y="19986"/>
                  <a:pt x="9017" y="20009"/>
                  <a:pt x="8718" y="20019"/>
                </a:cubicBezTo>
                <a:cubicBezTo>
                  <a:pt x="8368" y="20031"/>
                  <a:pt x="8011" y="20019"/>
                  <a:pt x="7658" y="20011"/>
                </a:cubicBezTo>
                <a:cubicBezTo>
                  <a:pt x="7398" y="20006"/>
                  <a:pt x="7140" y="19993"/>
                  <a:pt x="6881" y="19982"/>
                </a:cubicBezTo>
                <a:cubicBezTo>
                  <a:pt x="6807" y="19979"/>
                  <a:pt x="6734" y="19972"/>
                  <a:pt x="6661" y="19966"/>
                </a:cubicBezTo>
                <a:cubicBezTo>
                  <a:pt x="6453" y="19949"/>
                  <a:pt x="6247" y="19930"/>
                  <a:pt x="6038" y="19915"/>
                </a:cubicBezTo>
                <a:cubicBezTo>
                  <a:pt x="5851" y="19902"/>
                  <a:pt x="5662" y="19892"/>
                  <a:pt x="5474" y="19881"/>
                </a:cubicBezTo>
                <a:cubicBezTo>
                  <a:pt x="5441" y="19878"/>
                  <a:pt x="5409" y="19871"/>
                  <a:pt x="5345" y="19863"/>
                </a:cubicBezTo>
                <a:cubicBezTo>
                  <a:pt x="5385" y="19861"/>
                  <a:pt x="5417" y="19860"/>
                  <a:pt x="5445" y="19859"/>
                </a:cubicBezTo>
                <a:cubicBezTo>
                  <a:pt x="5474" y="19858"/>
                  <a:pt x="5500" y="19857"/>
                  <a:pt x="5528" y="19856"/>
                </a:cubicBezTo>
                <a:cubicBezTo>
                  <a:pt x="5469" y="19844"/>
                  <a:pt x="5413" y="19832"/>
                  <a:pt x="5358" y="19820"/>
                </a:cubicBezTo>
                <a:cubicBezTo>
                  <a:pt x="5304" y="19809"/>
                  <a:pt x="5251" y="19797"/>
                  <a:pt x="5198" y="19786"/>
                </a:cubicBezTo>
                <a:cubicBezTo>
                  <a:pt x="5196" y="19787"/>
                  <a:pt x="5194" y="19788"/>
                  <a:pt x="5192" y="19789"/>
                </a:cubicBezTo>
                <a:cubicBezTo>
                  <a:pt x="5191" y="19790"/>
                  <a:pt x="5189" y="19791"/>
                  <a:pt x="5188" y="19792"/>
                </a:cubicBezTo>
                <a:cubicBezTo>
                  <a:pt x="5199" y="19798"/>
                  <a:pt x="5210" y="19803"/>
                  <a:pt x="5225" y="19810"/>
                </a:cubicBezTo>
                <a:cubicBezTo>
                  <a:pt x="5239" y="19817"/>
                  <a:pt x="5256" y="19826"/>
                  <a:pt x="5280" y="19837"/>
                </a:cubicBezTo>
                <a:cubicBezTo>
                  <a:pt x="5182" y="19842"/>
                  <a:pt x="5111" y="19851"/>
                  <a:pt x="5039" y="19850"/>
                </a:cubicBezTo>
                <a:cubicBezTo>
                  <a:pt x="4908" y="19847"/>
                  <a:pt x="4776" y="19841"/>
                  <a:pt x="4646" y="19833"/>
                </a:cubicBezTo>
                <a:cubicBezTo>
                  <a:pt x="4582" y="19829"/>
                  <a:pt x="4522" y="19816"/>
                  <a:pt x="4458" y="19809"/>
                </a:cubicBezTo>
                <a:cubicBezTo>
                  <a:pt x="4368" y="19799"/>
                  <a:pt x="4264" y="19776"/>
                  <a:pt x="4188" y="19786"/>
                </a:cubicBezTo>
                <a:cubicBezTo>
                  <a:pt x="4052" y="19803"/>
                  <a:pt x="3945" y="19786"/>
                  <a:pt x="3833" y="19766"/>
                </a:cubicBezTo>
                <a:cubicBezTo>
                  <a:pt x="3699" y="19742"/>
                  <a:pt x="3566" y="19720"/>
                  <a:pt x="3433" y="19696"/>
                </a:cubicBezTo>
                <a:lnTo>
                  <a:pt x="9192" y="19629"/>
                </a:lnTo>
                <a:close/>
                <a:moveTo>
                  <a:pt x="9149" y="19905"/>
                </a:moveTo>
                <a:cubicBezTo>
                  <a:pt x="9132" y="19907"/>
                  <a:pt x="9109" y="19911"/>
                  <a:pt x="9091" y="19913"/>
                </a:cubicBezTo>
                <a:cubicBezTo>
                  <a:pt x="9060" y="19917"/>
                  <a:pt x="9023" y="19915"/>
                  <a:pt x="8990" y="19913"/>
                </a:cubicBezTo>
                <a:cubicBezTo>
                  <a:pt x="9016" y="19912"/>
                  <a:pt x="9043" y="19910"/>
                  <a:pt x="9070" y="19908"/>
                </a:cubicBezTo>
                <a:cubicBezTo>
                  <a:pt x="9096" y="19907"/>
                  <a:pt x="9123" y="19906"/>
                  <a:pt x="9149" y="19905"/>
                </a:cubicBezTo>
                <a:close/>
                <a:moveTo>
                  <a:pt x="12302" y="20173"/>
                </a:moveTo>
                <a:cubicBezTo>
                  <a:pt x="12335" y="20169"/>
                  <a:pt x="12373" y="20172"/>
                  <a:pt x="12408" y="20173"/>
                </a:cubicBezTo>
                <a:cubicBezTo>
                  <a:pt x="12379" y="20175"/>
                  <a:pt x="12351" y="20176"/>
                  <a:pt x="12322" y="20178"/>
                </a:cubicBezTo>
                <a:cubicBezTo>
                  <a:pt x="12293" y="20179"/>
                  <a:pt x="12264" y="20182"/>
                  <a:pt x="12236" y="20183"/>
                </a:cubicBezTo>
                <a:cubicBezTo>
                  <a:pt x="12256" y="20180"/>
                  <a:pt x="12282" y="20176"/>
                  <a:pt x="12302" y="20173"/>
                </a:cubicBezTo>
                <a:close/>
              </a:path>
            </a:pathLst>
          </a:custGeom>
        </p:spPr>
      </p:pic>
      <p:sp>
        <p:nvSpPr>
          <p:cNvPr id="891" name="Shape"/>
          <p:cNvSpPr>
            <a:spLocks noGrp="1"/>
          </p:cNvSpPr>
          <p:nvPr>
            <p:ph type="body" idx="15"/>
          </p:nvPr>
        </p:nvSpPr>
        <p:spPr>
          <a:xfrm>
            <a:off x="8581313" y="7702771"/>
            <a:ext cx="1236455" cy="1178650"/>
          </a:xfrm>
          <a:custGeom>
            <a:avLst/>
            <a:gdLst/>
            <a:ahLst/>
            <a:cxnLst>
              <a:cxn ang="0">
                <a:pos x="wd2" y="hd2"/>
              </a:cxn>
              <a:cxn ang="5400000">
                <a:pos x="wd2" y="hd2"/>
              </a:cxn>
              <a:cxn ang="10800000">
                <a:pos x="wd2" y="hd2"/>
              </a:cxn>
              <a:cxn ang="16200000">
                <a:pos x="wd2" y="hd2"/>
              </a:cxn>
            </a:cxnLst>
            <a:rect l="0" t="0" r="r" b="b"/>
            <a:pathLst>
              <a:path w="21568" h="21583" extrusionOk="0">
                <a:moveTo>
                  <a:pt x="16592" y="2"/>
                </a:moveTo>
                <a:cubicBezTo>
                  <a:pt x="16492" y="-9"/>
                  <a:pt x="16386" y="16"/>
                  <a:pt x="16290" y="57"/>
                </a:cubicBezTo>
                <a:cubicBezTo>
                  <a:pt x="16249" y="74"/>
                  <a:pt x="16225" y="182"/>
                  <a:pt x="16193" y="245"/>
                </a:cubicBezTo>
                <a:cubicBezTo>
                  <a:pt x="16240" y="268"/>
                  <a:pt x="16289" y="302"/>
                  <a:pt x="16336" y="306"/>
                </a:cubicBezTo>
                <a:cubicBezTo>
                  <a:pt x="16441" y="316"/>
                  <a:pt x="16545" y="312"/>
                  <a:pt x="16650" y="312"/>
                </a:cubicBezTo>
                <a:cubicBezTo>
                  <a:pt x="16653" y="348"/>
                  <a:pt x="16656" y="380"/>
                  <a:pt x="16659" y="416"/>
                </a:cubicBezTo>
                <a:cubicBezTo>
                  <a:pt x="16603" y="443"/>
                  <a:pt x="16546" y="497"/>
                  <a:pt x="16491" y="495"/>
                </a:cubicBezTo>
                <a:cubicBezTo>
                  <a:pt x="16260" y="486"/>
                  <a:pt x="16030" y="460"/>
                  <a:pt x="15799" y="440"/>
                </a:cubicBezTo>
                <a:cubicBezTo>
                  <a:pt x="15671" y="429"/>
                  <a:pt x="15542" y="420"/>
                  <a:pt x="15414" y="404"/>
                </a:cubicBezTo>
                <a:cubicBezTo>
                  <a:pt x="15307" y="390"/>
                  <a:pt x="15200" y="344"/>
                  <a:pt x="15095" y="355"/>
                </a:cubicBezTo>
                <a:cubicBezTo>
                  <a:pt x="14983" y="367"/>
                  <a:pt x="14871" y="428"/>
                  <a:pt x="14731" y="477"/>
                </a:cubicBezTo>
                <a:cubicBezTo>
                  <a:pt x="14755" y="314"/>
                  <a:pt x="14770" y="216"/>
                  <a:pt x="14785" y="118"/>
                </a:cubicBezTo>
                <a:cubicBezTo>
                  <a:pt x="14476" y="3"/>
                  <a:pt x="14417" y="373"/>
                  <a:pt x="14295" y="623"/>
                </a:cubicBezTo>
                <a:cubicBezTo>
                  <a:pt x="14133" y="296"/>
                  <a:pt x="13756" y="295"/>
                  <a:pt x="13548" y="550"/>
                </a:cubicBezTo>
                <a:cubicBezTo>
                  <a:pt x="13464" y="495"/>
                  <a:pt x="13378" y="393"/>
                  <a:pt x="13343" y="422"/>
                </a:cubicBezTo>
                <a:cubicBezTo>
                  <a:pt x="13121" y="604"/>
                  <a:pt x="12922" y="745"/>
                  <a:pt x="12643" y="616"/>
                </a:cubicBezTo>
                <a:cubicBezTo>
                  <a:pt x="12449" y="527"/>
                  <a:pt x="12219" y="591"/>
                  <a:pt x="12006" y="586"/>
                </a:cubicBezTo>
                <a:cubicBezTo>
                  <a:pt x="11905" y="584"/>
                  <a:pt x="11803" y="567"/>
                  <a:pt x="11704" y="586"/>
                </a:cubicBezTo>
                <a:cubicBezTo>
                  <a:pt x="11466" y="631"/>
                  <a:pt x="11225" y="671"/>
                  <a:pt x="10991" y="750"/>
                </a:cubicBezTo>
                <a:cubicBezTo>
                  <a:pt x="10704" y="848"/>
                  <a:pt x="10421" y="982"/>
                  <a:pt x="10136" y="1097"/>
                </a:cubicBezTo>
                <a:cubicBezTo>
                  <a:pt x="10040" y="1136"/>
                  <a:pt x="9932" y="1221"/>
                  <a:pt x="9847" y="1188"/>
                </a:cubicBezTo>
                <a:cubicBezTo>
                  <a:pt x="9372" y="1005"/>
                  <a:pt x="8962" y="1257"/>
                  <a:pt x="8548" y="1541"/>
                </a:cubicBezTo>
                <a:cubicBezTo>
                  <a:pt x="8169" y="1799"/>
                  <a:pt x="7784" y="2030"/>
                  <a:pt x="7395" y="2252"/>
                </a:cubicBezTo>
                <a:cubicBezTo>
                  <a:pt x="7186" y="2372"/>
                  <a:pt x="6961" y="2441"/>
                  <a:pt x="6745" y="2538"/>
                </a:cubicBezTo>
                <a:cubicBezTo>
                  <a:pt x="5965" y="2891"/>
                  <a:pt x="5188" y="3250"/>
                  <a:pt x="4406" y="3596"/>
                </a:cubicBezTo>
                <a:cubicBezTo>
                  <a:pt x="4214" y="3682"/>
                  <a:pt x="4011" y="3714"/>
                  <a:pt x="3815" y="3785"/>
                </a:cubicBezTo>
                <a:cubicBezTo>
                  <a:pt x="3506" y="3897"/>
                  <a:pt x="3188" y="3983"/>
                  <a:pt x="2893" y="4150"/>
                </a:cubicBezTo>
                <a:cubicBezTo>
                  <a:pt x="2407" y="4424"/>
                  <a:pt x="1934" y="4749"/>
                  <a:pt x="1459" y="5062"/>
                </a:cubicBezTo>
                <a:cubicBezTo>
                  <a:pt x="1365" y="5124"/>
                  <a:pt x="1283" y="5228"/>
                  <a:pt x="1195" y="5311"/>
                </a:cubicBezTo>
                <a:cubicBezTo>
                  <a:pt x="1210" y="5357"/>
                  <a:pt x="1226" y="5400"/>
                  <a:pt x="1242" y="5445"/>
                </a:cubicBezTo>
                <a:cubicBezTo>
                  <a:pt x="1678" y="5255"/>
                  <a:pt x="2113" y="5064"/>
                  <a:pt x="2549" y="4874"/>
                </a:cubicBezTo>
                <a:cubicBezTo>
                  <a:pt x="2555" y="4900"/>
                  <a:pt x="2564" y="4927"/>
                  <a:pt x="2570" y="4953"/>
                </a:cubicBezTo>
                <a:cubicBezTo>
                  <a:pt x="2474" y="5018"/>
                  <a:pt x="2378" y="5106"/>
                  <a:pt x="2277" y="5147"/>
                </a:cubicBezTo>
                <a:cubicBezTo>
                  <a:pt x="1845" y="5322"/>
                  <a:pt x="1413" y="5491"/>
                  <a:pt x="977" y="5646"/>
                </a:cubicBezTo>
                <a:cubicBezTo>
                  <a:pt x="734" y="5732"/>
                  <a:pt x="576" y="5952"/>
                  <a:pt x="592" y="6193"/>
                </a:cubicBezTo>
                <a:cubicBezTo>
                  <a:pt x="732" y="6230"/>
                  <a:pt x="865" y="6268"/>
                  <a:pt x="998" y="6303"/>
                </a:cubicBezTo>
                <a:cubicBezTo>
                  <a:pt x="1000" y="6332"/>
                  <a:pt x="1005" y="6358"/>
                  <a:pt x="1007" y="6388"/>
                </a:cubicBezTo>
                <a:cubicBezTo>
                  <a:pt x="761" y="6533"/>
                  <a:pt x="419" y="6398"/>
                  <a:pt x="286" y="6868"/>
                </a:cubicBezTo>
                <a:cubicBezTo>
                  <a:pt x="456" y="7047"/>
                  <a:pt x="436" y="7105"/>
                  <a:pt x="80" y="7428"/>
                </a:cubicBezTo>
                <a:cubicBezTo>
                  <a:pt x="296" y="7412"/>
                  <a:pt x="480" y="7400"/>
                  <a:pt x="688" y="7385"/>
                </a:cubicBezTo>
                <a:cubicBezTo>
                  <a:pt x="494" y="7693"/>
                  <a:pt x="126" y="7500"/>
                  <a:pt x="1" y="8006"/>
                </a:cubicBezTo>
                <a:cubicBezTo>
                  <a:pt x="97" y="7971"/>
                  <a:pt x="165" y="7951"/>
                  <a:pt x="231" y="7927"/>
                </a:cubicBezTo>
                <a:cubicBezTo>
                  <a:pt x="351" y="7884"/>
                  <a:pt x="467" y="7835"/>
                  <a:pt x="588" y="7799"/>
                </a:cubicBezTo>
                <a:cubicBezTo>
                  <a:pt x="876" y="7712"/>
                  <a:pt x="1166" y="7633"/>
                  <a:pt x="1455" y="7549"/>
                </a:cubicBezTo>
                <a:cubicBezTo>
                  <a:pt x="1584" y="7512"/>
                  <a:pt x="1711" y="7468"/>
                  <a:pt x="1841" y="7440"/>
                </a:cubicBezTo>
                <a:cubicBezTo>
                  <a:pt x="1848" y="7439"/>
                  <a:pt x="1869" y="7544"/>
                  <a:pt x="1879" y="7586"/>
                </a:cubicBezTo>
                <a:cubicBezTo>
                  <a:pt x="2276" y="7512"/>
                  <a:pt x="2605" y="6999"/>
                  <a:pt x="3094" y="7282"/>
                </a:cubicBezTo>
                <a:cubicBezTo>
                  <a:pt x="2357" y="7676"/>
                  <a:pt x="1648" y="8053"/>
                  <a:pt x="940" y="8431"/>
                </a:cubicBezTo>
                <a:cubicBezTo>
                  <a:pt x="940" y="8442"/>
                  <a:pt x="939" y="8451"/>
                  <a:pt x="940" y="8462"/>
                </a:cubicBezTo>
                <a:cubicBezTo>
                  <a:pt x="1094" y="8433"/>
                  <a:pt x="1250" y="8404"/>
                  <a:pt x="1363" y="8383"/>
                </a:cubicBezTo>
                <a:cubicBezTo>
                  <a:pt x="1256" y="8490"/>
                  <a:pt x="1135" y="8615"/>
                  <a:pt x="1015" y="8735"/>
                </a:cubicBezTo>
                <a:cubicBezTo>
                  <a:pt x="954" y="8716"/>
                  <a:pt x="892" y="8700"/>
                  <a:pt x="831" y="8650"/>
                </a:cubicBezTo>
                <a:cubicBezTo>
                  <a:pt x="798" y="8624"/>
                  <a:pt x="714" y="8642"/>
                  <a:pt x="697" y="8681"/>
                </a:cubicBezTo>
                <a:cubicBezTo>
                  <a:pt x="672" y="8735"/>
                  <a:pt x="668" y="8838"/>
                  <a:pt x="688" y="8900"/>
                </a:cubicBezTo>
                <a:cubicBezTo>
                  <a:pt x="746" y="9078"/>
                  <a:pt x="843" y="9181"/>
                  <a:pt x="965" y="9228"/>
                </a:cubicBezTo>
                <a:cubicBezTo>
                  <a:pt x="968" y="9255"/>
                  <a:pt x="970" y="9280"/>
                  <a:pt x="973" y="9307"/>
                </a:cubicBezTo>
                <a:cubicBezTo>
                  <a:pt x="1019" y="9300"/>
                  <a:pt x="1065" y="9290"/>
                  <a:pt x="1112" y="9283"/>
                </a:cubicBezTo>
                <a:cubicBezTo>
                  <a:pt x="1199" y="9290"/>
                  <a:pt x="1248" y="9346"/>
                  <a:pt x="1271" y="9435"/>
                </a:cubicBezTo>
                <a:cubicBezTo>
                  <a:pt x="1187" y="9483"/>
                  <a:pt x="1103" y="9533"/>
                  <a:pt x="1019" y="9581"/>
                </a:cubicBezTo>
                <a:cubicBezTo>
                  <a:pt x="1013" y="9579"/>
                  <a:pt x="1005" y="9577"/>
                  <a:pt x="998" y="9575"/>
                </a:cubicBezTo>
                <a:cubicBezTo>
                  <a:pt x="988" y="9593"/>
                  <a:pt x="985" y="9598"/>
                  <a:pt x="982" y="9605"/>
                </a:cubicBezTo>
                <a:cubicBezTo>
                  <a:pt x="959" y="9618"/>
                  <a:pt x="937" y="9629"/>
                  <a:pt x="915" y="9642"/>
                </a:cubicBezTo>
                <a:cubicBezTo>
                  <a:pt x="936" y="9679"/>
                  <a:pt x="951" y="9702"/>
                  <a:pt x="969" y="9733"/>
                </a:cubicBezTo>
                <a:cubicBezTo>
                  <a:pt x="965" y="9808"/>
                  <a:pt x="965" y="9884"/>
                  <a:pt x="977" y="9958"/>
                </a:cubicBezTo>
                <a:cubicBezTo>
                  <a:pt x="923" y="9986"/>
                  <a:pt x="870" y="10011"/>
                  <a:pt x="797" y="10049"/>
                </a:cubicBezTo>
                <a:cubicBezTo>
                  <a:pt x="885" y="10163"/>
                  <a:pt x="962" y="10247"/>
                  <a:pt x="1040" y="10353"/>
                </a:cubicBezTo>
                <a:cubicBezTo>
                  <a:pt x="1054" y="10486"/>
                  <a:pt x="1053" y="10627"/>
                  <a:pt x="994" y="10779"/>
                </a:cubicBezTo>
                <a:cubicBezTo>
                  <a:pt x="905" y="11008"/>
                  <a:pt x="1293" y="11361"/>
                  <a:pt x="1501" y="11223"/>
                </a:cubicBezTo>
                <a:cubicBezTo>
                  <a:pt x="1665" y="11114"/>
                  <a:pt x="1667" y="11257"/>
                  <a:pt x="1686" y="11332"/>
                </a:cubicBezTo>
                <a:cubicBezTo>
                  <a:pt x="1608" y="11492"/>
                  <a:pt x="1549" y="11607"/>
                  <a:pt x="1506" y="11697"/>
                </a:cubicBezTo>
                <a:cubicBezTo>
                  <a:pt x="1433" y="11715"/>
                  <a:pt x="1324" y="11707"/>
                  <a:pt x="1313" y="11752"/>
                </a:cubicBezTo>
                <a:cubicBezTo>
                  <a:pt x="1286" y="11858"/>
                  <a:pt x="1275" y="12017"/>
                  <a:pt x="1313" y="12105"/>
                </a:cubicBezTo>
                <a:cubicBezTo>
                  <a:pt x="1399" y="12302"/>
                  <a:pt x="1518" y="12471"/>
                  <a:pt x="1610" y="12628"/>
                </a:cubicBezTo>
                <a:cubicBezTo>
                  <a:pt x="1317" y="12641"/>
                  <a:pt x="1130" y="12818"/>
                  <a:pt x="1091" y="13102"/>
                </a:cubicBezTo>
                <a:cubicBezTo>
                  <a:pt x="999" y="13173"/>
                  <a:pt x="898" y="13254"/>
                  <a:pt x="856" y="13376"/>
                </a:cubicBezTo>
                <a:cubicBezTo>
                  <a:pt x="727" y="13753"/>
                  <a:pt x="983" y="13793"/>
                  <a:pt x="1124" y="13941"/>
                </a:cubicBezTo>
                <a:cubicBezTo>
                  <a:pt x="1049" y="13959"/>
                  <a:pt x="986" y="13957"/>
                  <a:pt x="923" y="13953"/>
                </a:cubicBezTo>
                <a:cubicBezTo>
                  <a:pt x="727" y="13943"/>
                  <a:pt x="660" y="14071"/>
                  <a:pt x="751" y="14312"/>
                </a:cubicBezTo>
                <a:cubicBezTo>
                  <a:pt x="791" y="14419"/>
                  <a:pt x="850" y="14525"/>
                  <a:pt x="919" y="14592"/>
                </a:cubicBezTo>
                <a:cubicBezTo>
                  <a:pt x="1129" y="14798"/>
                  <a:pt x="1134" y="14791"/>
                  <a:pt x="936" y="15103"/>
                </a:cubicBezTo>
                <a:cubicBezTo>
                  <a:pt x="1078" y="15261"/>
                  <a:pt x="1202" y="15462"/>
                  <a:pt x="1359" y="15559"/>
                </a:cubicBezTo>
                <a:cubicBezTo>
                  <a:pt x="1520" y="15659"/>
                  <a:pt x="1712" y="15651"/>
                  <a:pt x="1887" y="15711"/>
                </a:cubicBezTo>
                <a:cubicBezTo>
                  <a:pt x="1946" y="15731"/>
                  <a:pt x="2021" y="15806"/>
                  <a:pt x="2038" y="15881"/>
                </a:cubicBezTo>
                <a:cubicBezTo>
                  <a:pt x="2056" y="15961"/>
                  <a:pt x="2015" y="16067"/>
                  <a:pt x="1992" y="16210"/>
                </a:cubicBezTo>
                <a:cubicBezTo>
                  <a:pt x="1826" y="15931"/>
                  <a:pt x="1771" y="15873"/>
                  <a:pt x="1610" y="16015"/>
                </a:cubicBezTo>
                <a:cubicBezTo>
                  <a:pt x="1335" y="16260"/>
                  <a:pt x="977" y="16418"/>
                  <a:pt x="927" y="17019"/>
                </a:cubicBezTo>
                <a:cubicBezTo>
                  <a:pt x="683" y="17155"/>
                  <a:pt x="331" y="17611"/>
                  <a:pt x="219" y="17955"/>
                </a:cubicBezTo>
                <a:cubicBezTo>
                  <a:pt x="200" y="18012"/>
                  <a:pt x="173" y="18090"/>
                  <a:pt x="185" y="18138"/>
                </a:cubicBezTo>
                <a:cubicBezTo>
                  <a:pt x="250" y="18389"/>
                  <a:pt x="165" y="18556"/>
                  <a:pt x="59" y="18734"/>
                </a:cubicBezTo>
                <a:cubicBezTo>
                  <a:pt x="15" y="18809"/>
                  <a:pt x="-16" y="18968"/>
                  <a:pt x="9" y="19044"/>
                </a:cubicBezTo>
                <a:cubicBezTo>
                  <a:pt x="30" y="19107"/>
                  <a:pt x="142" y="19104"/>
                  <a:pt x="215" y="19129"/>
                </a:cubicBezTo>
                <a:cubicBezTo>
                  <a:pt x="239" y="19137"/>
                  <a:pt x="265" y="19138"/>
                  <a:pt x="311" y="19141"/>
                </a:cubicBezTo>
                <a:cubicBezTo>
                  <a:pt x="234" y="19360"/>
                  <a:pt x="171" y="19546"/>
                  <a:pt x="85" y="19792"/>
                </a:cubicBezTo>
                <a:cubicBezTo>
                  <a:pt x="309" y="19878"/>
                  <a:pt x="538" y="19949"/>
                  <a:pt x="759" y="20053"/>
                </a:cubicBezTo>
                <a:cubicBezTo>
                  <a:pt x="1272" y="20294"/>
                  <a:pt x="1775" y="20566"/>
                  <a:pt x="2289" y="20795"/>
                </a:cubicBezTo>
                <a:cubicBezTo>
                  <a:pt x="2523" y="20900"/>
                  <a:pt x="2793" y="21055"/>
                  <a:pt x="3010" y="20978"/>
                </a:cubicBezTo>
                <a:cubicBezTo>
                  <a:pt x="3330" y="20864"/>
                  <a:pt x="3591" y="20988"/>
                  <a:pt x="3845" y="21166"/>
                </a:cubicBezTo>
                <a:cubicBezTo>
                  <a:pt x="4208" y="21421"/>
                  <a:pt x="4587" y="21536"/>
                  <a:pt x="4981" y="21580"/>
                </a:cubicBezTo>
                <a:cubicBezTo>
                  <a:pt x="5080" y="21591"/>
                  <a:pt x="5187" y="21566"/>
                  <a:pt x="5282" y="21525"/>
                </a:cubicBezTo>
                <a:cubicBezTo>
                  <a:pt x="5323" y="21508"/>
                  <a:pt x="5343" y="21406"/>
                  <a:pt x="5375" y="21343"/>
                </a:cubicBezTo>
                <a:cubicBezTo>
                  <a:pt x="5328" y="21320"/>
                  <a:pt x="5284" y="21280"/>
                  <a:pt x="5236" y="21276"/>
                </a:cubicBezTo>
                <a:cubicBezTo>
                  <a:pt x="5131" y="21266"/>
                  <a:pt x="5023" y="21276"/>
                  <a:pt x="4918" y="21276"/>
                </a:cubicBezTo>
                <a:cubicBezTo>
                  <a:pt x="4915" y="21240"/>
                  <a:pt x="4912" y="21202"/>
                  <a:pt x="4909" y="21166"/>
                </a:cubicBezTo>
                <a:cubicBezTo>
                  <a:pt x="4965" y="21139"/>
                  <a:pt x="5022" y="21085"/>
                  <a:pt x="5077" y="21087"/>
                </a:cubicBezTo>
                <a:cubicBezTo>
                  <a:pt x="5308" y="21096"/>
                  <a:pt x="5538" y="21122"/>
                  <a:pt x="5769" y="21142"/>
                </a:cubicBezTo>
                <a:cubicBezTo>
                  <a:pt x="5897" y="21153"/>
                  <a:pt x="6026" y="21168"/>
                  <a:pt x="6154" y="21184"/>
                </a:cubicBezTo>
                <a:cubicBezTo>
                  <a:pt x="6261" y="21198"/>
                  <a:pt x="6368" y="21238"/>
                  <a:pt x="6473" y="21227"/>
                </a:cubicBezTo>
                <a:cubicBezTo>
                  <a:pt x="6585" y="21215"/>
                  <a:pt x="6697" y="21154"/>
                  <a:pt x="6837" y="21105"/>
                </a:cubicBezTo>
                <a:cubicBezTo>
                  <a:pt x="6813" y="21268"/>
                  <a:pt x="6798" y="21372"/>
                  <a:pt x="6783" y="21470"/>
                </a:cubicBezTo>
                <a:cubicBezTo>
                  <a:pt x="7092" y="21585"/>
                  <a:pt x="7156" y="21209"/>
                  <a:pt x="7278" y="20959"/>
                </a:cubicBezTo>
                <a:cubicBezTo>
                  <a:pt x="7439" y="21286"/>
                  <a:pt x="7812" y="21293"/>
                  <a:pt x="8020" y="21039"/>
                </a:cubicBezTo>
                <a:cubicBezTo>
                  <a:pt x="8104" y="21093"/>
                  <a:pt x="8190" y="21189"/>
                  <a:pt x="8225" y="21160"/>
                </a:cubicBezTo>
                <a:cubicBezTo>
                  <a:pt x="8447" y="20978"/>
                  <a:pt x="8651" y="20837"/>
                  <a:pt x="8929" y="20966"/>
                </a:cubicBezTo>
                <a:cubicBezTo>
                  <a:pt x="9124" y="21055"/>
                  <a:pt x="9349" y="20997"/>
                  <a:pt x="9562" y="21002"/>
                </a:cubicBezTo>
                <a:cubicBezTo>
                  <a:pt x="9663" y="21004"/>
                  <a:pt x="9769" y="21021"/>
                  <a:pt x="9868" y="21002"/>
                </a:cubicBezTo>
                <a:cubicBezTo>
                  <a:pt x="10107" y="20957"/>
                  <a:pt x="10343" y="20911"/>
                  <a:pt x="10577" y="20832"/>
                </a:cubicBezTo>
                <a:cubicBezTo>
                  <a:pt x="10864" y="20734"/>
                  <a:pt x="11147" y="20600"/>
                  <a:pt x="11432" y="20485"/>
                </a:cubicBezTo>
                <a:cubicBezTo>
                  <a:pt x="11528" y="20446"/>
                  <a:pt x="11636" y="20361"/>
                  <a:pt x="11721" y="20394"/>
                </a:cubicBezTo>
                <a:cubicBezTo>
                  <a:pt x="12196" y="20577"/>
                  <a:pt x="12606" y="20331"/>
                  <a:pt x="13020" y="20047"/>
                </a:cubicBezTo>
                <a:cubicBezTo>
                  <a:pt x="13399" y="19789"/>
                  <a:pt x="13788" y="19552"/>
                  <a:pt x="14177" y="19330"/>
                </a:cubicBezTo>
                <a:cubicBezTo>
                  <a:pt x="14386" y="19210"/>
                  <a:pt x="14607" y="19147"/>
                  <a:pt x="14823" y="19050"/>
                </a:cubicBezTo>
                <a:cubicBezTo>
                  <a:pt x="15603" y="18697"/>
                  <a:pt x="16380" y="18332"/>
                  <a:pt x="17162" y="17986"/>
                </a:cubicBezTo>
                <a:cubicBezTo>
                  <a:pt x="17354" y="17900"/>
                  <a:pt x="17561" y="17868"/>
                  <a:pt x="17757" y="17797"/>
                </a:cubicBezTo>
                <a:cubicBezTo>
                  <a:pt x="18066" y="17685"/>
                  <a:pt x="18380" y="17605"/>
                  <a:pt x="18675" y="17438"/>
                </a:cubicBezTo>
                <a:cubicBezTo>
                  <a:pt x="19161" y="17164"/>
                  <a:pt x="19634" y="16833"/>
                  <a:pt x="20109" y="16520"/>
                </a:cubicBezTo>
                <a:cubicBezTo>
                  <a:pt x="20203" y="16458"/>
                  <a:pt x="20285" y="16360"/>
                  <a:pt x="20373" y="16277"/>
                </a:cubicBezTo>
                <a:cubicBezTo>
                  <a:pt x="20358" y="16231"/>
                  <a:pt x="20342" y="16182"/>
                  <a:pt x="20326" y="16137"/>
                </a:cubicBezTo>
                <a:cubicBezTo>
                  <a:pt x="19890" y="16327"/>
                  <a:pt x="19455" y="16518"/>
                  <a:pt x="19019" y="16708"/>
                </a:cubicBezTo>
                <a:cubicBezTo>
                  <a:pt x="19013" y="16682"/>
                  <a:pt x="19008" y="16655"/>
                  <a:pt x="19002" y="16629"/>
                </a:cubicBezTo>
                <a:cubicBezTo>
                  <a:pt x="19099" y="16564"/>
                  <a:pt x="19190" y="16482"/>
                  <a:pt x="19291" y="16441"/>
                </a:cubicBezTo>
                <a:cubicBezTo>
                  <a:pt x="19723" y="16266"/>
                  <a:pt x="20155" y="16097"/>
                  <a:pt x="20591" y="15942"/>
                </a:cubicBezTo>
                <a:cubicBezTo>
                  <a:pt x="20834" y="15856"/>
                  <a:pt x="20992" y="15630"/>
                  <a:pt x="20976" y="15389"/>
                </a:cubicBezTo>
                <a:cubicBezTo>
                  <a:pt x="20836" y="15352"/>
                  <a:pt x="20703" y="15320"/>
                  <a:pt x="20570" y="15285"/>
                </a:cubicBezTo>
                <a:cubicBezTo>
                  <a:pt x="20568" y="15256"/>
                  <a:pt x="20567" y="15224"/>
                  <a:pt x="20565" y="15194"/>
                </a:cubicBezTo>
                <a:cubicBezTo>
                  <a:pt x="20811" y="15049"/>
                  <a:pt x="21153" y="15184"/>
                  <a:pt x="21286" y="14714"/>
                </a:cubicBezTo>
                <a:cubicBezTo>
                  <a:pt x="21116" y="14535"/>
                  <a:pt x="21136" y="14477"/>
                  <a:pt x="21492" y="14154"/>
                </a:cubicBezTo>
                <a:cubicBezTo>
                  <a:pt x="21276" y="14170"/>
                  <a:pt x="21088" y="14182"/>
                  <a:pt x="20880" y="14197"/>
                </a:cubicBezTo>
                <a:cubicBezTo>
                  <a:pt x="21074" y="13889"/>
                  <a:pt x="21442" y="14082"/>
                  <a:pt x="21567" y="13576"/>
                </a:cubicBezTo>
                <a:cubicBezTo>
                  <a:pt x="21471" y="13611"/>
                  <a:pt x="21408" y="13637"/>
                  <a:pt x="21341" y="13662"/>
                </a:cubicBezTo>
                <a:cubicBezTo>
                  <a:pt x="21222" y="13704"/>
                  <a:pt x="21101" y="13753"/>
                  <a:pt x="20980" y="13789"/>
                </a:cubicBezTo>
                <a:cubicBezTo>
                  <a:pt x="20692" y="13876"/>
                  <a:pt x="20402" y="13955"/>
                  <a:pt x="20113" y="14039"/>
                </a:cubicBezTo>
                <a:cubicBezTo>
                  <a:pt x="19984" y="14076"/>
                  <a:pt x="19857" y="14114"/>
                  <a:pt x="19727" y="14142"/>
                </a:cubicBezTo>
                <a:cubicBezTo>
                  <a:pt x="19720" y="14143"/>
                  <a:pt x="19703" y="14038"/>
                  <a:pt x="19694" y="13996"/>
                </a:cubicBezTo>
                <a:cubicBezTo>
                  <a:pt x="19297" y="14070"/>
                  <a:pt x="18968" y="14583"/>
                  <a:pt x="18478" y="14300"/>
                </a:cubicBezTo>
                <a:cubicBezTo>
                  <a:pt x="19215" y="13906"/>
                  <a:pt x="19920" y="13529"/>
                  <a:pt x="20628" y="13151"/>
                </a:cubicBezTo>
                <a:cubicBezTo>
                  <a:pt x="20628" y="13140"/>
                  <a:pt x="20629" y="13131"/>
                  <a:pt x="20628" y="13120"/>
                </a:cubicBezTo>
                <a:cubicBezTo>
                  <a:pt x="20474" y="13149"/>
                  <a:pt x="20318" y="13178"/>
                  <a:pt x="20205" y="13199"/>
                </a:cubicBezTo>
                <a:cubicBezTo>
                  <a:pt x="20312" y="13092"/>
                  <a:pt x="20437" y="12973"/>
                  <a:pt x="20557" y="12853"/>
                </a:cubicBezTo>
                <a:cubicBezTo>
                  <a:pt x="20618" y="12872"/>
                  <a:pt x="20680" y="12888"/>
                  <a:pt x="20741" y="12938"/>
                </a:cubicBezTo>
                <a:cubicBezTo>
                  <a:pt x="20774" y="12964"/>
                  <a:pt x="20854" y="12946"/>
                  <a:pt x="20871" y="12907"/>
                </a:cubicBezTo>
                <a:cubicBezTo>
                  <a:pt x="20896" y="12853"/>
                  <a:pt x="20900" y="12744"/>
                  <a:pt x="20880" y="12682"/>
                </a:cubicBezTo>
                <a:cubicBezTo>
                  <a:pt x="20822" y="12503"/>
                  <a:pt x="20725" y="12406"/>
                  <a:pt x="20603" y="12360"/>
                </a:cubicBezTo>
                <a:cubicBezTo>
                  <a:pt x="20600" y="12332"/>
                  <a:pt x="20598" y="12303"/>
                  <a:pt x="20595" y="12275"/>
                </a:cubicBezTo>
                <a:cubicBezTo>
                  <a:pt x="20549" y="12282"/>
                  <a:pt x="20503" y="12292"/>
                  <a:pt x="20456" y="12299"/>
                </a:cubicBezTo>
                <a:cubicBezTo>
                  <a:pt x="20369" y="12292"/>
                  <a:pt x="20320" y="12237"/>
                  <a:pt x="20297" y="12147"/>
                </a:cubicBezTo>
                <a:cubicBezTo>
                  <a:pt x="20381" y="12099"/>
                  <a:pt x="20465" y="12049"/>
                  <a:pt x="20549" y="12001"/>
                </a:cubicBezTo>
                <a:cubicBezTo>
                  <a:pt x="20555" y="12003"/>
                  <a:pt x="20563" y="12005"/>
                  <a:pt x="20570" y="12007"/>
                </a:cubicBezTo>
                <a:cubicBezTo>
                  <a:pt x="20580" y="11989"/>
                  <a:pt x="20583" y="11984"/>
                  <a:pt x="20586" y="11977"/>
                </a:cubicBezTo>
                <a:cubicBezTo>
                  <a:pt x="20609" y="11964"/>
                  <a:pt x="20631" y="11953"/>
                  <a:pt x="20653" y="11940"/>
                </a:cubicBezTo>
                <a:cubicBezTo>
                  <a:pt x="20631" y="11902"/>
                  <a:pt x="20617" y="11880"/>
                  <a:pt x="20599" y="11849"/>
                </a:cubicBezTo>
                <a:cubicBezTo>
                  <a:pt x="20603" y="11776"/>
                  <a:pt x="20606" y="11702"/>
                  <a:pt x="20595" y="11630"/>
                </a:cubicBezTo>
                <a:cubicBezTo>
                  <a:pt x="20649" y="11602"/>
                  <a:pt x="20699" y="11571"/>
                  <a:pt x="20771" y="11533"/>
                </a:cubicBezTo>
                <a:cubicBezTo>
                  <a:pt x="20683" y="11419"/>
                  <a:pt x="20610" y="11334"/>
                  <a:pt x="20532" y="11229"/>
                </a:cubicBezTo>
                <a:cubicBezTo>
                  <a:pt x="20518" y="11097"/>
                  <a:pt x="20519" y="10960"/>
                  <a:pt x="20578" y="10809"/>
                </a:cubicBezTo>
                <a:cubicBezTo>
                  <a:pt x="20667" y="10580"/>
                  <a:pt x="20275" y="10221"/>
                  <a:pt x="20067" y="10359"/>
                </a:cubicBezTo>
                <a:cubicBezTo>
                  <a:pt x="19903" y="10468"/>
                  <a:pt x="19905" y="10325"/>
                  <a:pt x="19886" y="10250"/>
                </a:cubicBezTo>
                <a:cubicBezTo>
                  <a:pt x="19964" y="10090"/>
                  <a:pt x="20019" y="9981"/>
                  <a:pt x="20062" y="9891"/>
                </a:cubicBezTo>
                <a:cubicBezTo>
                  <a:pt x="20135" y="9873"/>
                  <a:pt x="20248" y="9882"/>
                  <a:pt x="20259" y="9836"/>
                </a:cubicBezTo>
                <a:cubicBezTo>
                  <a:pt x="20287" y="9730"/>
                  <a:pt x="20293" y="9571"/>
                  <a:pt x="20255" y="9483"/>
                </a:cubicBezTo>
                <a:cubicBezTo>
                  <a:pt x="20169" y="9286"/>
                  <a:pt x="20050" y="9117"/>
                  <a:pt x="19958" y="8960"/>
                </a:cubicBezTo>
                <a:cubicBezTo>
                  <a:pt x="20251" y="8947"/>
                  <a:pt x="20442" y="8764"/>
                  <a:pt x="20482" y="8480"/>
                </a:cubicBezTo>
                <a:cubicBezTo>
                  <a:pt x="20573" y="8409"/>
                  <a:pt x="20670" y="8334"/>
                  <a:pt x="20712" y="8212"/>
                </a:cubicBezTo>
                <a:cubicBezTo>
                  <a:pt x="20841" y="7835"/>
                  <a:pt x="20585" y="7789"/>
                  <a:pt x="20444" y="7641"/>
                </a:cubicBezTo>
                <a:cubicBezTo>
                  <a:pt x="20519" y="7623"/>
                  <a:pt x="20582" y="7631"/>
                  <a:pt x="20645" y="7635"/>
                </a:cubicBezTo>
                <a:cubicBezTo>
                  <a:pt x="20841" y="7645"/>
                  <a:pt x="20908" y="7511"/>
                  <a:pt x="20817" y="7270"/>
                </a:cubicBezTo>
                <a:cubicBezTo>
                  <a:pt x="20777" y="7163"/>
                  <a:pt x="20718" y="7057"/>
                  <a:pt x="20649" y="6990"/>
                </a:cubicBezTo>
                <a:cubicBezTo>
                  <a:pt x="20439" y="6784"/>
                  <a:pt x="20438" y="6791"/>
                  <a:pt x="20637" y="6479"/>
                </a:cubicBezTo>
                <a:cubicBezTo>
                  <a:pt x="20494" y="6321"/>
                  <a:pt x="20366" y="6120"/>
                  <a:pt x="20209" y="6023"/>
                </a:cubicBezTo>
                <a:cubicBezTo>
                  <a:pt x="20048" y="5923"/>
                  <a:pt x="19856" y="5937"/>
                  <a:pt x="19681" y="5877"/>
                </a:cubicBezTo>
                <a:cubicBezTo>
                  <a:pt x="19622" y="5857"/>
                  <a:pt x="19547" y="5782"/>
                  <a:pt x="19530" y="5707"/>
                </a:cubicBezTo>
                <a:cubicBezTo>
                  <a:pt x="19512" y="5627"/>
                  <a:pt x="19553" y="5515"/>
                  <a:pt x="19576" y="5372"/>
                </a:cubicBezTo>
                <a:cubicBezTo>
                  <a:pt x="19742" y="5651"/>
                  <a:pt x="19801" y="5709"/>
                  <a:pt x="19962" y="5567"/>
                </a:cubicBezTo>
                <a:cubicBezTo>
                  <a:pt x="20237" y="5322"/>
                  <a:pt x="20591" y="5164"/>
                  <a:pt x="20641" y="4563"/>
                </a:cubicBezTo>
                <a:cubicBezTo>
                  <a:pt x="20885" y="4427"/>
                  <a:pt x="21237" y="3971"/>
                  <a:pt x="21349" y="3627"/>
                </a:cubicBezTo>
                <a:cubicBezTo>
                  <a:pt x="21368" y="3570"/>
                  <a:pt x="21395" y="3492"/>
                  <a:pt x="21383" y="3444"/>
                </a:cubicBezTo>
                <a:cubicBezTo>
                  <a:pt x="21318" y="3193"/>
                  <a:pt x="21403" y="3033"/>
                  <a:pt x="21509" y="2854"/>
                </a:cubicBezTo>
                <a:cubicBezTo>
                  <a:pt x="21553" y="2779"/>
                  <a:pt x="21584" y="2621"/>
                  <a:pt x="21559" y="2544"/>
                </a:cubicBezTo>
                <a:cubicBezTo>
                  <a:pt x="21538" y="2481"/>
                  <a:pt x="21426" y="2478"/>
                  <a:pt x="21353" y="2453"/>
                </a:cubicBezTo>
                <a:cubicBezTo>
                  <a:pt x="21329" y="2445"/>
                  <a:pt x="21303" y="2450"/>
                  <a:pt x="21257" y="2447"/>
                </a:cubicBezTo>
                <a:cubicBezTo>
                  <a:pt x="21334" y="2228"/>
                  <a:pt x="21402" y="2042"/>
                  <a:pt x="21488" y="1796"/>
                </a:cubicBezTo>
                <a:cubicBezTo>
                  <a:pt x="21263" y="1710"/>
                  <a:pt x="21034" y="1633"/>
                  <a:pt x="20813" y="1529"/>
                </a:cubicBezTo>
                <a:cubicBezTo>
                  <a:pt x="20301" y="1288"/>
                  <a:pt x="19793" y="1016"/>
                  <a:pt x="19279" y="787"/>
                </a:cubicBezTo>
                <a:cubicBezTo>
                  <a:pt x="19045" y="682"/>
                  <a:pt x="18779" y="533"/>
                  <a:pt x="18562" y="610"/>
                </a:cubicBezTo>
                <a:cubicBezTo>
                  <a:pt x="18242" y="724"/>
                  <a:pt x="17977" y="600"/>
                  <a:pt x="17723" y="422"/>
                </a:cubicBezTo>
                <a:cubicBezTo>
                  <a:pt x="17360" y="167"/>
                  <a:pt x="16986" y="46"/>
                  <a:pt x="16592" y="2"/>
                </a:cubicBezTo>
                <a:close/>
              </a:path>
            </a:pathLst>
          </a:custGeom>
        </p:spPr>
        <p:txBody>
          <a:bodyPr/>
          <a:lstStyle/>
          <a:p>
            <a:pPr defTabSz="642937">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p>
        </p:txBody>
      </p:sp>
      <p:sp>
        <p:nvSpPr>
          <p:cNvPr id="892" name="Venenatis Euismod Purus"/>
          <p:cNvSpPr txBox="1">
            <a:spLocks noGrp="1"/>
          </p:cNvSpPr>
          <p:nvPr>
            <p:ph type="body" idx="16"/>
          </p:nvPr>
        </p:nvSpPr>
        <p:spPr>
          <a:xfrm>
            <a:off x="11087196" y="7832332"/>
            <a:ext cx="10617230" cy="984568"/>
          </a:xfrm>
          <a:prstGeom prst="rect">
            <a:avLst/>
          </a:prstGeom>
        </p:spPr>
        <p:txBody>
          <a:bodyPr/>
          <a:lstStyle/>
          <a:p>
            <a:pPr>
              <a:lnSpc>
                <a:spcPct val="80000"/>
              </a:lnSpc>
            </a:pPr>
            <a:r>
              <a:rPr lang="fr-FR" sz="6000" dirty="0" smtClean="0"/>
              <a:t>General conclusions for </a:t>
            </a:r>
            <a:r>
              <a:rPr lang="fr-FR" sz="6000" dirty="0" smtClean="0"/>
              <a:t>poland</a:t>
            </a:r>
            <a:endParaRPr sz="2800" dirty="0"/>
          </a:p>
        </p:txBody>
      </p:sp>
      <p:sp>
        <p:nvSpPr>
          <p:cNvPr id="894" name="Rectangle"/>
          <p:cNvSpPr>
            <a:spLocks noGrp="1"/>
          </p:cNvSpPr>
          <p:nvPr>
            <p:ph type="body" idx="17"/>
          </p:nvPr>
        </p:nvSpPr>
        <p:spPr>
          <a:prstGeom prst="rect">
            <a:avLst/>
          </a:prstGeom>
        </p:spPr>
        <p:txBody>
          <a:bodyPr/>
          <a:lstStyle/>
          <a:p>
            <a:pPr>
              <a:defRPr sz="5800">
                <a:latin typeface="Gill Sans"/>
                <a:ea typeface="Gill Sans"/>
                <a:cs typeface="Gill Sans"/>
                <a:sym typeface="Gill Sans"/>
              </a:defRPr>
            </a:pPr>
            <a:endParaRPr dirty="0"/>
          </a:p>
        </p:txBody>
      </p:sp>
      <p:sp>
        <p:nvSpPr>
          <p:cNvPr id="895" name="Line"/>
          <p:cNvSpPr>
            <a:spLocks noGrp="1"/>
          </p:cNvSpPr>
          <p:nvPr>
            <p:ph type="body" idx="18"/>
          </p:nvPr>
        </p:nvSpPr>
        <p:spPr>
          <a:xfrm>
            <a:off x="12191999" y="12260426"/>
            <a:ext cx="1" cy="371869"/>
          </a:xfrm>
          <a:prstGeom prst="line">
            <a:avLst/>
          </a:prstGeom>
        </p:spPr>
        <p:txBody>
          <a:bodyPr/>
          <a:lstStyle/>
          <a:p>
            <a:pPr>
              <a:defRPr sz="56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p>
        </p:txBody>
      </p:sp>
      <p:sp>
        <p:nvSpPr>
          <p:cNvPr id="896" name="Slide Number"/>
          <p:cNvSpPr txBox="1">
            <a:spLocks noGrp="1"/>
          </p:cNvSpPr>
          <p:nvPr>
            <p:ph type="sldNum" sz="quarter" idx="2"/>
          </p:nvPr>
        </p:nvSpPr>
        <p:spPr>
          <a:xfrm>
            <a:off x="12051220" y="11772503"/>
            <a:ext cx="281560" cy="422276"/>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125</a:t>
            </a:fld>
            <a:endParaRPr dirty="0"/>
          </a:p>
        </p:txBody>
      </p:sp>
      <p:sp>
        <p:nvSpPr>
          <p:cNvPr id="897" name="#1"/>
          <p:cNvSpPr txBox="1">
            <a:spLocks noGrp="1"/>
          </p:cNvSpPr>
          <p:nvPr>
            <p:ph type="body" idx="19"/>
          </p:nvPr>
        </p:nvSpPr>
        <p:spPr>
          <a:xfrm>
            <a:off x="8787016" y="7896853"/>
            <a:ext cx="1030752" cy="984568"/>
          </a:xfrm>
          <a:prstGeom prst="rect">
            <a:avLst/>
          </a:prstGeom>
        </p:spPr>
        <p:txBody>
          <a:bodyPr/>
          <a:lstStyle/>
          <a:p>
            <a:r>
              <a:rPr dirty="0" smtClean="0"/>
              <a:t>#</a:t>
            </a:r>
            <a:r>
              <a:rPr lang="fr-FR" dirty="0" smtClean="0"/>
              <a:t> 5</a:t>
            </a:r>
            <a:endParaRPr dirty="0"/>
          </a:p>
        </p:txBody>
      </p:sp>
      <p:sp>
        <p:nvSpPr>
          <p:cNvPr id="900" name="#2"/>
          <p:cNvSpPr txBox="1">
            <a:spLocks noGrp="1"/>
          </p:cNvSpPr>
          <p:nvPr>
            <p:ph type="body" idx="22"/>
          </p:nvPr>
        </p:nvSpPr>
        <p:spPr>
          <a:xfrm>
            <a:off x="3745523" y="8977455"/>
            <a:ext cx="1030752" cy="984568"/>
          </a:xfrm>
          <a:prstGeom prst="rect">
            <a:avLst/>
          </a:prstGeom>
        </p:spPr>
        <p:txBody>
          <a:bodyPr/>
          <a:lstStyle/>
          <a:p>
            <a:r>
              <a:rPr dirty="0"/>
              <a:t>#2</a:t>
            </a:r>
          </a:p>
        </p:txBody>
      </p:sp>
      <p:sp>
        <p:nvSpPr>
          <p:cNvPr id="904" name="#3"/>
          <p:cNvSpPr txBox="1">
            <a:spLocks noGrp="1"/>
          </p:cNvSpPr>
          <p:nvPr>
            <p:ph type="body" idx="26"/>
          </p:nvPr>
        </p:nvSpPr>
        <p:spPr>
          <a:xfrm>
            <a:off x="13730491" y="6280498"/>
            <a:ext cx="1030752" cy="984568"/>
          </a:xfrm>
          <a:prstGeom prst="rect">
            <a:avLst/>
          </a:prstGeom>
        </p:spPr>
        <p:txBody>
          <a:bodyPr/>
          <a:lstStyle/>
          <a:p>
            <a:r>
              <a:rPr dirty="0"/>
              <a:t>#3</a:t>
            </a:r>
          </a:p>
        </p:txBody>
      </p:sp>
      <p:sp>
        <p:nvSpPr>
          <p:cNvPr id="22" name="#3">
            <a:extLst>
              <a:ext uri="{FF2B5EF4-FFF2-40B4-BE49-F238E27FC236}">
                <a16:creationId xmlns="" xmlns:a16="http://schemas.microsoft.com/office/drawing/2014/main" id="{A5EDDBB0-B435-894F-AB23-B334E1D7CBEC}"/>
              </a:ext>
            </a:extLst>
          </p:cNvPr>
          <p:cNvSpPr txBox="1">
            <a:spLocks/>
          </p:cNvSpPr>
          <p:nvPr/>
        </p:nvSpPr>
        <p:spPr>
          <a:xfrm>
            <a:off x="14132913" y="9030625"/>
            <a:ext cx="1030752" cy="984568"/>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lstStyle>
            <a:lvl1pPr marL="0" marR="0" indent="0" algn="l" defTabSz="821531" eaLnBrk="1" latinLnBrk="0" hangingPunct="1">
              <a:lnSpc>
                <a:spcPct val="70000"/>
              </a:lnSpc>
              <a:spcBef>
                <a:spcPts val="0"/>
              </a:spcBef>
              <a:spcAft>
                <a:spcPts val="0"/>
              </a:spcAft>
              <a:buClrTx/>
              <a:buSzTx/>
              <a:buFontTx/>
              <a:buNone/>
              <a:tabLst/>
              <a:defRPr sz="5000" b="1" i="0" u="none" strike="noStrike" cap="all" spc="0" baseline="0">
                <a:ln>
                  <a:noFill/>
                </a:ln>
                <a:solidFill>
                  <a:srgbClr val="FFFFFF"/>
                </a:solidFill>
                <a:uFillTx/>
                <a:latin typeface="+mj-lt"/>
                <a:ea typeface="+mj-ea"/>
                <a:cs typeface="+mj-cs"/>
                <a:sym typeface="Avenir Next"/>
              </a:defRPr>
            </a:lvl1pPr>
            <a:lvl2pPr marL="0" marR="0" indent="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2pPr>
            <a:lvl3pPr marL="0" marR="0" indent="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3pPr>
            <a:lvl4pPr marL="0" marR="0" indent="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4pPr>
            <a:lvl5pPr marL="0" marR="0" indent="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5pPr>
            <a:lvl6pPr marL="0" marR="0" indent="35560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6pPr>
            <a:lvl7pPr marL="0" marR="0" indent="71120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7pPr>
            <a:lvl8pPr marL="0" marR="0" indent="106680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8pPr>
            <a:lvl9pPr marL="0" marR="0" indent="142240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9pPr>
          </a:lstStyle>
          <a:p>
            <a:r>
              <a:rPr lang="fr-FR" dirty="0"/>
              <a:t>#3</a:t>
            </a:r>
          </a:p>
        </p:txBody>
      </p:sp>
      <p:sp>
        <p:nvSpPr>
          <p:cNvPr id="42" name="ZoneTexte 41">
            <a:extLst>
              <a:ext uri="{FF2B5EF4-FFF2-40B4-BE49-F238E27FC236}">
                <a16:creationId xmlns="" xmlns:a16="http://schemas.microsoft.com/office/drawing/2014/main" id="{1F2D9E2C-2BAD-6A4A-BC28-3DF9F36E2171}"/>
              </a:ext>
            </a:extLst>
          </p:cNvPr>
          <p:cNvSpPr txBox="1"/>
          <p:nvPr/>
        </p:nvSpPr>
        <p:spPr>
          <a:xfrm>
            <a:off x="897444" y="12362917"/>
            <a:ext cx="7636956" cy="7598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algn="l"/>
            <a:r>
              <a:rPr lang="fr-FR" sz="2000" dirty="0">
                <a:latin typeface="Avenir Next Ultra Light" panose="020B0203020202020204" pitchFamily="34" charset="77"/>
              </a:rPr>
              <a:t>Christophe Gervasi – </a:t>
            </a:r>
            <a:r>
              <a:rPr lang="fr-FR" sz="2000" dirty="0" smtClean="0">
                <a:latin typeface="Avenir Next Ultra Light" panose="020B0203020202020204" pitchFamily="34" charset="77"/>
              </a:rPr>
              <a:t> Rapport qualitatif  - Construire un </a:t>
            </a:r>
            <a:r>
              <a:rPr lang="fr-FR" sz="2000" dirty="0">
                <a:latin typeface="Avenir Next Ultra Light" panose="020B0203020202020204" pitchFamily="34" charset="77"/>
              </a:rPr>
              <a:t>Nous </a:t>
            </a:r>
            <a:r>
              <a:rPr lang="fr-FR" sz="2000" dirty="0" smtClean="0">
                <a:latin typeface="Avenir Next Ultra Light" panose="020B0203020202020204" pitchFamily="34" charset="77"/>
              </a:rPr>
              <a:t>européen – Juillet 2021</a:t>
            </a:r>
            <a:endParaRPr kumimoji="0" lang="fr-FR" sz="2000" u="none" strike="noStrike" cap="none" spc="0" normalizeH="0" baseline="0" dirty="0">
              <a:ln>
                <a:noFill/>
              </a:ln>
              <a:solidFill>
                <a:srgbClr val="000000"/>
              </a:solidFill>
              <a:effectLst/>
              <a:uFillTx/>
              <a:latin typeface="Avenir Next Ultra Light" panose="020B0203020202020204" pitchFamily="34" charset="77"/>
              <a:sym typeface="Gill Sans"/>
            </a:endParaRPr>
          </a:p>
        </p:txBody>
      </p:sp>
      <p:pic>
        <p:nvPicPr>
          <p:cNvPr id="3" name="Image 2"/>
          <p:cNvPicPr>
            <a:picLocks noChangeAspect="1"/>
          </p:cNvPicPr>
          <p:nvPr/>
        </p:nvPicPr>
        <p:blipFill>
          <a:blip r:embed="rId3"/>
          <a:stretch>
            <a:fillRect/>
          </a:stretch>
        </p:blipFill>
        <p:spPr>
          <a:xfrm>
            <a:off x="21704426" y="3489075"/>
            <a:ext cx="2143125" cy="1395746"/>
          </a:xfrm>
          <a:prstGeom prst="rect">
            <a:avLst/>
          </a:prstGeom>
        </p:spPr>
      </p:pic>
      <p:pic>
        <p:nvPicPr>
          <p:cNvPr id="18" name="Image 17"/>
          <p:cNvPicPr>
            <a:picLocks noChangeAspect="1"/>
          </p:cNvPicPr>
          <p:nvPr/>
        </p:nvPicPr>
        <p:blipFill rotWithShape="1">
          <a:blip r:embed="rId4"/>
          <a:srcRect t="18883" b="18467"/>
          <a:stretch/>
        </p:blipFill>
        <p:spPr>
          <a:xfrm>
            <a:off x="19551525" y="3461290"/>
            <a:ext cx="2143125" cy="1431415"/>
          </a:xfrm>
          <a:prstGeom prst="rect">
            <a:avLst/>
          </a:prstGeom>
        </p:spPr>
      </p:pic>
    </p:spTree>
    <p:extLst>
      <p:ext uri="{BB962C8B-B14F-4D97-AF65-F5344CB8AC3E}">
        <p14:creationId xmlns:p14="http://schemas.microsoft.com/office/powerpoint/2010/main" val="2620400668"/>
      </p:ext>
    </p:extLst>
  </p:cSld>
  <p:clrMapOvr>
    <a:masterClrMapping/>
  </p:clrMapOvr>
  <p:transition spd="med"/>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 xmlns:a16="http://schemas.microsoft.com/office/drawing/2014/main" id="{9A3C046A-B3F5-9A42-B408-759E55BE4BE7}"/>
              </a:ext>
            </a:extLst>
          </p:cNvPr>
          <p:cNvSpPr>
            <a:spLocks noGrp="1"/>
          </p:cNvSpPr>
          <p:nvPr>
            <p:ph type="body" sz="quarter" idx="15"/>
          </p:nvPr>
        </p:nvSpPr>
        <p:spPr>
          <a:xfrm>
            <a:off x="12192000" y="12462404"/>
            <a:ext cx="716050" cy="697261"/>
          </a:xfrm>
        </p:spPr>
        <p:txBody>
          <a:bodyPr/>
          <a:lstStyle/>
          <a:p>
            <a:endParaRPr lang="fr-FR" dirty="0"/>
          </a:p>
        </p:txBody>
      </p:sp>
      <p:sp>
        <p:nvSpPr>
          <p:cNvPr id="5" name="Espace réservé du texte 4">
            <a:extLst>
              <a:ext uri="{FF2B5EF4-FFF2-40B4-BE49-F238E27FC236}">
                <a16:creationId xmlns="" xmlns:a16="http://schemas.microsoft.com/office/drawing/2014/main" id="{81AA34F7-61BD-DE46-A618-3EEE7C67794C}"/>
              </a:ext>
            </a:extLst>
          </p:cNvPr>
          <p:cNvSpPr>
            <a:spLocks noGrp="1"/>
          </p:cNvSpPr>
          <p:nvPr>
            <p:ph type="body" sz="quarter" idx="16"/>
          </p:nvPr>
        </p:nvSpPr>
        <p:spPr>
          <a:xfrm>
            <a:off x="12550023" y="12801278"/>
            <a:ext cx="1" cy="371869"/>
          </a:xfrm>
        </p:spPr>
        <p:txBody>
          <a:bodyPr/>
          <a:lstStyle/>
          <a:p>
            <a:endParaRPr lang="fr-FR" dirty="0"/>
          </a:p>
        </p:txBody>
      </p:sp>
      <p:sp>
        <p:nvSpPr>
          <p:cNvPr id="885" name="Slide Number"/>
          <p:cNvSpPr txBox="1">
            <a:spLocks noGrp="1"/>
          </p:cNvSpPr>
          <p:nvPr>
            <p:ph type="sldNum" sz="quarter" idx="2"/>
          </p:nvPr>
        </p:nvSpPr>
        <p:spPr>
          <a:xfrm>
            <a:off x="12346252" y="12474582"/>
            <a:ext cx="407544" cy="422276"/>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126</a:t>
            </a:fld>
            <a:endParaRPr dirty="0"/>
          </a:p>
        </p:txBody>
      </p:sp>
      <p:sp>
        <p:nvSpPr>
          <p:cNvPr id="19" name="Espace réservé du texte 2">
            <a:extLst>
              <a:ext uri="{FF2B5EF4-FFF2-40B4-BE49-F238E27FC236}">
                <a16:creationId xmlns="" xmlns:a16="http://schemas.microsoft.com/office/drawing/2014/main" id="{AB3789C9-0B28-4640-961A-BE451E50B0EF}"/>
              </a:ext>
            </a:extLst>
          </p:cNvPr>
          <p:cNvSpPr>
            <a:spLocks noGrp="1"/>
          </p:cNvSpPr>
          <p:nvPr>
            <p:ph type="body" sz="quarter" idx="13"/>
          </p:nvPr>
        </p:nvSpPr>
        <p:spPr>
          <a:xfrm>
            <a:off x="3777916" y="1365069"/>
            <a:ext cx="15517275" cy="793703"/>
          </a:xfrm>
        </p:spPr>
        <p:txBody>
          <a:bodyPr/>
          <a:lstStyle/>
          <a:p>
            <a:endParaRPr lang="fr-FR" dirty="0"/>
          </a:p>
        </p:txBody>
      </p:sp>
      <p:sp>
        <p:nvSpPr>
          <p:cNvPr id="20" name="Titre 1">
            <a:extLst>
              <a:ext uri="{FF2B5EF4-FFF2-40B4-BE49-F238E27FC236}">
                <a16:creationId xmlns="" xmlns:a16="http://schemas.microsoft.com/office/drawing/2014/main" id="{C3D392D1-BDA7-FA46-919D-428FD8FCC2D7}"/>
              </a:ext>
            </a:extLst>
          </p:cNvPr>
          <p:cNvSpPr>
            <a:spLocks noGrp="1"/>
          </p:cNvSpPr>
          <p:nvPr>
            <p:ph type="title"/>
          </p:nvPr>
        </p:nvSpPr>
        <p:spPr>
          <a:xfrm>
            <a:off x="3521581" y="1321774"/>
            <a:ext cx="15348834" cy="935665"/>
          </a:xfrm>
        </p:spPr>
        <p:txBody>
          <a:bodyPr/>
          <a:lstStyle/>
          <a:p>
            <a:pPr>
              <a:lnSpc>
                <a:spcPct val="100000"/>
              </a:lnSpc>
            </a:pPr>
            <a:r>
              <a:rPr lang="en-US" spc="-1" dirty="0" smtClean="0">
                <a:solidFill>
                  <a:schemeClr val="bg1"/>
                </a:solidFill>
                <a:latin typeface="Calibri"/>
              </a:rPr>
              <a:t>General conclusions</a:t>
            </a:r>
            <a:endParaRPr lang="en-US" spc="-1" dirty="0">
              <a:solidFill>
                <a:schemeClr val="bg1"/>
              </a:solidFill>
              <a:latin typeface="Calibri"/>
            </a:endParaRPr>
          </a:p>
        </p:txBody>
      </p:sp>
      <p:sp>
        <p:nvSpPr>
          <p:cNvPr id="21" name="SuBTITLE GOES HERE">
            <a:extLst>
              <a:ext uri="{FF2B5EF4-FFF2-40B4-BE49-F238E27FC236}">
                <a16:creationId xmlns="" xmlns:a16="http://schemas.microsoft.com/office/drawing/2014/main" id="{35871DBC-935A-2347-A21E-2565A12C9458}"/>
              </a:ext>
            </a:extLst>
          </p:cNvPr>
          <p:cNvSpPr txBox="1">
            <a:spLocks noGrp="1"/>
          </p:cNvSpPr>
          <p:nvPr>
            <p:ph type="body" sz="quarter" idx="14"/>
          </p:nvPr>
        </p:nvSpPr>
        <p:spPr>
          <a:xfrm>
            <a:off x="4836344" y="747149"/>
            <a:ext cx="14711312" cy="371281"/>
          </a:xfrm>
          <a:prstGeom prst="rect">
            <a:avLst/>
          </a:prstGeom>
        </p:spPr>
        <p:txBody>
          <a:bodyPr/>
          <a:lstStyle/>
          <a:p>
            <a:r>
              <a:rPr lang="fr-FR" sz="2400" dirty="0" smtClean="0"/>
              <a:t>Analyse détaillée</a:t>
            </a:r>
            <a:endParaRPr lang="fr-FR" sz="2400" dirty="0"/>
          </a:p>
        </p:txBody>
      </p:sp>
      <p:sp>
        <p:nvSpPr>
          <p:cNvPr id="9" name="ZoneTexte 8">
            <a:extLst>
              <a:ext uri="{FF2B5EF4-FFF2-40B4-BE49-F238E27FC236}">
                <a16:creationId xmlns="" xmlns:a16="http://schemas.microsoft.com/office/drawing/2014/main" id="{C9FA69AC-CE85-7143-AB32-6EDEC5829621}"/>
              </a:ext>
            </a:extLst>
          </p:cNvPr>
          <p:cNvSpPr txBox="1"/>
          <p:nvPr/>
        </p:nvSpPr>
        <p:spPr>
          <a:xfrm>
            <a:off x="897443" y="12362917"/>
            <a:ext cx="7218945" cy="7598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algn="l"/>
            <a:r>
              <a:rPr lang="fr-FR" sz="2000" dirty="0">
                <a:latin typeface="Avenir Next Ultra Light" panose="020B0203020202020204" pitchFamily="34" charset="77"/>
              </a:rPr>
              <a:t>Christophe Gervasi –  Rapport qualitatif  - Construire un Nous européen – Juillet 2021</a:t>
            </a:r>
          </a:p>
        </p:txBody>
      </p:sp>
      <p:pic>
        <p:nvPicPr>
          <p:cNvPr id="10" name="Image 9"/>
          <p:cNvPicPr>
            <a:picLocks noChangeAspect="1"/>
          </p:cNvPicPr>
          <p:nvPr/>
        </p:nvPicPr>
        <p:blipFill rotWithShape="1">
          <a:blip r:embed="rId2"/>
          <a:srcRect t="18883" b="18467"/>
          <a:stretch/>
        </p:blipFill>
        <p:spPr>
          <a:xfrm>
            <a:off x="19551526" y="500510"/>
            <a:ext cx="2143125" cy="1472669"/>
          </a:xfrm>
          <a:prstGeom prst="rect">
            <a:avLst/>
          </a:prstGeom>
        </p:spPr>
      </p:pic>
      <p:pic>
        <p:nvPicPr>
          <p:cNvPr id="12" name="Image 11"/>
          <p:cNvPicPr>
            <a:picLocks noChangeAspect="1"/>
          </p:cNvPicPr>
          <p:nvPr/>
        </p:nvPicPr>
        <p:blipFill>
          <a:blip r:embed="rId3"/>
          <a:stretch>
            <a:fillRect/>
          </a:stretch>
        </p:blipFill>
        <p:spPr>
          <a:xfrm>
            <a:off x="21694651" y="541840"/>
            <a:ext cx="2143125" cy="1431340"/>
          </a:xfrm>
          <a:prstGeom prst="rect">
            <a:avLst/>
          </a:prstGeom>
        </p:spPr>
      </p:pic>
      <p:sp>
        <p:nvSpPr>
          <p:cNvPr id="15" name="pole tekstowe 15">
            <a:extLst>
              <a:ext uri="{FF2B5EF4-FFF2-40B4-BE49-F238E27FC236}">
                <a16:creationId xmlns="" xmlns:a16="http://schemas.microsoft.com/office/drawing/2014/main" id="{3C0893E4-76E1-4E39-9769-FD6AD226E047}"/>
              </a:ext>
            </a:extLst>
          </p:cNvPr>
          <p:cNvSpPr txBox="1"/>
          <p:nvPr/>
        </p:nvSpPr>
        <p:spPr>
          <a:xfrm>
            <a:off x="2334126" y="4134716"/>
            <a:ext cx="18865516" cy="6797758"/>
          </a:xfrm>
          <a:prstGeom prst="rect">
            <a:avLst/>
          </a:prstGeom>
          <a:noFill/>
        </p:spPr>
        <p:txBody>
          <a:bodyPr wrap="square">
            <a:spAutoFit/>
          </a:bodyPr>
          <a:lstStyle/>
          <a:p>
            <a:pPr marL="1371600">
              <a:lnSpc>
                <a:spcPct val="120000"/>
              </a:lnSpc>
              <a:spcAft>
                <a:spcPts val="800"/>
              </a:spcAft>
            </a:pPr>
            <a:r>
              <a:rPr lang="en-US" sz="3200" dirty="0">
                <a:solidFill>
                  <a:srgbClr val="5A5A5A"/>
                </a:solidFill>
                <a:latin typeface="Calibri" panose="020F0502020204030204" pitchFamily="34" charset="0"/>
                <a:ea typeface="Times New Roman" panose="02020603050405020304" pitchFamily="18" charset="0"/>
                <a:cs typeface="Times New Roman" panose="02020603050405020304" pitchFamily="18" charset="0"/>
              </a:rPr>
              <a:t>The participants despite being supporters of very different political parties displayed very moderated, even toned down views, ‘politically correct’. They self – described in always positive light, which is to be expected. However, one has to take into consideration the « intensity » factor missing. </a:t>
            </a:r>
            <a:endParaRPr lang="en-US" sz="3200" dirty="0" smtClean="0">
              <a:solidFill>
                <a:srgbClr val="5A5A5A"/>
              </a:solidFill>
              <a:latin typeface="Calibri" panose="020F0502020204030204" pitchFamily="34" charset="0"/>
              <a:ea typeface="Times New Roman" panose="02020603050405020304" pitchFamily="18" charset="0"/>
              <a:cs typeface="Times New Roman" panose="02020603050405020304" pitchFamily="18" charset="0"/>
            </a:endParaRPr>
          </a:p>
          <a:p>
            <a:pPr marL="1371600">
              <a:lnSpc>
                <a:spcPct val="120000"/>
              </a:lnSpc>
              <a:spcAft>
                <a:spcPts val="800"/>
              </a:spcAft>
            </a:pPr>
            <a:endParaRPr lang="pl-PL" sz="3200" dirty="0">
              <a:solidFill>
                <a:srgbClr val="5A5A5A"/>
              </a:solidFill>
              <a:latin typeface="Constantia" panose="02030602050306030303" pitchFamily="18" charset="0"/>
              <a:ea typeface="Times New Roman" panose="02020603050405020304" pitchFamily="18" charset="0"/>
              <a:cs typeface="Times New Roman" panose="02020603050405020304" pitchFamily="18" charset="0"/>
            </a:endParaRPr>
          </a:p>
          <a:p>
            <a:pPr marL="1371600">
              <a:lnSpc>
                <a:spcPct val="120000"/>
              </a:lnSpc>
              <a:spcAft>
                <a:spcPts val="800"/>
              </a:spcAft>
            </a:pPr>
            <a:r>
              <a:rPr lang="en-US" sz="3200" dirty="0">
                <a:solidFill>
                  <a:srgbClr val="5A5A5A"/>
                </a:solidFill>
                <a:latin typeface="Calibri" panose="020F0502020204030204" pitchFamily="34" charset="0"/>
                <a:ea typeface="Times New Roman" panose="02020603050405020304" pitchFamily="18" charset="0"/>
                <a:cs typeface="Times New Roman" panose="02020603050405020304" pitchFamily="18" charset="0"/>
              </a:rPr>
              <a:t> There was </a:t>
            </a:r>
            <a:r>
              <a:rPr lang="en-US" sz="3200" b="1" dirty="0">
                <a:solidFill>
                  <a:srgbClr val="5A5A5A"/>
                </a:solidFill>
                <a:latin typeface="Calibri" panose="020F0502020204030204" pitchFamily="34" charset="0"/>
                <a:ea typeface="Times New Roman" panose="02020603050405020304" pitchFamily="18" charset="0"/>
                <a:cs typeface="Times New Roman" panose="02020603050405020304" pitchFamily="18" charset="0"/>
              </a:rPr>
              <a:t>sense of fear of naming who I am with known categories and being misunderstood, judged, stereotyped</a:t>
            </a:r>
            <a:r>
              <a:rPr lang="en-US" sz="3200" dirty="0">
                <a:solidFill>
                  <a:srgbClr val="5A5A5A"/>
                </a:solidFill>
                <a:latin typeface="Calibri" panose="020F0502020204030204" pitchFamily="34" charset="0"/>
                <a:ea typeface="Times New Roman" panose="02020603050405020304" pitchFamily="18" charset="0"/>
                <a:cs typeface="Times New Roman" panose="02020603050405020304" pitchFamily="18" charset="0"/>
              </a:rPr>
              <a:t>. It showed in resistance and unwillingness to use maybe clear, but definite, labeling terms like «catholic » « liberal » «Pole». They may have multiple meanings. It was clear that « labels » are not informative any more (left/right, catholic </a:t>
            </a:r>
            <a:r>
              <a:rPr lang="en-US" sz="3200" dirty="0" smtClean="0">
                <a:solidFill>
                  <a:srgbClr val="5A5A5A"/>
                </a:solidFill>
                <a:latin typeface="Calibri" panose="020F0502020204030204" pitchFamily="34" charset="0"/>
                <a:ea typeface="Times New Roman" panose="02020603050405020304" pitchFamily="18" charset="0"/>
                <a:cs typeface="Times New Roman" panose="02020603050405020304" pitchFamily="18" charset="0"/>
              </a:rPr>
              <a:t>etc.). </a:t>
            </a:r>
            <a:r>
              <a:rPr lang="en-US" sz="3200" dirty="0">
                <a:solidFill>
                  <a:srgbClr val="5A5A5A"/>
                </a:solidFill>
                <a:latin typeface="Calibri" panose="020F0502020204030204" pitchFamily="34" charset="0"/>
                <a:ea typeface="Times New Roman" panose="02020603050405020304" pitchFamily="18" charset="0"/>
                <a:cs typeface="Times New Roman" panose="02020603050405020304" pitchFamily="18" charset="0"/>
              </a:rPr>
              <a:t>These labels are misleading, and can hijack and classify an individual against their beliefs. Participants did seem eager to self-identify using these broad classifications. A labels need an explanation (also the participants were ready to hear more about </a:t>
            </a:r>
            <a:r>
              <a:rPr lang="en-US" sz="3200" dirty="0" smtClean="0">
                <a:solidFill>
                  <a:srgbClr val="5A5A5A"/>
                </a:solidFill>
                <a:latin typeface="Calibri" panose="020F0502020204030204" pitchFamily="34" charset="0"/>
                <a:ea typeface="Times New Roman" panose="02020603050405020304" pitchFamily="18" charset="0"/>
                <a:cs typeface="Times New Roman" panose="02020603050405020304" pitchFamily="18" charset="0"/>
              </a:rPr>
              <a:t>opponents </a:t>
            </a:r>
            <a:r>
              <a:rPr lang="en-US" sz="3200" dirty="0">
                <a:solidFill>
                  <a:srgbClr val="5A5A5A"/>
                </a:solidFill>
                <a:latin typeface="Calibri" panose="020F0502020204030204" pitchFamily="34" charset="0"/>
                <a:ea typeface="Times New Roman" panose="02020603050405020304" pitchFamily="18" charset="0"/>
                <a:cs typeface="Times New Roman" panose="02020603050405020304" pitchFamily="18" charset="0"/>
              </a:rPr>
              <a:t>before they make a judgement based on only on the label). </a:t>
            </a:r>
            <a:endParaRPr lang="pl-PL" sz="3200" dirty="0">
              <a:solidFill>
                <a:srgbClr val="5A5A5A"/>
              </a:solidFill>
              <a:latin typeface="Constantia" panose="02030602050306030303"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50698677"/>
      </p:ext>
    </p:extLst>
  </p:cSld>
  <p:clrMapOvr>
    <a:masterClrMapping/>
  </p:clrMapOvr>
  <p:transition spd="med"/>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 xmlns:a16="http://schemas.microsoft.com/office/drawing/2014/main" id="{9A3C046A-B3F5-9A42-B408-759E55BE4BE7}"/>
              </a:ext>
            </a:extLst>
          </p:cNvPr>
          <p:cNvSpPr>
            <a:spLocks noGrp="1"/>
          </p:cNvSpPr>
          <p:nvPr>
            <p:ph type="body" sz="quarter" idx="15"/>
          </p:nvPr>
        </p:nvSpPr>
        <p:spPr>
          <a:xfrm>
            <a:off x="12192000" y="12462404"/>
            <a:ext cx="716050" cy="697261"/>
          </a:xfrm>
        </p:spPr>
        <p:txBody>
          <a:bodyPr/>
          <a:lstStyle/>
          <a:p>
            <a:endParaRPr lang="fr-FR" dirty="0"/>
          </a:p>
        </p:txBody>
      </p:sp>
      <p:sp>
        <p:nvSpPr>
          <p:cNvPr id="5" name="Espace réservé du texte 4">
            <a:extLst>
              <a:ext uri="{FF2B5EF4-FFF2-40B4-BE49-F238E27FC236}">
                <a16:creationId xmlns="" xmlns:a16="http://schemas.microsoft.com/office/drawing/2014/main" id="{81AA34F7-61BD-DE46-A618-3EEE7C67794C}"/>
              </a:ext>
            </a:extLst>
          </p:cNvPr>
          <p:cNvSpPr>
            <a:spLocks noGrp="1"/>
          </p:cNvSpPr>
          <p:nvPr>
            <p:ph type="body" sz="quarter" idx="16"/>
          </p:nvPr>
        </p:nvSpPr>
        <p:spPr>
          <a:xfrm>
            <a:off x="12550023" y="12801278"/>
            <a:ext cx="1" cy="371869"/>
          </a:xfrm>
        </p:spPr>
        <p:txBody>
          <a:bodyPr/>
          <a:lstStyle/>
          <a:p>
            <a:endParaRPr lang="fr-FR" dirty="0"/>
          </a:p>
        </p:txBody>
      </p:sp>
      <p:sp>
        <p:nvSpPr>
          <p:cNvPr id="885" name="Slide Number"/>
          <p:cNvSpPr txBox="1">
            <a:spLocks noGrp="1"/>
          </p:cNvSpPr>
          <p:nvPr>
            <p:ph type="sldNum" sz="quarter" idx="2"/>
          </p:nvPr>
        </p:nvSpPr>
        <p:spPr>
          <a:xfrm>
            <a:off x="12346252" y="12474582"/>
            <a:ext cx="407544" cy="422276"/>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127</a:t>
            </a:fld>
            <a:endParaRPr dirty="0"/>
          </a:p>
        </p:txBody>
      </p:sp>
      <p:sp>
        <p:nvSpPr>
          <p:cNvPr id="19" name="Espace réservé du texte 2">
            <a:extLst>
              <a:ext uri="{FF2B5EF4-FFF2-40B4-BE49-F238E27FC236}">
                <a16:creationId xmlns="" xmlns:a16="http://schemas.microsoft.com/office/drawing/2014/main" id="{AB3789C9-0B28-4640-961A-BE451E50B0EF}"/>
              </a:ext>
            </a:extLst>
          </p:cNvPr>
          <p:cNvSpPr>
            <a:spLocks noGrp="1"/>
          </p:cNvSpPr>
          <p:nvPr>
            <p:ph type="body" sz="quarter" idx="13"/>
          </p:nvPr>
        </p:nvSpPr>
        <p:spPr>
          <a:xfrm>
            <a:off x="3777916" y="1365069"/>
            <a:ext cx="15517275" cy="793703"/>
          </a:xfrm>
        </p:spPr>
        <p:txBody>
          <a:bodyPr/>
          <a:lstStyle/>
          <a:p>
            <a:endParaRPr lang="fr-FR" dirty="0"/>
          </a:p>
        </p:txBody>
      </p:sp>
      <p:sp>
        <p:nvSpPr>
          <p:cNvPr id="20" name="Titre 1">
            <a:extLst>
              <a:ext uri="{FF2B5EF4-FFF2-40B4-BE49-F238E27FC236}">
                <a16:creationId xmlns="" xmlns:a16="http://schemas.microsoft.com/office/drawing/2014/main" id="{C3D392D1-BDA7-FA46-919D-428FD8FCC2D7}"/>
              </a:ext>
            </a:extLst>
          </p:cNvPr>
          <p:cNvSpPr>
            <a:spLocks noGrp="1"/>
          </p:cNvSpPr>
          <p:nvPr>
            <p:ph type="title"/>
          </p:nvPr>
        </p:nvSpPr>
        <p:spPr>
          <a:xfrm>
            <a:off x="3521581" y="1321774"/>
            <a:ext cx="15348834" cy="935665"/>
          </a:xfrm>
        </p:spPr>
        <p:txBody>
          <a:bodyPr/>
          <a:lstStyle/>
          <a:p>
            <a:pPr>
              <a:lnSpc>
                <a:spcPct val="100000"/>
              </a:lnSpc>
            </a:pPr>
            <a:r>
              <a:rPr lang="en-US" spc="-1" dirty="0" smtClean="0">
                <a:solidFill>
                  <a:schemeClr val="bg1"/>
                </a:solidFill>
                <a:latin typeface="Calibri"/>
              </a:rPr>
              <a:t>General conclusions</a:t>
            </a:r>
            <a:endParaRPr lang="en-US" spc="-1" dirty="0">
              <a:solidFill>
                <a:schemeClr val="bg1"/>
              </a:solidFill>
              <a:latin typeface="Calibri"/>
            </a:endParaRPr>
          </a:p>
        </p:txBody>
      </p:sp>
      <p:sp>
        <p:nvSpPr>
          <p:cNvPr id="21" name="SuBTITLE GOES HERE">
            <a:extLst>
              <a:ext uri="{FF2B5EF4-FFF2-40B4-BE49-F238E27FC236}">
                <a16:creationId xmlns="" xmlns:a16="http://schemas.microsoft.com/office/drawing/2014/main" id="{35871DBC-935A-2347-A21E-2565A12C9458}"/>
              </a:ext>
            </a:extLst>
          </p:cNvPr>
          <p:cNvSpPr txBox="1">
            <a:spLocks noGrp="1"/>
          </p:cNvSpPr>
          <p:nvPr>
            <p:ph type="body" sz="quarter" idx="14"/>
          </p:nvPr>
        </p:nvSpPr>
        <p:spPr>
          <a:xfrm>
            <a:off x="4836344" y="747149"/>
            <a:ext cx="14711312" cy="371281"/>
          </a:xfrm>
          <a:prstGeom prst="rect">
            <a:avLst/>
          </a:prstGeom>
        </p:spPr>
        <p:txBody>
          <a:bodyPr/>
          <a:lstStyle/>
          <a:p>
            <a:r>
              <a:rPr lang="fr-FR" sz="2400" dirty="0" smtClean="0"/>
              <a:t>Analyse détaillée</a:t>
            </a:r>
            <a:endParaRPr lang="fr-FR" sz="2400" dirty="0"/>
          </a:p>
        </p:txBody>
      </p:sp>
      <p:sp>
        <p:nvSpPr>
          <p:cNvPr id="9" name="ZoneTexte 8">
            <a:extLst>
              <a:ext uri="{FF2B5EF4-FFF2-40B4-BE49-F238E27FC236}">
                <a16:creationId xmlns="" xmlns:a16="http://schemas.microsoft.com/office/drawing/2014/main" id="{C9FA69AC-CE85-7143-AB32-6EDEC5829621}"/>
              </a:ext>
            </a:extLst>
          </p:cNvPr>
          <p:cNvSpPr txBox="1"/>
          <p:nvPr/>
        </p:nvSpPr>
        <p:spPr>
          <a:xfrm>
            <a:off x="897443" y="12362917"/>
            <a:ext cx="7218945" cy="7598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algn="l"/>
            <a:r>
              <a:rPr lang="fr-FR" sz="2000" dirty="0">
                <a:latin typeface="Avenir Next Ultra Light" panose="020B0203020202020204" pitchFamily="34" charset="77"/>
              </a:rPr>
              <a:t>Christophe Gervasi –  Rapport qualitatif  - Construire un Nous européen – Juillet 2021</a:t>
            </a:r>
          </a:p>
        </p:txBody>
      </p:sp>
      <p:pic>
        <p:nvPicPr>
          <p:cNvPr id="10" name="Image 9"/>
          <p:cNvPicPr>
            <a:picLocks noChangeAspect="1"/>
          </p:cNvPicPr>
          <p:nvPr/>
        </p:nvPicPr>
        <p:blipFill rotWithShape="1">
          <a:blip r:embed="rId2"/>
          <a:srcRect t="18883" b="18467"/>
          <a:stretch/>
        </p:blipFill>
        <p:spPr>
          <a:xfrm>
            <a:off x="19551526" y="500510"/>
            <a:ext cx="2143125" cy="1472669"/>
          </a:xfrm>
          <a:prstGeom prst="rect">
            <a:avLst/>
          </a:prstGeom>
        </p:spPr>
      </p:pic>
      <p:pic>
        <p:nvPicPr>
          <p:cNvPr id="12" name="Image 11"/>
          <p:cNvPicPr>
            <a:picLocks noChangeAspect="1"/>
          </p:cNvPicPr>
          <p:nvPr/>
        </p:nvPicPr>
        <p:blipFill>
          <a:blip r:embed="rId3"/>
          <a:stretch>
            <a:fillRect/>
          </a:stretch>
        </p:blipFill>
        <p:spPr>
          <a:xfrm>
            <a:off x="21694651" y="541840"/>
            <a:ext cx="2143125" cy="1431340"/>
          </a:xfrm>
          <a:prstGeom prst="rect">
            <a:avLst/>
          </a:prstGeom>
        </p:spPr>
      </p:pic>
      <p:sp>
        <p:nvSpPr>
          <p:cNvPr id="15" name="pole tekstowe 15">
            <a:extLst>
              <a:ext uri="{FF2B5EF4-FFF2-40B4-BE49-F238E27FC236}">
                <a16:creationId xmlns="" xmlns:a16="http://schemas.microsoft.com/office/drawing/2014/main" id="{3C0893E4-76E1-4E39-9769-FD6AD226E047}"/>
              </a:ext>
            </a:extLst>
          </p:cNvPr>
          <p:cNvSpPr txBox="1"/>
          <p:nvPr/>
        </p:nvSpPr>
        <p:spPr>
          <a:xfrm>
            <a:off x="2657247" y="3301098"/>
            <a:ext cx="17758611" cy="8747010"/>
          </a:xfrm>
          <a:prstGeom prst="rect">
            <a:avLst/>
          </a:prstGeom>
          <a:noFill/>
        </p:spPr>
        <p:txBody>
          <a:bodyPr wrap="square">
            <a:spAutoFit/>
          </a:bodyPr>
          <a:lstStyle/>
          <a:p>
            <a:pPr marL="1371600">
              <a:lnSpc>
                <a:spcPct val="120000"/>
              </a:lnSpc>
              <a:spcAft>
                <a:spcPts val="800"/>
              </a:spcAft>
            </a:pPr>
            <a:r>
              <a:rPr lang="en-US" sz="3200" dirty="0" smtClean="0">
                <a:solidFill>
                  <a:srgbClr val="5A5A5A"/>
                </a:solidFill>
                <a:latin typeface="Calibri" panose="020F0502020204030204" pitchFamily="34" charset="0"/>
                <a:ea typeface="Times New Roman" panose="02020603050405020304" pitchFamily="18" charset="0"/>
                <a:cs typeface="Times New Roman" panose="02020603050405020304" pitchFamily="18" charset="0"/>
              </a:rPr>
              <a:t>A </a:t>
            </a:r>
            <a:r>
              <a:rPr lang="en-US" sz="3200" dirty="0">
                <a:solidFill>
                  <a:srgbClr val="5A5A5A"/>
                </a:solidFill>
                <a:latin typeface="Calibri" panose="020F0502020204030204" pitchFamily="34" charset="0"/>
                <a:ea typeface="Times New Roman" panose="02020603050405020304" pitchFamily="18" charset="0"/>
                <a:cs typeface="Times New Roman" panose="02020603050405020304" pitchFamily="18" charset="0"/>
              </a:rPr>
              <a:t>division in the Polish society (views represented by the ruling party vs by the opposition) transcended as it affects self-identification. A fear of being antagonized prevents individuals from claiming important identity components (like faith). </a:t>
            </a:r>
            <a:endParaRPr lang="pl-PL" sz="3200" dirty="0">
              <a:solidFill>
                <a:srgbClr val="5A5A5A"/>
              </a:solidFill>
              <a:latin typeface="Constantia" panose="02030602050306030303" pitchFamily="18" charset="0"/>
              <a:ea typeface="Times New Roman" panose="02020603050405020304" pitchFamily="18" charset="0"/>
              <a:cs typeface="Times New Roman" panose="02020603050405020304" pitchFamily="18" charset="0"/>
            </a:endParaRPr>
          </a:p>
          <a:p>
            <a:pPr marL="1371600">
              <a:lnSpc>
                <a:spcPct val="120000"/>
              </a:lnSpc>
              <a:spcAft>
                <a:spcPts val="800"/>
              </a:spcAft>
            </a:pPr>
            <a:r>
              <a:rPr lang="en-US" sz="3200" dirty="0">
                <a:solidFill>
                  <a:srgbClr val="5A5A5A"/>
                </a:solidFill>
                <a:latin typeface="Calibri" panose="020F0502020204030204" pitchFamily="34" charset="0"/>
                <a:ea typeface="Times New Roman" panose="02020603050405020304" pitchFamily="18" charset="0"/>
                <a:cs typeface="Times New Roman" panose="02020603050405020304" pitchFamily="18" charset="0"/>
              </a:rPr>
              <a:t>All participants used similar mainstream, broad and generic terms to self-identify their political beliefs regardless of very different beliefs (open, tolerant, accepting)- describing more their personal character and a human attitude than a classification tags of political </a:t>
            </a:r>
            <a:r>
              <a:rPr lang="en-US" sz="3200" dirty="0" smtClean="0">
                <a:solidFill>
                  <a:srgbClr val="5A5A5A"/>
                </a:solidFill>
                <a:latin typeface="Calibri" panose="020F0502020204030204" pitchFamily="34" charset="0"/>
                <a:ea typeface="Times New Roman" panose="02020603050405020304" pitchFamily="18" charset="0"/>
                <a:cs typeface="Times New Roman" panose="02020603050405020304" pitchFamily="18" charset="0"/>
              </a:rPr>
              <a:t>program </a:t>
            </a:r>
            <a:r>
              <a:rPr lang="en-US" sz="3200" dirty="0">
                <a:solidFill>
                  <a:srgbClr val="5A5A5A"/>
                </a:solidFill>
                <a:latin typeface="Calibri" panose="020F0502020204030204" pitchFamily="34" charset="0"/>
                <a:ea typeface="Times New Roman" panose="02020603050405020304" pitchFamily="18" charset="0"/>
                <a:cs typeface="Times New Roman" panose="02020603050405020304" pitchFamily="18" charset="0"/>
              </a:rPr>
              <a:t>or a concept -liberal, conservative).</a:t>
            </a:r>
            <a:endParaRPr lang="pl-PL" sz="3200" dirty="0">
              <a:solidFill>
                <a:srgbClr val="5A5A5A"/>
              </a:solidFill>
              <a:latin typeface="Constantia" panose="02030602050306030303" pitchFamily="18" charset="0"/>
              <a:ea typeface="Times New Roman" panose="02020603050405020304" pitchFamily="18" charset="0"/>
              <a:cs typeface="Times New Roman" panose="02020603050405020304" pitchFamily="18" charset="0"/>
            </a:endParaRPr>
          </a:p>
          <a:p>
            <a:pPr marL="1371600">
              <a:lnSpc>
                <a:spcPct val="120000"/>
              </a:lnSpc>
              <a:spcAft>
                <a:spcPts val="800"/>
              </a:spcAft>
            </a:pPr>
            <a:r>
              <a:rPr lang="en-US" sz="3200" dirty="0">
                <a:solidFill>
                  <a:srgbClr val="5A5A5A"/>
                </a:solidFill>
                <a:latin typeface="Calibri" panose="020F0502020204030204" pitchFamily="34" charset="0"/>
                <a:ea typeface="Times New Roman" panose="02020603050405020304" pitchFamily="18" charset="0"/>
                <a:cs typeface="Times New Roman" panose="02020603050405020304" pitchFamily="18" charset="0"/>
              </a:rPr>
              <a:t>On a gender note, a traditional </a:t>
            </a:r>
            <a:r>
              <a:rPr lang="en-US" sz="3200" b="1" dirty="0">
                <a:solidFill>
                  <a:srgbClr val="5A5A5A"/>
                </a:solidFill>
                <a:latin typeface="Calibri" panose="020F0502020204030204" pitchFamily="34" charset="0"/>
                <a:ea typeface="Times New Roman" panose="02020603050405020304" pitchFamily="18" charset="0"/>
                <a:cs typeface="Times New Roman" panose="02020603050405020304" pitchFamily="18" charset="0"/>
              </a:rPr>
              <a:t>gender pattern transcended: woman - home domain and men public domain.</a:t>
            </a:r>
            <a:r>
              <a:rPr lang="en-US" sz="3200" dirty="0">
                <a:solidFill>
                  <a:srgbClr val="5A5A5A"/>
                </a:solidFill>
                <a:latin typeface="Calibri" panose="020F0502020204030204" pitchFamily="34" charset="0"/>
                <a:ea typeface="Times New Roman" panose="02020603050405020304" pitchFamily="18" charset="0"/>
                <a:cs typeface="Times New Roman" panose="02020603050405020304" pitchFamily="18" charset="0"/>
              </a:rPr>
              <a:t> 3 women focused more on their immediate surroundings, and relationships (family, friends, children, work). In topics regarding public life, Europe the 3 women were more withdrawn and needed to be prompted to engage in discussions about European matters. Men (of various options) were more into discussing any issues regarding public life and Europe. Also all women saw Europe construct overall as a source of worry, while all men- as a source of hope</a:t>
            </a:r>
            <a:r>
              <a:rPr lang="en-US" sz="3200" dirty="0" smtClean="0">
                <a:solidFill>
                  <a:srgbClr val="5A5A5A"/>
                </a:solidFill>
                <a:latin typeface="Calibri" panose="020F0502020204030204" pitchFamily="34" charset="0"/>
                <a:ea typeface="Times New Roman" panose="02020603050405020304" pitchFamily="18" charset="0"/>
                <a:cs typeface="Times New Roman" panose="02020603050405020304" pitchFamily="18" charset="0"/>
              </a:rPr>
              <a:t>.</a:t>
            </a:r>
            <a:endParaRPr lang="pl-PL" sz="3200" dirty="0">
              <a:solidFill>
                <a:srgbClr val="5A5A5A"/>
              </a:solidFill>
              <a:latin typeface="Constantia" panose="02030602050306030303" pitchFamily="18" charset="0"/>
              <a:ea typeface="Times New Roman" panose="02020603050405020304" pitchFamily="18" charset="0"/>
              <a:cs typeface="Times New Roman" panose="02020603050405020304" pitchFamily="18" charset="0"/>
            </a:endParaRPr>
          </a:p>
          <a:p>
            <a:pPr marL="1371600">
              <a:lnSpc>
                <a:spcPct val="120000"/>
              </a:lnSpc>
              <a:spcAft>
                <a:spcPts val="800"/>
              </a:spcAft>
            </a:pPr>
            <a:endParaRPr lang="pl-PL" sz="3600" b="1" dirty="0">
              <a:solidFill>
                <a:srgbClr val="5A5A5A"/>
              </a:solidFill>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56234555"/>
      </p:ext>
    </p:extLst>
  </p:cSld>
  <p:clrMapOvr>
    <a:masterClrMapping/>
  </p:clrMapOvr>
  <p:transition spd="med"/>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 xmlns:a16="http://schemas.microsoft.com/office/drawing/2014/main" id="{9A3C046A-B3F5-9A42-B408-759E55BE4BE7}"/>
              </a:ext>
            </a:extLst>
          </p:cNvPr>
          <p:cNvSpPr>
            <a:spLocks noGrp="1"/>
          </p:cNvSpPr>
          <p:nvPr>
            <p:ph type="body" sz="quarter" idx="15"/>
          </p:nvPr>
        </p:nvSpPr>
        <p:spPr>
          <a:xfrm>
            <a:off x="12192000" y="12462404"/>
            <a:ext cx="716050" cy="697261"/>
          </a:xfrm>
        </p:spPr>
        <p:txBody>
          <a:bodyPr/>
          <a:lstStyle/>
          <a:p>
            <a:endParaRPr lang="fr-FR" dirty="0"/>
          </a:p>
        </p:txBody>
      </p:sp>
      <p:sp>
        <p:nvSpPr>
          <p:cNvPr id="5" name="Espace réservé du texte 4">
            <a:extLst>
              <a:ext uri="{FF2B5EF4-FFF2-40B4-BE49-F238E27FC236}">
                <a16:creationId xmlns="" xmlns:a16="http://schemas.microsoft.com/office/drawing/2014/main" id="{81AA34F7-61BD-DE46-A618-3EEE7C67794C}"/>
              </a:ext>
            </a:extLst>
          </p:cNvPr>
          <p:cNvSpPr>
            <a:spLocks noGrp="1"/>
          </p:cNvSpPr>
          <p:nvPr>
            <p:ph type="body" sz="quarter" idx="16"/>
          </p:nvPr>
        </p:nvSpPr>
        <p:spPr>
          <a:xfrm>
            <a:off x="12550023" y="12801278"/>
            <a:ext cx="1" cy="371869"/>
          </a:xfrm>
        </p:spPr>
        <p:txBody>
          <a:bodyPr/>
          <a:lstStyle/>
          <a:p>
            <a:endParaRPr lang="fr-FR" dirty="0"/>
          </a:p>
        </p:txBody>
      </p:sp>
      <p:sp>
        <p:nvSpPr>
          <p:cNvPr id="885" name="Slide Number"/>
          <p:cNvSpPr txBox="1">
            <a:spLocks noGrp="1"/>
          </p:cNvSpPr>
          <p:nvPr>
            <p:ph type="sldNum" sz="quarter" idx="2"/>
          </p:nvPr>
        </p:nvSpPr>
        <p:spPr>
          <a:xfrm>
            <a:off x="12346252" y="12474582"/>
            <a:ext cx="407544" cy="422276"/>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128</a:t>
            </a:fld>
            <a:endParaRPr dirty="0"/>
          </a:p>
        </p:txBody>
      </p:sp>
      <p:sp>
        <p:nvSpPr>
          <p:cNvPr id="19" name="Espace réservé du texte 2">
            <a:extLst>
              <a:ext uri="{FF2B5EF4-FFF2-40B4-BE49-F238E27FC236}">
                <a16:creationId xmlns="" xmlns:a16="http://schemas.microsoft.com/office/drawing/2014/main" id="{AB3789C9-0B28-4640-961A-BE451E50B0EF}"/>
              </a:ext>
            </a:extLst>
          </p:cNvPr>
          <p:cNvSpPr>
            <a:spLocks noGrp="1"/>
          </p:cNvSpPr>
          <p:nvPr>
            <p:ph type="body" sz="quarter" idx="13"/>
          </p:nvPr>
        </p:nvSpPr>
        <p:spPr>
          <a:xfrm>
            <a:off x="3777916" y="1365069"/>
            <a:ext cx="15517275" cy="793703"/>
          </a:xfrm>
        </p:spPr>
        <p:txBody>
          <a:bodyPr/>
          <a:lstStyle/>
          <a:p>
            <a:endParaRPr lang="fr-FR" dirty="0"/>
          </a:p>
        </p:txBody>
      </p:sp>
      <p:sp>
        <p:nvSpPr>
          <p:cNvPr id="20" name="Titre 1">
            <a:extLst>
              <a:ext uri="{FF2B5EF4-FFF2-40B4-BE49-F238E27FC236}">
                <a16:creationId xmlns="" xmlns:a16="http://schemas.microsoft.com/office/drawing/2014/main" id="{C3D392D1-BDA7-FA46-919D-428FD8FCC2D7}"/>
              </a:ext>
            </a:extLst>
          </p:cNvPr>
          <p:cNvSpPr>
            <a:spLocks noGrp="1"/>
          </p:cNvSpPr>
          <p:nvPr>
            <p:ph type="title"/>
          </p:nvPr>
        </p:nvSpPr>
        <p:spPr>
          <a:xfrm>
            <a:off x="3521581" y="1321774"/>
            <a:ext cx="15348834" cy="935665"/>
          </a:xfrm>
        </p:spPr>
        <p:txBody>
          <a:bodyPr/>
          <a:lstStyle/>
          <a:p>
            <a:pPr>
              <a:lnSpc>
                <a:spcPct val="100000"/>
              </a:lnSpc>
            </a:pPr>
            <a:r>
              <a:rPr lang="en-US" spc="-1" dirty="0" smtClean="0">
                <a:solidFill>
                  <a:schemeClr val="bg1"/>
                </a:solidFill>
                <a:latin typeface="Calibri"/>
              </a:rPr>
              <a:t>Top quotes</a:t>
            </a:r>
            <a:endParaRPr lang="en-US" spc="-1" dirty="0">
              <a:solidFill>
                <a:schemeClr val="bg1"/>
              </a:solidFill>
              <a:latin typeface="Calibri"/>
            </a:endParaRPr>
          </a:p>
        </p:txBody>
      </p:sp>
      <p:sp>
        <p:nvSpPr>
          <p:cNvPr id="21" name="SuBTITLE GOES HERE">
            <a:extLst>
              <a:ext uri="{FF2B5EF4-FFF2-40B4-BE49-F238E27FC236}">
                <a16:creationId xmlns="" xmlns:a16="http://schemas.microsoft.com/office/drawing/2014/main" id="{35871DBC-935A-2347-A21E-2565A12C9458}"/>
              </a:ext>
            </a:extLst>
          </p:cNvPr>
          <p:cNvSpPr txBox="1">
            <a:spLocks noGrp="1"/>
          </p:cNvSpPr>
          <p:nvPr>
            <p:ph type="body" sz="quarter" idx="14"/>
          </p:nvPr>
        </p:nvSpPr>
        <p:spPr>
          <a:xfrm>
            <a:off x="4836344" y="747149"/>
            <a:ext cx="14711312" cy="371281"/>
          </a:xfrm>
          <a:prstGeom prst="rect">
            <a:avLst/>
          </a:prstGeom>
        </p:spPr>
        <p:txBody>
          <a:bodyPr/>
          <a:lstStyle/>
          <a:p>
            <a:r>
              <a:rPr lang="fr-FR" sz="2400" dirty="0" smtClean="0"/>
              <a:t>Analyse détaillée</a:t>
            </a:r>
            <a:endParaRPr lang="fr-FR" sz="2400" dirty="0"/>
          </a:p>
        </p:txBody>
      </p:sp>
      <p:sp>
        <p:nvSpPr>
          <p:cNvPr id="9" name="ZoneTexte 8">
            <a:extLst>
              <a:ext uri="{FF2B5EF4-FFF2-40B4-BE49-F238E27FC236}">
                <a16:creationId xmlns="" xmlns:a16="http://schemas.microsoft.com/office/drawing/2014/main" id="{C9FA69AC-CE85-7143-AB32-6EDEC5829621}"/>
              </a:ext>
            </a:extLst>
          </p:cNvPr>
          <p:cNvSpPr txBox="1"/>
          <p:nvPr/>
        </p:nvSpPr>
        <p:spPr>
          <a:xfrm>
            <a:off x="897443" y="12362917"/>
            <a:ext cx="7218945" cy="7598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algn="l"/>
            <a:r>
              <a:rPr lang="fr-FR" sz="2000" dirty="0">
                <a:latin typeface="Avenir Next Ultra Light" panose="020B0203020202020204" pitchFamily="34" charset="77"/>
              </a:rPr>
              <a:t>Christophe Gervasi –  Rapport qualitatif  - Construire un Nous européen – Juillet 2021</a:t>
            </a:r>
          </a:p>
        </p:txBody>
      </p:sp>
      <p:pic>
        <p:nvPicPr>
          <p:cNvPr id="10" name="Image 9"/>
          <p:cNvPicPr>
            <a:picLocks noChangeAspect="1"/>
          </p:cNvPicPr>
          <p:nvPr/>
        </p:nvPicPr>
        <p:blipFill rotWithShape="1">
          <a:blip r:embed="rId2"/>
          <a:srcRect t="18883" b="18467"/>
          <a:stretch/>
        </p:blipFill>
        <p:spPr>
          <a:xfrm>
            <a:off x="19551526" y="500510"/>
            <a:ext cx="2143125" cy="1472669"/>
          </a:xfrm>
          <a:prstGeom prst="rect">
            <a:avLst/>
          </a:prstGeom>
        </p:spPr>
      </p:pic>
      <p:pic>
        <p:nvPicPr>
          <p:cNvPr id="12" name="Image 11"/>
          <p:cNvPicPr>
            <a:picLocks noChangeAspect="1"/>
          </p:cNvPicPr>
          <p:nvPr/>
        </p:nvPicPr>
        <p:blipFill>
          <a:blip r:embed="rId3"/>
          <a:stretch>
            <a:fillRect/>
          </a:stretch>
        </p:blipFill>
        <p:spPr>
          <a:xfrm>
            <a:off x="21694651" y="541840"/>
            <a:ext cx="2143125" cy="1431340"/>
          </a:xfrm>
          <a:prstGeom prst="rect">
            <a:avLst/>
          </a:prstGeom>
        </p:spPr>
      </p:pic>
      <p:sp>
        <p:nvSpPr>
          <p:cNvPr id="13" name="Dymek mowy: owalny 15">
            <a:extLst>
              <a:ext uri="{FF2B5EF4-FFF2-40B4-BE49-F238E27FC236}">
                <a16:creationId xmlns="" xmlns:a16="http://schemas.microsoft.com/office/drawing/2014/main" id="{CA238577-AE25-4740-950D-578573DB3CD1}"/>
              </a:ext>
            </a:extLst>
          </p:cNvPr>
          <p:cNvSpPr/>
          <p:nvPr/>
        </p:nvSpPr>
        <p:spPr>
          <a:xfrm>
            <a:off x="897443" y="6236373"/>
            <a:ext cx="7604286" cy="3726451"/>
          </a:xfrm>
          <a:prstGeom prst="wedgeEllipseCallou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20000"/>
              </a:lnSpc>
              <a:spcAft>
                <a:spcPts val="800"/>
              </a:spcAft>
            </a:pPr>
            <a:r>
              <a:rPr lang="en-US" sz="2000" i="1" dirty="0">
                <a:solidFill>
                  <a:srgbClr val="5A5A5A"/>
                </a:solidFill>
                <a:cs typeface="Times New Roman" panose="02020603050405020304" pitchFamily="18" charset="0"/>
              </a:rPr>
              <a:t>Europe is the last bastion where countries have a constitution, where all is regulated. In this roman civilization, the human is most important as an individual.  (as vs Asian </a:t>
            </a:r>
            <a:r>
              <a:rPr lang="en-US" sz="2000" i="1" dirty="0">
                <a:solidFill>
                  <a:srgbClr val="5A5A5A"/>
                </a:solidFill>
                <a:cs typeface="Times New Roman" panose="02020603050405020304" pitchFamily="18" charset="0"/>
              </a:rPr>
              <a:t>civilisations</a:t>
            </a:r>
            <a:r>
              <a:rPr lang="en-US" sz="2000" i="1" dirty="0">
                <a:solidFill>
                  <a:srgbClr val="5A5A5A"/>
                </a:solidFill>
                <a:cs typeface="Times New Roman" panose="02020603050405020304" pitchFamily="18" charset="0"/>
              </a:rPr>
              <a:t>). It is worth cultivating. And I would like it to stay like that.</a:t>
            </a:r>
            <a:endParaRPr lang="pl-PL" sz="2000" i="1" dirty="0">
              <a:solidFill>
                <a:srgbClr val="5A5A5A"/>
              </a:solidFill>
              <a:cs typeface="Times New Roman" panose="02020603050405020304" pitchFamily="18" charset="0"/>
            </a:endParaRPr>
          </a:p>
          <a:p>
            <a:pPr algn="ctr">
              <a:lnSpc>
                <a:spcPct val="120000"/>
              </a:lnSpc>
              <a:spcAft>
                <a:spcPts val="800"/>
              </a:spcAft>
            </a:pPr>
            <a:r>
              <a:rPr lang="en-US" sz="2000" i="1" dirty="0">
                <a:solidFill>
                  <a:srgbClr val="5A5A5A"/>
                </a:solidFill>
                <a:cs typeface="Times New Roman" panose="02020603050405020304" pitchFamily="18" charset="0"/>
              </a:rPr>
              <a:t>(Hanna)</a:t>
            </a:r>
            <a:endParaRPr lang="pl-PL" sz="2000" i="1" dirty="0">
              <a:solidFill>
                <a:srgbClr val="5A5A5A"/>
              </a:solidFill>
              <a:cs typeface="Times New Roman" panose="02020603050405020304" pitchFamily="18" charset="0"/>
            </a:endParaRPr>
          </a:p>
        </p:txBody>
      </p:sp>
      <p:pic>
        <p:nvPicPr>
          <p:cNvPr id="14" name="Obraz 13">
            <a:extLst>
              <a:ext uri="{FF2B5EF4-FFF2-40B4-BE49-F238E27FC236}">
                <a16:creationId xmlns="" xmlns:a16="http://schemas.microsoft.com/office/drawing/2014/main" id="{CFA0948A-71ED-47DD-8B16-EF614156A5D2}"/>
              </a:ext>
            </a:extLst>
          </p:cNvPr>
          <p:cNvPicPr>
            <a:picLocks noChangeAspect="1"/>
          </p:cNvPicPr>
          <p:nvPr/>
        </p:nvPicPr>
        <p:blipFill>
          <a:blip r:embed="rId4"/>
          <a:stretch>
            <a:fillRect/>
          </a:stretch>
        </p:blipFill>
        <p:spPr>
          <a:xfrm>
            <a:off x="1155032" y="2815390"/>
            <a:ext cx="4418738" cy="2680676"/>
          </a:xfrm>
          <a:prstGeom prst="rect">
            <a:avLst/>
          </a:prstGeom>
        </p:spPr>
      </p:pic>
      <p:sp>
        <p:nvSpPr>
          <p:cNvPr id="16" name="Dymek mowy: owalny 14">
            <a:extLst>
              <a:ext uri="{FF2B5EF4-FFF2-40B4-BE49-F238E27FC236}">
                <a16:creationId xmlns="" xmlns:a16="http://schemas.microsoft.com/office/drawing/2014/main" id="{932C2F87-6C2C-45A6-B2FF-3B7EC1B94728}"/>
              </a:ext>
            </a:extLst>
          </p:cNvPr>
          <p:cNvSpPr/>
          <p:nvPr/>
        </p:nvSpPr>
        <p:spPr>
          <a:xfrm>
            <a:off x="7835193" y="2997746"/>
            <a:ext cx="7805860" cy="4564985"/>
          </a:xfrm>
          <a:prstGeom prst="wedgeEllipseCallout">
            <a:avLst>
              <a:gd name="adj1" fmla="val 19552"/>
              <a:gd name="adj2" fmla="val 62501"/>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20000"/>
              </a:lnSpc>
              <a:spcAft>
                <a:spcPts val="800"/>
              </a:spcAft>
            </a:pPr>
            <a:r>
              <a:rPr lang="en-US" sz="2000" i="1" dirty="0">
                <a:solidFill>
                  <a:srgbClr val="5A5A5A"/>
                </a:solidFill>
                <a:effectLst/>
                <a:ea typeface="Times New Roman" panose="02020603050405020304" pitchFamily="18" charset="0"/>
                <a:cs typeface="Times New Roman" panose="02020603050405020304" pitchFamily="18" charset="0"/>
              </a:rPr>
              <a:t>It is easy to talk about belonging to a profession group, education, city community. But there are things that have more than one meaning today: things such as &lt;&lt;Poland&gt;&gt;, &lt;&lt;Catholic Church&gt;&gt;. There are two versions of these institutions, two visions, of these worlds. It is harder to individually identify with them, as mine. I would really like to say that I am a Pole and catholic, but I am afraid how it might be understood</a:t>
            </a:r>
            <a:r>
              <a:rPr lang="pl-PL" sz="2000" i="1" dirty="0">
                <a:solidFill>
                  <a:srgbClr val="5A5A5A"/>
                </a:solidFill>
                <a:effectLst/>
                <a:ea typeface="Times New Roman" panose="02020603050405020304" pitchFamily="18" charset="0"/>
                <a:cs typeface="Times New Roman" panose="02020603050405020304" pitchFamily="18" charset="0"/>
              </a:rPr>
              <a:t>.</a:t>
            </a:r>
            <a:r>
              <a:rPr lang="pl-PL" sz="2000" i="1" dirty="0">
                <a:solidFill>
                  <a:srgbClr val="5A5A5A"/>
                </a:solidFill>
                <a:latin typeface="Constantia" panose="02030602050306030303" pitchFamily="18" charset="0"/>
                <a:ea typeface="Times New Roman" panose="02020603050405020304" pitchFamily="18" charset="0"/>
                <a:cs typeface="Times New Roman" panose="02020603050405020304" pitchFamily="18" charset="0"/>
              </a:rPr>
              <a:t> </a:t>
            </a:r>
            <a:r>
              <a:rPr lang="en-US" sz="2000" dirty="0">
                <a:solidFill>
                  <a:srgbClr val="5A5A5A"/>
                </a:solidFill>
                <a:effectLst/>
                <a:ea typeface="Times New Roman" panose="02020603050405020304" pitchFamily="18" charset="0"/>
                <a:cs typeface="Times New Roman" panose="02020603050405020304" pitchFamily="18" charset="0"/>
              </a:rPr>
              <a:t>(Szymon)</a:t>
            </a:r>
            <a:r>
              <a:rPr lang="en-US" sz="2000" dirty="0">
                <a:solidFill>
                  <a:srgbClr val="5A5A5A"/>
                </a:solidFill>
                <a:effectLst/>
                <a:latin typeface="Constantia" panose="02030602050306030303" pitchFamily="18" charset="0"/>
                <a:ea typeface="Times New Roman" panose="02020603050405020304" pitchFamily="18" charset="0"/>
                <a:cs typeface="Times New Roman" panose="02020603050405020304" pitchFamily="18" charset="0"/>
              </a:rPr>
              <a:t> </a:t>
            </a:r>
            <a:endParaRPr lang="pl-PL" sz="2000" dirty="0">
              <a:solidFill>
                <a:srgbClr val="5A5A5A"/>
              </a:solidFill>
              <a:effectLst/>
              <a:latin typeface="Constantia" panose="02030602050306030303" pitchFamily="18" charset="0"/>
              <a:ea typeface="Times New Roman" panose="02020603050405020304" pitchFamily="18" charset="0"/>
              <a:cs typeface="Times New Roman" panose="02020603050405020304" pitchFamily="18" charset="0"/>
            </a:endParaRPr>
          </a:p>
        </p:txBody>
      </p:sp>
      <p:sp>
        <p:nvSpPr>
          <p:cNvPr id="17" name="Dymek mowy: owalny 17">
            <a:extLst>
              <a:ext uri="{FF2B5EF4-FFF2-40B4-BE49-F238E27FC236}">
                <a16:creationId xmlns="" xmlns:a16="http://schemas.microsoft.com/office/drawing/2014/main" id="{A8A8B369-E871-4D15-8D0E-9938594CC82B}"/>
              </a:ext>
            </a:extLst>
          </p:cNvPr>
          <p:cNvSpPr/>
          <p:nvPr/>
        </p:nvSpPr>
        <p:spPr>
          <a:xfrm>
            <a:off x="8501729" y="8289494"/>
            <a:ext cx="5022096" cy="2451933"/>
          </a:xfrm>
          <a:prstGeom prst="wedgeEllipseCallout">
            <a:avLst>
              <a:gd name="adj1" fmla="val 49738"/>
              <a:gd name="adj2" fmla="val 41912"/>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20000"/>
              </a:lnSpc>
              <a:spcAft>
                <a:spcPts val="800"/>
              </a:spcAft>
            </a:pPr>
            <a:r>
              <a:rPr lang="en-US" sz="2000" i="1" dirty="0">
                <a:solidFill>
                  <a:srgbClr val="5A5A5A"/>
                </a:solidFill>
                <a:cs typeface="Times New Roman" panose="02020603050405020304" pitchFamily="18" charset="0"/>
              </a:rPr>
              <a:t>I emphasize first that I am from Poland, then I am a European.</a:t>
            </a:r>
            <a:endParaRPr lang="pl-PL" sz="2000" i="1" dirty="0">
              <a:solidFill>
                <a:srgbClr val="5A5A5A"/>
              </a:solidFill>
              <a:cs typeface="Times New Roman" panose="02020603050405020304" pitchFamily="18" charset="0"/>
            </a:endParaRPr>
          </a:p>
          <a:p>
            <a:pPr algn="ctr">
              <a:lnSpc>
                <a:spcPct val="120000"/>
              </a:lnSpc>
              <a:spcAft>
                <a:spcPts val="800"/>
              </a:spcAft>
            </a:pPr>
            <a:r>
              <a:rPr lang="en-US" sz="2000" i="1" dirty="0">
                <a:solidFill>
                  <a:srgbClr val="5A5A5A"/>
                </a:solidFill>
                <a:cs typeface="Times New Roman" panose="02020603050405020304" pitchFamily="18" charset="0"/>
              </a:rPr>
              <a:t>(Piotr)      </a:t>
            </a:r>
            <a:endParaRPr lang="pl-PL" sz="2000" i="1" dirty="0">
              <a:solidFill>
                <a:srgbClr val="5A5A5A"/>
              </a:solidFill>
              <a:cs typeface="Times New Roman" panose="02020603050405020304" pitchFamily="18" charset="0"/>
            </a:endParaRPr>
          </a:p>
        </p:txBody>
      </p:sp>
      <p:sp>
        <p:nvSpPr>
          <p:cNvPr id="18" name="Dymek mowy: owalny 18">
            <a:extLst>
              <a:ext uri="{FF2B5EF4-FFF2-40B4-BE49-F238E27FC236}">
                <a16:creationId xmlns="" xmlns:a16="http://schemas.microsoft.com/office/drawing/2014/main" id="{7BB30BD8-6079-4732-AB13-F808809C536C}"/>
              </a:ext>
            </a:extLst>
          </p:cNvPr>
          <p:cNvSpPr/>
          <p:nvPr/>
        </p:nvSpPr>
        <p:spPr>
          <a:xfrm>
            <a:off x="15005423" y="7661398"/>
            <a:ext cx="6689228" cy="3981627"/>
          </a:xfrm>
          <a:prstGeom prst="wedgeEllipseCallou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20000"/>
              </a:lnSpc>
              <a:spcAft>
                <a:spcPts val="800"/>
              </a:spcAft>
            </a:pPr>
            <a:r>
              <a:rPr lang="en-US" sz="2000" i="1" dirty="0">
                <a:solidFill>
                  <a:srgbClr val="5A5A5A"/>
                </a:solidFill>
                <a:cs typeface="Times New Roman" panose="02020603050405020304" pitchFamily="18" charset="0"/>
              </a:rPr>
              <a:t>Europe is the last bastion where countries have a constitution, where all is regulated. In this roman civilization, the human is most important as an individual.  (as vs Asian </a:t>
            </a:r>
            <a:r>
              <a:rPr lang="en-US" sz="2000" i="1" dirty="0">
                <a:solidFill>
                  <a:srgbClr val="5A5A5A"/>
                </a:solidFill>
                <a:cs typeface="Times New Roman" panose="02020603050405020304" pitchFamily="18" charset="0"/>
              </a:rPr>
              <a:t>civilisations</a:t>
            </a:r>
            <a:r>
              <a:rPr lang="en-US" sz="2000" i="1" dirty="0">
                <a:solidFill>
                  <a:srgbClr val="5A5A5A"/>
                </a:solidFill>
                <a:cs typeface="Times New Roman" panose="02020603050405020304" pitchFamily="18" charset="0"/>
              </a:rPr>
              <a:t>). It is worth cultivating. And I would like it to stay like that.</a:t>
            </a:r>
            <a:endParaRPr lang="pl-PL" sz="2000" i="1" dirty="0">
              <a:solidFill>
                <a:srgbClr val="5A5A5A"/>
              </a:solidFill>
              <a:cs typeface="Times New Roman" panose="02020603050405020304" pitchFamily="18" charset="0"/>
            </a:endParaRPr>
          </a:p>
          <a:p>
            <a:pPr algn="ctr">
              <a:lnSpc>
                <a:spcPct val="120000"/>
              </a:lnSpc>
              <a:spcAft>
                <a:spcPts val="800"/>
              </a:spcAft>
            </a:pPr>
            <a:r>
              <a:rPr lang="en-US" sz="2000" i="1" dirty="0">
                <a:solidFill>
                  <a:srgbClr val="5A5A5A"/>
                </a:solidFill>
                <a:cs typeface="Times New Roman" panose="02020603050405020304" pitchFamily="18" charset="0"/>
              </a:rPr>
              <a:t>(Hanna)</a:t>
            </a:r>
            <a:endParaRPr lang="pl-PL" sz="2000" i="1" dirty="0">
              <a:solidFill>
                <a:srgbClr val="5A5A5A"/>
              </a:solidFill>
              <a:cs typeface="Times New Roman" panose="02020603050405020304" pitchFamily="18" charset="0"/>
            </a:endParaRPr>
          </a:p>
        </p:txBody>
      </p:sp>
      <p:sp>
        <p:nvSpPr>
          <p:cNvPr id="22" name="Dymek mowy: owalny 16">
            <a:extLst>
              <a:ext uri="{FF2B5EF4-FFF2-40B4-BE49-F238E27FC236}">
                <a16:creationId xmlns="" xmlns:a16="http://schemas.microsoft.com/office/drawing/2014/main" id="{437D66C4-1B78-4A38-94A3-CBEB4D759D53}"/>
              </a:ext>
            </a:extLst>
          </p:cNvPr>
          <p:cNvSpPr/>
          <p:nvPr/>
        </p:nvSpPr>
        <p:spPr>
          <a:xfrm>
            <a:off x="16622580" y="3224462"/>
            <a:ext cx="5443336" cy="3469913"/>
          </a:xfrm>
          <a:prstGeom prst="wedgeEllipseCallout">
            <a:avLst>
              <a:gd name="adj1" fmla="val 32775"/>
              <a:gd name="adj2" fmla="val 60952"/>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20000"/>
              </a:lnSpc>
              <a:spcAft>
                <a:spcPts val="800"/>
              </a:spcAft>
            </a:pPr>
            <a:r>
              <a:rPr lang="en-US" sz="2000" i="1" dirty="0">
                <a:solidFill>
                  <a:srgbClr val="5A5A5A"/>
                </a:solidFill>
                <a:cs typeface="Times New Roman" panose="02020603050405020304" pitchFamily="18" charset="0"/>
              </a:rPr>
              <a:t>The statement I am Polish is related to history, a tradition that is closer to me than history  of other countries</a:t>
            </a:r>
            <a:r>
              <a:rPr lang="pl-PL" sz="2000" i="1" dirty="0">
                <a:solidFill>
                  <a:srgbClr val="5A5A5A"/>
                </a:solidFill>
                <a:cs typeface="Times New Roman" panose="02020603050405020304" pitchFamily="18" charset="0"/>
              </a:rPr>
              <a:t>. </a:t>
            </a:r>
            <a:r>
              <a:rPr lang="en-US" sz="2000" i="1" dirty="0">
                <a:solidFill>
                  <a:srgbClr val="5A5A5A"/>
                </a:solidFill>
                <a:cs typeface="Times New Roman" panose="02020603050405020304" pitchFamily="18" charset="0"/>
              </a:rPr>
              <a:t>(Krzysztof)</a:t>
            </a:r>
            <a:endParaRPr lang="pl-PL" sz="2000" i="1" dirty="0">
              <a:solidFill>
                <a:srgbClr val="5A5A5A"/>
              </a:solidFill>
              <a:cs typeface="Times New Roman" panose="02020603050405020304" pitchFamily="18" charset="0"/>
            </a:endParaRPr>
          </a:p>
          <a:p>
            <a:pPr algn="ctr">
              <a:lnSpc>
                <a:spcPct val="120000"/>
              </a:lnSpc>
              <a:spcAft>
                <a:spcPts val="800"/>
              </a:spcAft>
            </a:pPr>
            <a:r>
              <a:rPr lang="en-US" sz="2000" i="1" dirty="0">
                <a:solidFill>
                  <a:srgbClr val="5A5A5A"/>
                </a:solidFill>
                <a:cs typeface="Times New Roman" panose="02020603050405020304" pitchFamily="18" charset="0"/>
              </a:rPr>
              <a:t> </a:t>
            </a:r>
            <a:endParaRPr lang="pl-PL" sz="2000" i="1" dirty="0">
              <a:solidFill>
                <a:srgbClr val="5A5A5A"/>
              </a:solidFill>
              <a:cs typeface="Times New Roman" panose="02020603050405020304" pitchFamily="18" charset="0"/>
            </a:endParaRPr>
          </a:p>
        </p:txBody>
      </p:sp>
    </p:spTree>
    <p:extLst>
      <p:ext uri="{BB962C8B-B14F-4D97-AF65-F5344CB8AC3E}">
        <p14:creationId xmlns:p14="http://schemas.microsoft.com/office/powerpoint/2010/main" val="2228804347"/>
      </p:ext>
    </p:extLst>
  </p:cSld>
  <p:clrMapOvr>
    <a:masterClrMapping/>
  </p:clrMapOvr>
  <p:transition spd="med"/>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8" name="Image"/>
          <p:cNvPicPr>
            <a:picLocks noGrp="1"/>
          </p:cNvPicPr>
          <p:nvPr>
            <p:ph type="pic" idx="13"/>
          </p:nvPr>
        </p:nvPicPr>
        <p:blipFill>
          <a:blip r:embed="rId2">
            <a:extLst>
              <a:ext uri="{28A0092B-C50C-407E-A947-70E740481C1C}">
                <a14:useLocalDpi xmlns:a14="http://schemas.microsoft.com/office/drawing/2010/main" val="0"/>
              </a:ext>
            </a:extLst>
          </a:blip>
          <a:srcRect/>
          <a:stretch/>
        </p:blipFill>
        <p:spPr>
          <a:xfrm>
            <a:off x="585216" y="520515"/>
            <a:ext cx="23262335" cy="4372190"/>
          </a:xfrm>
          <a:custGeom>
            <a:avLst/>
            <a:gdLst/>
            <a:ahLst/>
            <a:cxnLst>
              <a:cxn ang="0">
                <a:pos x="wd2" y="hd2"/>
              </a:cxn>
              <a:cxn ang="5400000">
                <a:pos x="wd2" y="hd2"/>
              </a:cxn>
              <a:cxn ang="10800000">
                <a:pos x="wd2" y="hd2"/>
              </a:cxn>
              <a:cxn ang="16200000">
                <a:pos x="wd2" y="hd2"/>
              </a:cxn>
            </a:cxnLst>
            <a:rect l="0" t="0" r="r" b="b"/>
            <a:pathLst>
              <a:path w="21600" h="21599" extrusionOk="0">
                <a:moveTo>
                  <a:pt x="0" y="0"/>
                </a:moveTo>
                <a:lnTo>
                  <a:pt x="3" y="21532"/>
                </a:lnTo>
                <a:cubicBezTo>
                  <a:pt x="112" y="21536"/>
                  <a:pt x="220" y="21544"/>
                  <a:pt x="328" y="21555"/>
                </a:cubicBezTo>
                <a:cubicBezTo>
                  <a:pt x="430" y="21565"/>
                  <a:pt x="525" y="21589"/>
                  <a:pt x="627" y="21592"/>
                </a:cubicBezTo>
                <a:cubicBezTo>
                  <a:pt x="818" y="21600"/>
                  <a:pt x="1011" y="21600"/>
                  <a:pt x="1203" y="21599"/>
                </a:cubicBezTo>
                <a:cubicBezTo>
                  <a:pt x="1272" y="21599"/>
                  <a:pt x="1341" y="21584"/>
                  <a:pt x="1411" y="21583"/>
                </a:cubicBezTo>
                <a:cubicBezTo>
                  <a:pt x="1585" y="21580"/>
                  <a:pt x="1762" y="21587"/>
                  <a:pt x="1934" y="21579"/>
                </a:cubicBezTo>
                <a:cubicBezTo>
                  <a:pt x="2288" y="21563"/>
                  <a:pt x="2639" y="21555"/>
                  <a:pt x="2996" y="21565"/>
                </a:cubicBezTo>
                <a:cubicBezTo>
                  <a:pt x="3222" y="21571"/>
                  <a:pt x="3454" y="21593"/>
                  <a:pt x="3680" y="21553"/>
                </a:cubicBezTo>
                <a:cubicBezTo>
                  <a:pt x="3776" y="21537"/>
                  <a:pt x="3887" y="21525"/>
                  <a:pt x="3990" y="21525"/>
                </a:cubicBezTo>
                <a:cubicBezTo>
                  <a:pt x="4155" y="21527"/>
                  <a:pt x="4319" y="21488"/>
                  <a:pt x="4493" y="21542"/>
                </a:cubicBezTo>
                <a:cubicBezTo>
                  <a:pt x="4586" y="21570"/>
                  <a:pt x="4760" y="21556"/>
                  <a:pt x="4895" y="21561"/>
                </a:cubicBezTo>
                <a:cubicBezTo>
                  <a:pt x="4893" y="21559"/>
                  <a:pt x="4890" y="21557"/>
                  <a:pt x="4888" y="21555"/>
                </a:cubicBezTo>
                <a:cubicBezTo>
                  <a:pt x="4885" y="21552"/>
                  <a:pt x="4882" y="21551"/>
                  <a:pt x="4880" y="21548"/>
                </a:cubicBezTo>
                <a:cubicBezTo>
                  <a:pt x="4931" y="21546"/>
                  <a:pt x="4979" y="21542"/>
                  <a:pt x="5026" y="21540"/>
                </a:cubicBezTo>
                <a:cubicBezTo>
                  <a:pt x="5199" y="21535"/>
                  <a:pt x="5384" y="21512"/>
                  <a:pt x="5541" y="21530"/>
                </a:cubicBezTo>
                <a:cubicBezTo>
                  <a:pt x="5735" y="21553"/>
                  <a:pt x="5857" y="21520"/>
                  <a:pt x="5987" y="21491"/>
                </a:cubicBezTo>
                <a:cubicBezTo>
                  <a:pt x="5897" y="21477"/>
                  <a:pt x="5806" y="21463"/>
                  <a:pt x="5714" y="21449"/>
                </a:cubicBezTo>
                <a:cubicBezTo>
                  <a:pt x="5658" y="21440"/>
                  <a:pt x="5599" y="21434"/>
                  <a:pt x="5547" y="21423"/>
                </a:cubicBezTo>
                <a:cubicBezTo>
                  <a:pt x="5485" y="21409"/>
                  <a:pt x="5428" y="21391"/>
                  <a:pt x="5369" y="21375"/>
                </a:cubicBezTo>
                <a:cubicBezTo>
                  <a:pt x="5361" y="21373"/>
                  <a:pt x="5352" y="21371"/>
                  <a:pt x="5343" y="21369"/>
                </a:cubicBezTo>
                <a:cubicBezTo>
                  <a:pt x="5488" y="21380"/>
                  <a:pt x="5654" y="21330"/>
                  <a:pt x="5779" y="21393"/>
                </a:cubicBezTo>
                <a:cubicBezTo>
                  <a:pt x="5785" y="21397"/>
                  <a:pt x="5829" y="21392"/>
                  <a:pt x="5852" y="21387"/>
                </a:cubicBezTo>
                <a:cubicBezTo>
                  <a:pt x="5875" y="21381"/>
                  <a:pt x="5893" y="21366"/>
                  <a:pt x="5914" y="21365"/>
                </a:cubicBezTo>
                <a:cubicBezTo>
                  <a:pt x="6028" y="21363"/>
                  <a:pt x="6143" y="21364"/>
                  <a:pt x="6257" y="21362"/>
                </a:cubicBezTo>
                <a:cubicBezTo>
                  <a:pt x="6365" y="21360"/>
                  <a:pt x="6486" y="21374"/>
                  <a:pt x="6584" y="21326"/>
                </a:cubicBezTo>
                <a:cubicBezTo>
                  <a:pt x="6555" y="21320"/>
                  <a:pt x="6529" y="21314"/>
                  <a:pt x="6505" y="21308"/>
                </a:cubicBezTo>
                <a:cubicBezTo>
                  <a:pt x="6480" y="21303"/>
                  <a:pt x="6457" y="21297"/>
                  <a:pt x="6434" y="21292"/>
                </a:cubicBezTo>
                <a:cubicBezTo>
                  <a:pt x="6433" y="21289"/>
                  <a:pt x="6433" y="21286"/>
                  <a:pt x="6432" y="21284"/>
                </a:cubicBezTo>
                <a:cubicBezTo>
                  <a:pt x="6432" y="21281"/>
                  <a:pt x="6431" y="21278"/>
                  <a:pt x="6431" y="21276"/>
                </a:cubicBezTo>
                <a:cubicBezTo>
                  <a:pt x="6567" y="21269"/>
                  <a:pt x="6705" y="21267"/>
                  <a:pt x="6837" y="21254"/>
                </a:cubicBezTo>
                <a:cubicBezTo>
                  <a:pt x="6997" y="21239"/>
                  <a:pt x="7165" y="21265"/>
                  <a:pt x="7325" y="21228"/>
                </a:cubicBezTo>
                <a:cubicBezTo>
                  <a:pt x="7410" y="21209"/>
                  <a:pt x="7533" y="21218"/>
                  <a:pt x="7639" y="21213"/>
                </a:cubicBezTo>
                <a:cubicBezTo>
                  <a:pt x="7640" y="21215"/>
                  <a:pt x="7641" y="21215"/>
                  <a:pt x="7642" y="21217"/>
                </a:cubicBezTo>
                <a:cubicBezTo>
                  <a:pt x="7642" y="21218"/>
                  <a:pt x="7643" y="21220"/>
                  <a:pt x="7644" y="21222"/>
                </a:cubicBezTo>
                <a:cubicBezTo>
                  <a:pt x="7622" y="21227"/>
                  <a:pt x="7600" y="21231"/>
                  <a:pt x="7578" y="21236"/>
                </a:cubicBezTo>
                <a:cubicBezTo>
                  <a:pt x="7556" y="21242"/>
                  <a:pt x="7534" y="21247"/>
                  <a:pt x="7512" y="21253"/>
                </a:cubicBezTo>
                <a:cubicBezTo>
                  <a:pt x="7514" y="21255"/>
                  <a:pt x="7515" y="21257"/>
                  <a:pt x="7517" y="21259"/>
                </a:cubicBezTo>
                <a:cubicBezTo>
                  <a:pt x="7519" y="21261"/>
                  <a:pt x="7521" y="21262"/>
                  <a:pt x="7522" y="21264"/>
                </a:cubicBezTo>
                <a:cubicBezTo>
                  <a:pt x="7605" y="21257"/>
                  <a:pt x="7687" y="21249"/>
                  <a:pt x="7769" y="21241"/>
                </a:cubicBezTo>
                <a:cubicBezTo>
                  <a:pt x="7851" y="21234"/>
                  <a:pt x="7934" y="21226"/>
                  <a:pt x="8016" y="21218"/>
                </a:cubicBezTo>
                <a:cubicBezTo>
                  <a:pt x="8017" y="21221"/>
                  <a:pt x="8019" y="21224"/>
                  <a:pt x="8020" y="21227"/>
                </a:cubicBezTo>
                <a:cubicBezTo>
                  <a:pt x="8022" y="21229"/>
                  <a:pt x="8023" y="21234"/>
                  <a:pt x="8024" y="21236"/>
                </a:cubicBezTo>
                <a:cubicBezTo>
                  <a:pt x="7667" y="21276"/>
                  <a:pt x="7309" y="21315"/>
                  <a:pt x="6948" y="21349"/>
                </a:cubicBezTo>
                <a:cubicBezTo>
                  <a:pt x="6587" y="21383"/>
                  <a:pt x="6222" y="21411"/>
                  <a:pt x="5851" y="21427"/>
                </a:cubicBezTo>
                <a:cubicBezTo>
                  <a:pt x="6018" y="21444"/>
                  <a:pt x="6191" y="21462"/>
                  <a:pt x="6365" y="21478"/>
                </a:cubicBezTo>
                <a:cubicBezTo>
                  <a:pt x="6445" y="21486"/>
                  <a:pt x="6527" y="21497"/>
                  <a:pt x="6606" y="21494"/>
                </a:cubicBezTo>
                <a:cubicBezTo>
                  <a:pt x="6706" y="21491"/>
                  <a:pt x="6802" y="21476"/>
                  <a:pt x="6900" y="21467"/>
                </a:cubicBezTo>
                <a:cubicBezTo>
                  <a:pt x="7215" y="21437"/>
                  <a:pt x="7529" y="21403"/>
                  <a:pt x="7847" y="21380"/>
                </a:cubicBezTo>
                <a:cubicBezTo>
                  <a:pt x="8321" y="21346"/>
                  <a:pt x="8801" y="21325"/>
                  <a:pt x="9274" y="21290"/>
                </a:cubicBezTo>
                <a:cubicBezTo>
                  <a:pt x="9694" y="21259"/>
                  <a:pt x="10111" y="21221"/>
                  <a:pt x="10524" y="21178"/>
                </a:cubicBezTo>
                <a:cubicBezTo>
                  <a:pt x="10861" y="21142"/>
                  <a:pt x="11189" y="21095"/>
                  <a:pt x="11523" y="21053"/>
                </a:cubicBezTo>
                <a:cubicBezTo>
                  <a:pt x="11733" y="21027"/>
                  <a:pt x="11947" y="21004"/>
                  <a:pt x="12157" y="20977"/>
                </a:cubicBezTo>
                <a:cubicBezTo>
                  <a:pt x="12192" y="20972"/>
                  <a:pt x="12240" y="20955"/>
                  <a:pt x="12242" y="20942"/>
                </a:cubicBezTo>
                <a:cubicBezTo>
                  <a:pt x="12256" y="20875"/>
                  <a:pt x="12339" y="20836"/>
                  <a:pt x="12495" y="20813"/>
                </a:cubicBezTo>
                <a:cubicBezTo>
                  <a:pt x="12662" y="20789"/>
                  <a:pt x="12702" y="20760"/>
                  <a:pt x="12703" y="20688"/>
                </a:cubicBezTo>
                <a:cubicBezTo>
                  <a:pt x="12703" y="20676"/>
                  <a:pt x="12720" y="20664"/>
                  <a:pt x="12736" y="20643"/>
                </a:cubicBezTo>
                <a:cubicBezTo>
                  <a:pt x="12592" y="20672"/>
                  <a:pt x="12466" y="20650"/>
                  <a:pt x="12337" y="20645"/>
                </a:cubicBezTo>
                <a:cubicBezTo>
                  <a:pt x="12194" y="20640"/>
                  <a:pt x="12068" y="20618"/>
                  <a:pt x="11937" y="20603"/>
                </a:cubicBezTo>
                <a:cubicBezTo>
                  <a:pt x="11896" y="20598"/>
                  <a:pt x="11838" y="20593"/>
                  <a:pt x="11825" y="20581"/>
                </a:cubicBezTo>
                <a:cubicBezTo>
                  <a:pt x="11783" y="20543"/>
                  <a:pt x="11709" y="20542"/>
                  <a:pt x="11627" y="20542"/>
                </a:cubicBezTo>
                <a:cubicBezTo>
                  <a:pt x="11556" y="20542"/>
                  <a:pt x="11486" y="20542"/>
                  <a:pt x="11415" y="20542"/>
                </a:cubicBezTo>
                <a:cubicBezTo>
                  <a:pt x="11413" y="20539"/>
                  <a:pt x="11410" y="20537"/>
                  <a:pt x="11407" y="20534"/>
                </a:cubicBezTo>
                <a:cubicBezTo>
                  <a:pt x="11404" y="20531"/>
                  <a:pt x="11402" y="20527"/>
                  <a:pt x="11399" y="20524"/>
                </a:cubicBezTo>
                <a:cubicBezTo>
                  <a:pt x="11439" y="20516"/>
                  <a:pt x="11477" y="20505"/>
                  <a:pt x="11518" y="20500"/>
                </a:cubicBezTo>
                <a:cubicBezTo>
                  <a:pt x="11573" y="20492"/>
                  <a:pt x="11673" y="20494"/>
                  <a:pt x="11680" y="20483"/>
                </a:cubicBezTo>
                <a:cubicBezTo>
                  <a:pt x="11716" y="20429"/>
                  <a:pt x="11829" y="20431"/>
                  <a:pt x="11920" y="20425"/>
                </a:cubicBezTo>
                <a:cubicBezTo>
                  <a:pt x="12038" y="20416"/>
                  <a:pt x="12173" y="20432"/>
                  <a:pt x="12238" y="20372"/>
                </a:cubicBezTo>
                <a:cubicBezTo>
                  <a:pt x="12241" y="20370"/>
                  <a:pt x="12253" y="20369"/>
                  <a:pt x="12261" y="20367"/>
                </a:cubicBezTo>
                <a:cubicBezTo>
                  <a:pt x="12401" y="20341"/>
                  <a:pt x="12542" y="20314"/>
                  <a:pt x="12684" y="20287"/>
                </a:cubicBezTo>
                <a:cubicBezTo>
                  <a:pt x="12678" y="20282"/>
                  <a:pt x="12670" y="20278"/>
                  <a:pt x="12659" y="20274"/>
                </a:cubicBezTo>
                <a:cubicBezTo>
                  <a:pt x="12649" y="20270"/>
                  <a:pt x="12637" y="20266"/>
                  <a:pt x="12624" y="20263"/>
                </a:cubicBezTo>
                <a:cubicBezTo>
                  <a:pt x="12671" y="20263"/>
                  <a:pt x="12718" y="20261"/>
                  <a:pt x="12766" y="20261"/>
                </a:cubicBezTo>
                <a:cubicBezTo>
                  <a:pt x="13169" y="20266"/>
                  <a:pt x="13572" y="20281"/>
                  <a:pt x="13980" y="20291"/>
                </a:cubicBezTo>
                <a:cubicBezTo>
                  <a:pt x="13916" y="20280"/>
                  <a:pt x="13863" y="20264"/>
                  <a:pt x="13805" y="20261"/>
                </a:cubicBezTo>
                <a:cubicBezTo>
                  <a:pt x="13500" y="20244"/>
                  <a:pt x="13194" y="20223"/>
                  <a:pt x="12887" y="20217"/>
                </a:cubicBezTo>
                <a:cubicBezTo>
                  <a:pt x="12765" y="20215"/>
                  <a:pt x="12643" y="20221"/>
                  <a:pt x="12520" y="20225"/>
                </a:cubicBezTo>
                <a:cubicBezTo>
                  <a:pt x="12513" y="20219"/>
                  <a:pt x="12508" y="20214"/>
                  <a:pt x="12509" y="20206"/>
                </a:cubicBezTo>
                <a:cubicBezTo>
                  <a:pt x="12510" y="20198"/>
                  <a:pt x="12516" y="20189"/>
                  <a:pt x="12531" y="20178"/>
                </a:cubicBezTo>
                <a:cubicBezTo>
                  <a:pt x="12840" y="20189"/>
                  <a:pt x="13150" y="20198"/>
                  <a:pt x="13458" y="20211"/>
                </a:cubicBezTo>
                <a:cubicBezTo>
                  <a:pt x="13545" y="20214"/>
                  <a:pt x="13626" y="20230"/>
                  <a:pt x="13712" y="20237"/>
                </a:cubicBezTo>
                <a:cubicBezTo>
                  <a:pt x="13891" y="20250"/>
                  <a:pt x="14071" y="20263"/>
                  <a:pt x="14250" y="20274"/>
                </a:cubicBezTo>
                <a:cubicBezTo>
                  <a:pt x="14385" y="20283"/>
                  <a:pt x="14520" y="20289"/>
                  <a:pt x="14653" y="20263"/>
                </a:cubicBezTo>
                <a:cubicBezTo>
                  <a:pt x="14518" y="20248"/>
                  <a:pt x="14382" y="20243"/>
                  <a:pt x="14246" y="20237"/>
                </a:cubicBezTo>
                <a:cubicBezTo>
                  <a:pt x="14204" y="20235"/>
                  <a:pt x="14164" y="20226"/>
                  <a:pt x="14123" y="20220"/>
                </a:cubicBezTo>
                <a:cubicBezTo>
                  <a:pt x="13995" y="20204"/>
                  <a:pt x="13863" y="20173"/>
                  <a:pt x="13738" y="20176"/>
                </a:cubicBezTo>
                <a:cubicBezTo>
                  <a:pt x="13592" y="20180"/>
                  <a:pt x="13484" y="20145"/>
                  <a:pt x="13352" y="20140"/>
                </a:cubicBezTo>
                <a:cubicBezTo>
                  <a:pt x="13329" y="20140"/>
                  <a:pt x="13289" y="20124"/>
                  <a:pt x="13289" y="20116"/>
                </a:cubicBezTo>
                <a:cubicBezTo>
                  <a:pt x="13288" y="20075"/>
                  <a:pt x="13207" y="20075"/>
                  <a:pt x="13152" y="20077"/>
                </a:cubicBezTo>
                <a:cubicBezTo>
                  <a:pt x="12990" y="20081"/>
                  <a:pt x="12828" y="20089"/>
                  <a:pt x="12667" y="20099"/>
                </a:cubicBezTo>
                <a:cubicBezTo>
                  <a:pt x="12393" y="20118"/>
                  <a:pt x="12124" y="20154"/>
                  <a:pt x="11840" y="20135"/>
                </a:cubicBezTo>
                <a:cubicBezTo>
                  <a:pt x="11810" y="20133"/>
                  <a:pt x="11777" y="20135"/>
                  <a:pt x="11746" y="20137"/>
                </a:cubicBezTo>
                <a:cubicBezTo>
                  <a:pt x="11752" y="20135"/>
                  <a:pt x="11759" y="20132"/>
                  <a:pt x="11765" y="20131"/>
                </a:cubicBezTo>
                <a:cubicBezTo>
                  <a:pt x="11772" y="20129"/>
                  <a:pt x="11778" y="20128"/>
                  <a:pt x="11784" y="20126"/>
                </a:cubicBezTo>
                <a:cubicBezTo>
                  <a:pt x="12080" y="20102"/>
                  <a:pt x="12376" y="20077"/>
                  <a:pt x="12675" y="20067"/>
                </a:cubicBezTo>
                <a:cubicBezTo>
                  <a:pt x="13025" y="20055"/>
                  <a:pt x="13382" y="20069"/>
                  <a:pt x="13735" y="20077"/>
                </a:cubicBezTo>
                <a:cubicBezTo>
                  <a:pt x="13995" y="20082"/>
                  <a:pt x="14253" y="20094"/>
                  <a:pt x="14512" y="20104"/>
                </a:cubicBezTo>
                <a:cubicBezTo>
                  <a:pt x="14586" y="20108"/>
                  <a:pt x="14660" y="20115"/>
                  <a:pt x="14733" y="20121"/>
                </a:cubicBezTo>
                <a:cubicBezTo>
                  <a:pt x="14940" y="20138"/>
                  <a:pt x="15147" y="20156"/>
                  <a:pt x="15355" y="20171"/>
                </a:cubicBezTo>
                <a:cubicBezTo>
                  <a:pt x="15542" y="20185"/>
                  <a:pt x="15731" y="20194"/>
                  <a:pt x="15918" y="20206"/>
                </a:cubicBezTo>
                <a:cubicBezTo>
                  <a:pt x="15952" y="20208"/>
                  <a:pt x="15984" y="20215"/>
                  <a:pt x="16048" y="20224"/>
                </a:cubicBezTo>
                <a:cubicBezTo>
                  <a:pt x="16008" y="20225"/>
                  <a:pt x="15977" y="20226"/>
                  <a:pt x="15948" y="20227"/>
                </a:cubicBezTo>
                <a:cubicBezTo>
                  <a:pt x="15919" y="20228"/>
                  <a:pt x="15893" y="20229"/>
                  <a:pt x="15865" y="20230"/>
                </a:cubicBezTo>
                <a:cubicBezTo>
                  <a:pt x="15924" y="20243"/>
                  <a:pt x="15981" y="20254"/>
                  <a:pt x="16035" y="20266"/>
                </a:cubicBezTo>
                <a:cubicBezTo>
                  <a:pt x="16090" y="20278"/>
                  <a:pt x="16143" y="20289"/>
                  <a:pt x="16196" y="20300"/>
                </a:cubicBezTo>
                <a:cubicBezTo>
                  <a:pt x="16197" y="20299"/>
                  <a:pt x="16199" y="20298"/>
                  <a:pt x="16201" y="20297"/>
                </a:cubicBezTo>
                <a:cubicBezTo>
                  <a:pt x="16203" y="20296"/>
                  <a:pt x="16204" y="20295"/>
                  <a:pt x="16206" y="20294"/>
                </a:cubicBezTo>
                <a:cubicBezTo>
                  <a:pt x="16194" y="20288"/>
                  <a:pt x="16183" y="20283"/>
                  <a:pt x="16168" y="20276"/>
                </a:cubicBezTo>
                <a:cubicBezTo>
                  <a:pt x="16154" y="20269"/>
                  <a:pt x="16137" y="20262"/>
                  <a:pt x="16113" y="20251"/>
                </a:cubicBezTo>
                <a:cubicBezTo>
                  <a:pt x="16211" y="20246"/>
                  <a:pt x="16283" y="20237"/>
                  <a:pt x="16354" y="20238"/>
                </a:cubicBezTo>
                <a:cubicBezTo>
                  <a:pt x="16485" y="20240"/>
                  <a:pt x="16617" y="20245"/>
                  <a:pt x="16747" y="20253"/>
                </a:cubicBezTo>
                <a:cubicBezTo>
                  <a:pt x="16811" y="20257"/>
                  <a:pt x="16872" y="20272"/>
                  <a:pt x="16935" y="20279"/>
                </a:cubicBezTo>
                <a:cubicBezTo>
                  <a:pt x="17026" y="20289"/>
                  <a:pt x="17129" y="20312"/>
                  <a:pt x="17205" y="20302"/>
                </a:cubicBezTo>
                <a:cubicBezTo>
                  <a:pt x="17341" y="20285"/>
                  <a:pt x="17447" y="20300"/>
                  <a:pt x="17560" y="20320"/>
                </a:cubicBezTo>
                <a:cubicBezTo>
                  <a:pt x="17888" y="20379"/>
                  <a:pt x="18213" y="20441"/>
                  <a:pt x="18546" y="20495"/>
                </a:cubicBezTo>
                <a:cubicBezTo>
                  <a:pt x="18720" y="20523"/>
                  <a:pt x="18913" y="20533"/>
                  <a:pt x="19091" y="20558"/>
                </a:cubicBezTo>
                <a:cubicBezTo>
                  <a:pt x="19324" y="20592"/>
                  <a:pt x="19550" y="20634"/>
                  <a:pt x="19782" y="20670"/>
                </a:cubicBezTo>
                <a:cubicBezTo>
                  <a:pt x="19882" y="20685"/>
                  <a:pt x="19934" y="20701"/>
                  <a:pt x="19831" y="20741"/>
                </a:cubicBezTo>
                <a:cubicBezTo>
                  <a:pt x="19891" y="20758"/>
                  <a:pt x="19950" y="20774"/>
                  <a:pt x="20008" y="20790"/>
                </a:cubicBezTo>
                <a:cubicBezTo>
                  <a:pt x="20066" y="20807"/>
                  <a:pt x="20123" y="20824"/>
                  <a:pt x="20180" y="20839"/>
                </a:cubicBezTo>
                <a:cubicBezTo>
                  <a:pt x="20186" y="20836"/>
                  <a:pt x="20193" y="20833"/>
                  <a:pt x="20199" y="20830"/>
                </a:cubicBezTo>
                <a:cubicBezTo>
                  <a:pt x="20206" y="20826"/>
                  <a:pt x="20213" y="20823"/>
                  <a:pt x="20219" y="20820"/>
                </a:cubicBezTo>
                <a:cubicBezTo>
                  <a:pt x="20193" y="20805"/>
                  <a:pt x="20166" y="20790"/>
                  <a:pt x="20140" y="20776"/>
                </a:cubicBezTo>
                <a:cubicBezTo>
                  <a:pt x="20113" y="20761"/>
                  <a:pt x="20087" y="20746"/>
                  <a:pt x="20061" y="20732"/>
                </a:cubicBezTo>
                <a:cubicBezTo>
                  <a:pt x="20066" y="20730"/>
                  <a:pt x="20071" y="20730"/>
                  <a:pt x="20076" y="20728"/>
                </a:cubicBezTo>
                <a:cubicBezTo>
                  <a:pt x="20081" y="20727"/>
                  <a:pt x="20086" y="20725"/>
                  <a:pt x="20091" y="20723"/>
                </a:cubicBezTo>
                <a:cubicBezTo>
                  <a:pt x="20109" y="20725"/>
                  <a:pt x="20127" y="20726"/>
                  <a:pt x="20146" y="20728"/>
                </a:cubicBezTo>
                <a:cubicBezTo>
                  <a:pt x="20166" y="20730"/>
                  <a:pt x="20187" y="20733"/>
                  <a:pt x="20212" y="20735"/>
                </a:cubicBezTo>
                <a:cubicBezTo>
                  <a:pt x="20197" y="20721"/>
                  <a:pt x="20184" y="20709"/>
                  <a:pt x="20172" y="20697"/>
                </a:cubicBezTo>
                <a:cubicBezTo>
                  <a:pt x="20160" y="20686"/>
                  <a:pt x="20148" y="20674"/>
                  <a:pt x="20136" y="20663"/>
                </a:cubicBezTo>
                <a:cubicBezTo>
                  <a:pt x="20149" y="20664"/>
                  <a:pt x="20163" y="20665"/>
                  <a:pt x="20177" y="20666"/>
                </a:cubicBezTo>
                <a:cubicBezTo>
                  <a:pt x="20191" y="20667"/>
                  <a:pt x="20206" y="20667"/>
                  <a:pt x="20220" y="20668"/>
                </a:cubicBezTo>
                <a:cubicBezTo>
                  <a:pt x="20194" y="20651"/>
                  <a:pt x="20169" y="20634"/>
                  <a:pt x="20143" y="20617"/>
                </a:cubicBezTo>
                <a:cubicBezTo>
                  <a:pt x="20117" y="20600"/>
                  <a:pt x="20090" y="20583"/>
                  <a:pt x="20061" y="20563"/>
                </a:cubicBezTo>
                <a:cubicBezTo>
                  <a:pt x="20261" y="20579"/>
                  <a:pt x="20429" y="20615"/>
                  <a:pt x="20594" y="20658"/>
                </a:cubicBezTo>
                <a:cubicBezTo>
                  <a:pt x="20760" y="20701"/>
                  <a:pt x="21000" y="20686"/>
                  <a:pt x="21123" y="20774"/>
                </a:cubicBezTo>
                <a:cubicBezTo>
                  <a:pt x="21157" y="20758"/>
                  <a:pt x="21188" y="20742"/>
                  <a:pt x="21217" y="20728"/>
                </a:cubicBezTo>
                <a:cubicBezTo>
                  <a:pt x="21246" y="20714"/>
                  <a:pt x="21272" y="20701"/>
                  <a:pt x="21297" y="20689"/>
                </a:cubicBezTo>
                <a:cubicBezTo>
                  <a:pt x="21315" y="20701"/>
                  <a:pt x="21330" y="20711"/>
                  <a:pt x="21345" y="20720"/>
                </a:cubicBezTo>
                <a:cubicBezTo>
                  <a:pt x="21359" y="20729"/>
                  <a:pt x="21372" y="20738"/>
                  <a:pt x="21385" y="20746"/>
                </a:cubicBezTo>
                <a:cubicBezTo>
                  <a:pt x="21389" y="20741"/>
                  <a:pt x="21393" y="20737"/>
                  <a:pt x="21397" y="20732"/>
                </a:cubicBezTo>
                <a:cubicBezTo>
                  <a:pt x="21401" y="20726"/>
                  <a:pt x="21405" y="20720"/>
                  <a:pt x="21409" y="20715"/>
                </a:cubicBezTo>
                <a:cubicBezTo>
                  <a:pt x="21446" y="20722"/>
                  <a:pt x="21483" y="20707"/>
                  <a:pt x="21514" y="20673"/>
                </a:cubicBezTo>
                <a:cubicBezTo>
                  <a:pt x="21568" y="20614"/>
                  <a:pt x="21587" y="20504"/>
                  <a:pt x="21544" y="20443"/>
                </a:cubicBezTo>
                <a:cubicBezTo>
                  <a:pt x="21514" y="20398"/>
                  <a:pt x="21465" y="20409"/>
                  <a:pt x="21443" y="20465"/>
                </a:cubicBezTo>
                <a:cubicBezTo>
                  <a:pt x="21445" y="20416"/>
                  <a:pt x="21375" y="20392"/>
                  <a:pt x="21298" y="20371"/>
                </a:cubicBezTo>
                <a:cubicBezTo>
                  <a:pt x="21221" y="20349"/>
                  <a:pt x="21136" y="20332"/>
                  <a:pt x="21108" y="20291"/>
                </a:cubicBezTo>
                <a:cubicBezTo>
                  <a:pt x="21192" y="20265"/>
                  <a:pt x="21276" y="20237"/>
                  <a:pt x="21362" y="20207"/>
                </a:cubicBezTo>
                <a:cubicBezTo>
                  <a:pt x="21441" y="20180"/>
                  <a:pt x="21521" y="20150"/>
                  <a:pt x="21600" y="20121"/>
                </a:cubicBezTo>
                <a:lnTo>
                  <a:pt x="21590" y="0"/>
                </a:lnTo>
                <a:lnTo>
                  <a:pt x="0" y="0"/>
                </a:lnTo>
                <a:close/>
                <a:moveTo>
                  <a:pt x="9192" y="19629"/>
                </a:moveTo>
                <a:lnTo>
                  <a:pt x="9218" y="19716"/>
                </a:lnTo>
                <a:lnTo>
                  <a:pt x="9132" y="19721"/>
                </a:lnTo>
                <a:lnTo>
                  <a:pt x="8709" y="19799"/>
                </a:lnTo>
                <a:cubicBezTo>
                  <a:pt x="8715" y="19804"/>
                  <a:pt x="8724" y="19808"/>
                  <a:pt x="8734" y="19812"/>
                </a:cubicBezTo>
                <a:cubicBezTo>
                  <a:pt x="8744" y="19816"/>
                  <a:pt x="8757" y="19820"/>
                  <a:pt x="8770" y="19823"/>
                </a:cubicBezTo>
                <a:cubicBezTo>
                  <a:pt x="8722" y="19824"/>
                  <a:pt x="8675" y="19826"/>
                  <a:pt x="8627" y="19825"/>
                </a:cubicBezTo>
                <a:cubicBezTo>
                  <a:pt x="8224" y="19820"/>
                  <a:pt x="7821" y="19807"/>
                  <a:pt x="7413" y="19797"/>
                </a:cubicBezTo>
                <a:cubicBezTo>
                  <a:pt x="7477" y="19808"/>
                  <a:pt x="7531" y="19822"/>
                  <a:pt x="7588" y="19825"/>
                </a:cubicBezTo>
                <a:cubicBezTo>
                  <a:pt x="7894" y="19842"/>
                  <a:pt x="8199" y="19864"/>
                  <a:pt x="8506" y="19871"/>
                </a:cubicBezTo>
                <a:cubicBezTo>
                  <a:pt x="8628" y="19873"/>
                  <a:pt x="8752" y="19867"/>
                  <a:pt x="8874" y="19863"/>
                </a:cubicBezTo>
                <a:cubicBezTo>
                  <a:pt x="8882" y="19868"/>
                  <a:pt x="8886" y="19874"/>
                  <a:pt x="8884" y="19882"/>
                </a:cubicBezTo>
                <a:cubicBezTo>
                  <a:pt x="8883" y="19890"/>
                  <a:pt x="8877" y="19899"/>
                  <a:pt x="8862" y="19910"/>
                </a:cubicBezTo>
                <a:cubicBezTo>
                  <a:pt x="8553" y="19899"/>
                  <a:pt x="8243" y="19889"/>
                  <a:pt x="7935" y="19876"/>
                </a:cubicBezTo>
                <a:cubicBezTo>
                  <a:pt x="7849" y="19872"/>
                  <a:pt x="7766" y="19856"/>
                  <a:pt x="7680" y="19850"/>
                </a:cubicBezTo>
                <a:cubicBezTo>
                  <a:pt x="7502" y="19836"/>
                  <a:pt x="7323" y="19825"/>
                  <a:pt x="7144" y="19814"/>
                </a:cubicBezTo>
                <a:cubicBezTo>
                  <a:pt x="7008" y="19805"/>
                  <a:pt x="6873" y="19799"/>
                  <a:pt x="6740" y="19825"/>
                </a:cubicBezTo>
                <a:cubicBezTo>
                  <a:pt x="6875" y="19840"/>
                  <a:pt x="7012" y="19845"/>
                  <a:pt x="7148" y="19851"/>
                </a:cubicBezTo>
                <a:cubicBezTo>
                  <a:pt x="7189" y="19853"/>
                  <a:pt x="7229" y="19861"/>
                  <a:pt x="7270" y="19866"/>
                </a:cubicBezTo>
                <a:cubicBezTo>
                  <a:pt x="7399" y="19882"/>
                  <a:pt x="7530" y="19914"/>
                  <a:pt x="7655" y="19910"/>
                </a:cubicBezTo>
                <a:cubicBezTo>
                  <a:pt x="7802" y="19906"/>
                  <a:pt x="7909" y="19943"/>
                  <a:pt x="8041" y="19948"/>
                </a:cubicBezTo>
                <a:cubicBezTo>
                  <a:pt x="8064" y="19948"/>
                  <a:pt x="8104" y="19962"/>
                  <a:pt x="8104" y="19970"/>
                </a:cubicBezTo>
                <a:cubicBezTo>
                  <a:pt x="8105" y="20011"/>
                  <a:pt x="8185" y="20011"/>
                  <a:pt x="8241" y="20010"/>
                </a:cubicBezTo>
                <a:cubicBezTo>
                  <a:pt x="8403" y="20006"/>
                  <a:pt x="8566" y="19997"/>
                  <a:pt x="8726" y="19987"/>
                </a:cubicBezTo>
                <a:cubicBezTo>
                  <a:pt x="9000" y="19969"/>
                  <a:pt x="9269" y="19934"/>
                  <a:pt x="9553" y="19952"/>
                </a:cubicBezTo>
                <a:cubicBezTo>
                  <a:pt x="9583" y="19954"/>
                  <a:pt x="9615" y="19951"/>
                  <a:pt x="9647" y="19949"/>
                </a:cubicBezTo>
                <a:cubicBezTo>
                  <a:pt x="9640" y="19951"/>
                  <a:pt x="9634" y="19954"/>
                  <a:pt x="9627" y="19956"/>
                </a:cubicBezTo>
                <a:cubicBezTo>
                  <a:pt x="9621" y="19958"/>
                  <a:pt x="9615" y="19960"/>
                  <a:pt x="9608" y="19962"/>
                </a:cubicBezTo>
                <a:cubicBezTo>
                  <a:pt x="9312" y="19986"/>
                  <a:pt x="9017" y="20009"/>
                  <a:pt x="8718" y="20019"/>
                </a:cubicBezTo>
                <a:cubicBezTo>
                  <a:pt x="8368" y="20031"/>
                  <a:pt x="8011" y="20019"/>
                  <a:pt x="7658" y="20011"/>
                </a:cubicBezTo>
                <a:cubicBezTo>
                  <a:pt x="7398" y="20006"/>
                  <a:pt x="7140" y="19993"/>
                  <a:pt x="6881" y="19982"/>
                </a:cubicBezTo>
                <a:cubicBezTo>
                  <a:pt x="6807" y="19979"/>
                  <a:pt x="6734" y="19972"/>
                  <a:pt x="6661" y="19966"/>
                </a:cubicBezTo>
                <a:cubicBezTo>
                  <a:pt x="6453" y="19949"/>
                  <a:pt x="6247" y="19930"/>
                  <a:pt x="6038" y="19915"/>
                </a:cubicBezTo>
                <a:cubicBezTo>
                  <a:pt x="5851" y="19902"/>
                  <a:pt x="5662" y="19892"/>
                  <a:pt x="5474" y="19881"/>
                </a:cubicBezTo>
                <a:cubicBezTo>
                  <a:pt x="5441" y="19878"/>
                  <a:pt x="5409" y="19871"/>
                  <a:pt x="5345" y="19863"/>
                </a:cubicBezTo>
                <a:cubicBezTo>
                  <a:pt x="5385" y="19861"/>
                  <a:pt x="5417" y="19860"/>
                  <a:pt x="5445" y="19859"/>
                </a:cubicBezTo>
                <a:cubicBezTo>
                  <a:pt x="5474" y="19858"/>
                  <a:pt x="5500" y="19857"/>
                  <a:pt x="5528" y="19856"/>
                </a:cubicBezTo>
                <a:cubicBezTo>
                  <a:pt x="5469" y="19844"/>
                  <a:pt x="5413" y="19832"/>
                  <a:pt x="5358" y="19820"/>
                </a:cubicBezTo>
                <a:cubicBezTo>
                  <a:pt x="5304" y="19809"/>
                  <a:pt x="5251" y="19797"/>
                  <a:pt x="5198" y="19786"/>
                </a:cubicBezTo>
                <a:cubicBezTo>
                  <a:pt x="5196" y="19787"/>
                  <a:pt x="5194" y="19788"/>
                  <a:pt x="5192" y="19789"/>
                </a:cubicBezTo>
                <a:cubicBezTo>
                  <a:pt x="5191" y="19790"/>
                  <a:pt x="5189" y="19791"/>
                  <a:pt x="5188" y="19792"/>
                </a:cubicBezTo>
                <a:cubicBezTo>
                  <a:pt x="5199" y="19798"/>
                  <a:pt x="5210" y="19803"/>
                  <a:pt x="5225" y="19810"/>
                </a:cubicBezTo>
                <a:cubicBezTo>
                  <a:pt x="5239" y="19817"/>
                  <a:pt x="5256" y="19826"/>
                  <a:pt x="5280" y="19837"/>
                </a:cubicBezTo>
                <a:cubicBezTo>
                  <a:pt x="5182" y="19842"/>
                  <a:pt x="5111" y="19851"/>
                  <a:pt x="5039" y="19850"/>
                </a:cubicBezTo>
                <a:cubicBezTo>
                  <a:pt x="4908" y="19847"/>
                  <a:pt x="4776" y="19841"/>
                  <a:pt x="4646" y="19833"/>
                </a:cubicBezTo>
                <a:cubicBezTo>
                  <a:pt x="4582" y="19829"/>
                  <a:pt x="4522" y="19816"/>
                  <a:pt x="4458" y="19809"/>
                </a:cubicBezTo>
                <a:cubicBezTo>
                  <a:pt x="4368" y="19799"/>
                  <a:pt x="4264" y="19776"/>
                  <a:pt x="4188" y="19786"/>
                </a:cubicBezTo>
                <a:cubicBezTo>
                  <a:pt x="4052" y="19803"/>
                  <a:pt x="3945" y="19786"/>
                  <a:pt x="3833" y="19766"/>
                </a:cubicBezTo>
                <a:cubicBezTo>
                  <a:pt x="3699" y="19742"/>
                  <a:pt x="3566" y="19720"/>
                  <a:pt x="3433" y="19696"/>
                </a:cubicBezTo>
                <a:lnTo>
                  <a:pt x="9192" y="19629"/>
                </a:lnTo>
                <a:close/>
                <a:moveTo>
                  <a:pt x="9149" y="19905"/>
                </a:moveTo>
                <a:cubicBezTo>
                  <a:pt x="9132" y="19907"/>
                  <a:pt x="9109" y="19911"/>
                  <a:pt x="9091" y="19913"/>
                </a:cubicBezTo>
                <a:cubicBezTo>
                  <a:pt x="9060" y="19917"/>
                  <a:pt x="9023" y="19915"/>
                  <a:pt x="8990" y="19913"/>
                </a:cubicBezTo>
                <a:cubicBezTo>
                  <a:pt x="9016" y="19912"/>
                  <a:pt x="9043" y="19910"/>
                  <a:pt x="9070" y="19908"/>
                </a:cubicBezTo>
                <a:cubicBezTo>
                  <a:pt x="9096" y="19907"/>
                  <a:pt x="9123" y="19906"/>
                  <a:pt x="9149" y="19905"/>
                </a:cubicBezTo>
                <a:close/>
                <a:moveTo>
                  <a:pt x="12302" y="20173"/>
                </a:moveTo>
                <a:cubicBezTo>
                  <a:pt x="12335" y="20169"/>
                  <a:pt x="12373" y="20172"/>
                  <a:pt x="12408" y="20173"/>
                </a:cubicBezTo>
                <a:cubicBezTo>
                  <a:pt x="12379" y="20175"/>
                  <a:pt x="12351" y="20176"/>
                  <a:pt x="12322" y="20178"/>
                </a:cubicBezTo>
                <a:cubicBezTo>
                  <a:pt x="12293" y="20179"/>
                  <a:pt x="12264" y="20182"/>
                  <a:pt x="12236" y="20183"/>
                </a:cubicBezTo>
                <a:cubicBezTo>
                  <a:pt x="12256" y="20180"/>
                  <a:pt x="12282" y="20176"/>
                  <a:pt x="12302" y="20173"/>
                </a:cubicBezTo>
                <a:close/>
              </a:path>
            </a:pathLst>
          </a:custGeom>
        </p:spPr>
      </p:pic>
      <p:sp>
        <p:nvSpPr>
          <p:cNvPr id="891" name="Shape"/>
          <p:cNvSpPr>
            <a:spLocks noGrp="1"/>
          </p:cNvSpPr>
          <p:nvPr>
            <p:ph type="body" idx="15"/>
          </p:nvPr>
        </p:nvSpPr>
        <p:spPr>
          <a:xfrm>
            <a:off x="8581313" y="7702771"/>
            <a:ext cx="1236455" cy="1178650"/>
          </a:xfrm>
          <a:custGeom>
            <a:avLst/>
            <a:gdLst/>
            <a:ahLst/>
            <a:cxnLst>
              <a:cxn ang="0">
                <a:pos x="wd2" y="hd2"/>
              </a:cxn>
              <a:cxn ang="5400000">
                <a:pos x="wd2" y="hd2"/>
              </a:cxn>
              <a:cxn ang="10800000">
                <a:pos x="wd2" y="hd2"/>
              </a:cxn>
              <a:cxn ang="16200000">
                <a:pos x="wd2" y="hd2"/>
              </a:cxn>
            </a:cxnLst>
            <a:rect l="0" t="0" r="r" b="b"/>
            <a:pathLst>
              <a:path w="21568" h="21583" extrusionOk="0">
                <a:moveTo>
                  <a:pt x="16592" y="2"/>
                </a:moveTo>
                <a:cubicBezTo>
                  <a:pt x="16492" y="-9"/>
                  <a:pt x="16386" y="16"/>
                  <a:pt x="16290" y="57"/>
                </a:cubicBezTo>
                <a:cubicBezTo>
                  <a:pt x="16249" y="74"/>
                  <a:pt x="16225" y="182"/>
                  <a:pt x="16193" y="245"/>
                </a:cubicBezTo>
                <a:cubicBezTo>
                  <a:pt x="16240" y="268"/>
                  <a:pt x="16289" y="302"/>
                  <a:pt x="16336" y="306"/>
                </a:cubicBezTo>
                <a:cubicBezTo>
                  <a:pt x="16441" y="316"/>
                  <a:pt x="16545" y="312"/>
                  <a:pt x="16650" y="312"/>
                </a:cubicBezTo>
                <a:cubicBezTo>
                  <a:pt x="16653" y="348"/>
                  <a:pt x="16656" y="380"/>
                  <a:pt x="16659" y="416"/>
                </a:cubicBezTo>
                <a:cubicBezTo>
                  <a:pt x="16603" y="443"/>
                  <a:pt x="16546" y="497"/>
                  <a:pt x="16491" y="495"/>
                </a:cubicBezTo>
                <a:cubicBezTo>
                  <a:pt x="16260" y="486"/>
                  <a:pt x="16030" y="460"/>
                  <a:pt x="15799" y="440"/>
                </a:cubicBezTo>
                <a:cubicBezTo>
                  <a:pt x="15671" y="429"/>
                  <a:pt x="15542" y="420"/>
                  <a:pt x="15414" y="404"/>
                </a:cubicBezTo>
                <a:cubicBezTo>
                  <a:pt x="15307" y="390"/>
                  <a:pt x="15200" y="344"/>
                  <a:pt x="15095" y="355"/>
                </a:cubicBezTo>
                <a:cubicBezTo>
                  <a:pt x="14983" y="367"/>
                  <a:pt x="14871" y="428"/>
                  <a:pt x="14731" y="477"/>
                </a:cubicBezTo>
                <a:cubicBezTo>
                  <a:pt x="14755" y="314"/>
                  <a:pt x="14770" y="216"/>
                  <a:pt x="14785" y="118"/>
                </a:cubicBezTo>
                <a:cubicBezTo>
                  <a:pt x="14476" y="3"/>
                  <a:pt x="14417" y="373"/>
                  <a:pt x="14295" y="623"/>
                </a:cubicBezTo>
                <a:cubicBezTo>
                  <a:pt x="14133" y="296"/>
                  <a:pt x="13756" y="295"/>
                  <a:pt x="13548" y="550"/>
                </a:cubicBezTo>
                <a:cubicBezTo>
                  <a:pt x="13464" y="495"/>
                  <a:pt x="13378" y="393"/>
                  <a:pt x="13343" y="422"/>
                </a:cubicBezTo>
                <a:cubicBezTo>
                  <a:pt x="13121" y="604"/>
                  <a:pt x="12922" y="745"/>
                  <a:pt x="12643" y="616"/>
                </a:cubicBezTo>
                <a:cubicBezTo>
                  <a:pt x="12449" y="527"/>
                  <a:pt x="12219" y="591"/>
                  <a:pt x="12006" y="586"/>
                </a:cubicBezTo>
                <a:cubicBezTo>
                  <a:pt x="11905" y="584"/>
                  <a:pt x="11803" y="567"/>
                  <a:pt x="11704" y="586"/>
                </a:cubicBezTo>
                <a:cubicBezTo>
                  <a:pt x="11466" y="631"/>
                  <a:pt x="11225" y="671"/>
                  <a:pt x="10991" y="750"/>
                </a:cubicBezTo>
                <a:cubicBezTo>
                  <a:pt x="10704" y="848"/>
                  <a:pt x="10421" y="982"/>
                  <a:pt x="10136" y="1097"/>
                </a:cubicBezTo>
                <a:cubicBezTo>
                  <a:pt x="10040" y="1136"/>
                  <a:pt x="9932" y="1221"/>
                  <a:pt x="9847" y="1188"/>
                </a:cubicBezTo>
                <a:cubicBezTo>
                  <a:pt x="9372" y="1005"/>
                  <a:pt x="8962" y="1257"/>
                  <a:pt x="8548" y="1541"/>
                </a:cubicBezTo>
                <a:cubicBezTo>
                  <a:pt x="8169" y="1799"/>
                  <a:pt x="7784" y="2030"/>
                  <a:pt x="7395" y="2252"/>
                </a:cubicBezTo>
                <a:cubicBezTo>
                  <a:pt x="7186" y="2372"/>
                  <a:pt x="6961" y="2441"/>
                  <a:pt x="6745" y="2538"/>
                </a:cubicBezTo>
                <a:cubicBezTo>
                  <a:pt x="5965" y="2891"/>
                  <a:pt x="5188" y="3250"/>
                  <a:pt x="4406" y="3596"/>
                </a:cubicBezTo>
                <a:cubicBezTo>
                  <a:pt x="4214" y="3682"/>
                  <a:pt x="4011" y="3714"/>
                  <a:pt x="3815" y="3785"/>
                </a:cubicBezTo>
                <a:cubicBezTo>
                  <a:pt x="3506" y="3897"/>
                  <a:pt x="3188" y="3983"/>
                  <a:pt x="2893" y="4150"/>
                </a:cubicBezTo>
                <a:cubicBezTo>
                  <a:pt x="2407" y="4424"/>
                  <a:pt x="1934" y="4749"/>
                  <a:pt x="1459" y="5062"/>
                </a:cubicBezTo>
                <a:cubicBezTo>
                  <a:pt x="1365" y="5124"/>
                  <a:pt x="1283" y="5228"/>
                  <a:pt x="1195" y="5311"/>
                </a:cubicBezTo>
                <a:cubicBezTo>
                  <a:pt x="1210" y="5357"/>
                  <a:pt x="1226" y="5400"/>
                  <a:pt x="1242" y="5445"/>
                </a:cubicBezTo>
                <a:cubicBezTo>
                  <a:pt x="1678" y="5255"/>
                  <a:pt x="2113" y="5064"/>
                  <a:pt x="2549" y="4874"/>
                </a:cubicBezTo>
                <a:cubicBezTo>
                  <a:pt x="2555" y="4900"/>
                  <a:pt x="2564" y="4927"/>
                  <a:pt x="2570" y="4953"/>
                </a:cubicBezTo>
                <a:cubicBezTo>
                  <a:pt x="2474" y="5018"/>
                  <a:pt x="2378" y="5106"/>
                  <a:pt x="2277" y="5147"/>
                </a:cubicBezTo>
                <a:cubicBezTo>
                  <a:pt x="1845" y="5322"/>
                  <a:pt x="1413" y="5491"/>
                  <a:pt x="977" y="5646"/>
                </a:cubicBezTo>
                <a:cubicBezTo>
                  <a:pt x="734" y="5732"/>
                  <a:pt x="576" y="5952"/>
                  <a:pt x="592" y="6193"/>
                </a:cubicBezTo>
                <a:cubicBezTo>
                  <a:pt x="732" y="6230"/>
                  <a:pt x="865" y="6268"/>
                  <a:pt x="998" y="6303"/>
                </a:cubicBezTo>
                <a:cubicBezTo>
                  <a:pt x="1000" y="6332"/>
                  <a:pt x="1005" y="6358"/>
                  <a:pt x="1007" y="6388"/>
                </a:cubicBezTo>
                <a:cubicBezTo>
                  <a:pt x="761" y="6533"/>
                  <a:pt x="419" y="6398"/>
                  <a:pt x="286" y="6868"/>
                </a:cubicBezTo>
                <a:cubicBezTo>
                  <a:pt x="456" y="7047"/>
                  <a:pt x="436" y="7105"/>
                  <a:pt x="80" y="7428"/>
                </a:cubicBezTo>
                <a:cubicBezTo>
                  <a:pt x="296" y="7412"/>
                  <a:pt x="480" y="7400"/>
                  <a:pt x="688" y="7385"/>
                </a:cubicBezTo>
                <a:cubicBezTo>
                  <a:pt x="494" y="7693"/>
                  <a:pt x="126" y="7500"/>
                  <a:pt x="1" y="8006"/>
                </a:cubicBezTo>
                <a:cubicBezTo>
                  <a:pt x="97" y="7971"/>
                  <a:pt x="165" y="7951"/>
                  <a:pt x="231" y="7927"/>
                </a:cubicBezTo>
                <a:cubicBezTo>
                  <a:pt x="351" y="7884"/>
                  <a:pt x="467" y="7835"/>
                  <a:pt x="588" y="7799"/>
                </a:cubicBezTo>
                <a:cubicBezTo>
                  <a:pt x="876" y="7712"/>
                  <a:pt x="1166" y="7633"/>
                  <a:pt x="1455" y="7549"/>
                </a:cubicBezTo>
                <a:cubicBezTo>
                  <a:pt x="1584" y="7512"/>
                  <a:pt x="1711" y="7468"/>
                  <a:pt x="1841" y="7440"/>
                </a:cubicBezTo>
                <a:cubicBezTo>
                  <a:pt x="1848" y="7439"/>
                  <a:pt x="1869" y="7544"/>
                  <a:pt x="1879" y="7586"/>
                </a:cubicBezTo>
                <a:cubicBezTo>
                  <a:pt x="2276" y="7512"/>
                  <a:pt x="2605" y="6999"/>
                  <a:pt x="3094" y="7282"/>
                </a:cubicBezTo>
                <a:cubicBezTo>
                  <a:pt x="2357" y="7676"/>
                  <a:pt x="1648" y="8053"/>
                  <a:pt x="940" y="8431"/>
                </a:cubicBezTo>
                <a:cubicBezTo>
                  <a:pt x="940" y="8442"/>
                  <a:pt x="939" y="8451"/>
                  <a:pt x="940" y="8462"/>
                </a:cubicBezTo>
                <a:cubicBezTo>
                  <a:pt x="1094" y="8433"/>
                  <a:pt x="1250" y="8404"/>
                  <a:pt x="1363" y="8383"/>
                </a:cubicBezTo>
                <a:cubicBezTo>
                  <a:pt x="1256" y="8490"/>
                  <a:pt x="1135" y="8615"/>
                  <a:pt x="1015" y="8735"/>
                </a:cubicBezTo>
                <a:cubicBezTo>
                  <a:pt x="954" y="8716"/>
                  <a:pt x="892" y="8700"/>
                  <a:pt x="831" y="8650"/>
                </a:cubicBezTo>
                <a:cubicBezTo>
                  <a:pt x="798" y="8624"/>
                  <a:pt x="714" y="8642"/>
                  <a:pt x="697" y="8681"/>
                </a:cubicBezTo>
                <a:cubicBezTo>
                  <a:pt x="672" y="8735"/>
                  <a:pt x="668" y="8838"/>
                  <a:pt x="688" y="8900"/>
                </a:cubicBezTo>
                <a:cubicBezTo>
                  <a:pt x="746" y="9078"/>
                  <a:pt x="843" y="9181"/>
                  <a:pt x="965" y="9228"/>
                </a:cubicBezTo>
                <a:cubicBezTo>
                  <a:pt x="968" y="9255"/>
                  <a:pt x="970" y="9280"/>
                  <a:pt x="973" y="9307"/>
                </a:cubicBezTo>
                <a:cubicBezTo>
                  <a:pt x="1019" y="9300"/>
                  <a:pt x="1065" y="9290"/>
                  <a:pt x="1112" y="9283"/>
                </a:cubicBezTo>
                <a:cubicBezTo>
                  <a:pt x="1199" y="9290"/>
                  <a:pt x="1248" y="9346"/>
                  <a:pt x="1271" y="9435"/>
                </a:cubicBezTo>
                <a:cubicBezTo>
                  <a:pt x="1187" y="9483"/>
                  <a:pt x="1103" y="9533"/>
                  <a:pt x="1019" y="9581"/>
                </a:cubicBezTo>
                <a:cubicBezTo>
                  <a:pt x="1013" y="9579"/>
                  <a:pt x="1005" y="9577"/>
                  <a:pt x="998" y="9575"/>
                </a:cubicBezTo>
                <a:cubicBezTo>
                  <a:pt x="988" y="9593"/>
                  <a:pt x="985" y="9598"/>
                  <a:pt x="982" y="9605"/>
                </a:cubicBezTo>
                <a:cubicBezTo>
                  <a:pt x="959" y="9618"/>
                  <a:pt x="937" y="9629"/>
                  <a:pt x="915" y="9642"/>
                </a:cubicBezTo>
                <a:cubicBezTo>
                  <a:pt x="936" y="9679"/>
                  <a:pt x="951" y="9702"/>
                  <a:pt x="969" y="9733"/>
                </a:cubicBezTo>
                <a:cubicBezTo>
                  <a:pt x="965" y="9808"/>
                  <a:pt x="965" y="9884"/>
                  <a:pt x="977" y="9958"/>
                </a:cubicBezTo>
                <a:cubicBezTo>
                  <a:pt x="923" y="9986"/>
                  <a:pt x="870" y="10011"/>
                  <a:pt x="797" y="10049"/>
                </a:cubicBezTo>
                <a:cubicBezTo>
                  <a:pt x="885" y="10163"/>
                  <a:pt x="962" y="10247"/>
                  <a:pt x="1040" y="10353"/>
                </a:cubicBezTo>
                <a:cubicBezTo>
                  <a:pt x="1054" y="10486"/>
                  <a:pt x="1053" y="10627"/>
                  <a:pt x="994" y="10779"/>
                </a:cubicBezTo>
                <a:cubicBezTo>
                  <a:pt x="905" y="11008"/>
                  <a:pt x="1293" y="11361"/>
                  <a:pt x="1501" y="11223"/>
                </a:cubicBezTo>
                <a:cubicBezTo>
                  <a:pt x="1665" y="11114"/>
                  <a:pt x="1667" y="11257"/>
                  <a:pt x="1686" y="11332"/>
                </a:cubicBezTo>
                <a:cubicBezTo>
                  <a:pt x="1608" y="11492"/>
                  <a:pt x="1549" y="11607"/>
                  <a:pt x="1506" y="11697"/>
                </a:cubicBezTo>
                <a:cubicBezTo>
                  <a:pt x="1433" y="11715"/>
                  <a:pt x="1324" y="11707"/>
                  <a:pt x="1313" y="11752"/>
                </a:cubicBezTo>
                <a:cubicBezTo>
                  <a:pt x="1286" y="11858"/>
                  <a:pt x="1275" y="12017"/>
                  <a:pt x="1313" y="12105"/>
                </a:cubicBezTo>
                <a:cubicBezTo>
                  <a:pt x="1399" y="12302"/>
                  <a:pt x="1518" y="12471"/>
                  <a:pt x="1610" y="12628"/>
                </a:cubicBezTo>
                <a:cubicBezTo>
                  <a:pt x="1317" y="12641"/>
                  <a:pt x="1130" y="12818"/>
                  <a:pt x="1091" y="13102"/>
                </a:cubicBezTo>
                <a:cubicBezTo>
                  <a:pt x="999" y="13173"/>
                  <a:pt x="898" y="13254"/>
                  <a:pt x="856" y="13376"/>
                </a:cubicBezTo>
                <a:cubicBezTo>
                  <a:pt x="727" y="13753"/>
                  <a:pt x="983" y="13793"/>
                  <a:pt x="1124" y="13941"/>
                </a:cubicBezTo>
                <a:cubicBezTo>
                  <a:pt x="1049" y="13959"/>
                  <a:pt x="986" y="13957"/>
                  <a:pt x="923" y="13953"/>
                </a:cubicBezTo>
                <a:cubicBezTo>
                  <a:pt x="727" y="13943"/>
                  <a:pt x="660" y="14071"/>
                  <a:pt x="751" y="14312"/>
                </a:cubicBezTo>
                <a:cubicBezTo>
                  <a:pt x="791" y="14419"/>
                  <a:pt x="850" y="14525"/>
                  <a:pt x="919" y="14592"/>
                </a:cubicBezTo>
                <a:cubicBezTo>
                  <a:pt x="1129" y="14798"/>
                  <a:pt x="1134" y="14791"/>
                  <a:pt x="936" y="15103"/>
                </a:cubicBezTo>
                <a:cubicBezTo>
                  <a:pt x="1078" y="15261"/>
                  <a:pt x="1202" y="15462"/>
                  <a:pt x="1359" y="15559"/>
                </a:cubicBezTo>
                <a:cubicBezTo>
                  <a:pt x="1520" y="15659"/>
                  <a:pt x="1712" y="15651"/>
                  <a:pt x="1887" y="15711"/>
                </a:cubicBezTo>
                <a:cubicBezTo>
                  <a:pt x="1946" y="15731"/>
                  <a:pt x="2021" y="15806"/>
                  <a:pt x="2038" y="15881"/>
                </a:cubicBezTo>
                <a:cubicBezTo>
                  <a:pt x="2056" y="15961"/>
                  <a:pt x="2015" y="16067"/>
                  <a:pt x="1992" y="16210"/>
                </a:cubicBezTo>
                <a:cubicBezTo>
                  <a:pt x="1826" y="15931"/>
                  <a:pt x="1771" y="15873"/>
                  <a:pt x="1610" y="16015"/>
                </a:cubicBezTo>
                <a:cubicBezTo>
                  <a:pt x="1335" y="16260"/>
                  <a:pt x="977" y="16418"/>
                  <a:pt x="927" y="17019"/>
                </a:cubicBezTo>
                <a:cubicBezTo>
                  <a:pt x="683" y="17155"/>
                  <a:pt x="331" y="17611"/>
                  <a:pt x="219" y="17955"/>
                </a:cubicBezTo>
                <a:cubicBezTo>
                  <a:pt x="200" y="18012"/>
                  <a:pt x="173" y="18090"/>
                  <a:pt x="185" y="18138"/>
                </a:cubicBezTo>
                <a:cubicBezTo>
                  <a:pt x="250" y="18389"/>
                  <a:pt x="165" y="18556"/>
                  <a:pt x="59" y="18734"/>
                </a:cubicBezTo>
                <a:cubicBezTo>
                  <a:pt x="15" y="18809"/>
                  <a:pt x="-16" y="18968"/>
                  <a:pt x="9" y="19044"/>
                </a:cubicBezTo>
                <a:cubicBezTo>
                  <a:pt x="30" y="19107"/>
                  <a:pt x="142" y="19104"/>
                  <a:pt x="215" y="19129"/>
                </a:cubicBezTo>
                <a:cubicBezTo>
                  <a:pt x="239" y="19137"/>
                  <a:pt x="265" y="19138"/>
                  <a:pt x="311" y="19141"/>
                </a:cubicBezTo>
                <a:cubicBezTo>
                  <a:pt x="234" y="19360"/>
                  <a:pt x="171" y="19546"/>
                  <a:pt x="85" y="19792"/>
                </a:cubicBezTo>
                <a:cubicBezTo>
                  <a:pt x="309" y="19878"/>
                  <a:pt x="538" y="19949"/>
                  <a:pt x="759" y="20053"/>
                </a:cubicBezTo>
                <a:cubicBezTo>
                  <a:pt x="1272" y="20294"/>
                  <a:pt x="1775" y="20566"/>
                  <a:pt x="2289" y="20795"/>
                </a:cubicBezTo>
                <a:cubicBezTo>
                  <a:pt x="2523" y="20900"/>
                  <a:pt x="2793" y="21055"/>
                  <a:pt x="3010" y="20978"/>
                </a:cubicBezTo>
                <a:cubicBezTo>
                  <a:pt x="3330" y="20864"/>
                  <a:pt x="3591" y="20988"/>
                  <a:pt x="3845" y="21166"/>
                </a:cubicBezTo>
                <a:cubicBezTo>
                  <a:pt x="4208" y="21421"/>
                  <a:pt x="4587" y="21536"/>
                  <a:pt x="4981" y="21580"/>
                </a:cubicBezTo>
                <a:cubicBezTo>
                  <a:pt x="5080" y="21591"/>
                  <a:pt x="5187" y="21566"/>
                  <a:pt x="5282" y="21525"/>
                </a:cubicBezTo>
                <a:cubicBezTo>
                  <a:pt x="5323" y="21508"/>
                  <a:pt x="5343" y="21406"/>
                  <a:pt x="5375" y="21343"/>
                </a:cubicBezTo>
                <a:cubicBezTo>
                  <a:pt x="5328" y="21320"/>
                  <a:pt x="5284" y="21280"/>
                  <a:pt x="5236" y="21276"/>
                </a:cubicBezTo>
                <a:cubicBezTo>
                  <a:pt x="5131" y="21266"/>
                  <a:pt x="5023" y="21276"/>
                  <a:pt x="4918" y="21276"/>
                </a:cubicBezTo>
                <a:cubicBezTo>
                  <a:pt x="4915" y="21240"/>
                  <a:pt x="4912" y="21202"/>
                  <a:pt x="4909" y="21166"/>
                </a:cubicBezTo>
                <a:cubicBezTo>
                  <a:pt x="4965" y="21139"/>
                  <a:pt x="5022" y="21085"/>
                  <a:pt x="5077" y="21087"/>
                </a:cubicBezTo>
                <a:cubicBezTo>
                  <a:pt x="5308" y="21096"/>
                  <a:pt x="5538" y="21122"/>
                  <a:pt x="5769" y="21142"/>
                </a:cubicBezTo>
                <a:cubicBezTo>
                  <a:pt x="5897" y="21153"/>
                  <a:pt x="6026" y="21168"/>
                  <a:pt x="6154" y="21184"/>
                </a:cubicBezTo>
                <a:cubicBezTo>
                  <a:pt x="6261" y="21198"/>
                  <a:pt x="6368" y="21238"/>
                  <a:pt x="6473" y="21227"/>
                </a:cubicBezTo>
                <a:cubicBezTo>
                  <a:pt x="6585" y="21215"/>
                  <a:pt x="6697" y="21154"/>
                  <a:pt x="6837" y="21105"/>
                </a:cubicBezTo>
                <a:cubicBezTo>
                  <a:pt x="6813" y="21268"/>
                  <a:pt x="6798" y="21372"/>
                  <a:pt x="6783" y="21470"/>
                </a:cubicBezTo>
                <a:cubicBezTo>
                  <a:pt x="7092" y="21585"/>
                  <a:pt x="7156" y="21209"/>
                  <a:pt x="7278" y="20959"/>
                </a:cubicBezTo>
                <a:cubicBezTo>
                  <a:pt x="7439" y="21286"/>
                  <a:pt x="7812" y="21293"/>
                  <a:pt x="8020" y="21039"/>
                </a:cubicBezTo>
                <a:cubicBezTo>
                  <a:pt x="8104" y="21093"/>
                  <a:pt x="8190" y="21189"/>
                  <a:pt x="8225" y="21160"/>
                </a:cubicBezTo>
                <a:cubicBezTo>
                  <a:pt x="8447" y="20978"/>
                  <a:pt x="8651" y="20837"/>
                  <a:pt x="8929" y="20966"/>
                </a:cubicBezTo>
                <a:cubicBezTo>
                  <a:pt x="9124" y="21055"/>
                  <a:pt x="9349" y="20997"/>
                  <a:pt x="9562" y="21002"/>
                </a:cubicBezTo>
                <a:cubicBezTo>
                  <a:pt x="9663" y="21004"/>
                  <a:pt x="9769" y="21021"/>
                  <a:pt x="9868" y="21002"/>
                </a:cubicBezTo>
                <a:cubicBezTo>
                  <a:pt x="10107" y="20957"/>
                  <a:pt x="10343" y="20911"/>
                  <a:pt x="10577" y="20832"/>
                </a:cubicBezTo>
                <a:cubicBezTo>
                  <a:pt x="10864" y="20734"/>
                  <a:pt x="11147" y="20600"/>
                  <a:pt x="11432" y="20485"/>
                </a:cubicBezTo>
                <a:cubicBezTo>
                  <a:pt x="11528" y="20446"/>
                  <a:pt x="11636" y="20361"/>
                  <a:pt x="11721" y="20394"/>
                </a:cubicBezTo>
                <a:cubicBezTo>
                  <a:pt x="12196" y="20577"/>
                  <a:pt x="12606" y="20331"/>
                  <a:pt x="13020" y="20047"/>
                </a:cubicBezTo>
                <a:cubicBezTo>
                  <a:pt x="13399" y="19789"/>
                  <a:pt x="13788" y="19552"/>
                  <a:pt x="14177" y="19330"/>
                </a:cubicBezTo>
                <a:cubicBezTo>
                  <a:pt x="14386" y="19210"/>
                  <a:pt x="14607" y="19147"/>
                  <a:pt x="14823" y="19050"/>
                </a:cubicBezTo>
                <a:cubicBezTo>
                  <a:pt x="15603" y="18697"/>
                  <a:pt x="16380" y="18332"/>
                  <a:pt x="17162" y="17986"/>
                </a:cubicBezTo>
                <a:cubicBezTo>
                  <a:pt x="17354" y="17900"/>
                  <a:pt x="17561" y="17868"/>
                  <a:pt x="17757" y="17797"/>
                </a:cubicBezTo>
                <a:cubicBezTo>
                  <a:pt x="18066" y="17685"/>
                  <a:pt x="18380" y="17605"/>
                  <a:pt x="18675" y="17438"/>
                </a:cubicBezTo>
                <a:cubicBezTo>
                  <a:pt x="19161" y="17164"/>
                  <a:pt x="19634" y="16833"/>
                  <a:pt x="20109" y="16520"/>
                </a:cubicBezTo>
                <a:cubicBezTo>
                  <a:pt x="20203" y="16458"/>
                  <a:pt x="20285" y="16360"/>
                  <a:pt x="20373" y="16277"/>
                </a:cubicBezTo>
                <a:cubicBezTo>
                  <a:pt x="20358" y="16231"/>
                  <a:pt x="20342" y="16182"/>
                  <a:pt x="20326" y="16137"/>
                </a:cubicBezTo>
                <a:cubicBezTo>
                  <a:pt x="19890" y="16327"/>
                  <a:pt x="19455" y="16518"/>
                  <a:pt x="19019" y="16708"/>
                </a:cubicBezTo>
                <a:cubicBezTo>
                  <a:pt x="19013" y="16682"/>
                  <a:pt x="19008" y="16655"/>
                  <a:pt x="19002" y="16629"/>
                </a:cubicBezTo>
                <a:cubicBezTo>
                  <a:pt x="19099" y="16564"/>
                  <a:pt x="19190" y="16482"/>
                  <a:pt x="19291" y="16441"/>
                </a:cubicBezTo>
                <a:cubicBezTo>
                  <a:pt x="19723" y="16266"/>
                  <a:pt x="20155" y="16097"/>
                  <a:pt x="20591" y="15942"/>
                </a:cubicBezTo>
                <a:cubicBezTo>
                  <a:pt x="20834" y="15856"/>
                  <a:pt x="20992" y="15630"/>
                  <a:pt x="20976" y="15389"/>
                </a:cubicBezTo>
                <a:cubicBezTo>
                  <a:pt x="20836" y="15352"/>
                  <a:pt x="20703" y="15320"/>
                  <a:pt x="20570" y="15285"/>
                </a:cubicBezTo>
                <a:cubicBezTo>
                  <a:pt x="20568" y="15256"/>
                  <a:pt x="20567" y="15224"/>
                  <a:pt x="20565" y="15194"/>
                </a:cubicBezTo>
                <a:cubicBezTo>
                  <a:pt x="20811" y="15049"/>
                  <a:pt x="21153" y="15184"/>
                  <a:pt x="21286" y="14714"/>
                </a:cubicBezTo>
                <a:cubicBezTo>
                  <a:pt x="21116" y="14535"/>
                  <a:pt x="21136" y="14477"/>
                  <a:pt x="21492" y="14154"/>
                </a:cubicBezTo>
                <a:cubicBezTo>
                  <a:pt x="21276" y="14170"/>
                  <a:pt x="21088" y="14182"/>
                  <a:pt x="20880" y="14197"/>
                </a:cubicBezTo>
                <a:cubicBezTo>
                  <a:pt x="21074" y="13889"/>
                  <a:pt x="21442" y="14082"/>
                  <a:pt x="21567" y="13576"/>
                </a:cubicBezTo>
                <a:cubicBezTo>
                  <a:pt x="21471" y="13611"/>
                  <a:pt x="21408" y="13637"/>
                  <a:pt x="21341" y="13662"/>
                </a:cubicBezTo>
                <a:cubicBezTo>
                  <a:pt x="21222" y="13704"/>
                  <a:pt x="21101" y="13753"/>
                  <a:pt x="20980" y="13789"/>
                </a:cubicBezTo>
                <a:cubicBezTo>
                  <a:pt x="20692" y="13876"/>
                  <a:pt x="20402" y="13955"/>
                  <a:pt x="20113" y="14039"/>
                </a:cubicBezTo>
                <a:cubicBezTo>
                  <a:pt x="19984" y="14076"/>
                  <a:pt x="19857" y="14114"/>
                  <a:pt x="19727" y="14142"/>
                </a:cubicBezTo>
                <a:cubicBezTo>
                  <a:pt x="19720" y="14143"/>
                  <a:pt x="19703" y="14038"/>
                  <a:pt x="19694" y="13996"/>
                </a:cubicBezTo>
                <a:cubicBezTo>
                  <a:pt x="19297" y="14070"/>
                  <a:pt x="18968" y="14583"/>
                  <a:pt x="18478" y="14300"/>
                </a:cubicBezTo>
                <a:cubicBezTo>
                  <a:pt x="19215" y="13906"/>
                  <a:pt x="19920" y="13529"/>
                  <a:pt x="20628" y="13151"/>
                </a:cubicBezTo>
                <a:cubicBezTo>
                  <a:pt x="20628" y="13140"/>
                  <a:pt x="20629" y="13131"/>
                  <a:pt x="20628" y="13120"/>
                </a:cubicBezTo>
                <a:cubicBezTo>
                  <a:pt x="20474" y="13149"/>
                  <a:pt x="20318" y="13178"/>
                  <a:pt x="20205" y="13199"/>
                </a:cubicBezTo>
                <a:cubicBezTo>
                  <a:pt x="20312" y="13092"/>
                  <a:pt x="20437" y="12973"/>
                  <a:pt x="20557" y="12853"/>
                </a:cubicBezTo>
                <a:cubicBezTo>
                  <a:pt x="20618" y="12872"/>
                  <a:pt x="20680" y="12888"/>
                  <a:pt x="20741" y="12938"/>
                </a:cubicBezTo>
                <a:cubicBezTo>
                  <a:pt x="20774" y="12964"/>
                  <a:pt x="20854" y="12946"/>
                  <a:pt x="20871" y="12907"/>
                </a:cubicBezTo>
                <a:cubicBezTo>
                  <a:pt x="20896" y="12853"/>
                  <a:pt x="20900" y="12744"/>
                  <a:pt x="20880" y="12682"/>
                </a:cubicBezTo>
                <a:cubicBezTo>
                  <a:pt x="20822" y="12503"/>
                  <a:pt x="20725" y="12406"/>
                  <a:pt x="20603" y="12360"/>
                </a:cubicBezTo>
                <a:cubicBezTo>
                  <a:pt x="20600" y="12332"/>
                  <a:pt x="20598" y="12303"/>
                  <a:pt x="20595" y="12275"/>
                </a:cubicBezTo>
                <a:cubicBezTo>
                  <a:pt x="20549" y="12282"/>
                  <a:pt x="20503" y="12292"/>
                  <a:pt x="20456" y="12299"/>
                </a:cubicBezTo>
                <a:cubicBezTo>
                  <a:pt x="20369" y="12292"/>
                  <a:pt x="20320" y="12237"/>
                  <a:pt x="20297" y="12147"/>
                </a:cubicBezTo>
                <a:cubicBezTo>
                  <a:pt x="20381" y="12099"/>
                  <a:pt x="20465" y="12049"/>
                  <a:pt x="20549" y="12001"/>
                </a:cubicBezTo>
                <a:cubicBezTo>
                  <a:pt x="20555" y="12003"/>
                  <a:pt x="20563" y="12005"/>
                  <a:pt x="20570" y="12007"/>
                </a:cubicBezTo>
                <a:cubicBezTo>
                  <a:pt x="20580" y="11989"/>
                  <a:pt x="20583" y="11984"/>
                  <a:pt x="20586" y="11977"/>
                </a:cubicBezTo>
                <a:cubicBezTo>
                  <a:pt x="20609" y="11964"/>
                  <a:pt x="20631" y="11953"/>
                  <a:pt x="20653" y="11940"/>
                </a:cubicBezTo>
                <a:cubicBezTo>
                  <a:pt x="20631" y="11902"/>
                  <a:pt x="20617" y="11880"/>
                  <a:pt x="20599" y="11849"/>
                </a:cubicBezTo>
                <a:cubicBezTo>
                  <a:pt x="20603" y="11776"/>
                  <a:pt x="20606" y="11702"/>
                  <a:pt x="20595" y="11630"/>
                </a:cubicBezTo>
                <a:cubicBezTo>
                  <a:pt x="20649" y="11602"/>
                  <a:pt x="20699" y="11571"/>
                  <a:pt x="20771" y="11533"/>
                </a:cubicBezTo>
                <a:cubicBezTo>
                  <a:pt x="20683" y="11419"/>
                  <a:pt x="20610" y="11334"/>
                  <a:pt x="20532" y="11229"/>
                </a:cubicBezTo>
                <a:cubicBezTo>
                  <a:pt x="20518" y="11097"/>
                  <a:pt x="20519" y="10960"/>
                  <a:pt x="20578" y="10809"/>
                </a:cubicBezTo>
                <a:cubicBezTo>
                  <a:pt x="20667" y="10580"/>
                  <a:pt x="20275" y="10221"/>
                  <a:pt x="20067" y="10359"/>
                </a:cubicBezTo>
                <a:cubicBezTo>
                  <a:pt x="19903" y="10468"/>
                  <a:pt x="19905" y="10325"/>
                  <a:pt x="19886" y="10250"/>
                </a:cubicBezTo>
                <a:cubicBezTo>
                  <a:pt x="19964" y="10090"/>
                  <a:pt x="20019" y="9981"/>
                  <a:pt x="20062" y="9891"/>
                </a:cubicBezTo>
                <a:cubicBezTo>
                  <a:pt x="20135" y="9873"/>
                  <a:pt x="20248" y="9882"/>
                  <a:pt x="20259" y="9836"/>
                </a:cubicBezTo>
                <a:cubicBezTo>
                  <a:pt x="20287" y="9730"/>
                  <a:pt x="20293" y="9571"/>
                  <a:pt x="20255" y="9483"/>
                </a:cubicBezTo>
                <a:cubicBezTo>
                  <a:pt x="20169" y="9286"/>
                  <a:pt x="20050" y="9117"/>
                  <a:pt x="19958" y="8960"/>
                </a:cubicBezTo>
                <a:cubicBezTo>
                  <a:pt x="20251" y="8947"/>
                  <a:pt x="20442" y="8764"/>
                  <a:pt x="20482" y="8480"/>
                </a:cubicBezTo>
                <a:cubicBezTo>
                  <a:pt x="20573" y="8409"/>
                  <a:pt x="20670" y="8334"/>
                  <a:pt x="20712" y="8212"/>
                </a:cubicBezTo>
                <a:cubicBezTo>
                  <a:pt x="20841" y="7835"/>
                  <a:pt x="20585" y="7789"/>
                  <a:pt x="20444" y="7641"/>
                </a:cubicBezTo>
                <a:cubicBezTo>
                  <a:pt x="20519" y="7623"/>
                  <a:pt x="20582" y="7631"/>
                  <a:pt x="20645" y="7635"/>
                </a:cubicBezTo>
                <a:cubicBezTo>
                  <a:pt x="20841" y="7645"/>
                  <a:pt x="20908" y="7511"/>
                  <a:pt x="20817" y="7270"/>
                </a:cubicBezTo>
                <a:cubicBezTo>
                  <a:pt x="20777" y="7163"/>
                  <a:pt x="20718" y="7057"/>
                  <a:pt x="20649" y="6990"/>
                </a:cubicBezTo>
                <a:cubicBezTo>
                  <a:pt x="20439" y="6784"/>
                  <a:pt x="20438" y="6791"/>
                  <a:pt x="20637" y="6479"/>
                </a:cubicBezTo>
                <a:cubicBezTo>
                  <a:pt x="20494" y="6321"/>
                  <a:pt x="20366" y="6120"/>
                  <a:pt x="20209" y="6023"/>
                </a:cubicBezTo>
                <a:cubicBezTo>
                  <a:pt x="20048" y="5923"/>
                  <a:pt x="19856" y="5937"/>
                  <a:pt x="19681" y="5877"/>
                </a:cubicBezTo>
                <a:cubicBezTo>
                  <a:pt x="19622" y="5857"/>
                  <a:pt x="19547" y="5782"/>
                  <a:pt x="19530" y="5707"/>
                </a:cubicBezTo>
                <a:cubicBezTo>
                  <a:pt x="19512" y="5627"/>
                  <a:pt x="19553" y="5515"/>
                  <a:pt x="19576" y="5372"/>
                </a:cubicBezTo>
                <a:cubicBezTo>
                  <a:pt x="19742" y="5651"/>
                  <a:pt x="19801" y="5709"/>
                  <a:pt x="19962" y="5567"/>
                </a:cubicBezTo>
                <a:cubicBezTo>
                  <a:pt x="20237" y="5322"/>
                  <a:pt x="20591" y="5164"/>
                  <a:pt x="20641" y="4563"/>
                </a:cubicBezTo>
                <a:cubicBezTo>
                  <a:pt x="20885" y="4427"/>
                  <a:pt x="21237" y="3971"/>
                  <a:pt x="21349" y="3627"/>
                </a:cubicBezTo>
                <a:cubicBezTo>
                  <a:pt x="21368" y="3570"/>
                  <a:pt x="21395" y="3492"/>
                  <a:pt x="21383" y="3444"/>
                </a:cubicBezTo>
                <a:cubicBezTo>
                  <a:pt x="21318" y="3193"/>
                  <a:pt x="21403" y="3033"/>
                  <a:pt x="21509" y="2854"/>
                </a:cubicBezTo>
                <a:cubicBezTo>
                  <a:pt x="21553" y="2779"/>
                  <a:pt x="21584" y="2621"/>
                  <a:pt x="21559" y="2544"/>
                </a:cubicBezTo>
                <a:cubicBezTo>
                  <a:pt x="21538" y="2481"/>
                  <a:pt x="21426" y="2478"/>
                  <a:pt x="21353" y="2453"/>
                </a:cubicBezTo>
                <a:cubicBezTo>
                  <a:pt x="21329" y="2445"/>
                  <a:pt x="21303" y="2450"/>
                  <a:pt x="21257" y="2447"/>
                </a:cubicBezTo>
                <a:cubicBezTo>
                  <a:pt x="21334" y="2228"/>
                  <a:pt x="21402" y="2042"/>
                  <a:pt x="21488" y="1796"/>
                </a:cubicBezTo>
                <a:cubicBezTo>
                  <a:pt x="21263" y="1710"/>
                  <a:pt x="21034" y="1633"/>
                  <a:pt x="20813" y="1529"/>
                </a:cubicBezTo>
                <a:cubicBezTo>
                  <a:pt x="20301" y="1288"/>
                  <a:pt x="19793" y="1016"/>
                  <a:pt x="19279" y="787"/>
                </a:cubicBezTo>
                <a:cubicBezTo>
                  <a:pt x="19045" y="682"/>
                  <a:pt x="18779" y="533"/>
                  <a:pt x="18562" y="610"/>
                </a:cubicBezTo>
                <a:cubicBezTo>
                  <a:pt x="18242" y="724"/>
                  <a:pt x="17977" y="600"/>
                  <a:pt x="17723" y="422"/>
                </a:cubicBezTo>
                <a:cubicBezTo>
                  <a:pt x="17360" y="167"/>
                  <a:pt x="16986" y="46"/>
                  <a:pt x="16592" y="2"/>
                </a:cubicBezTo>
                <a:close/>
              </a:path>
            </a:pathLst>
          </a:custGeom>
        </p:spPr>
        <p:txBody>
          <a:bodyPr/>
          <a:lstStyle/>
          <a:p>
            <a:pPr defTabSz="642937">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p>
        </p:txBody>
      </p:sp>
      <p:sp>
        <p:nvSpPr>
          <p:cNvPr id="892" name="Venenatis Euismod Purus"/>
          <p:cNvSpPr txBox="1">
            <a:spLocks noGrp="1"/>
          </p:cNvSpPr>
          <p:nvPr>
            <p:ph type="body" idx="16"/>
          </p:nvPr>
        </p:nvSpPr>
        <p:spPr>
          <a:xfrm>
            <a:off x="11087196" y="7832332"/>
            <a:ext cx="9655246" cy="984568"/>
          </a:xfrm>
          <a:prstGeom prst="rect">
            <a:avLst/>
          </a:prstGeom>
        </p:spPr>
        <p:txBody>
          <a:bodyPr/>
          <a:lstStyle/>
          <a:p>
            <a:pPr>
              <a:lnSpc>
                <a:spcPct val="80000"/>
              </a:lnSpc>
            </a:pPr>
            <a:r>
              <a:rPr lang="fr-FR" sz="6000" dirty="0" smtClean="0"/>
              <a:t>Principales recommandations</a:t>
            </a:r>
            <a:endParaRPr sz="2800" dirty="0"/>
          </a:p>
        </p:txBody>
      </p:sp>
      <p:sp>
        <p:nvSpPr>
          <p:cNvPr id="894" name="Rectangle"/>
          <p:cNvSpPr>
            <a:spLocks noGrp="1"/>
          </p:cNvSpPr>
          <p:nvPr>
            <p:ph type="body" idx="17"/>
          </p:nvPr>
        </p:nvSpPr>
        <p:spPr>
          <a:prstGeom prst="rect">
            <a:avLst/>
          </a:prstGeom>
        </p:spPr>
        <p:txBody>
          <a:bodyPr/>
          <a:lstStyle/>
          <a:p>
            <a:pPr>
              <a:defRPr sz="5800">
                <a:latin typeface="Gill Sans"/>
                <a:ea typeface="Gill Sans"/>
                <a:cs typeface="Gill Sans"/>
                <a:sym typeface="Gill Sans"/>
              </a:defRPr>
            </a:pPr>
            <a:endParaRPr dirty="0"/>
          </a:p>
        </p:txBody>
      </p:sp>
      <p:sp>
        <p:nvSpPr>
          <p:cNvPr id="895" name="Line"/>
          <p:cNvSpPr>
            <a:spLocks noGrp="1"/>
          </p:cNvSpPr>
          <p:nvPr>
            <p:ph type="body" idx="18"/>
          </p:nvPr>
        </p:nvSpPr>
        <p:spPr>
          <a:xfrm>
            <a:off x="12191999" y="12260426"/>
            <a:ext cx="1" cy="371869"/>
          </a:xfrm>
          <a:prstGeom prst="line">
            <a:avLst/>
          </a:prstGeom>
        </p:spPr>
        <p:txBody>
          <a:bodyPr/>
          <a:lstStyle/>
          <a:p>
            <a:pPr>
              <a:defRPr sz="56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p>
        </p:txBody>
      </p:sp>
      <p:sp>
        <p:nvSpPr>
          <p:cNvPr id="896" name="Slide Number"/>
          <p:cNvSpPr txBox="1">
            <a:spLocks noGrp="1"/>
          </p:cNvSpPr>
          <p:nvPr>
            <p:ph type="sldNum" sz="quarter" idx="2"/>
          </p:nvPr>
        </p:nvSpPr>
        <p:spPr>
          <a:xfrm>
            <a:off x="12051220" y="11772503"/>
            <a:ext cx="281560" cy="422276"/>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129</a:t>
            </a:fld>
            <a:endParaRPr dirty="0"/>
          </a:p>
        </p:txBody>
      </p:sp>
      <p:sp>
        <p:nvSpPr>
          <p:cNvPr id="897" name="#1"/>
          <p:cNvSpPr txBox="1">
            <a:spLocks noGrp="1"/>
          </p:cNvSpPr>
          <p:nvPr>
            <p:ph type="body" idx="19"/>
          </p:nvPr>
        </p:nvSpPr>
        <p:spPr>
          <a:xfrm>
            <a:off x="8787016" y="7896853"/>
            <a:ext cx="1030752" cy="984568"/>
          </a:xfrm>
          <a:prstGeom prst="rect">
            <a:avLst/>
          </a:prstGeom>
        </p:spPr>
        <p:txBody>
          <a:bodyPr/>
          <a:lstStyle/>
          <a:p>
            <a:r>
              <a:rPr dirty="0" smtClean="0"/>
              <a:t>#</a:t>
            </a:r>
            <a:r>
              <a:rPr lang="fr-FR" dirty="0"/>
              <a:t>3</a:t>
            </a:r>
            <a:endParaRPr dirty="0"/>
          </a:p>
        </p:txBody>
      </p:sp>
      <p:sp>
        <p:nvSpPr>
          <p:cNvPr id="900" name="#2"/>
          <p:cNvSpPr txBox="1">
            <a:spLocks noGrp="1"/>
          </p:cNvSpPr>
          <p:nvPr>
            <p:ph type="body" idx="22"/>
          </p:nvPr>
        </p:nvSpPr>
        <p:spPr>
          <a:xfrm>
            <a:off x="3745523" y="8977455"/>
            <a:ext cx="1030752" cy="984568"/>
          </a:xfrm>
          <a:prstGeom prst="rect">
            <a:avLst/>
          </a:prstGeom>
        </p:spPr>
        <p:txBody>
          <a:bodyPr/>
          <a:lstStyle/>
          <a:p>
            <a:r>
              <a:rPr dirty="0"/>
              <a:t>#2</a:t>
            </a:r>
          </a:p>
        </p:txBody>
      </p:sp>
      <p:sp>
        <p:nvSpPr>
          <p:cNvPr id="904" name="#3"/>
          <p:cNvSpPr txBox="1">
            <a:spLocks noGrp="1"/>
          </p:cNvSpPr>
          <p:nvPr>
            <p:ph type="body" idx="26"/>
          </p:nvPr>
        </p:nvSpPr>
        <p:spPr>
          <a:xfrm>
            <a:off x="13730491" y="6280498"/>
            <a:ext cx="1030752" cy="984568"/>
          </a:xfrm>
          <a:prstGeom prst="rect">
            <a:avLst/>
          </a:prstGeom>
        </p:spPr>
        <p:txBody>
          <a:bodyPr/>
          <a:lstStyle/>
          <a:p>
            <a:r>
              <a:rPr dirty="0"/>
              <a:t>#3</a:t>
            </a:r>
          </a:p>
        </p:txBody>
      </p:sp>
      <p:sp>
        <p:nvSpPr>
          <p:cNvPr id="22" name="#3">
            <a:extLst>
              <a:ext uri="{FF2B5EF4-FFF2-40B4-BE49-F238E27FC236}">
                <a16:creationId xmlns="" xmlns:a16="http://schemas.microsoft.com/office/drawing/2014/main" id="{A5EDDBB0-B435-894F-AB23-B334E1D7CBEC}"/>
              </a:ext>
            </a:extLst>
          </p:cNvPr>
          <p:cNvSpPr txBox="1">
            <a:spLocks/>
          </p:cNvSpPr>
          <p:nvPr/>
        </p:nvSpPr>
        <p:spPr>
          <a:xfrm>
            <a:off x="14132913" y="9030625"/>
            <a:ext cx="1030752" cy="984568"/>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lstStyle>
            <a:lvl1pPr marL="0" marR="0" indent="0" algn="l" defTabSz="821531" eaLnBrk="1" latinLnBrk="0" hangingPunct="1">
              <a:lnSpc>
                <a:spcPct val="70000"/>
              </a:lnSpc>
              <a:spcBef>
                <a:spcPts val="0"/>
              </a:spcBef>
              <a:spcAft>
                <a:spcPts val="0"/>
              </a:spcAft>
              <a:buClrTx/>
              <a:buSzTx/>
              <a:buFontTx/>
              <a:buNone/>
              <a:tabLst/>
              <a:defRPr sz="5000" b="1" i="0" u="none" strike="noStrike" cap="all" spc="0" baseline="0">
                <a:ln>
                  <a:noFill/>
                </a:ln>
                <a:solidFill>
                  <a:srgbClr val="FFFFFF"/>
                </a:solidFill>
                <a:uFillTx/>
                <a:latin typeface="+mj-lt"/>
                <a:ea typeface="+mj-ea"/>
                <a:cs typeface="+mj-cs"/>
                <a:sym typeface="Avenir Next"/>
              </a:defRPr>
            </a:lvl1pPr>
            <a:lvl2pPr marL="0" marR="0" indent="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2pPr>
            <a:lvl3pPr marL="0" marR="0" indent="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3pPr>
            <a:lvl4pPr marL="0" marR="0" indent="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4pPr>
            <a:lvl5pPr marL="0" marR="0" indent="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5pPr>
            <a:lvl6pPr marL="0" marR="0" indent="35560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6pPr>
            <a:lvl7pPr marL="0" marR="0" indent="71120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7pPr>
            <a:lvl8pPr marL="0" marR="0" indent="106680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8pPr>
            <a:lvl9pPr marL="0" marR="0" indent="142240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9pPr>
          </a:lstStyle>
          <a:p>
            <a:r>
              <a:rPr lang="fr-FR" dirty="0"/>
              <a:t>#3</a:t>
            </a:r>
          </a:p>
        </p:txBody>
      </p:sp>
      <p:sp>
        <p:nvSpPr>
          <p:cNvPr id="42" name="ZoneTexte 41">
            <a:extLst>
              <a:ext uri="{FF2B5EF4-FFF2-40B4-BE49-F238E27FC236}">
                <a16:creationId xmlns="" xmlns:a16="http://schemas.microsoft.com/office/drawing/2014/main" id="{1F2D9E2C-2BAD-6A4A-BC28-3DF9F36E2171}"/>
              </a:ext>
            </a:extLst>
          </p:cNvPr>
          <p:cNvSpPr txBox="1"/>
          <p:nvPr/>
        </p:nvSpPr>
        <p:spPr>
          <a:xfrm>
            <a:off x="897444" y="12362917"/>
            <a:ext cx="7636956" cy="7598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algn="l"/>
            <a:r>
              <a:rPr lang="fr-FR" sz="2000" dirty="0">
                <a:latin typeface="Avenir Next Ultra Light" panose="020B0203020202020204" pitchFamily="34" charset="77"/>
              </a:rPr>
              <a:t>Christophe Gervasi – </a:t>
            </a:r>
            <a:r>
              <a:rPr lang="fr-FR" sz="2000" dirty="0" smtClean="0">
                <a:latin typeface="Avenir Next Ultra Light" panose="020B0203020202020204" pitchFamily="34" charset="77"/>
              </a:rPr>
              <a:t> Rapport qualitatif  - Construire un </a:t>
            </a:r>
            <a:r>
              <a:rPr lang="fr-FR" sz="2000" dirty="0">
                <a:latin typeface="Avenir Next Ultra Light" panose="020B0203020202020204" pitchFamily="34" charset="77"/>
              </a:rPr>
              <a:t>Nous </a:t>
            </a:r>
            <a:r>
              <a:rPr lang="fr-FR" sz="2000" dirty="0" smtClean="0">
                <a:latin typeface="Avenir Next Ultra Light" panose="020B0203020202020204" pitchFamily="34" charset="77"/>
              </a:rPr>
              <a:t>européen – Juillet 2021</a:t>
            </a:r>
            <a:endParaRPr kumimoji="0" lang="fr-FR" sz="2000" u="none" strike="noStrike" cap="none" spc="0" normalizeH="0" baseline="0" dirty="0">
              <a:ln>
                <a:noFill/>
              </a:ln>
              <a:solidFill>
                <a:srgbClr val="000000"/>
              </a:solidFill>
              <a:effectLst/>
              <a:uFillTx/>
              <a:latin typeface="Avenir Next Ultra Light" panose="020B0203020202020204" pitchFamily="34" charset="77"/>
              <a:sym typeface="Gill Sans"/>
            </a:endParaRPr>
          </a:p>
        </p:txBody>
      </p:sp>
    </p:spTree>
    <p:extLst>
      <p:ext uri="{BB962C8B-B14F-4D97-AF65-F5344CB8AC3E}">
        <p14:creationId xmlns:p14="http://schemas.microsoft.com/office/powerpoint/2010/main" val="2801181593"/>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 xmlns:a16="http://schemas.microsoft.com/office/drawing/2014/main" id="{9A3C046A-B3F5-9A42-B408-759E55BE4BE7}"/>
              </a:ext>
            </a:extLst>
          </p:cNvPr>
          <p:cNvSpPr>
            <a:spLocks noGrp="1"/>
          </p:cNvSpPr>
          <p:nvPr>
            <p:ph type="body" sz="quarter" idx="15"/>
          </p:nvPr>
        </p:nvSpPr>
        <p:spPr/>
        <p:txBody>
          <a:bodyPr/>
          <a:lstStyle/>
          <a:p>
            <a:endParaRPr lang="fr-FR" dirty="0"/>
          </a:p>
        </p:txBody>
      </p:sp>
      <p:sp>
        <p:nvSpPr>
          <p:cNvPr id="5" name="Espace réservé du texte 4">
            <a:extLst>
              <a:ext uri="{FF2B5EF4-FFF2-40B4-BE49-F238E27FC236}">
                <a16:creationId xmlns="" xmlns:a16="http://schemas.microsoft.com/office/drawing/2014/main" id="{81AA34F7-61BD-DE46-A618-3EEE7C67794C}"/>
              </a:ext>
            </a:extLst>
          </p:cNvPr>
          <p:cNvSpPr>
            <a:spLocks noGrp="1"/>
          </p:cNvSpPr>
          <p:nvPr>
            <p:ph type="body" sz="quarter" idx="16"/>
          </p:nvPr>
        </p:nvSpPr>
        <p:spPr/>
        <p:txBody>
          <a:bodyPr/>
          <a:lstStyle/>
          <a:p>
            <a:endParaRPr lang="fr-FR" dirty="0"/>
          </a:p>
        </p:txBody>
      </p:sp>
      <p:sp>
        <p:nvSpPr>
          <p:cNvPr id="885"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13</a:t>
            </a:fld>
            <a:endParaRPr dirty="0"/>
          </a:p>
        </p:txBody>
      </p:sp>
      <p:sp>
        <p:nvSpPr>
          <p:cNvPr id="886" name="Body"/>
          <p:cNvSpPr txBox="1">
            <a:spLocks noGrp="1"/>
          </p:cNvSpPr>
          <p:nvPr>
            <p:ph type="body" sz="half" idx="1"/>
          </p:nvPr>
        </p:nvSpPr>
        <p:spPr>
          <a:xfrm>
            <a:off x="2528812" y="4169991"/>
            <a:ext cx="19733919" cy="6317306"/>
          </a:xfrm>
          <a:prstGeom prst="rect">
            <a:avLst/>
          </a:prstGeom>
        </p:spPr>
        <p:txBody>
          <a:bodyPr wrap="square" numCol="1" anchor="ctr"/>
          <a:lstStyle/>
          <a:p>
            <a:pPr marL="133350">
              <a:lnSpc>
                <a:spcPct val="100000"/>
              </a:lnSpc>
              <a:spcBef>
                <a:spcPts val="1800"/>
              </a:spcBef>
              <a:buSzPct val="124000"/>
              <a:tabLst>
                <a:tab pos="1508125" algn="l"/>
              </a:tabLst>
            </a:pPr>
            <a:endParaRPr lang="fr-FR" sz="3600" dirty="0">
              <a:latin typeface="+mj-lt"/>
            </a:endParaRPr>
          </a:p>
          <a:p>
            <a:pPr marL="133350">
              <a:lnSpc>
                <a:spcPct val="100000"/>
              </a:lnSpc>
              <a:spcBef>
                <a:spcPts val="1800"/>
              </a:spcBef>
              <a:buSzPct val="124000"/>
              <a:tabLst>
                <a:tab pos="1508125" algn="l"/>
              </a:tabLst>
            </a:pPr>
            <a:r>
              <a:rPr lang="fr-FR" sz="3600" b="1" dirty="0">
                <a:solidFill>
                  <a:schemeClr val="accent1"/>
                </a:solidFill>
                <a:latin typeface="Avenir Next Heavy" panose="020B0503020202020204" pitchFamily="34" charset="0"/>
                <a:cs typeface="+mn-cs"/>
              </a:rPr>
              <a:t>Prestation matérielle et immatérielle</a:t>
            </a:r>
          </a:p>
          <a:p>
            <a:pPr marL="704850" indent="-571500">
              <a:lnSpc>
                <a:spcPct val="100000"/>
              </a:lnSpc>
              <a:spcBef>
                <a:spcPts val="1800"/>
              </a:spcBef>
              <a:buSzPct val="124000"/>
              <a:buBlip>
                <a:blip r:embed="rId2"/>
              </a:buBlip>
              <a:tabLst>
                <a:tab pos="1508125" algn="l"/>
              </a:tabLst>
            </a:pPr>
            <a:r>
              <a:rPr lang="fr-FR" sz="3600" dirty="0">
                <a:latin typeface="+mj-lt"/>
              </a:rPr>
              <a:t>Exploitation des sondages disponibles </a:t>
            </a:r>
          </a:p>
          <a:p>
            <a:pPr marL="704850" indent="-571500">
              <a:lnSpc>
                <a:spcPct val="100000"/>
              </a:lnSpc>
              <a:spcBef>
                <a:spcPts val="1800"/>
              </a:spcBef>
              <a:buSzPct val="124000"/>
              <a:buBlip>
                <a:blip r:embed="rId2"/>
              </a:buBlip>
              <a:tabLst>
                <a:tab pos="1508125" algn="l"/>
              </a:tabLst>
            </a:pPr>
            <a:r>
              <a:rPr lang="fr-FR" sz="3600" dirty="0">
                <a:latin typeface="+mj-lt"/>
              </a:rPr>
              <a:t> Recherche sur l’historique des formulations relatives à la construction européenne</a:t>
            </a:r>
          </a:p>
          <a:p>
            <a:pPr marL="704850" indent="-571500">
              <a:lnSpc>
                <a:spcPct val="100000"/>
              </a:lnSpc>
              <a:spcBef>
                <a:spcPts val="1800"/>
              </a:spcBef>
              <a:buSzPct val="124000"/>
              <a:buBlip>
                <a:blip r:embed="rId2"/>
              </a:buBlip>
              <a:tabLst>
                <a:tab pos="1508125" algn="l"/>
              </a:tabLst>
            </a:pPr>
            <a:r>
              <a:rPr lang="fr-FR" sz="3600" dirty="0">
                <a:latin typeface="+mj-lt"/>
              </a:rPr>
              <a:t> Sélection de l’information et proposition d’une liste de termes</a:t>
            </a:r>
          </a:p>
          <a:p>
            <a:pPr marL="704850" indent="-571500">
              <a:lnSpc>
                <a:spcPct val="100000"/>
              </a:lnSpc>
              <a:spcBef>
                <a:spcPts val="1800"/>
              </a:spcBef>
              <a:buSzPct val="124000"/>
              <a:buBlip>
                <a:blip r:embed="rId2"/>
              </a:buBlip>
              <a:tabLst>
                <a:tab pos="1508125" algn="l"/>
              </a:tabLst>
            </a:pPr>
            <a:r>
              <a:rPr lang="fr-FR" sz="3600" dirty="0">
                <a:latin typeface="+mj-lt"/>
              </a:rPr>
              <a:t> Programmation du sondage et exploitation des résultats détaillés</a:t>
            </a:r>
          </a:p>
          <a:p>
            <a:pPr marL="704850" indent="-571500">
              <a:lnSpc>
                <a:spcPct val="100000"/>
              </a:lnSpc>
              <a:spcBef>
                <a:spcPts val="1800"/>
              </a:spcBef>
              <a:buSzPct val="124000"/>
              <a:buBlip>
                <a:blip r:embed="rId2"/>
              </a:buBlip>
              <a:tabLst>
                <a:tab pos="1508125" algn="l"/>
              </a:tabLst>
            </a:pPr>
            <a:r>
              <a:rPr lang="fr-FR" sz="3600" dirty="0">
                <a:latin typeface="+mj-lt"/>
              </a:rPr>
              <a:t> Proposition d’une liste de déclinaison pour les différents choix possibles à fin     d’approfondissement par l’étude qualitative</a:t>
            </a:r>
          </a:p>
          <a:p>
            <a:pPr marL="704850" indent="-571500">
              <a:lnSpc>
                <a:spcPct val="100000"/>
              </a:lnSpc>
              <a:spcBef>
                <a:spcPts val="1800"/>
              </a:spcBef>
              <a:buSzPct val="124000"/>
              <a:buBlip>
                <a:blip r:embed="rId2"/>
              </a:buBlip>
              <a:tabLst>
                <a:tab pos="1508125" algn="l"/>
              </a:tabLst>
            </a:pPr>
            <a:r>
              <a:rPr lang="fr-FR" sz="3600" dirty="0">
                <a:latin typeface="+mj-lt"/>
              </a:rPr>
              <a:t> A l’issue de celle-ci, programmation du sondage de validation </a:t>
            </a:r>
          </a:p>
          <a:p>
            <a:pPr marL="704850" indent="-571500">
              <a:lnSpc>
                <a:spcPct val="100000"/>
              </a:lnSpc>
              <a:spcBef>
                <a:spcPts val="1800"/>
              </a:spcBef>
              <a:buSzPct val="124000"/>
              <a:buBlip>
                <a:blip r:embed="rId2"/>
              </a:buBlip>
              <a:tabLst>
                <a:tab pos="1508125" algn="l"/>
              </a:tabLst>
            </a:pPr>
            <a:r>
              <a:rPr lang="fr-FR" sz="3600" dirty="0">
                <a:latin typeface="+mj-lt"/>
              </a:rPr>
              <a:t> Synthèse de l'information</a:t>
            </a:r>
          </a:p>
          <a:p>
            <a:pPr marL="704850" indent="-571500">
              <a:lnSpc>
                <a:spcPct val="100000"/>
              </a:lnSpc>
              <a:spcBef>
                <a:spcPts val="1800"/>
              </a:spcBef>
              <a:buSzPct val="124000"/>
              <a:buBlip>
                <a:blip r:embed="rId2"/>
              </a:buBlip>
              <a:tabLst>
                <a:tab pos="1508125" algn="l"/>
              </a:tabLst>
            </a:pPr>
            <a:r>
              <a:rPr lang="fr-FR" sz="3600" dirty="0">
                <a:latin typeface="+mj-lt"/>
              </a:rPr>
              <a:t> Rédaction du rapport final</a:t>
            </a:r>
          </a:p>
          <a:p>
            <a:pPr marL="704850" indent="-571500">
              <a:lnSpc>
                <a:spcPct val="100000"/>
              </a:lnSpc>
              <a:spcBef>
                <a:spcPts val="1800"/>
              </a:spcBef>
              <a:buSzPct val="124000"/>
              <a:buBlip>
                <a:blip r:embed="rId2"/>
              </a:buBlip>
              <a:tabLst>
                <a:tab pos="1508125" algn="l"/>
              </a:tabLst>
            </a:pPr>
            <a:r>
              <a:rPr lang="fr-FR" sz="3600" dirty="0">
                <a:latin typeface="+mj-lt"/>
              </a:rPr>
              <a:t> Présentation </a:t>
            </a:r>
          </a:p>
          <a:p>
            <a:pPr marL="133350">
              <a:lnSpc>
                <a:spcPct val="100000"/>
              </a:lnSpc>
              <a:spcBef>
                <a:spcPts val="1800"/>
              </a:spcBef>
              <a:buSzPct val="124000"/>
              <a:tabLst>
                <a:tab pos="1508125" algn="l"/>
              </a:tabLst>
            </a:pPr>
            <a:endParaRPr lang="fr-FR" sz="3600" dirty="0">
              <a:latin typeface="+mj-lt"/>
            </a:endParaRPr>
          </a:p>
        </p:txBody>
      </p:sp>
      <p:sp>
        <p:nvSpPr>
          <p:cNvPr id="19" name="Espace réservé du texte 2">
            <a:extLst>
              <a:ext uri="{FF2B5EF4-FFF2-40B4-BE49-F238E27FC236}">
                <a16:creationId xmlns="" xmlns:a16="http://schemas.microsoft.com/office/drawing/2014/main" id="{AB3789C9-0B28-4640-961A-BE451E50B0EF}"/>
              </a:ext>
            </a:extLst>
          </p:cNvPr>
          <p:cNvSpPr>
            <a:spLocks noGrp="1"/>
          </p:cNvSpPr>
          <p:nvPr>
            <p:ph type="body" sz="quarter" idx="13"/>
          </p:nvPr>
        </p:nvSpPr>
        <p:spPr>
          <a:xfrm>
            <a:off x="8139519" y="1413809"/>
            <a:ext cx="2571834" cy="793703"/>
          </a:xfrm>
        </p:spPr>
        <p:txBody>
          <a:bodyPr/>
          <a:lstStyle/>
          <a:p>
            <a:endParaRPr lang="fr-FR" dirty="0"/>
          </a:p>
        </p:txBody>
      </p:sp>
      <p:sp>
        <p:nvSpPr>
          <p:cNvPr id="20" name="Titre 1">
            <a:extLst>
              <a:ext uri="{FF2B5EF4-FFF2-40B4-BE49-F238E27FC236}">
                <a16:creationId xmlns="" xmlns:a16="http://schemas.microsoft.com/office/drawing/2014/main" id="{C3D392D1-BDA7-FA46-919D-428FD8FCC2D7}"/>
              </a:ext>
            </a:extLst>
          </p:cNvPr>
          <p:cNvSpPr>
            <a:spLocks noGrp="1"/>
          </p:cNvSpPr>
          <p:nvPr>
            <p:ph type="title"/>
          </p:nvPr>
        </p:nvSpPr>
        <p:spPr>
          <a:xfrm>
            <a:off x="4361315" y="1393565"/>
            <a:ext cx="16720480" cy="935665"/>
          </a:xfrm>
        </p:spPr>
        <p:txBody>
          <a:bodyPr/>
          <a:lstStyle/>
          <a:p>
            <a:pPr>
              <a:lnSpc>
                <a:spcPct val="90000"/>
              </a:lnSpc>
              <a:spcBef>
                <a:spcPct val="25000"/>
              </a:spcBef>
              <a:buClr>
                <a:schemeClr val="accent2"/>
              </a:buClr>
              <a:buSzPct val="90000"/>
              <a:tabLst>
                <a:tab pos="5918200" algn="l"/>
                <a:tab pos="6096000" algn="l"/>
              </a:tabLst>
              <a:defRPr/>
            </a:pPr>
            <a:r>
              <a:rPr lang="fr-FR" dirty="0">
                <a:solidFill>
                  <a:schemeClr val="tx1"/>
                </a:solidFill>
              </a:rPr>
              <a:t>Pour les </a:t>
            </a:r>
            <a:r>
              <a:rPr lang="fr-FR">
                <a:solidFill>
                  <a:schemeClr val="bg1"/>
                </a:solidFill>
              </a:rPr>
              <a:t>études</a:t>
            </a:r>
            <a:r>
              <a:rPr lang="fr-FR">
                <a:solidFill>
                  <a:schemeClr val="tx1"/>
                </a:solidFill>
              </a:rPr>
              <a:t> </a:t>
            </a:r>
            <a:r>
              <a:rPr lang="fr-FR" smtClean="0">
                <a:solidFill>
                  <a:schemeClr val="tx1"/>
                </a:solidFill>
              </a:rPr>
              <a:t>documentaire </a:t>
            </a:r>
            <a:r>
              <a:rPr lang="fr-FR" dirty="0">
                <a:solidFill>
                  <a:schemeClr val="tx1"/>
                </a:solidFill>
              </a:rPr>
              <a:t>et quantitatives</a:t>
            </a:r>
          </a:p>
        </p:txBody>
      </p:sp>
      <p:sp>
        <p:nvSpPr>
          <p:cNvPr id="21" name="SuBTITLE GOES HERE">
            <a:extLst>
              <a:ext uri="{FF2B5EF4-FFF2-40B4-BE49-F238E27FC236}">
                <a16:creationId xmlns="" xmlns:a16="http://schemas.microsoft.com/office/drawing/2014/main" id="{35871DBC-935A-2347-A21E-2565A12C9458}"/>
              </a:ext>
            </a:extLst>
          </p:cNvPr>
          <p:cNvSpPr txBox="1">
            <a:spLocks noGrp="1"/>
          </p:cNvSpPr>
          <p:nvPr>
            <p:ph type="body" sz="quarter" idx="14"/>
          </p:nvPr>
        </p:nvSpPr>
        <p:spPr>
          <a:xfrm>
            <a:off x="4836343" y="888808"/>
            <a:ext cx="14711312" cy="371281"/>
          </a:xfrm>
          <a:prstGeom prst="rect">
            <a:avLst/>
          </a:prstGeom>
        </p:spPr>
        <p:txBody>
          <a:bodyPr/>
          <a:lstStyle/>
          <a:p>
            <a:r>
              <a:rPr lang="fr-FR" sz="2400" dirty="0"/>
              <a:t>Conditions de réalisations, calendrier et budget</a:t>
            </a:r>
          </a:p>
        </p:txBody>
      </p:sp>
      <p:sp>
        <p:nvSpPr>
          <p:cNvPr id="9" name="ZoneTexte 8">
            <a:extLst>
              <a:ext uri="{FF2B5EF4-FFF2-40B4-BE49-F238E27FC236}">
                <a16:creationId xmlns="" xmlns:a16="http://schemas.microsoft.com/office/drawing/2014/main" id="{C9FA69AC-CE85-7143-AB32-6EDEC5829621}"/>
              </a:ext>
            </a:extLst>
          </p:cNvPr>
          <p:cNvSpPr txBox="1"/>
          <p:nvPr/>
        </p:nvSpPr>
        <p:spPr>
          <a:xfrm>
            <a:off x="897443" y="12362917"/>
            <a:ext cx="7401825" cy="7598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algn="l"/>
            <a:r>
              <a:rPr lang="fr-FR" sz="2000" dirty="0">
                <a:latin typeface="Avenir Next Ultra Light" panose="020B0203020202020204" pitchFamily="34" charset="77"/>
              </a:rPr>
              <a:t>Christophe Gervasi –  Rapport qualitatif  - Construire un Nous européen – Juillet 2021</a:t>
            </a:r>
          </a:p>
        </p:txBody>
      </p:sp>
      <p:pic>
        <p:nvPicPr>
          <p:cNvPr id="3" name="Image 2">
            <a:extLst>
              <a:ext uri="{FF2B5EF4-FFF2-40B4-BE49-F238E27FC236}">
                <a16:creationId xmlns="" xmlns:a16="http://schemas.microsoft.com/office/drawing/2014/main" id="{2A5E423F-60D0-F349-9043-0B1922406C1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10777" y="2106743"/>
            <a:ext cx="1182855" cy="1182855"/>
          </a:xfrm>
          <a:prstGeom prst="rect">
            <a:avLst/>
          </a:prstGeom>
        </p:spPr>
      </p:pic>
    </p:spTree>
    <p:extLst>
      <p:ext uri="{BB962C8B-B14F-4D97-AF65-F5344CB8AC3E}">
        <p14:creationId xmlns:p14="http://schemas.microsoft.com/office/powerpoint/2010/main" val="2093119736"/>
      </p:ext>
    </p:extLst>
  </p:cSld>
  <p:clrMapOvr>
    <a:masterClrMapping/>
  </p:clrMapOvr>
  <p:transition spd="med"/>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 xmlns:a16="http://schemas.microsoft.com/office/drawing/2014/main" id="{9A3C046A-B3F5-9A42-B408-759E55BE4BE7}"/>
              </a:ext>
            </a:extLst>
          </p:cNvPr>
          <p:cNvSpPr>
            <a:spLocks noGrp="1"/>
          </p:cNvSpPr>
          <p:nvPr>
            <p:ph type="body" sz="quarter" idx="15"/>
          </p:nvPr>
        </p:nvSpPr>
        <p:spPr>
          <a:xfrm>
            <a:off x="12192000" y="12462404"/>
            <a:ext cx="716050" cy="697261"/>
          </a:xfrm>
        </p:spPr>
        <p:txBody>
          <a:bodyPr/>
          <a:lstStyle/>
          <a:p>
            <a:endParaRPr lang="fr-FR" dirty="0"/>
          </a:p>
        </p:txBody>
      </p:sp>
      <p:sp>
        <p:nvSpPr>
          <p:cNvPr id="5" name="Espace réservé du texte 4">
            <a:extLst>
              <a:ext uri="{FF2B5EF4-FFF2-40B4-BE49-F238E27FC236}">
                <a16:creationId xmlns="" xmlns:a16="http://schemas.microsoft.com/office/drawing/2014/main" id="{81AA34F7-61BD-DE46-A618-3EEE7C67794C}"/>
              </a:ext>
            </a:extLst>
          </p:cNvPr>
          <p:cNvSpPr>
            <a:spLocks noGrp="1"/>
          </p:cNvSpPr>
          <p:nvPr>
            <p:ph type="body" sz="quarter" idx="16"/>
          </p:nvPr>
        </p:nvSpPr>
        <p:spPr>
          <a:xfrm>
            <a:off x="12550023" y="12801278"/>
            <a:ext cx="1" cy="371869"/>
          </a:xfrm>
        </p:spPr>
        <p:txBody>
          <a:bodyPr/>
          <a:lstStyle/>
          <a:p>
            <a:endParaRPr lang="fr-FR" dirty="0"/>
          </a:p>
        </p:txBody>
      </p:sp>
      <p:sp>
        <p:nvSpPr>
          <p:cNvPr id="885" name="Slide Number"/>
          <p:cNvSpPr txBox="1">
            <a:spLocks noGrp="1"/>
          </p:cNvSpPr>
          <p:nvPr>
            <p:ph type="sldNum" sz="quarter" idx="2"/>
          </p:nvPr>
        </p:nvSpPr>
        <p:spPr>
          <a:xfrm>
            <a:off x="12346252" y="12474582"/>
            <a:ext cx="407544" cy="422276"/>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130</a:t>
            </a:fld>
            <a:endParaRPr dirty="0"/>
          </a:p>
        </p:txBody>
      </p:sp>
      <p:sp>
        <p:nvSpPr>
          <p:cNvPr id="19" name="Espace réservé du texte 2">
            <a:extLst>
              <a:ext uri="{FF2B5EF4-FFF2-40B4-BE49-F238E27FC236}">
                <a16:creationId xmlns="" xmlns:a16="http://schemas.microsoft.com/office/drawing/2014/main" id="{AB3789C9-0B28-4640-961A-BE451E50B0EF}"/>
              </a:ext>
            </a:extLst>
          </p:cNvPr>
          <p:cNvSpPr>
            <a:spLocks noGrp="1"/>
          </p:cNvSpPr>
          <p:nvPr>
            <p:ph type="body" sz="quarter" idx="13"/>
          </p:nvPr>
        </p:nvSpPr>
        <p:spPr>
          <a:xfrm>
            <a:off x="3777916" y="1365069"/>
            <a:ext cx="15517275" cy="793703"/>
          </a:xfrm>
        </p:spPr>
        <p:txBody>
          <a:bodyPr/>
          <a:lstStyle/>
          <a:p>
            <a:endParaRPr lang="fr-FR" dirty="0"/>
          </a:p>
        </p:txBody>
      </p:sp>
      <p:sp>
        <p:nvSpPr>
          <p:cNvPr id="20" name="Titre 1">
            <a:extLst>
              <a:ext uri="{FF2B5EF4-FFF2-40B4-BE49-F238E27FC236}">
                <a16:creationId xmlns="" xmlns:a16="http://schemas.microsoft.com/office/drawing/2014/main" id="{C3D392D1-BDA7-FA46-919D-428FD8FCC2D7}"/>
              </a:ext>
            </a:extLst>
          </p:cNvPr>
          <p:cNvSpPr>
            <a:spLocks noGrp="1"/>
          </p:cNvSpPr>
          <p:nvPr>
            <p:ph type="title"/>
          </p:nvPr>
        </p:nvSpPr>
        <p:spPr>
          <a:xfrm>
            <a:off x="3521581" y="1321774"/>
            <a:ext cx="15348834" cy="935665"/>
          </a:xfrm>
        </p:spPr>
        <p:txBody>
          <a:bodyPr/>
          <a:lstStyle/>
          <a:p>
            <a:pPr>
              <a:lnSpc>
                <a:spcPct val="100000"/>
              </a:lnSpc>
            </a:pPr>
            <a:r>
              <a:rPr lang="en-US" spc="-1" dirty="0" smtClean="0">
                <a:solidFill>
                  <a:schemeClr val="bg1"/>
                </a:solidFill>
                <a:latin typeface="Calibri"/>
              </a:rPr>
              <a:t>recommandations</a:t>
            </a:r>
            <a:endParaRPr lang="en-US" spc="-1" dirty="0">
              <a:solidFill>
                <a:schemeClr val="bg1"/>
              </a:solidFill>
              <a:latin typeface="Calibri"/>
            </a:endParaRPr>
          </a:p>
        </p:txBody>
      </p:sp>
      <p:sp>
        <p:nvSpPr>
          <p:cNvPr id="21" name="SuBTITLE GOES HERE">
            <a:extLst>
              <a:ext uri="{FF2B5EF4-FFF2-40B4-BE49-F238E27FC236}">
                <a16:creationId xmlns="" xmlns:a16="http://schemas.microsoft.com/office/drawing/2014/main" id="{35871DBC-935A-2347-A21E-2565A12C9458}"/>
              </a:ext>
            </a:extLst>
          </p:cNvPr>
          <p:cNvSpPr txBox="1">
            <a:spLocks noGrp="1"/>
          </p:cNvSpPr>
          <p:nvPr>
            <p:ph type="body" sz="quarter" idx="14"/>
          </p:nvPr>
        </p:nvSpPr>
        <p:spPr>
          <a:xfrm>
            <a:off x="4836344" y="747149"/>
            <a:ext cx="14711312" cy="371281"/>
          </a:xfrm>
          <a:prstGeom prst="rect">
            <a:avLst/>
          </a:prstGeom>
        </p:spPr>
        <p:txBody>
          <a:bodyPr/>
          <a:lstStyle/>
          <a:p>
            <a:r>
              <a:rPr lang="fr-FR" sz="2400" dirty="0" smtClean="0"/>
              <a:t>Principales recommandations</a:t>
            </a:r>
            <a:endParaRPr lang="fr-FR" sz="2400" dirty="0"/>
          </a:p>
        </p:txBody>
      </p:sp>
      <p:sp>
        <p:nvSpPr>
          <p:cNvPr id="9" name="ZoneTexte 8">
            <a:extLst>
              <a:ext uri="{FF2B5EF4-FFF2-40B4-BE49-F238E27FC236}">
                <a16:creationId xmlns="" xmlns:a16="http://schemas.microsoft.com/office/drawing/2014/main" id="{C9FA69AC-CE85-7143-AB32-6EDEC5829621}"/>
              </a:ext>
            </a:extLst>
          </p:cNvPr>
          <p:cNvSpPr txBox="1"/>
          <p:nvPr/>
        </p:nvSpPr>
        <p:spPr>
          <a:xfrm>
            <a:off x="897443" y="12362917"/>
            <a:ext cx="7218945" cy="7598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algn="l"/>
            <a:r>
              <a:rPr lang="fr-FR" sz="2000" dirty="0">
                <a:latin typeface="Avenir Next Ultra Light" panose="020B0203020202020204" pitchFamily="34" charset="77"/>
              </a:rPr>
              <a:t>Christophe Gervasi –  Rapport qualitatif  - Construire un Nous européen – Juillet 2021</a:t>
            </a:r>
          </a:p>
        </p:txBody>
      </p:sp>
      <p:pic>
        <p:nvPicPr>
          <p:cNvPr id="10" name="Image 9"/>
          <p:cNvPicPr>
            <a:picLocks noChangeAspect="1"/>
          </p:cNvPicPr>
          <p:nvPr/>
        </p:nvPicPr>
        <p:blipFill rotWithShape="1">
          <a:blip r:embed="rId2"/>
          <a:srcRect t="18883" b="18467"/>
          <a:stretch/>
        </p:blipFill>
        <p:spPr>
          <a:xfrm>
            <a:off x="19551526" y="500510"/>
            <a:ext cx="2143125" cy="1472669"/>
          </a:xfrm>
          <a:prstGeom prst="rect">
            <a:avLst/>
          </a:prstGeom>
        </p:spPr>
      </p:pic>
      <p:sp>
        <p:nvSpPr>
          <p:cNvPr id="15" name="pole tekstowe 15">
            <a:extLst>
              <a:ext uri="{FF2B5EF4-FFF2-40B4-BE49-F238E27FC236}">
                <a16:creationId xmlns="" xmlns:a16="http://schemas.microsoft.com/office/drawing/2014/main" id="{3C0893E4-76E1-4E39-9769-FD6AD226E047}"/>
              </a:ext>
            </a:extLst>
          </p:cNvPr>
          <p:cNvSpPr txBox="1"/>
          <p:nvPr/>
        </p:nvSpPr>
        <p:spPr>
          <a:xfrm>
            <a:off x="2864477" y="4215498"/>
            <a:ext cx="17758611" cy="5016758"/>
          </a:xfrm>
          <a:prstGeom prst="rect">
            <a:avLst/>
          </a:prstGeom>
          <a:noFill/>
        </p:spPr>
        <p:txBody>
          <a:bodyPr wrap="square">
            <a:spAutoFit/>
          </a:bodyPr>
          <a:lstStyle/>
          <a:p>
            <a:r>
              <a:rPr lang="fr-FR" sz="3200" dirty="0" smtClean="0">
                <a:latin typeface="Calibri" panose="020F0502020204030204" pitchFamily="34" charset="0"/>
                <a:cs typeface="Calibri" panose="020F0502020204030204" pitchFamily="34" charset="0"/>
              </a:rPr>
              <a:t>D’un point de vue général et transversal, l’identité européenne fonctionne </a:t>
            </a:r>
            <a:r>
              <a:rPr lang="fr-FR" sz="3200" dirty="0">
                <a:latin typeface="Calibri" panose="020F0502020204030204" pitchFamily="34" charset="0"/>
                <a:cs typeface="Calibri" panose="020F0502020204030204" pitchFamily="34" charset="0"/>
              </a:rPr>
              <a:t>sur un large éventail politique. Elle participe à une idée d’ouverture, de groupe et de mouvements. </a:t>
            </a:r>
          </a:p>
          <a:p>
            <a:r>
              <a:rPr lang="fr-FR" sz="3200" dirty="0">
                <a:latin typeface="Calibri" panose="020F0502020204030204" pitchFamily="34" charset="0"/>
                <a:cs typeface="Calibri" panose="020F0502020204030204" pitchFamily="34" charset="0"/>
              </a:rPr>
              <a:t>Elle marche à gauche avec un registre de protection et de solidarité, contre la globalisation, contre la finance internationale, contre tous les excès macroéconomiques qui vulnérabilisent les populations les plus fragiles, la gauche </a:t>
            </a:r>
            <a:r>
              <a:rPr lang="fr-FR" sz="3200" dirty="0" smtClean="0">
                <a:latin typeface="Calibri" panose="020F0502020204030204" pitchFamily="34" charset="0"/>
                <a:cs typeface="Calibri" panose="020F0502020204030204" pitchFamily="34" charset="0"/>
              </a:rPr>
              <a:t>antilibérale. </a:t>
            </a:r>
            <a:endParaRPr lang="fr-FR" sz="3200" dirty="0">
              <a:latin typeface="Calibri" panose="020F0502020204030204" pitchFamily="34" charset="0"/>
              <a:cs typeface="Calibri" panose="020F0502020204030204" pitchFamily="34" charset="0"/>
            </a:endParaRPr>
          </a:p>
          <a:p>
            <a:r>
              <a:rPr lang="fr-FR" sz="3200" dirty="0" smtClean="0">
                <a:latin typeface="Calibri" panose="020F0502020204030204" pitchFamily="34" charset="0"/>
                <a:cs typeface="Calibri" panose="020F0502020204030204" pitchFamily="34" charset="0"/>
              </a:rPr>
              <a:t>A droite, c’est le </a:t>
            </a:r>
            <a:r>
              <a:rPr lang="fr-FR" sz="3200" dirty="0">
                <a:latin typeface="Calibri" panose="020F0502020204030204" pitchFamily="34" charset="0"/>
                <a:cs typeface="Calibri" panose="020F0502020204030204" pitchFamily="34" charset="0"/>
              </a:rPr>
              <a:t>registre du régalien, les priorités de la sécurité et du contrôle </a:t>
            </a:r>
            <a:r>
              <a:rPr lang="fr-FR" sz="3200" dirty="0" smtClean="0">
                <a:latin typeface="Calibri" panose="020F0502020204030204" pitchFamily="34" charset="0"/>
                <a:cs typeface="Calibri" panose="020F0502020204030204" pitchFamily="34" charset="0"/>
              </a:rPr>
              <a:t>migratoire qui font florès et définissent l’identité.</a:t>
            </a:r>
          </a:p>
          <a:p>
            <a:r>
              <a:rPr lang="fr-FR" sz="3200" dirty="0">
                <a:latin typeface="Calibri" panose="020F0502020204030204" pitchFamily="34" charset="0"/>
                <a:cs typeface="Calibri" panose="020F0502020204030204" pitchFamily="34" charset="0"/>
              </a:rPr>
              <a:t>L</a:t>
            </a:r>
            <a:r>
              <a:rPr lang="fr-FR" sz="3200" dirty="0" smtClean="0">
                <a:latin typeface="Calibri" panose="020F0502020204030204" pitchFamily="34" charset="0"/>
                <a:cs typeface="Calibri" panose="020F0502020204030204" pitchFamily="34" charset="0"/>
              </a:rPr>
              <a:t>e </a:t>
            </a:r>
            <a:r>
              <a:rPr lang="fr-FR" sz="3200" dirty="0">
                <a:latin typeface="Calibri" panose="020F0502020204030204" pitchFamily="34" charset="0"/>
                <a:cs typeface="Calibri" panose="020F0502020204030204" pitchFamily="34" charset="0"/>
              </a:rPr>
              <a:t>ton de la fermeté, peuvent rassembler à la fois une droite autoritaire mais aussi une gauche anti politiquement correct (</a:t>
            </a:r>
            <a:r>
              <a:rPr lang="fr-FR" sz="3200" dirty="0">
                <a:latin typeface="Calibri" panose="020F0502020204030204" pitchFamily="34" charset="0"/>
                <a:cs typeface="Calibri" panose="020F0502020204030204" pitchFamily="34" charset="0"/>
              </a:rPr>
              <a:t>Woke</a:t>
            </a:r>
            <a:r>
              <a:rPr lang="fr-FR" sz="3200" dirty="0">
                <a:latin typeface="Calibri" panose="020F0502020204030204" pitchFamily="34" charset="0"/>
                <a:cs typeface="Calibri" panose="020F0502020204030204" pitchFamily="34" charset="0"/>
              </a:rPr>
              <a:t> et Cancel culture) et très déterminée sur la défense de la laïcité </a:t>
            </a:r>
            <a:r>
              <a:rPr lang="fr-FR" sz="3200" dirty="0" smtClean="0">
                <a:latin typeface="Calibri" panose="020F0502020204030204" pitchFamily="34" charset="0"/>
                <a:cs typeface="Calibri" panose="020F0502020204030204" pitchFamily="34" charset="0"/>
              </a:rPr>
              <a:t>dure et des valeurs progressistes et européennes. </a:t>
            </a:r>
            <a:endParaRPr lang="fr-FR"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8077459"/>
      </p:ext>
    </p:extLst>
  </p:cSld>
  <p:clrMapOvr>
    <a:masterClrMapping/>
  </p:clrMapOvr>
  <p:transition spd="med"/>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 xmlns:a16="http://schemas.microsoft.com/office/drawing/2014/main" id="{9A3C046A-B3F5-9A42-B408-759E55BE4BE7}"/>
              </a:ext>
            </a:extLst>
          </p:cNvPr>
          <p:cNvSpPr>
            <a:spLocks noGrp="1"/>
          </p:cNvSpPr>
          <p:nvPr>
            <p:ph type="body" sz="quarter" idx="15"/>
          </p:nvPr>
        </p:nvSpPr>
        <p:spPr>
          <a:xfrm>
            <a:off x="12192000" y="12462404"/>
            <a:ext cx="716050" cy="697261"/>
          </a:xfrm>
        </p:spPr>
        <p:txBody>
          <a:bodyPr/>
          <a:lstStyle/>
          <a:p>
            <a:endParaRPr lang="fr-FR" dirty="0"/>
          </a:p>
        </p:txBody>
      </p:sp>
      <p:sp>
        <p:nvSpPr>
          <p:cNvPr id="5" name="Espace réservé du texte 4">
            <a:extLst>
              <a:ext uri="{FF2B5EF4-FFF2-40B4-BE49-F238E27FC236}">
                <a16:creationId xmlns="" xmlns:a16="http://schemas.microsoft.com/office/drawing/2014/main" id="{81AA34F7-61BD-DE46-A618-3EEE7C67794C}"/>
              </a:ext>
            </a:extLst>
          </p:cNvPr>
          <p:cNvSpPr>
            <a:spLocks noGrp="1"/>
          </p:cNvSpPr>
          <p:nvPr>
            <p:ph type="body" sz="quarter" idx="16"/>
          </p:nvPr>
        </p:nvSpPr>
        <p:spPr>
          <a:xfrm>
            <a:off x="12550023" y="12801278"/>
            <a:ext cx="1" cy="371869"/>
          </a:xfrm>
        </p:spPr>
        <p:txBody>
          <a:bodyPr/>
          <a:lstStyle/>
          <a:p>
            <a:endParaRPr lang="fr-FR" dirty="0"/>
          </a:p>
        </p:txBody>
      </p:sp>
      <p:sp>
        <p:nvSpPr>
          <p:cNvPr id="885" name="Slide Number"/>
          <p:cNvSpPr txBox="1">
            <a:spLocks noGrp="1"/>
          </p:cNvSpPr>
          <p:nvPr>
            <p:ph type="sldNum" sz="quarter" idx="2"/>
          </p:nvPr>
        </p:nvSpPr>
        <p:spPr>
          <a:xfrm>
            <a:off x="12346252" y="12474582"/>
            <a:ext cx="407544" cy="422276"/>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131</a:t>
            </a:fld>
            <a:endParaRPr dirty="0"/>
          </a:p>
        </p:txBody>
      </p:sp>
      <p:sp>
        <p:nvSpPr>
          <p:cNvPr id="19" name="Espace réservé du texte 2">
            <a:extLst>
              <a:ext uri="{FF2B5EF4-FFF2-40B4-BE49-F238E27FC236}">
                <a16:creationId xmlns="" xmlns:a16="http://schemas.microsoft.com/office/drawing/2014/main" id="{AB3789C9-0B28-4640-961A-BE451E50B0EF}"/>
              </a:ext>
            </a:extLst>
          </p:cNvPr>
          <p:cNvSpPr>
            <a:spLocks noGrp="1"/>
          </p:cNvSpPr>
          <p:nvPr>
            <p:ph type="body" sz="quarter" idx="13"/>
          </p:nvPr>
        </p:nvSpPr>
        <p:spPr>
          <a:xfrm>
            <a:off x="3777916" y="1365069"/>
            <a:ext cx="15517275" cy="793703"/>
          </a:xfrm>
        </p:spPr>
        <p:txBody>
          <a:bodyPr/>
          <a:lstStyle/>
          <a:p>
            <a:endParaRPr lang="fr-FR" dirty="0"/>
          </a:p>
        </p:txBody>
      </p:sp>
      <p:sp>
        <p:nvSpPr>
          <p:cNvPr id="20" name="Titre 1">
            <a:extLst>
              <a:ext uri="{FF2B5EF4-FFF2-40B4-BE49-F238E27FC236}">
                <a16:creationId xmlns="" xmlns:a16="http://schemas.microsoft.com/office/drawing/2014/main" id="{C3D392D1-BDA7-FA46-919D-428FD8FCC2D7}"/>
              </a:ext>
            </a:extLst>
          </p:cNvPr>
          <p:cNvSpPr>
            <a:spLocks noGrp="1"/>
          </p:cNvSpPr>
          <p:nvPr>
            <p:ph type="title"/>
          </p:nvPr>
        </p:nvSpPr>
        <p:spPr>
          <a:xfrm>
            <a:off x="3521581" y="1321774"/>
            <a:ext cx="15348834" cy="935665"/>
          </a:xfrm>
        </p:spPr>
        <p:txBody>
          <a:bodyPr/>
          <a:lstStyle/>
          <a:p>
            <a:pPr>
              <a:lnSpc>
                <a:spcPct val="100000"/>
              </a:lnSpc>
            </a:pPr>
            <a:r>
              <a:rPr lang="en-US" spc="-1" dirty="0" smtClean="0">
                <a:solidFill>
                  <a:schemeClr val="bg1"/>
                </a:solidFill>
                <a:latin typeface="Calibri"/>
              </a:rPr>
              <a:t>recommandations</a:t>
            </a:r>
            <a:endParaRPr lang="en-US" spc="-1" dirty="0">
              <a:solidFill>
                <a:schemeClr val="bg1"/>
              </a:solidFill>
              <a:latin typeface="Calibri"/>
            </a:endParaRPr>
          </a:p>
        </p:txBody>
      </p:sp>
      <p:sp>
        <p:nvSpPr>
          <p:cNvPr id="21" name="SuBTITLE GOES HERE">
            <a:extLst>
              <a:ext uri="{FF2B5EF4-FFF2-40B4-BE49-F238E27FC236}">
                <a16:creationId xmlns="" xmlns:a16="http://schemas.microsoft.com/office/drawing/2014/main" id="{35871DBC-935A-2347-A21E-2565A12C9458}"/>
              </a:ext>
            </a:extLst>
          </p:cNvPr>
          <p:cNvSpPr txBox="1">
            <a:spLocks noGrp="1"/>
          </p:cNvSpPr>
          <p:nvPr>
            <p:ph type="body" sz="quarter" idx="14"/>
          </p:nvPr>
        </p:nvSpPr>
        <p:spPr>
          <a:xfrm>
            <a:off x="4836344" y="747149"/>
            <a:ext cx="14711312" cy="371281"/>
          </a:xfrm>
          <a:prstGeom prst="rect">
            <a:avLst/>
          </a:prstGeom>
        </p:spPr>
        <p:txBody>
          <a:bodyPr/>
          <a:lstStyle/>
          <a:p>
            <a:r>
              <a:rPr lang="fr-FR" sz="2400" dirty="0" smtClean="0"/>
              <a:t>Principales recommandations</a:t>
            </a:r>
            <a:endParaRPr lang="fr-FR" sz="2400" dirty="0"/>
          </a:p>
        </p:txBody>
      </p:sp>
      <p:sp>
        <p:nvSpPr>
          <p:cNvPr id="9" name="ZoneTexte 8">
            <a:extLst>
              <a:ext uri="{FF2B5EF4-FFF2-40B4-BE49-F238E27FC236}">
                <a16:creationId xmlns="" xmlns:a16="http://schemas.microsoft.com/office/drawing/2014/main" id="{C9FA69AC-CE85-7143-AB32-6EDEC5829621}"/>
              </a:ext>
            </a:extLst>
          </p:cNvPr>
          <p:cNvSpPr txBox="1"/>
          <p:nvPr/>
        </p:nvSpPr>
        <p:spPr>
          <a:xfrm>
            <a:off x="897443" y="12362917"/>
            <a:ext cx="7218945" cy="7598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algn="l"/>
            <a:r>
              <a:rPr lang="fr-FR" sz="2000" dirty="0">
                <a:latin typeface="Avenir Next Ultra Light" panose="020B0203020202020204" pitchFamily="34" charset="77"/>
              </a:rPr>
              <a:t>Christophe Gervasi –  Rapport qualitatif  - Construire un Nous européen – Juillet 2021</a:t>
            </a:r>
          </a:p>
        </p:txBody>
      </p:sp>
      <p:pic>
        <p:nvPicPr>
          <p:cNvPr id="10" name="Image 9"/>
          <p:cNvPicPr>
            <a:picLocks noChangeAspect="1"/>
          </p:cNvPicPr>
          <p:nvPr/>
        </p:nvPicPr>
        <p:blipFill rotWithShape="1">
          <a:blip r:embed="rId2"/>
          <a:srcRect t="18883" b="18467"/>
          <a:stretch/>
        </p:blipFill>
        <p:spPr>
          <a:xfrm>
            <a:off x="19551526" y="500510"/>
            <a:ext cx="2143125" cy="1472669"/>
          </a:xfrm>
          <a:prstGeom prst="rect">
            <a:avLst/>
          </a:prstGeom>
        </p:spPr>
      </p:pic>
      <p:sp>
        <p:nvSpPr>
          <p:cNvPr id="15" name="pole tekstowe 15">
            <a:extLst>
              <a:ext uri="{FF2B5EF4-FFF2-40B4-BE49-F238E27FC236}">
                <a16:creationId xmlns="" xmlns:a16="http://schemas.microsoft.com/office/drawing/2014/main" id="{3C0893E4-76E1-4E39-9769-FD6AD226E047}"/>
              </a:ext>
            </a:extLst>
          </p:cNvPr>
          <p:cNvSpPr txBox="1"/>
          <p:nvPr/>
        </p:nvSpPr>
        <p:spPr>
          <a:xfrm>
            <a:off x="2864477" y="4215498"/>
            <a:ext cx="17758611" cy="5509200"/>
          </a:xfrm>
          <a:prstGeom prst="rect">
            <a:avLst/>
          </a:prstGeom>
          <a:noFill/>
        </p:spPr>
        <p:txBody>
          <a:bodyPr wrap="square">
            <a:spAutoFit/>
          </a:bodyPr>
          <a:lstStyle/>
          <a:p>
            <a:r>
              <a:rPr lang="fr-FR" sz="3200" dirty="0" smtClean="0">
                <a:latin typeface="Calibri" panose="020F0502020204030204" pitchFamily="34" charset="0"/>
                <a:cs typeface="Calibri" panose="020F0502020204030204" pitchFamily="34" charset="0"/>
              </a:rPr>
              <a:t>L’Union Européenne en tant qu’institution politique reste mal connue et peu </a:t>
            </a:r>
            <a:r>
              <a:rPr lang="fr-FR" sz="3200" dirty="0" smtClean="0">
                <a:latin typeface="Calibri" panose="020F0502020204030204" pitchFamily="34" charset="0"/>
                <a:cs typeface="Calibri" panose="020F0502020204030204" pitchFamily="34" charset="0"/>
              </a:rPr>
              <a:t>appètente</a:t>
            </a:r>
            <a:r>
              <a:rPr lang="fr-FR" sz="3200" dirty="0" smtClean="0">
                <a:latin typeface="Calibri" panose="020F0502020204030204" pitchFamily="34" charset="0"/>
                <a:cs typeface="Calibri" panose="020F0502020204030204" pitchFamily="34" charset="0"/>
              </a:rPr>
              <a:t>. L’intérêt de l’institution reste faible et très en retrait, compte tenu de l’importance de l’Union Européenne dans la vie des citoyens de ses états-membres.</a:t>
            </a:r>
          </a:p>
          <a:p>
            <a:endParaRPr lang="fr-FR" sz="3200" dirty="0">
              <a:latin typeface="Calibri" panose="020F0502020204030204" pitchFamily="34" charset="0"/>
              <a:cs typeface="Calibri" panose="020F0502020204030204" pitchFamily="34" charset="0"/>
            </a:endParaRPr>
          </a:p>
          <a:p>
            <a:r>
              <a:rPr lang="fr-FR" sz="3200" dirty="0" smtClean="0">
                <a:latin typeface="Calibri" panose="020F0502020204030204" pitchFamily="34" charset="0"/>
                <a:cs typeface="Calibri" panose="020F0502020204030204" pitchFamily="34" charset="0"/>
              </a:rPr>
              <a:t>Elle est également source de défiance, principalement pour son manque de cohésion, parfois de cohérence et une volonté régulatrice jugée excessive par beaucoup.</a:t>
            </a:r>
          </a:p>
          <a:p>
            <a:endParaRPr lang="fr-FR" sz="3200" dirty="0">
              <a:latin typeface="Calibri" panose="020F0502020204030204" pitchFamily="34" charset="0"/>
              <a:cs typeface="Calibri" panose="020F0502020204030204" pitchFamily="34" charset="0"/>
            </a:endParaRPr>
          </a:p>
          <a:p>
            <a:r>
              <a:rPr lang="fr-FR" sz="3200" dirty="0" smtClean="0">
                <a:latin typeface="Calibri" panose="020F0502020204030204" pitchFamily="34" charset="0"/>
                <a:cs typeface="Calibri" panose="020F0502020204030204" pitchFamily="34" charset="0"/>
              </a:rPr>
              <a:t>La crise sanitaire a renforcé cette perception qui était déjà plus que latente.</a:t>
            </a:r>
          </a:p>
          <a:p>
            <a:endParaRPr lang="fr-FR" sz="3200" dirty="0">
              <a:latin typeface="Calibri" panose="020F0502020204030204" pitchFamily="34" charset="0"/>
              <a:cs typeface="Calibri" panose="020F0502020204030204" pitchFamily="34" charset="0"/>
            </a:endParaRPr>
          </a:p>
          <a:p>
            <a:r>
              <a:rPr lang="fr-FR" sz="3200" dirty="0" smtClean="0">
                <a:latin typeface="Calibri" panose="020F0502020204030204" pitchFamily="34" charset="0"/>
                <a:cs typeface="Calibri" panose="020F0502020204030204" pitchFamily="34" charset="0"/>
              </a:rPr>
              <a:t>Toutefois et positivement, l’ouverture et le vaste espace de libertés que constitue  l’Union Européenne constitue majoritairement un axe positif.</a:t>
            </a:r>
            <a:endParaRPr lang="fr-FR"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81964007"/>
      </p:ext>
    </p:extLst>
  </p:cSld>
  <p:clrMapOvr>
    <a:masterClrMapping/>
  </p:clrMapOvr>
  <p:transition spd="med"/>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 xmlns:a16="http://schemas.microsoft.com/office/drawing/2014/main" id="{9A3C046A-B3F5-9A42-B408-759E55BE4BE7}"/>
              </a:ext>
            </a:extLst>
          </p:cNvPr>
          <p:cNvSpPr>
            <a:spLocks noGrp="1"/>
          </p:cNvSpPr>
          <p:nvPr>
            <p:ph type="body" sz="quarter" idx="15"/>
          </p:nvPr>
        </p:nvSpPr>
        <p:spPr>
          <a:xfrm>
            <a:off x="12192000" y="12462404"/>
            <a:ext cx="716050" cy="697261"/>
          </a:xfrm>
        </p:spPr>
        <p:txBody>
          <a:bodyPr/>
          <a:lstStyle/>
          <a:p>
            <a:endParaRPr lang="fr-FR" dirty="0"/>
          </a:p>
        </p:txBody>
      </p:sp>
      <p:sp>
        <p:nvSpPr>
          <p:cNvPr id="5" name="Espace réservé du texte 4">
            <a:extLst>
              <a:ext uri="{FF2B5EF4-FFF2-40B4-BE49-F238E27FC236}">
                <a16:creationId xmlns="" xmlns:a16="http://schemas.microsoft.com/office/drawing/2014/main" id="{81AA34F7-61BD-DE46-A618-3EEE7C67794C}"/>
              </a:ext>
            </a:extLst>
          </p:cNvPr>
          <p:cNvSpPr>
            <a:spLocks noGrp="1"/>
          </p:cNvSpPr>
          <p:nvPr>
            <p:ph type="body" sz="quarter" idx="16"/>
          </p:nvPr>
        </p:nvSpPr>
        <p:spPr>
          <a:xfrm>
            <a:off x="12550023" y="12801278"/>
            <a:ext cx="1" cy="371869"/>
          </a:xfrm>
        </p:spPr>
        <p:txBody>
          <a:bodyPr/>
          <a:lstStyle/>
          <a:p>
            <a:endParaRPr lang="fr-FR" dirty="0"/>
          </a:p>
        </p:txBody>
      </p:sp>
      <p:sp>
        <p:nvSpPr>
          <p:cNvPr id="885" name="Slide Number"/>
          <p:cNvSpPr txBox="1">
            <a:spLocks noGrp="1"/>
          </p:cNvSpPr>
          <p:nvPr>
            <p:ph type="sldNum" sz="quarter" idx="2"/>
          </p:nvPr>
        </p:nvSpPr>
        <p:spPr>
          <a:xfrm>
            <a:off x="12346252" y="12474582"/>
            <a:ext cx="407544" cy="422276"/>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132</a:t>
            </a:fld>
            <a:endParaRPr dirty="0"/>
          </a:p>
        </p:txBody>
      </p:sp>
      <p:sp>
        <p:nvSpPr>
          <p:cNvPr id="19" name="Espace réservé du texte 2">
            <a:extLst>
              <a:ext uri="{FF2B5EF4-FFF2-40B4-BE49-F238E27FC236}">
                <a16:creationId xmlns="" xmlns:a16="http://schemas.microsoft.com/office/drawing/2014/main" id="{AB3789C9-0B28-4640-961A-BE451E50B0EF}"/>
              </a:ext>
            </a:extLst>
          </p:cNvPr>
          <p:cNvSpPr>
            <a:spLocks noGrp="1"/>
          </p:cNvSpPr>
          <p:nvPr>
            <p:ph type="body" sz="quarter" idx="13"/>
          </p:nvPr>
        </p:nvSpPr>
        <p:spPr>
          <a:xfrm>
            <a:off x="3777916" y="1365069"/>
            <a:ext cx="15517275" cy="793703"/>
          </a:xfrm>
        </p:spPr>
        <p:txBody>
          <a:bodyPr/>
          <a:lstStyle/>
          <a:p>
            <a:endParaRPr lang="fr-FR" dirty="0"/>
          </a:p>
        </p:txBody>
      </p:sp>
      <p:sp>
        <p:nvSpPr>
          <p:cNvPr id="20" name="Titre 1">
            <a:extLst>
              <a:ext uri="{FF2B5EF4-FFF2-40B4-BE49-F238E27FC236}">
                <a16:creationId xmlns="" xmlns:a16="http://schemas.microsoft.com/office/drawing/2014/main" id="{C3D392D1-BDA7-FA46-919D-428FD8FCC2D7}"/>
              </a:ext>
            </a:extLst>
          </p:cNvPr>
          <p:cNvSpPr>
            <a:spLocks noGrp="1"/>
          </p:cNvSpPr>
          <p:nvPr>
            <p:ph type="title"/>
          </p:nvPr>
        </p:nvSpPr>
        <p:spPr>
          <a:xfrm>
            <a:off x="3521581" y="1321774"/>
            <a:ext cx="15348834" cy="935665"/>
          </a:xfrm>
        </p:spPr>
        <p:txBody>
          <a:bodyPr/>
          <a:lstStyle/>
          <a:p>
            <a:pPr>
              <a:lnSpc>
                <a:spcPct val="100000"/>
              </a:lnSpc>
            </a:pPr>
            <a:r>
              <a:rPr lang="en-US" spc="-1" dirty="0" smtClean="0">
                <a:solidFill>
                  <a:schemeClr val="bg1"/>
                </a:solidFill>
                <a:latin typeface="Calibri"/>
              </a:rPr>
              <a:t>recommandations</a:t>
            </a:r>
            <a:endParaRPr lang="en-US" spc="-1" dirty="0">
              <a:solidFill>
                <a:schemeClr val="bg1"/>
              </a:solidFill>
              <a:latin typeface="Calibri"/>
            </a:endParaRPr>
          </a:p>
        </p:txBody>
      </p:sp>
      <p:sp>
        <p:nvSpPr>
          <p:cNvPr id="21" name="SuBTITLE GOES HERE">
            <a:extLst>
              <a:ext uri="{FF2B5EF4-FFF2-40B4-BE49-F238E27FC236}">
                <a16:creationId xmlns="" xmlns:a16="http://schemas.microsoft.com/office/drawing/2014/main" id="{35871DBC-935A-2347-A21E-2565A12C9458}"/>
              </a:ext>
            </a:extLst>
          </p:cNvPr>
          <p:cNvSpPr txBox="1">
            <a:spLocks noGrp="1"/>
          </p:cNvSpPr>
          <p:nvPr>
            <p:ph type="body" sz="quarter" idx="14"/>
          </p:nvPr>
        </p:nvSpPr>
        <p:spPr>
          <a:xfrm>
            <a:off x="4836344" y="747149"/>
            <a:ext cx="14711312" cy="371281"/>
          </a:xfrm>
          <a:prstGeom prst="rect">
            <a:avLst/>
          </a:prstGeom>
        </p:spPr>
        <p:txBody>
          <a:bodyPr/>
          <a:lstStyle/>
          <a:p>
            <a:r>
              <a:rPr lang="fr-FR" sz="2400" dirty="0" smtClean="0"/>
              <a:t>Principales recommandations</a:t>
            </a:r>
            <a:endParaRPr lang="fr-FR" sz="2400" dirty="0"/>
          </a:p>
        </p:txBody>
      </p:sp>
      <p:sp>
        <p:nvSpPr>
          <p:cNvPr id="9" name="ZoneTexte 8">
            <a:extLst>
              <a:ext uri="{FF2B5EF4-FFF2-40B4-BE49-F238E27FC236}">
                <a16:creationId xmlns="" xmlns:a16="http://schemas.microsoft.com/office/drawing/2014/main" id="{C9FA69AC-CE85-7143-AB32-6EDEC5829621}"/>
              </a:ext>
            </a:extLst>
          </p:cNvPr>
          <p:cNvSpPr txBox="1"/>
          <p:nvPr/>
        </p:nvSpPr>
        <p:spPr>
          <a:xfrm>
            <a:off x="897443" y="12362917"/>
            <a:ext cx="7218945" cy="7598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algn="l"/>
            <a:r>
              <a:rPr lang="fr-FR" sz="2000" dirty="0">
                <a:latin typeface="Avenir Next Ultra Light" panose="020B0203020202020204" pitchFamily="34" charset="77"/>
              </a:rPr>
              <a:t>Christophe Gervasi –  Rapport qualitatif  - Construire un Nous européen – Juillet 2021</a:t>
            </a:r>
          </a:p>
        </p:txBody>
      </p:sp>
      <p:pic>
        <p:nvPicPr>
          <p:cNvPr id="10" name="Image 9"/>
          <p:cNvPicPr>
            <a:picLocks noChangeAspect="1"/>
          </p:cNvPicPr>
          <p:nvPr/>
        </p:nvPicPr>
        <p:blipFill rotWithShape="1">
          <a:blip r:embed="rId2"/>
          <a:srcRect t="18883" b="18467"/>
          <a:stretch/>
        </p:blipFill>
        <p:spPr>
          <a:xfrm>
            <a:off x="19551526" y="500510"/>
            <a:ext cx="2143125" cy="1472669"/>
          </a:xfrm>
          <a:prstGeom prst="rect">
            <a:avLst/>
          </a:prstGeom>
        </p:spPr>
      </p:pic>
      <p:sp>
        <p:nvSpPr>
          <p:cNvPr id="15" name="pole tekstowe 15">
            <a:extLst>
              <a:ext uri="{FF2B5EF4-FFF2-40B4-BE49-F238E27FC236}">
                <a16:creationId xmlns="" xmlns:a16="http://schemas.microsoft.com/office/drawing/2014/main" id="{3C0893E4-76E1-4E39-9769-FD6AD226E047}"/>
              </a:ext>
            </a:extLst>
          </p:cNvPr>
          <p:cNvSpPr txBox="1"/>
          <p:nvPr/>
        </p:nvSpPr>
        <p:spPr>
          <a:xfrm>
            <a:off x="2864477" y="4215498"/>
            <a:ext cx="17758611" cy="6494085"/>
          </a:xfrm>
          <a:prstGeom prst="rect">
            <a:avLst/>
          </a:prstGeom>
          <a:noFill/>
        </p:spPr>
        <p:txBody>
          <a:bodyPr wrap="square">
            <a:spAutoFit/>
          </a:bodyPr>
          <a:lstStyle/>
          <a:p>
            <a:r>
              <a:rPr lang="fr-FR" sz="3200" dirty="0" smtClean="0">
                <a:latin typeface="Calibri" panose="020F0502020204030204" pitchFamily="34" charset="0"/>
                <a:cs typeface="Calibri" panose="020F0502020204030204" pitchFamily="34" charset="0"/>
              </a:rPr>
              <a:t>L’identité Européenne reste un aspect très secondaire de l’identité des européens rencontrés.</a:t>
            </a:r>
          </a:p>
          <a:p>
            <a:r>
              <a:rPr lang="fr-FR" sz="3200" dirty="0" smtClean="0">
                <a:latin typeface="Calibri" panose="020F0502020204030204" pitchFamily="34" charset="0"/>
                <a:cs typeface="Calibri" panose="020F0502020204030204" pitchFamily="34" charset="0"/>
              </a:rPr>
              <a:t>L’identité repose avant tout sur des attributs idiosyncratiques.</a:t>
            </a:r>
          </a:p>
          <a:p>
            <a:endParaRPr lang="fr-FR" sz="3200" dirty="0">
              <a:latin typeface="Calibri" panose="020F0502020204030204" pitchFamily="34" charset="0"/>
              <a:cs typeface="Calibri" panose="020F0502020204030204" pitchFamily="34" charset="0"/>
            </a:endParaRPr>
          </a:p>
          <a:p>
            <a:r>
              <a:rPr lang="fr-FR" sz="3200" dirty="0" smtClean="0">
                <a:latin typeface="Calibri" panose="020F0502020204030204" pitchFamily="34" charset="0"/>
                <a:cs typeface="Calibri" panose="020F0502020204030204" pitchFamily="34" charset="0"/>
              </a:rPr>
              <a:t>L’identité nationale est plus facilement utilisée, mais surtout pour se distinguer dans des contextes multiculturels.</a:t>
            </a:r>
          </a:p>
          <a:p>
            <a:endParaRPr lang="fr-FR" sz="3200" dirty="0">
              <a:latin typeface="Calibri" panose="020F0502020204030204" pitchFamily="34" charset="0"/>
              <a:cs typeface="Calibri" panose="020F0502020204030204" pitchFamily="34" charset="0"/>
            </a:endParaRPr>
          </a:p>
          <a:p>
            <a:r>
              <a:rPr lang="fr-FR" sz="3200" dirty="0" smtClean="0">
                <a:latin typeface="Calibri" panose="020F0502020204030204" pitchFamily="34" charset="0"/>
                <a:cs typeface="Calibri" panose="020F0502020204030204" pitchFamily="34" charset="0"/>
              </a:rPr>
              <a:t>L’Europe souffre d’un manque d’unité pour constituer une identité forte de ses citoyens.</a:t>
            </a:r>
          </a:p>
          <a:p>
            <a:endParaRPr lang="fr-FR" sz="3200" dirty="0">
              <a:latin typeface="Calibri" panose="020F0502020204030204" pitchFamily="34" charset="0"/>
              <a:cs typeface="Calibri" panose="020F0502020204030204" pitchFamily="34" charset="0"/>
            </a:endParaRPr>
          </a:p>
          <a:p>
            <a:r>
              <a:rPr lang="fr-FR" sz="3200" dirty="0" smtClean="0">
                <a:latin typeface="Calibri" panose="020F0502020204030204" pitchFamily="34" charset="0"/>
                <a:cs typeface="Calibri" panose="020F0502020204030204" pitchFamily="34" charset="0"/>
              </a:rPr>
              <a:t>Sa diversité, qui est décrite comme une richesse,  est également le point qui empêche d’accéder à cette identité européenne recherchée.</a:t>
            </a:r>
          </a:p>
          <a:p>
            <a:endParaRPr lang="fr-FR" sz="3200" dirty="0">
              <a:latin typeface="Calibri" panose="020F0502020204030204" pitchFamily="34" charset="0"/>
              <a:cs typeface="Calibri" panose="020F0502020204030204" pitchFamily="34" charset="0"/>
            </a:endParaRPr>
          </a:p>
          <a:p>
            <a:r>
              <a:rPr lang="fr-FR" sz="3200" dirty="0" smtClean="0">
                <a:latin typeface="Calibri" panose="020F0502020204030204" pitchFamily="34" charset="0"/>
                <a:cs typeface="Calibri" panose="020F0502020204030204" pitchFamily="34" charset="0"/>
              </a:rPr>
              <a:t>L’identité européenne ne peut pas nier les identités nationales pour se construire et se structurer. Elle s’inscrit plus certainement dans une ligne et perspective constructives sur les éléments qui la fédère.</a:t>
            </a:r>
            <a:endParaRPr lang="fr-FR"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20937018"/>
      </p:ext>
    </p:extLst>
  </p:cSld>
  <p:clrMapOvr>
    <a:masterClrMapping/>
  </p:clrMapOvr>
  <p:transition spd="med"/>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 xmlns:a16="http://schemas.microsoft.com/office/drawing/2014/main" id="{9A3C046A-B3F5-9A42-B408-759E55BE4BE7}"/>
              </a:ext>
            </a:extLst>
          </p:cNvPr>
          <p:cNvSpPr>
            <a:spLocks noGrp="1"/>
          </p:cNvSpPr>
          <p:nvPr>
            <p:ph type="body" sz="quarter" idx="15"/>
          </p:nvPr>
        </p:nvSpPr>
        <p:spPr>
          <a:xfrm>
            <a:off x="12192000" y="12462404"/>
            <a:ext cx="716050" cy="697261"/>
          </a:xfrm>
        </p:spPr>
        <p:txBody>
          <a:bodyPr/>
          <a:lstStyle/>
          <a:p>
            <a:endParaRPr lang="fr-FR" dirty="0"/>
          </a:p>
        </p:txBody>
      </p:sp>
      <p:sp>
        <p:nvSpPr>
          <p:cNvPr id="5" name="Espace réservé du texte 4">
            <a:extLst>
              <a:ext uri="{FF2B5EF4-FFF2-40B4-BE49-F238E27FC236}">
                <a16:creationId xmlns="" xmlns:a16="http://schemas.microsoft.com/office/drawing/2014/main" id="{81AA34F7-61BD-DE46-A618-3EEE7C67794C}"/>
              </a:ext>
            </a:extLst>
          </p:cNvPr>
          <p:cNvSpPr>
            <a:spLocks noGrp="1"/>
          </p:cNvSpPr>
          <p:nvPr>
            <p:ph type="body" sz="quarter" idx="16"/>
          </p:nvPr>
        </p:nvSpPr>
        <p:spPr>
          <a:xfrm>
            <a:off x="12550023" y="12801278"/>
            <a:ext cx="1" cy="371869"/>
          </a:xfrm>
        </p:spPr>
        <p:txBody>
          <a:bodyPr/>
          <a:lstStyle/>
          <a:p>
            <a:endParaRPr lang="fr-FR" dirty="0"/>
          </a:p>
        </p:txBody>
      </p:sp>
      <p:sp>
        <p:nvSpPr>
          <p:cNvPr id="885" name="Slide Number"/>
          <p:cNvSpPr txBox="1">
            <a:spLocks noGrp="1"/>
          </p:cNvSpPr>
          <p:nvPr>
            <p:ph type="sldNum" sz="quarter" idx="2"/>
          </p:nvPr>
        </p:nvSpPr>
        <p:spPr>
          <a:xfrm>
            <a:off x="12346252" y="12474582"/>
            <a:ext cx="407544" cy="422276"/>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133</a:t>
            </a:fld>
            <a:endParaRPr dirty="0"/>
          </a:p>
        </p:txBody>
      </p:sp>
      <p:sp>
        <p:nvSpPr>
          <p:cNvPr id="19" name="Espace réservé du texte 2">
            <a:extLst>
              <a:ext uri="{FF2B5EF4-FFF2-40B4-BE49-F238E27FC236}">
                <a16:creationId xmlns="" xmlns:a16="http://schemas.microsoft.com/office/drawing/2014/main" id="{AB3789C9-0B28-4640-961A-BE451E50B0EF}"/>
              </a:ext>
            </a:extLst>
          </p:cNvPr>
          <p:cNvSpPr>
            <a:spLocks noGrp="1"/>
          </p:cNvSpPr>
          <p:nvPr>
            <p:ph type="body" sz="quarter" idx="13"/>
          </p:nvPr>
        </p:nvSpPr>
        <p:spPr>
          <a:xfrm>
            <a:off x="3777916" y="1365069"/>
            <a:ext cx="15517275" cy="793703"/>
          </a:xfrm>
        </p:spPr>
        <p:txBody>
          <a:bodyPr/>
          <a:lstStyle/>
          <a:p>
            <a:endParaRPr lang="fr-FR" dirty="0"/>
          </a:p>
        </p:txBody>
      </p:sp>
      <p:sp>
        <p:nvSpPr>
          <p:cNvPr id="20" name="Titre 1">
            <a:extLst>
              <a:ext uri="{FF2B5EF4-FFF2-40B4-BE49-F238E27FC236}">
                <a16:creationId xmlns="" xmlns:a16="http://schemas.microsoft.com/office/drawing/2014/main" id="{C3D392D1-BDA7-FA46-919D-428FD8FCC2D7}"/>
              </a:ext>
            </a:extLst>
          </p:cNvPr>
          <p:cNvSpPr>
            <a:spLocks noGrp="1"/>
          </p:cNvSpPr>
          <p:nvPr>
            <p:ph type="title"/>
          </p:nvPr>
        </p:nvSpPr>
        <p:spPr>
          <a:xfrm>
            <a:off x="3521581" y="1321774"/>
            <a:ext cx="15348834" cy="935665"/>
          </a:xfrm>
        </p:spPr>
        <p:txBody>
          <a:bodyPr/>
          <a:lstStyle/>
          <a:p>
            <a:pPr>
              <a:lnSpc>
                <a:spcPct val="100000"/>
              </a:lnSpc>
            </a:pPr>
            <a:r>
              <a:rPr lang="en-US" spc="-1" dirty="0" smtClean="0">
                <a:solidFill>
                  <a:schemeClr val="bg1"/>
                </a:solidFill>
                <a:latin typeface="Calibri"/>
              </a:rPr>
              <a:t>recommandations</a:t>
            </a:r>
            <a:endParaRPr lang="en-US" spc="-1" dirty="0">
              <a:solidFill>
                <a:schemeClr val="bg1"/>
              </a:solidFill>
              <a:latin typeface="Calibri"/>
            </a:endParaRPr>
          </a:p>
        </p:txBody>
      </p:sp>
      <p:sp>
        <p:nvSpPr>
          <p:cNvPr id="21" name="SuBTITLE GOES HERE">
            <a:extLst>
              <a:ext uri="{FF2B5EF4-FFF2-40B4-BE49-F238E27FC236}">
                <a16:creationId xmlns="" xmlns:a16="http://schemas.microsoft.com/office/drawing/2014/main" id="{35871DBC-935A-2347-A21E-2565A12C9458}"/>
              </a:ext>
            </a:extLst>
          </p:cNvPr>
          <p:cNvSpPr txBox="1">
            <a:spLocks noGrp="1"/>
          </p:cNvSpPr>
          <p:nvPr>
            <p:ph type="body" sz="quarter" idx="14"/>
          </p:nvPr>
        </p:nvSpPr>
        <p:spPr>
          <a:xfrm>
            <a:off x="4836344" y="747149"/>
            <a:ext cx="14711312" cy="371281"/>
          </a:xfrm>
          <a:prstGeom prst="rect">
            <a:avLst/>
          </a:prstGeom>
        </p:spPr>
        <p:txBody>
          <a:bodyPr/>
          <a:lstStyle/>
          <a:p>
            <a:r>
              <a:rPr lang="fr-FR" sz="2400" dirty="0" smtClean="0"/>
              <a:t>Principales recommandations</a:t>
            </a:r>
            <a:endParaRPr lang="fr-FR" sz="2400" dirty="0"/>
          </a:p>
        </p:txBody>
      </p:sp>
      <p:sp>
        <p:nvSpPr>
          <p:cNvPr id="9" name="ZoneTexte 8">
            <a:extLst>
              <a:ext uri="{FF2B5EF4-FFF2-40B4-BE49-F238E27FC236}">
                <a16:creationId xmlns="" xmlns:a16="http://schemas.microsoft.com/office/drawing/2014/main" id="{C9FA69AC-CE85-7143-AB32-6EDEC5829621}"/>
              </a:ext>
            </a:extLst>
          </p:cNvPr>
          <p:cNvSpPr txBox="1"/>
          <p:nvPr/>
        </p:nvSpPr>
        <p:spPr>
          <a:xfrm>
            <a:off x="897443" y="12362917"/>
            <a:ext cx="7218945" cy="7598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algn="l"/>
            <a:r>
              <a:rPr lang="fr-FR" sz="2000" dirty="0">
                <a:latin typeface="Avenir Next Ultra Light" panose="020B0203020202020204" pitchFamily="34" charset="77"/>
              </a:rPr>
              <a:t>Christophe Gervasi –  Rapport qualitatif  - Construire un Nous européen – Juillet 2021</a:t>
            </a:r>
          </a:p>
        </p:txBody>
      </p:sp>
      <p:pic>
        <p:nvPicPr>
          <p:cNvPr id="10" name="Image 9"/>
          <p:cNvPicPr>
            <a:picLocks noChangeAspect="1"/>
          </p:cNvPicPr>
          <p:nvPr/>
        </p:nvPicPr>
        <p:blipFill rotWithShape="1">
          <a:blip r:embed="rId2"/>
          <a:srcRect t="18883" b="18467"/>
          <a:stretch/>
        </p:blipFill>
        <p:spPr>
          <a:xfrm>
            <a:off x="19551526" y="500510"/>
            <a:ext cx="2143125" cy="1472669"/>
          </a:xfrm>
          <a:prstGeom prst="rect">
            <a:avLst/>
          </a:prstGeom>
        </p:spPr>
      </p:pic>
      <p:sp>
        <p:nvSpPr>
          <p:cNvPr id="15" name="pole tekstowe 15">
            <a:extLst>
              <a:ext uri="{FF2B5EF4-FFF2-40B4-BE49-F238E27FC236}">
                <a16:creationId xmlns="" xmlns:a16="http://schemas.microsoft.com/office/drawing/2014/main" id="{3C0893E4-76E1-4E39-9769-FD6AD226E047}"/>
              </a:ext>
            </a:extLst>
          </p:cNvPr>
          <p:cNvSpPr txBox="1"/>
          <p:nvPr/>
        </p:nvSpPr>
        <p:spPr>
          <a:xfrm>
            <a:off x="2864477" y="5140117"/>
            <a:ext cx="17758611" cy="2062103"/>
          </a:xfrm>
          <a:prstGeom prst="rect">
            <a:avLst/>
          </a:prstGeom>
          <a:noFill/>
        </p:spPr>
        <p:txBody>
          <a:bodyPr wrap="square">
            <a:spAutoFit/>
          </a:bodyPr>
          <a:lstStyle/>
          <a:p>
            <a:r>
              <a:rPr lang="fr-FR" sz="3200" dirty="0" smtClean="0">
                <a:latin typeface="Calibri" panose="020F0502020204030204" pitchFamily="34" charset="0"/>
                <a:cs typeface="Calibri" panose="020F0502020204030204" pitchFamily="34" charset="0"/>
              </a:rPr>
              <a:t>Au final,  avec des institutions qui sont mal connues et parfois mal perçues, avec des institutions qui sont mises à distances et enfin lorsque l’opinion européenne connaît de très forts clivages dans une opinion et ses cultures alors il existe une réelle difficulté à structurer une identité européenne forte et clairement définie.</a:t>
            </a:r>
            <a:endParaRPr lang="fr-FR"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30056709"/>
      </p:ext>
    </p:extLst>
  </p:cSld>
  <p:clrMapOvr>
    <a:masterClrMapping/>
  </p:clrMapOvr>
  <p:transition spd="med"/>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8" name="Image"/>
          <p:cNvPicPr>
            <a:picLocks noGrp="1"/>
          </p:cNvPicPr>
          <p:nvPr>
            <p:ph type="pic" idx="13"/>
          </p:nvPr>
        </p:nvPicPr>
        <p:blipFill>
          <a:blip r:embed="rId2">
            <a:extLst>
              <a:ext uri="{28A0092B-C50C-407E-A947-70E740481C1C}">
                <a14:useLocalDpi xmlns:a14="http://schemas.microsoft.com/office/drawing/2010/main" val="0"/>
              </a:ext>
            </a:extLst>
          </a:blip>
          <a:srcRect/>
          <a:stretch/>
        </p:blipFill>
        <p:spPr>
          <a:xfrm>
            <a:off x="585216" y="520515"/>
            <a:ext cx="23262335" cy="4372190"/>
          </a:xfrm>
          <a:custGeom>
            <a:avLst/>
            <a:gdLst/>
            <a:ahLst/>
            <a:cxnLst>
              <a:cxn ang="0">
                <a:pos x="wd2" y="hd2"/>
              </a:cxn>
              <a:cxn ang="5400000">
                <a:pos x="wd2" y="hd2"/>
              </a:cxn>
              <a:cxn ang="10800000">
                <a:pos x="wd2" y="hd2"/>
              </a:cxn>
              <a:cxn ang="16200000">
                <a:pos x="wd2" y="hd2"/>
              </a:cxn>
            </a:cxnLst>
            <a:rect l="0" t="0" r="r" b="b"/>
            <a:pathLst>
              <a:path w="21600" h="21599" extrusionOk="0">
                <a:moveTo>
                  <a:pt x="0" y="0"/>
                </a:moveTo>
                <a:lnTo>
                  <a:pt x="3" y="21532"/>
                </a:lnTo>
                <a:cubicBezTo>
                  <a:pt x="112" y="21536"/>
                  <a:pt x="220" y="21544"/>
                  <a:pt x="328" y="21555"/>
                </a:cubicBezTo>
                <a:cubicBezTo>
                  <a:pt x="430" y="21565"/>
                  <a:pt x="525" y="21589"/>
                  <a:pt x="627" y="21592"/>
                </a:cubicBezTo>
                <a:cubicBezTo>
                  <a:pt x="818" y="21600"/>
                  <a:pt x="1011" y="21600"/>
                  <a:pt x="1203" y="21599"/>
                </a:cubicBezTo>
                <a:cubicBezTo>
                  <a:pt x="1272" y="21599"/>
                  <a:pt x="1341" y="21584"/>
                  <a:pt x="1411" y="21583"/>
                </a:cubicBezTo>
                <a:cubicBezTo>
                  <a:pt x="1585" y="21580"/>
                  <a:pt x="1762" y="21587"/>
                  <a:pt x="1934" y="21579"/>
                </a:cubicBezTo>
                <a:cubicBezTo>
                  <a:pt x="2288" y="21563"/>
                  <a:pt x="2639" y="21555"/>
                  <a:pt x="2996" y="21565"/>
                </a:cubicBezTo>
                <a:cubicBezTo>
                  <a:pt x="3222" y="21571"/>
                  <a:pt x="3454" y="21593"/>
                  <a:pt x="3680" y="21553"/>
                </a:cubicBezTo>
                <a:cubicBezTo>
                  <a:pt x="3776" y="21537"/>
                  <a:pt x="3887" y="21525"/>
                  <a:pt x="3990" y="21525"/>
                </a:cubicBezTo>
                <a:cubicBezTo>
                  <a:pt x="4155" y="21527"/>
                  <a:pt x="4319" y="21488"/>
                  <a:pt x="4493" y="21542"/>
                </a:cubicBezTo>
                <a:cubicBezTo>
                  <a:pt x="4586" y="21570"/>
                  <a:pt x="4760" y="21556"/>
                  <a:pt x="4895" y="21561"/>
                </a:cubicBezTo>
                <a:cubicBezTo>
                  <a:pt x="4893" y="21559"/>
                  <a:pt x="4890" y="21557"/>
                  <a:pt x="4888" y="21555"/>
                </a:cubicBezTo>
                <a:cubicBezTo>
                  <a:pt x="4885" y="21552"/>
                  <a:pt x="4882" y="21551"/>
                  <a:pt x="4880" y="21548"/>
                </a:cubicBezTo>
                <a:cubicBezTo>
                  <a:pt x="4931" y="21546"/>
                  <a:pt x="4979" y="21542"/>
                  <a:pt x="5026" y="21540"/>
                </a:cubicBezTo>
                <a:cubicBezTo>
                  <a:pt x="5199" y="21535"/>
                  <a:pt x="5384" y="21512"/>
                  <a:pt x="5541" y="21530"/>
                </a:cubicBezTo>
                <a:cubicBezTo>
                  <a:pt x="5735" y="21553"/>
                  <a:pt x="5857" y="21520"/>
                  <a:pt x="5987" y="21491"/>
                </a:cubicBezTo>
                <a:cubicBezTo>
                  <a:pt x="5897" y="21477"/>
                  <a:pt x="5806" y="21463"/>
                  <a:pt x="5714" y="21449"/>
                </a:cubicBezTo>
                <a:cubicBezTo>
                  <a:pt x="5658" y="21440"/>
                  <a:pt x="5599" y="21434"/>
                  <a:pt x="5547" y="21423"/>
                </a:cubicBezTo>
                <a:cubicBezTo>
                  <a:pt x="5485" y="21409"/>
                  <a:pt x="5428" y="21391"/>
                  <a:pt x="5369" y="21375"/>
                </a:cubicBezTo>
                <a:cubicBezTo>
                  <a:pt x="5361" y="21373"/>
                  <a:pt x="5352" y="21371"/>
                  <a:pt x="5343" y="21369"/>
                </a:cubicBezTo>
                <a:cubicBezTo>
                  <a:pt x="5488" y="21380"/>
                  <a:pt x="5654" y="21330"/>
                  <a:pt x="5779" y="21393"/>
                </a:cubicBezTo>
                <a:cubicBezTo>
                  <a:pt x="5785" y="21397"/>
                  <a:pt x="5829" y="21392"/>
                  <a:pt x="5852" y="21387"/>
                </a:cubicBezTo>
                <a:cubicBezTo>
                  <a:pt x="5875" y="21381"/>
                  <a:pt x="5893" y="21366"/>
                  <a:pt x="5914" y="21365"/>
                </a:cubicBezTo>
                <a:cubicBezTo>
                  <a:pt x="6028" y="21363"/>
                  <a:pt x="6143" y="21364"/>
                  <a:pt x="6257" y="21362"/>
                </a:cubicBezTo>
                <a:cubicBezTo>
                  <a:pt x="6365" y="21360"/>
                  <a:pt x="6486" y="21374"/>
                  <a:pt x="6584" y="21326"/>
                </a:cubicBezTo>
                <a:cubicBezTo>
                  <a:pt x="6555" y="21320"/>
                  <a:pt x="6529" y="21314"/>
                  <a:pt x="6505" y="21308"/>
                </a:cubicBezTo>
                <a:cubicBezTo>
                  <a:pt x="6480" y="21303"/>
                  <a:pt x="6457" y="21297"/>
                  <a:pt x="6434" y="21292"/>
                </a:cubicBezTo>
                <a:cubicBezTo>
                  <a:pt x="6433" y="21289"/>
                  <a:pt x="6433" y="21286"/>
                  <a:pt x="6432" y="21284"/>
                </a:cubicBezTo>
                <a:cubicBezTo>
                  <a:pt x="6432" y="21281"/>
                  <a:pt x="6431" y="21278"/>
                  <a:pt x="6431" y="21276"/>
                </a:cubicBezTo>
                <a:cubicBezTo>
                  <a:pt x="6567" y="21269"/>
                  <a:pt x="6705" y="21267"/>
                  <a:pt x="6837" y="21254"/>
                </a:cubicBezTo>
                <a:cubicBezTo>
                  <a:pt x="6997" y="21239"/>
                  <a:pt x="7165" y="21265"/>
                  <a:pt x="7325" y="21228"/>
                </a:cubicBezTo>
                <a:cubicBezTo>
                  <a:pt x="7410" y="21209"/>
                  <a:pt x="7533" y="21218"/>
                  <a:pt x="7639" y="21213"/>
                </a:cubicBezTo>
                <a:cubicBezTo>
                  <a:pt x="7640" y="21215"/>
                  <a:pt x="7641" y="21215"/>
                  <a:pt x="7642" y="21217"/>
                </a:cubicBezTo>
                <a:cubicBezTo>
                  <a:pt x="7642" y="21218"/>
                  <a:pt x="7643" y="21220"/>
                  <a:pt x="7644" y="21222"/>
                </a:cubicBezTo>
                <a:cubicBezTo>
                  <a:pt x="7622" y="21227"/>
                  <a:pt x="7600" y="21231"/>
                  <a:pt x="7578" y="21236"/>
                </a:cubicBezTo>
                <a:cubicBezTo>
                  <a:pt x="7556" y="21242"/>
                  <a:pt x="7534" y="21247"/>
                  <a:pt x="7512" y="21253"/>
                </a:cubicBezTo>
                <a:cubicBezTo>
                  <a:pt x="7514" y="21255"/>
                  <a:pt x="7515" y="21257"/>
                  <a:pt x="7517" y="21259"/>
                </a:cubicBezTo>
                <a:cubicBezTo>
                  <a:pt x="7519" y="21261"/>
                  <a:pt x="7521" y="21262"/>
                  <a:pt x="7522" y="21264"/>
                </a:cubicBezTo>
                <a:cubicBezTo>
                  <a:pt x="7605" y="21257"/>
                  <a:pt x="7687" y="21249"/>
                  <a:pt x="7769" y="21241"/>
                </a:cubicBezTo>
                <a:cubicBezTo>
                  <a:pt x="7851" y="21234"/>
                  <a:pt x="7934" y="21226"/>
                  <a:pt x="8016" y="21218"/>
                </a:cubicBezTo>
                <a:cubicBezTo>
                  <a:pt x="8017" y="21221"/>
                  <a:pt x="8019" y="21224"/>
                  <a:pt x="8020" y="21227"/>
                </a:cubicBezTo>
                <a:cubicBezTo>
                  <a:pt x="8022" y="21229"/>
                  <a:pt x="8023" y="21234"/>
                  <a:pt x="8024" y="21236"/>
                </a:cubicBezTo>
                <a:cubicBezTo>
                  <a:pt x="7667" y="21276"/>
                  <a:pt x="7309" y="21315"/>
                  <a:pt x="6948" y="21349"/>
                </a:cubicBezTo>
                <a:cubicBezTo>
                  <a:pt x="6587" y="21383"/>
                  <a:pt x="6222" y="21411"/>
                  <a:pt x="5851" y="21427"/>
                </a:cubicBezTo>
                <a:cubicBezTo>
                  <a:pt x="6018" y="21444"/>
                  <a:pt x="6191" y="21462"/>
                  <a:pt x="6365" y="21478"/>
                </a:cubicBezTo>
                <a:cubicBezTo>
                  <a:pt x="6445" y="21486"/>
                  <a:pt x="6527" y="21497"/>
                  <a:pt x="6606" y="21494"/>
                </a:cubicBezTo>
                <a:cubicBezTo>
                  <a:pt x="6706" y="21491"/>
                  <a:pt x="6802" y="21476"/>
                  <a:pt x="6900" y="21467"/>
                </a:cubicBezTo>
                <a:cubicBezTo>
                  <a:pt x="7215" y="21437"/>
                  <a:pt x="7529" y="21403"/>
                  <a:pt x="7847" y="21380"/>
                </a:cubicBezTo>
                <a:cubicBezTo>
                  <a:pt x="8321" y="21346"/>
                  <a:pt x="8801" y="21325"/>
                  <a:pt x="9274" y="21290"/>
                </a:cubicBezTo>
                <a:cubicBezTo>
                  <a:pt x="9694" y="21259"/>
                  <a:pt x="10111" y="21221"/>
                  <a:pt x="10524" y="21178"/>
                </a:cubicBezTo>
                <a:cubicBezTo>
                  <a:pt x="10861" y="21142"/>
                  <a:pt x="11189" y="21095"/>
                  <a:pt x="11523" y="21053"/>
                </a:cubicBezTo>
                <a:cubicBezTo>
                  <a:pt x="11733" y="21027"/>
                  <a:pt x="11947" y="21004"/>
                  <a:pt x="12157" y="20977"/>
                </a:cubicBezTo>
                <a:cubicBezTo>
                  <a:pt x="12192" y="20972"/>
                  <a:pt x="12240" y="20955"/>
                  <a:pt x="12242" y="20942"/>
                </a:cubicBezTo>
                <a:cubicBezTo>
                  <a:pt x="12256" y="20875"/>
                  <a:pt x="12339" y="20836"/>
                  <a:pt x="12495" y="20813"/>
                </a:cubicBezTo>
                <a:cubicBezTo>
                  <a:pt x="12662" y="20789"/>
                  <a:pt x="12702" y="20760"/>
                  <a:pt x="12703" y="20688"/>
                </a:cubicBezTo>
                <a:cubicBezTo>
                  <a:pt x="12703" y="20676"/>
                  <a:pt x="12720" y="20664"/>
                  <a:pt x="12736" y="20643"/>
                </a:cubicBezTo>
                <a:cubicBezTo>
                  <a:pt x="12592" y="20672"/>
                  <a:pt x="12466" y="20650"/>
                  <a:pt x="12337" y="20645"/>
                </a:cubicBezTo>
                <a:cubicBezTo>
                  <a:pt x="12194" y="20640"/>
                  <a:pt x="12068" y="20618"/>
                  <a:pt x="11937" y="20603"/>
                </a:cubicBezTo>
                <a:cubicBezTo>
                  <a:pt x="11896" y="20598"/>
                  <a:pt x="11838" y="20593"/>
                  <a:pt x="11825" y="20581"/>
                </a:cubicBezTo>
                <a:cubicBezTo>
                  <a:pt x="11783" y="20543"/>
                  <a:pt x="11709" y="20542"/>
                  <a:pt x="11627" y="20542"/>
                </a:cubicBezTo>
                <a:cubicBezTo>
                  <a:pt x="11556" y="20542"/>
                  <a:pt x="11486" y="20542"/>
                  <a:pt x="11415" y="20542"/>
                </a:cubicBezTo>
                <a:cubicBezTo>
                  <a:pt x="11413" y="20539"/>
                  <a:pt x="11410" y="20537"/>
                  <a:pt x="11407" y="20534"/>
                </a:cubicBezTo>
                <a:cubicBezTo>
                  <a:pt x="11404" y="20531"/>
                  <a:pt x="11402" y="20527"/>
                  <a:pt x="11399" y="20524"/>
                </a:cubicBezTo>
                <a:cubicBezTo>
                  <a:pt x="11439" y="20516"/>
                  <a:pt x="11477" y="20505"/>
                  <a:pt x="11518" y="20500"/>
                </a:cubicBezTo>
                <a:cubicBezTo>
                  <a:pt x="11573" y="20492"/>
                  <a:pt x="11673" y="20494"/>
                  <a:pt x="11680" y="20483"/>
                </a:cubicBezTo>
                <a:cubicBezTo>
                  <a:pt x="11716" y="20429"/>
                  <a:pt x="11829" y="20431"/>
                  <a:pt x="11920" y="20425"/>
                </a:cubicBezTo>
                <a:cubicBezTo>
                  <a:pt x="12038" y="20416"/>
                  <a:pt x="12173" y="20432"/>
                  <a:pt x="12238" y="20372"/>
                </a:cubicBezTo>
                <a:cubicBezTo>
                  <a:pt x="12241" y="20370"/>
                  <a:pt x="12253" y="20369"/>
                  <a:pt x="12261" y="20367"/>
                </a:cubicBezTo>
                <a:cubicBezTo>
                  <a:pt x="12401" y="20341"/>
                  <a:pt x="12542" y="20314"/>
                  <a:pt x="12684" y="20287"/>
                </a:cubicBezTo>
                <a:cubicBezTo>
                  <a:pt x="12678" y="20282"/>
                  <a:pt x="12670" y="20278"/>
                  <a:pt x="12659" y="20274"/>
                </a:cubicBezTo>
                <a:cubicBezTo>
                  <a:pt x="12649" y="20270"/>
                  <a:pt x="12637" y="20266"/>
                  <a:pt x="12624" y="20263"/>
                </a:cubicBezTo>
                <a:cubicBezTo>
                  <a:pt x="12671" y="20263"/>
                  <a:pt x="12718" y="20261"/>
                  <a:pt x="12766" y="20261"/>
                </a:cubicBezTo>
                <a:cubicBezTo>
                  <a:pt x="13169" y="20266"/>
                  <a:pt x="13572" y="20281"/>
                  <a:pt x="13980" y="20291"/>
                </a:cubicBezTo>
                <a:cubicBezTo>
                  <a:pt x="13916" y="20280"/>
                  <a:pt x="13863" y="20264"/>
                  <a:pt x="13805" y="20261"/>
                </a:cubicBezTo>
                <a:cubicBezTo>
                  <a:pt x="13500" y="20244"/>
                  <a:pt x="13194" y="20223"/>
                  <a:pt x="12887" y="20217"/>
                </a:cubicBezTo>
                <a:cubicBezTo>
                  <a:pt x="12765" y="20215"/>
                  <a:pt x="12643" y="20221"/>
                  <a:pt x="12520" y="20225"/>
                </a:cubicBezTo>
                <a:cubicBezTo>
                  <a:pt x="12513" y="20219"/>
                  <a:pt x="12508" y="20214"/>
                  <a:pt x="12509" y="20206"/>
                </a:cubicBezTo>
                <a:cubicBezTo>
                  <a:pt x="12510" y="20198"/>
                  <a:pt x="12516" y="20189"/>
                  <a:pt x="12531" y="20178"/>
                </a:cubicBezTo>
                <a:cubicBezTo>
                  <a:pt x="12840" y="20189"/>
                  <a:pt x="13150" y="20198"/>
                  <a:pt x="13458" y="20211"/>
                </a:cubicBezTo>
                <a:cubicBezTo>
                  <a:pt x="13545" y="20214"/>
                  <a:pt x="13626" y="20230"/>
                  <a:pt x="13712" y="20237"/>
                </a:cubicBezTo>
                <a:cubicBezTo>
                  <a:pt x="13891" y="20250"/>
                  <a:pt x="14071" y="20263"/>
                  <a:pt x="14250" y="20274"/>
                </a:cubicBezTo>
                <a:cubicBezTo>
                  <a:pt x="14385" y="20283"/>
                  <a:pt x="14520" y="20289"/>
                  <a:pt x="14653" y="20263"/>
                </a:cubicBezTo>
                <a:cubicBezTo>
                  <a:pt x="14518" y="20248"/>
                  <a:pt x="14382" y="20243"/>
                  <a:pt x="14246" y="20237"/>
                </a:cubicBezTo>
                <a:cubicBezTo>
                  <a:pt x="14204" y="20235"/>
                  <a:pt x="14164" y="20226"/>
                  <a:pt x="14123" y="20220"/>
                </a:cubicBezTo>
                <a:cubicBezTo>
                  <a:pt x="13995" y="20204"/>
                  <a:pt x="13863" y="20173"/>
                  <a:pt x="13738" y="20176"/>
                </a:cubicBezTo>
                <a:cubicBezTo>
                  <a:pt x="13592" y="20180"/>
                  <a:pt x="13484" y="20145"/>
                  <a:pt x="13352" y="20140"/>
                </a:cubicBezTo>
                <a:cubicBezTo>
                  <a:pt x="13329" y="20140"/>
                  <a:pt x="13289" y="20124"/>
                  <a:pt x="13289" y="20116"/>
                </a:cubicBezTo>
                <a:cubicBezTo>
                  <a:pt x="13288" y="20075"/>
                  <a:pt x="13207" y="20075"/>
                  <a:pt x="13152" y="20077"/>
                </a:cubicBezTo>
                <a:cubicBezTo>
                  <a:pt x="12990" y="20081"/>
                  <a:pt x="12828" y="20089"/>
                  <a:pt x="12667" y="20099"/>
                </a:cubicBezTo>
                <a:cubicBezTo>
                  <a:pt x="12393" y="20118"/>
                  <a:pt x="12124" y="20154"/>
                  <a:pt x="11840" y="20135"/>
                </a:cubicBezTo>
                <a:cubicBezTo>
                  <a:pt x="11810" y="20133"/>
                  <a:pt x="11777" y="20135"/>
                  <a:pt x="11746" y="20137"/>
                </a:cubicBezTo>
                <a:cubicBezTo>
                  <a:pt x="11752" y="20135"/>
                  <a:pt x="11759" y="20132"/>
                  <a:pt x="11765" y="20131"/>
                </a:cubicBezTo>
                <a:cubicBezTo>
                  <a:pt x="11772" y="20129"/>
                  <a:pt x="11778" y="20128"/>
                  <a:pt x="11784" y="20126"/>
                </a:cubicBezTo>
                <a:cubicBezTo>
                  <a:pt x="12080" y="20102"/>
                  <a:pt x="12376" y="20077"/>
                  <a:pt x="12675" y="20067"/>
                </a:cubicBezTo>
                <a:cubicBezTo>
                  <a:pt x="13025" y="20055"/>
                  <a:pt x="13382" y="20069"/>
                  <a:pt x="13735" y="20077"/>
                </a:cubicBezTo>
                <a:cubicBezTo>
                  <a:pt x="13995" y="20082"/>
                  <a:pt x="14253" y="20094"/>
                  <a:pt x="14512" y="20104"/>
                </a:cubicBezTo>
                <a:cubicBezTo>
                  <a:pt x="14586" y="20108"/>
                  <a:pt x="14660" y="20115"/>
                  <a:pt x="14733" y="20121"/>
                </a:cubicBezTo>
                <a:cubicBezTo>
                  <a:pt x="14940" y="20138"/>
                  <a:pt x="15147" y="20156"/>
                  <a:pt x="15355" y="20171"/>
                </a:cubicBezTo>
                <a:cubicBezTo>
                  <a:pt x="15542" y="20185"/>
                  <a:pt x="15731" y="20194"/>
                  <a:pt x="15918" y="20206"/>
                </a:cubicBezTo>
                <a:cubicBezTo>
                  <a:pt x="15952" y="20208"/>
                  <a:pt x="15984" y="20215"/>
                  <a:pt x="16048" y="20224"/>
                </a:cubicBezTo>
                <a:cubicBezTo>
                  <a:pt x="16008" y="20225"/>
                  <a:pt x="15977" y="20226"/>
                  <a:pt x="15948" y="20227"/>
                </a:cubicBezTo>
                <a:cubicBezTo>
                  <a:pt x="15919" y="20228"/>
                  <a:pt x="15893" y="20229"/>
                  <a:pt x="15865" y="20230"/>
                </a:cubicBezTo>
                <a:cubicBezTo>
                  <a:pt x="15924" y="20243"/>
                  <a:pt x="15981" y="20254"/>
                  <a:pt x="16035" y="20266"/>
                </a:cubicBezTo>
                <a:cubicBezTo>
                  <a:pt x="16090" y="20278"/>
                  <a:pt x="16143" y="20289"/>
                  <a:pt x="16196" y="20300"/>
                </a:cubicBezTo>
                <a:cubicBezTo>
                  <a:pt x="16197" y="20299"/>
                  <a:pt x="16199" y="20298"/>
                  <a:pt x="16201" y="20297"/>
                </a:cubicBezTo>
                <a:cubicBezTo>
                  <a:pt x="16203" y="20296"/>
                  <a:pt x="16204" y="20295"/>
                  <a:pt x="16206" y="20294"/>
                </a:cubicBezTo>
                <a:cubicBezTo>
                  <a:pt x="16194" y="20288"/>
                  <a:pt x="16183" y="20283"/>
                  <a:pt x="16168" y="20276"/>
                </a:cubicBezTo>
                <a:cubicBezTo>
                  <a:pt x="16154" y="20269"/>
                  <a:pt x="16137" y="20262"/>
                  <a:pt x="16113" y="20251"/>
                </a:cubicBezTo>
                <a:cubicBezTo>
                  <a:pt x="16211" y="20246"/>
                  <a:pt x="16283" y="20237"/>
                  <a:pt x="16354" y="20238"/>
                </a:cubicBezTo>
                <a:cubicBezTo>
                  <a:pt x="16485" y="20240"/>
                  <a:pt x="16617" y="20245"/>
                  <a:pt x="16747" y="20253"/>
                </a:cubicBezTo>
                <a:cubicBezTo>
                  <a:pt x="16811" y="20257"/>
                  <a:pt x="16872" y="20272"/>
                  <a:pt x="16935" y="20279"/>
                </a:cubicBezTo>
                <a:cubicBezTo>
                  <a:pt x="17026" y="20289"/>
                  <a:pt x="17129" y="20312"/>
                  <a:pt x="17205" y="20302"/>
                </a:cubicBezTo>
                <a:cubicBezTo>
                  <a:pt x="17341" y="20285"/>
                  <a:pt x="17447" y="20300"/>
                  <a:pt x="17560" y="20320"/>
                </a:cubicBezTo>
                <a:cubicBezTo>
                  <a:pt x="17888" y="20379"/>
                  <a:pt x="18213" y="20441"/>
                  <a:pt x="18546" y="20495"/>
                </a:cubicBezTo>
                <a:cubicBezTo>
                  <a:pt x="18720" y="20523"/>
                  <a:pt x="18913" y="20533"/>
                  <a:pt x="19091" y="20558"/>
                </a:cubicBezTo>
                <a:cubicBezTo>
                  <a:pt x="19324" y="20592"/>
                  <a:pt x="19550" y="20634"/>
                  <a:pt x="19782" y="20670"/>
                </a:cubicBezTo>
                <a:cubicBezTo>
                  <a:pt x="19882" y="20685"/>
                  <a:pt x="19934" y="20701"/>
                  <a:pt x="19831" y="20741"/>
                </a:cubicBezTo>
                <a:cubicBezTo>
                  <a:pt x="19891" y="20758"/>
                  <a:pt x="19950" y="20774"/>
                  <a:pt x="20008" y="20790"/>
                </a:cubicBezTo>
                <a:cubicBezTo>
                  <a:pt x="20066" y="20807"/>
                  <a:pt x="20123" y="20824"/>
                  <a:pt x="20180" y="20839"/>
                </a:cubicBezTo>
                <a:cubicBezTo>
                  <a:pt x="20186" y="20836"/>
                  <a:pt x="20193" y="20833"/>
                  <a:pt x="20199" y="20830"/>
                </a:cubicBezTo>
                <a:cubicBezTo>
                  <a:pt x="20206" y="20826"/>
                  <a:pt x="20213" y="20823"/>
                  <a:pt x="20219" y="20820"/>
                </a:cubicBezTo>
                <a:cubicBezTo>
                  <a:pt x="20193" y="20805"/>
                  <a:pt x="20166" y="20790"/>
                  <a:pt x="20140" y="20776"/>
                </a:cubicBezTo>
                <a:cubicBezTo>
                  <a:pt x="20113" y="20761"/>
                  <a:pt x="20087" y="20746"/>
                  <a:pt x="20061" y="20732"/>
                </a:cubicBezTo>
                <a:cubicBezTo>
                  <a:pt x="20066" y="20730"/>
                  <a:pt x="20071" y="20730"/>
                  <a:pt x="20076" y="20728"/>
                </a:cubicBezTo>
                <a:cubicBezTo>
                  <a:pt x="20081" y="20727"/>
                  <a:pt x="20086" y="20725"/>
                  <a:pt x="20091" y="20723"/>
                </a:cubicBezTo>
                <a:cubicBezTo>
                  <a:pt x="20109" y="20725"/>
                  <a:pt x="20127" y="20726"/>
                  <a:pt x="20146" y="20728"/>
                </a:cubicBezTo>
                <a:cubicBezTo>
                  <a:pt x="20166" y="20730"/>
                  <a:pt x="20187" y="20733"/>
                  <a:pt x="20212" y="20735"/>
                </a:cubicBezTo>
                <a:cubicBezTo>
                  <a:pt x="20197" y="20721"/>
                  <a:pt x="20184" y="20709"/>
                  <a:pt x="20172" y="20697"/>
                </a:cubicBezTo>
                <a:cubicBezTo>
                  <a:pt x="20160" y="20686"/>
                  <a:pt x="20148" y="20674"/>
                  <a:pt x="20136" y="20663"/>
                </a:cubicBezTo>
                <a:cubicBezTo>
                  <a:pt x="20149" y="20664"/>
                  <a:pt x="20163" y="20665"/>
                  <a:pt x="20177" y="20666"/>
                </a:cubicBezTo>
                <a:cubicBezTo>
                  <a:pt x="20191" y="20667"/>
                  <a:pt x="20206" y="20667"/>
                  <a:pt x="20220" y="20668"/>
                </a:cubicBezTo>
                <a:cubicBezTo>
                  <a:pt x="20194" y="20651"/>
                  <a:pt x="20169" y="20634"/>
                  <a:pt x="20143" y="20617"/>
                </a:cubicBezTo>
                <a:cubicBezTo>
                  <a:pt x="20117" y="20600"/>
                  <a:pt x="20090" y="20583"/>
                  <a:pt x="20061" y="20563"/>
                </a:cubicBezTo>
                <a:cubicBezTo>
                  <a:pt x="20261" y="20579"/>
                  <a:pt x="20429" y="20615"/>
                  <a:pt x="20594" y="20658"/>
                </a:cubicBezTo>
                <a:cubicBezTo>
                  <a:pt x="20760" y="20701"/>
                  <a:pt x="21000" y="20686"/>
                  <a:pt x="21123" y="20774"/>
                </a:cubicBezTo>
                <a:cubicBezTo>
                  <a:pt x="21157" y="20758"/>
                  <a:pt x="21188" y="20742"/>
                  <a:pt x="21217" y="20728"/>
                </a:cubicBezTo>
                <a:cubicBezTo>
                  <a:pt x="21246" y="20714"/>
                  <a:pt x="21272" y="20701"/>
                  <a:pt x="21297" y="20689"/>
                </a:cubicBezTo>
                <a:cubicBezTo>
                  <a:pt x="21315" y="20701"/>
                  <a:pt x="21330" y="20711"/>
                  <a:pt x="21345" y="20720"/>
                </a:cubicBezTo>
                <a:cubicBezTo>
                  <a:pt x="21359" y="20729"/>
                  <a:pt x="21372" y="20738"/>
                  <a:pt x="21385" y="20746"/>
                </a:cubicBezTo>
                <a:cubicBezTo>
                  <a:pt x="21389" y="20741"/>
                  <a:pt x="21393" y="20737"/>
                  <a:pt x="21397" y="20732"/>
                </a:cubicBezTo>
                <a:cubicBezTo>
                  <a:pt x="21401" y="20726"/>
                  <a:pt x="21405" y="20720"/>
                  <a:pt x="21409" y="20715"/>
                </a:cubicBezTo>
                <a:cubicBezTo>
                  <a:pt x="21446" y="20722"/>
                  <a:pt x="21483" y="20707"/>
                  <a:pt x="21514" y="20673"/>
                </a:cubicBezTo>
                <a:cubicBezTo>
                  <a:pt x="21568" y="20614"/>
                  <a:pt x="21587" y="20504"/>
                  <a:pt x="21544" y="20443"/>
                </a:cubicBezTo>
                <a:cubicBezTo>
                  <a:pt x="21514" y="20398"/>
                  <a:pt x="21465" y="20409"/>
                  <a:pt x="21443" y="20465"/>
                </a:cubicBezTo>
                <a:cubicBezTo>
                  <a:pt x="21445" y="20416"/>
                  <a:pt x="21375" y="20392"/>
                  <a:pt x="21298" y="20371"/>
                </a:cubicBezTo>
                <a:cubicBezTo>
                  <a:pt x="21221" y="20349"/>
                  <a:pt x="21136" y="20332"/>
                  <a:pt x="21108" y="20291"/>
                </a:cubicBezTo>
                <a:cubicBezTo>
                  <a:pt x="21192" y="20265"/>
                  <a:pt x="21276" y="20237"/>
                  <a:pt x="21362" y="20207"/>
                </a:cubicBezTo>
                <a:cubicBezTo>
                  <a:pt x="21441" y="20180"/>
                  <a:pt x="21521" y="20150"/>
                  <a:pt x="21600" y="20121"/>
                </a:cubicBezTo>
                <a:lnTo>
                  <a:pt x="21590" y="0"/>
                </a:lnTo>
                <a:lnTo>
                  <a:pt x="0" y="0"/>
                </a:lnTo>
                <a:close/>
                <a:moveTo>
                  <a:pt x="9192" y="19629"/>
                </a:moveTo>
                <a:lnTo>
                  <a:pt x="9218" y="19716"/>
                </a:lnTo>
                <a:lnTo>
                  <a:pt x="9132" y="19721"/>
                </a:lnTo>
                <a:lnTo>
                  <a:pt x="8709" y="19799"/>
                </a:lnTo>
                <a:cubicBezTo>
                  <a:pt x="8715" y="19804"/>
                  <a:pt x="8724" y="19808"/>
                  <a:pt x="8734" y="19812"/>
                </a:cubicBezTo>
                <a:cubicBezTo>
                  <a:pt x="8744" y="19816"/>
                  <a:pt x="8757" y="19820"/>
                  <a:pt x="8770" y="19823"/>
                </a:cubicBezTo>
                <a:cubicBezTo>
                  <a:pt x="8722" y="19824"/>
                  <a:pt x="8675" y="19826"/>
                  <a:pt x="8627" y="19825"/>
                </a:cubicBezTo>
                <a:cubicBezTo>
                  <a:pt x="8224" y="19820"/>
                  <a:pt x="7821" y="19807"/>
                  <a:pt x="7413" y="19797"/>
                </a:cubicBezTo>
                <a:cubicBezTo>
                  <a:pt x="7477" y="19808"/>
                  <a:pt x="7531" y="19822"/>
                  <a:pt x="7588" y="19825"/>
                </a:cubicBezTo>
                <a:cubicBezTo>
                  <a:pt x="7894" y="19842"/>
                  <a:pt x="8199" y="19864"/>
                  <a:pt x="8506" y="19871"/>
                </a:cubicBezTo>
                <a:cubicBezTo>
                  <a:pt x="8628" y="19873"/>
                  <a:pt x="8752" y="19867"/>
                  <a:pt x="8874" y="19863"/>
                </a:cubicBezTo>
                <a:cubicBezTo>
                  <a:pt x="8882" y="19868"/>
                  <a:pt x="8886" y="19874"/>
                  <a:pt x="8884" y="19882"/>
                </a:cubicBezTo>
                <a:cubicBezTo>
                  <a:pt x="8883" y="19890"/>
                  <a:pt x="8877" y="19899"/>
                  <a:pt x="8862" y="19910"/>
                </a:cubicBezTo>
                <a:cubicBezTo>
                  <a:pt x="8553" y="19899"/>
                  <a:pt x="8243" y="19889"/>
                  <a:pt x="7935" y="19876"/>
                </a:cubicBezTo>
                <a:cubicBezTo>
                  <a:pt x="7849" y="19872"/>
                  <a:pt x="7766" y="19856"/>
                  <a:pt x="7680" y="19850"/>
                </a:cubicBezTo>
                <a:cubicBezTo>
                  <a:pt x="7502" y="19836"/>
                  <a:pt x="7323" y="19825"/>
                  <a:pt x="7144" y="19814"/>
                </a:cubicBezTo>
                <a:cubicBezTo>
                  <a:pt x="7008" y="19805"/>
                  <a:pt x="6873" y="19799"/>
                  <a:pt x="6740" y="19825"/>
                </a:cubicBezTo>
                <a:cubicBezTo>
                  <a:pt x="6875" y="19840"/>
                  <a:pt x="7012" y="19845"/>
                  <a:pt x="7148" y="19851"/>
                </a:cubicBezTo>
                <a:cubicBezTo>
                  <a:pt x="7189" y="19853"/>
                  <a:pt x="7229" y="19861"/>
                  <a:pt x="7270" y="19866"/>
                </a:cubicBezTo>
                <a:cubicBezTo>
                  <a:pt x="7399" y="19882"/>
                  <a:pt x="7530" y="19914"/>
                  <a:pt x="7655" y="19910"/>
                </a:cubicBezTo>
                <a:cubicBezTo>
                  <a:pt x="7802" y="19906"/>
                  <a:pt x="7909" y="19943"/>
                  <a:pt x="8041" y="19948"/>
                </a:cubicBezTo>
                <a:cubicBezTo>
                  <a:pt x="8064" y="19948"/>
                  <a:pt x="8104" y="19962"/>
                  <a:pt x="8104" y="19970"/>
                </a:cubicBezTo>
                <a:cubicBezTo>
                  <a:pt x="8105" y="20011"/>
                  <a:pt x="8185" y="20011"/>
                  <a:pt x="8241" y="20010"/>
                </a:cubicBezTo>
                <a:cubicBezTo>
                  <a:pt x="8403" y="20006"/>
                  <a:pt x="8566" y="19997"/>
                  <a:pt x="8726" y="19987"/>
                </a:cubicBezTo>
                <a:cubicBezTo>
                  <a:pt x="9000" y="19969"/>
                  <a:pt x="9269" y="19934"/>
                  <a:pt x="9553" y="19952"/>
                </a:cubicBezTo>
                <a:cubicBezTo>
                  <a:pt x="9583" y="19954"/>
                  <a:pt x="9615" y="19951"/>
                  <a:pt x="9647" y="19949"/>
                </a:cubicBezTo>
                <a:cubicBezTo>
                  <a:pt x="9640" y="19951"/>
                  <a:pt x="9634" y="19954"/>
                  <a:pt x="9627" y="19956"/>
                </a:cubicBezTo>
                <a:cubicBezTo>
                  <a:pt x="9621" y="19958"/>
                  <a:pt x="9615" y="19960"/>
                  <a:pt x="9608" y="19962"/>
                </a:cubicBezTo>
                <a:cubicBezTo>
                  <a:pt x="9312" y="19986"/>
                  <a:pt x="9017" y="20009"/>
                  <a:pt x="8718" y="20019"/>
                </a:cubicBezTo>
                <a:cubicBezTo>
                  <a:pt x="8368" y="20031"/>
                  <a:pt x="8011" y="20019"/>
                  <a:pt x="7658" y="20011"/>
                </a:cubicBezTo>
                <a:cubicBezTo>
                  <a:pt x="7398" y="20006"/>
                  <a:pt x="7140" y="19993"/>
                  <a:pt x="6881" y="19982"/>
                </a:cubicBezTo>
                <a:cubicBezTo>
                  <a:pt x="6807" y="19979"/>
                  <a:pt x="6734" y="19972"/>
                  <a:pt x="6661" y="19966"/>
                </a:cubicBezTo>
                <a:cubicBezTo>
                  <a:pt x="6453" y="19949"/>
                  <a:pt x="6247" y="19930"/>
                  <a:pt x="6038" y="19915"/>
                </a:cubicBezTo>
                <a:cubicBezTo>
                  <a:pt x="5851" y="19902"/>
                  <a:pt x="5662" y="19892"/>
                  <a:pt x="5474" y="19881"/>
                </a:cubicBezTo>
                <a:cubicBezTo>
                  <a:pt x="5441" y="19878"/>
                  <a:pt x="5409" y="19871"/>
                  <a:pt x="5345" y="19863"/>
                </a:cubicBezTo>
                <a:cubicBezTo>
                  <a:pt x="5385" y="19861"/>
                  <a:pt x="5417" y="19860"/>
                  <a:pt x="5445" y="19859"/>
                </a:cubicBezTo>
                <a:cubicBezTo>
                  <a:pt x="5474" y="19858"/>
                  <a:pt x="5500" y="19857"/>
                  <a:pt x="5528" y="19856"/>
                </a:cubicBezTo>
                <a:cubicBezTo>
                  <a:pt x="5469" y="19844"/>
                  <a:pt x="5413" y="19832"/>
                  <a:pt x="5358" y="19820"/>
                </a:cubicBezTo>
                <a:cubicBezTo>
                  <a:pt x="5304" y="19809"/>
                  <a:pt x="5251" y="19797"/>
                  <a:pt x="5198" y="19786"/>
                </a:cubicBezTo>
                <a:cubicBezTo>
                  <a:pt x="5196" y="19787"/>
                  <a:pt x="5194" y="19788"/>
                  <a:pt x="5192" y="19789"/>
                </a:cubicBezTo>
                <a:cubicBezTo>
                  <a:pt x="5191" y="19790"/>
                  <a:pt x="5189" y="19791"/>
                  <a:pt x="5188" y="19792"/>
                </a:cubicBezTo>
                <a:cubicBezTo>
                  <a:pt x="5199" y="19798"/>
                  <a:pt x="5210" y="19803"/>
                  <a:pt x="5225" y="19810"/>
                </a:cubicBezTo>
                <a:cubicBezTo>
                  <a:pt x="5239" y="19817"/>
                  <a:pt x="5256" y="19826"/>
                  <a:pt x="5280" y="19837"/>
                </a:cubicBezTo>
                <a:cubicBezTo>
                  <a:pt x="5182" y="19842"/>
                  <a:pt x="5111" y="19851"/>
                  <a:pt x="5039" y="19850"/>
                </a:cubicBezTo>
                <a:cubicBezTo>
                  <a:pt x="4908" y="19847"/>
                  <a:pt x="4776" y="19841"/>
                  <a:pt x="4646" y="19833"/>
                </a:cubicBezTo>
                <a:cubicBezTo>
                  <a:pt x="4582" y="19829"/>
                  <a:pt x="4522" y="19816"/>
                  <a:pt x="4458" y="19809"/>
                </a:cubicBezTo>
                <a:cubicBezTo>
                  <a:pt x="4368" y="19799"/>
                  <a:pt x="4264" y="19776"/>
                  <a:pt x="4188" y="19786"/>
                </a:cubicBezTo>
                <a:cubicBezTo>
                  <a:pt x="4052" y="19803"/>
                  <a:pt x="3945" y="19786"/>
                  <a:pt x="3833" y="19766"/>
                </a:cubicBezTo>
                <a:cubicBezTo>
                  <a:pt x="3699" y="19742"/>
                  <a:pt x="3566" y="19720"/>
                  <a:pt x="3433" y="19696"/>
                </a:cubicBezTo>
                <a:lnTo>
                  <a:pt x="9192" y="19629"/>
                </a:lnTo>
                <a:close/>
                <a:moveTo>
                  <a:pt x="9149" y="19905"/>
                </a:moveTo>
                <a:cubicBezTo>
                  <a:pt x="9132" y="19907"/>
                  <a:pt x="9109" y="19911"/>
                  <a:pt x="9091" y="19913"/>
                </a:cubicBezTo>
                <a:cubicBezTo>
                  <a:pt x="9060" y="19917"/>
                  <a:pt x="9023" y="19915"/>
                  <a:pt x="8990" y="19913"/>
                </a:cubicBezTo>
                <a:cubicBezTo>
                  <a:pt x="9016" y="19912"/>
                  <a:pt x="9043" y="19910"/>
                  <a:pt x="9070" y="19908"/>
                </a:cubicBezTo>
                <a:cubicBezTo>
                  <a:pt x="9096" y="19907"/>
                  <a:pt x="9123" y="19906"/>
                  <a:pt x="9149" y="19905"/>
                </a:cubicBezTo>
                <a:close/>
                <a:moveTo>
                  <a:pt x="12302" y="20173"/>
                </a:moveTo>
                <a:cubicBezTo>
                  <a:pt x="12335" y="20169"/>
                  <a:pt x="12373" y="20172"/>
                  <a:pt x="12408" y="20173"/>
                </a:cubicBezTo>
                <a:cubicBezTo>
                  <a:pt x="12379" y="20175"/>
                  <a:pt x="12351" y="20176"/>
                  <a:pt x="12322" y="20178"/>
                </a:cubicBezTo>
                <a:cubicBezTo>
                  <a:pt x="12293" y="20179"/>
                  <a:pt x="12264" y="20182"/>
                  <a:pt x="12236" y="20183"/>
                </a:cubicBezTo>
                <a:cubicBezTo>
                  <a:pt x="12256" y="20180"/>
                  <a:pt x="12282" y="20176"/>
                  <a:pt x="12302" y="20173"/>
                </a:cubicBezTo>
                <a:close/>
              </a:path>
            </a:pathLst>
          </a:custGeom>
        </p:spPr>
      </p:pic>
      <p:sp>
        <p:nvSpPr>
          <p:cNvPr id="891" name="Shape"/>
          <p:cNvSpPr>
            <a:spLocks noGrp="1"/>
          </p:cNvSpPr>
          <p:nvPr>
            <p:ph type="body" idx="15"/>
          </p:nvPr>
        </p:nvSpPr>
        <p:spPr>
          <a:xfrm>
            <a:off x="8581313" y="7702771"/>
            <a:ext cx="1236455" cy="1178650"/>
          </a:xfrm>
          <a:custGeom>
            <a:avLst/>
            <a:gdLst/>
            <a:ahLst/>
            <a:cxnLst>
              <a:cxn ang="0">
                <a:pos x="wd2" y="hd2"/>
              </a:cxn>
              <a:cxn ang="5400000">
                <a:pos x="wd2" y="hd2"/>
              </a:cxn>
              <a:cxn ang="10800000">
                <a:pos x="wd2" y="hd2"/>
              </a:cxn>
              <a:cxn ang="16200000">
                <a:pos x="wd2" y="hd2"/>
              </a:cxn>
            </a:cxnLst>
            <a:rect l="0" t="0" r="r" b="b"/>
            <a:pathLst>
              <a:path w="21568" h="21583" extrusionOk="0">
                <a:moveTo>
                  <a:pt x="16592" y="2"/>
                </a:moveTo>
                <a:cubicBezTo>
                  <a:pt x="16492" y="-9"/>
                  <a:pt x="16386" y="16"/>
                  <a:pt x="16290" y="57"/>
                </a:cubicBezTo>
                <a:cubicBezTo>
                  <a:pt x="16249" y="74"/>
                  <a:pt x="16225" y="182"/>
                  <a:pt x="16193" y="245"/>
                </a:cubicBezTo>
                <a:cubicBezTo>
                  <a:pt x="16240" y="268"/>
                  <a:pt x="16289" y="302"/>
                  <a:pt x="16336" y="306"/>
                </a:cubicBezTo>
                <a:cubicBezTo>
                  <a:pt x="16441" y="316"/>
                  <a:pt x="16545" y="312"/>
                  <a:pt x="16650" y="312"/>
                </a:cubicBezTo>
                <a:cubicBezTo>
                  <a:pt x="16653" y="348"/>
                  <a:pt x="16656" y="380"/>
                  <a:pt x="16659" y="416"/>
                </a:cubicBezTo>
                <a:cubicBezTo>
                  <a:pt x="16603" y="443"/>
                  <a:pt x="16546" y="497"/>
                  <a:pt x="16491" y="495"/>
                </a:cubicBezTo>
                <a:cubicBezTo>
                  <a:pt x="16260" y="486"/>
                  <a:pt x="16030" y="460"/>
                  <a:pt x="15799" y="440"/>
                </a:cubicBezTo>
                <a:cubicBezTo>
                  <a:pt x="15671" y="429"/>
                  <a:pt x="15542" y="420"/>
                  <a:pt x="15414" y="404"/>
                </a:cubicBezTo>
                <a:cubicBezTo>
                  <a:pt x="15307" y="390"/>
                  <a:pt x="15200" y="344"/>
                  <a:pt x="15095" y="355"/>
                </a:cubicBezTo>
                <a:cubicBezTo>
                  <a:pt x="14983" y="367"/>
                  <a:pt x="14871" y="428"/>
                  <a:pt x="14731" y="477"/>
                </a:cubicBezTo>
                <a:cubicBezTo>
                  <a:pt x="14755" y="314"/>
                  <a:pt x="14770" y="216"/>
                  <a:pt x="14785" y="118"/>
                </a:cubicBezTo>
                <a:cubicBezTo>
                  <a:pt x="14476" y="3"/>
                  <a:pt x="14417" y="373"/>
                  <a:pt x="14295" y="623"/>
                </a:cubicBezTo>
                <a:cubicBezTo>
                  <a:pt x="14133" y="296"/>
                  <a:pt x="13756" y="295"/>
                  <a:pt x="13548" y="550"/>
                </a:cubicBezTo>
                <a:cubicBezTo>
                  <a:pt x="13464" y="495"/>
                  <a:pt x="13378" y="393"/>
                  <a:pt x="13343" y="422"/>
                </a:cubicBezTo>
                <a:cubicBezTo>
                  <a:pt x="13121" y="604"/>
                  <a:pt x="12922" y="745"/>
                  <a:pt x="12643" y="616"/>
                </a:cubicBezTo>
                <a:cubicBezTo>
                  <a:pt x="12449" y="527"/>
                  <a:pt x="12219" y="591"/>
                  <a:pt x="12006" y="586"/>
                </a:cubicBezTo>
                <a:cubicBezTo>
                  <a:pt x="11905" y="584"/>
                  <a:pt x="11803" y="567"/>
                  <a:pt x="11704" y="586"/>
                </a:cubicBezTo>
                <a:cubicBezTo>
                  <a:pt x="11466" y="631"/>
                  <a:pt x="11225" y="671"/>
                  <a:pt x="10991" y="750"/>
                </a:cubicBezTo>
                <a:cubicBezTo>
                  <a:pt x="10704" y="848"/>
                  <a:pt x="10421" y="982"/>
                  <a:pt x="10136" y="1097"/>
                </a:cubicBezTo>
                <a:cubicBezTo>
                  <a:pt x="10040" y="1136"/>
                  <a:pt x="9932" y="1221"/>
                  <a:pt x="9847" y="1188"/>
                </a:cubicBezTo>
                <a:cubicBezTo>
                  <a:pt x="9372" y="1005"/>
                  <a:pt x="8962" y="1257"/>
                  <a:pt x="8548" y="1541"/>
                </a:cubicBezTo>
                <a:cubicBezTo>
                  <a:pt x="8169" y="1799"/>
                  <a:pt x="7784" y="2030"/>
                  <a:pt x="7395" y="2252"/>
                </a:cubicBezTo>
                <a:cubicBezTo>
                  <a:pt x="7186" y="2372"/>
                  <a:pt x="6961" y="2441"/>
                  <a:pt x="6745" y="2538"/>
                </a:cubicBezTo>
                <a:cubicBezTo>
                  <a:pt x="5965" y="2891"/>
                  <a:pt x="5188" y="3250"/>
                  <a:pt x="4406" y="3596"/>
                </a:cubicBezTo>
                <a:cubicBezTo>
                  <a:pt x="4214" y="3682"/>
                  <a:pt x="4011" y="3714"/>
                  <a:pt x="3815" y="3785"/>
                </a:cubicBezTo>
                <a:cubicBezTo>
                  <a:pt x="3506" y="3897"/>
                  <a:pt x="3188" y="3983"/>
                  <a:pt x="2893" y="4150"/>
                </a:cubicBezTo>
                <a:cubicBezTo>
                  <a:pt x="2407" y="4424"/>
                  <a:pt x="1934" y="4749"/>
                  <a:pt x="1459" y="5062"/>
                </a:cubicBezTo>
                <a:cubicBezTo>
                  <a:pt x="1365" y="5124"/>
                  <a:pt x="1283" y="5228"/>
                  <a:pt x="1195" y="5311"/>
                </a:cubicBezTo>
                <a:cubicBezTo>
                  <a:pt x="1210" y="5357"/>
                  <a:pt x="1226" y="5400"/>
                  <a:pt x="1242" y="5445"/>
                </a:cubicBezTo>
                <a:cubicBezTo>
                  <a:pt x="1678" y="5255"/>
                  <a:pt x="2113" y="5064"/>
                  <a:pt x="2549" y="4874"/>
                </a:cubicBezTo>
                <a:cubicBezTo>
                  <a:pt x="2555" y="4900"/>
                  <a:pt x="2564" y="4927"/>
                  <a:pt x="2570" y="4953"/>
                </a:cubicBezTo>
                <a:cubicBezTo>
                  <a:pt x="2474" y="5018"/>
                  <a:pt x="2378" y="5106"/>
                  <a:pt x="2277" y="5147"/>
                </a:cubicBezTo>
                <a:cubicBezTo>
                  <a:pt x="1845" y="5322"/>
                  <a:pt x="1413" y="5491"/>
                  <a:pt x="977" y="5646"/>
                </a:cubicBezTo>
                <a:cubicBezTo>
                  <a:pt x="734" y="5732"/>
                  <a:pt x="576" y="5952"/>
                  <a:pt x="592" y="6193"/>
                </a:cubicBezTo>
                <a:cubicBezTo>
                  <a:pt x="732" y="6230"/>
                  <a:pt x="865" y="6268"/>
                  <a:pt x="998" y="6303"/>
                </a:cubicBezTo>
                <a:cubicBezTo>
                  <a:pt x="1000" y="6332"/>
                  <a:pt x="1005" y="6358"/>
                  <a:pt x="1007" y="6388"/>
                </a:cubicBezTo>
                <a:cubicBezTo>
                  <a:pt x="761" y="6533"/>
                  <a:pt x="419" y="6398"/>
                  <a:pt x="286" y="6868"/>
                </a:cubicBezTo>
                <a:cubicBezTo>
                  <a:pt x="456" y="7047"/>
                  <a:pt x="436" y="7105"/>
                  <a:pt x="80" y="7428"/>
                </a:cubicBezTo>
                <a:cubicBezTo>
                  <a:pt x="296" y="7412"/>
                  <a:pt x="480" y="7400"/>
                  <a:pt x="688" y="7385"/>
                </a:cubicBezTo>
                <a:cubicBezTo>
                  <a:pt x="494" y="7693"/>
                  <a:pt x="126" y="7500"/>
                  <a:pt x="1" y="8006"/>
                </a:cubicBezTo>
                <a:cubicBezTo>
                  <a:pt x="97" y="7971"/>
                  <a:pt x="165" y="7951"/>
                  <a:pt x="231" y="7927"/>
                </a:cubicBezTo>
                <a:cubicBezTo>
                  <a:pt x="351" y="7884"/>
                  <a:pt x="467" y="7835"/>
                  <a:pt x="588" y="7799"/>
                </a:cubicBezTo>
                <a:cubicBezTo>
                  <a:pt x="876" y="7712"/>
                  <a:pt x="1166" y="7633"/>
                  <a:pt x="1455" y="7549"/>
                </a:cubicBezTo>
                <a:cubicBezTo>
                  <a:pt x="1584" y="7512"/>
                  <a:pt x="1711" y="7468"/>
                  <a:pt x="1841" y="7440"/>
                </a:cubicBezTo>
                <a:cubicBezTo>
                  <a:pt x="1848" y="7439"/>
                  <a:pt x="1869" y="7544"/>
                  <a:pt x="1879" y="7586"/>
                </a:cubicBezTo>
                <a:cubicBezTo>
                  <a:pt x="2276" y="7512"/>
                  <a:pt x="2605" y="6999"/>
                  <a:pt x="3094" y="7282"/>
                </a:cubicBezTo>
                <a:cubicBezTo>
                  <a:pt x="2357" y="7676"/>
                  <a:pt x="1648" y="8053"/>
                  <a:pt x="940" y="8431"/>
                </a:cubicBezTo>
                <a:cubicBezTo>
                  <a:pt x="940" y="8442"/>
                  <a:pt x="939" y="8451"/>
                  <a:pt x="940" y="8462"/>
                </a:cubicBezTo>
                <a:cubicBezTo>
                  <a:pt x="1094" y="8433"/>
                  <a:pt x="1250" y="8404"/>
                  <a:pt x="1363" y="8383"/>
                </a:cubicBezTo>
                <a:cubicBezTo>
                  <a:pt x="1256" y="8490"/>
                  <a:pt x="1135" y="8615"/>
                  <a:pt x="1015" y="8735"/>
                </a:cubicBezTo>
                <a:cubicBezTo>
                  <a:pt x="954" y="8716"/>
                  <a:pt x="892" y="8700"/>
                  <a:pt x="831" y="8650"/>
                </a:cubicBezTo>
                <a:cubicBezTo>
                  <a:pt x="798" y="8624"/>
                  <a:pt x="714" y="8642"/>
                  <a:pt x="697" y="8681"/>
                </a:cubicBezTo>
                <a:cubicBezTo>
                  <a:pt x="672" y="8735"/>
                  <a:pt x="668" y="8838"/>
                  <a:pt x="688" y="8900"/>
                </a:cubicBezTo>
                <a:cubicBezTo>
                  <a:pt x="746" y="9078"/>
                  <a:pt x="843" y="9181"/>
                  <a:pt x="965" y="9228"/>
                </a:cubicBezTo>
                <a:cubicBezTo>
                  <a:pt x="968" y="9255"/>
                  <a:pt x="970" y="9280"/>
                  <a:pt x="973" y="9307"/>
                </a:cubicBezTo>
                <a:cubicBezTo>
                  <a:pt x="1019" y="9300"/>
                  <a:pt x="1065" y="9290"/>
                  <a:pt x="1112" y="9283"/>
                </a:cubicBezTo>
                <a:cubicBezTo>
                  <a:pt x="1199" y="9290"/>
                  <a:pt x="1248" y="9346"/>
                  <a:pt x="1271" y="9435"/>
                </a:cubicBezTo>
                <a:cubicBezTo>
                  <a:pt x="1187" y="9483"/>
                  <a:pt x="1103" y="9533"/>
                  <a:pt x="1019" y="9581"/>
                </a:cubicBezTo>
                <a:cubicBezTo>
                  <a:pt x="1013" y="9579"/>
                  <a:pt x="1005" y="9577"/>
                  <a:pt x="998" y="9575"/>
                </a:cubicBezTo>
                <a:cubicBezTo>
                  <a:pt x="988" y="9593"/>
                  <a:pt x="985" y="9598"/>
                  <a:pt x="982" y="9605"/>
                </a:cubicBezTo>
                <a:cubicBezTo>
                  <a:pt x="959" y="9618"/>
                  <a:pt x="937" y="9629"/>
                  <a:pt x="915" y="9642"/>
                </a:cubicBezTo>
                <a:cubicBezTo>
                  <a:pt x="936" y="9679"/>
                  <a:pt x="951" y="9702"/>
                  <a:pt x="969" y="9733"/>
                </a:cubicBezTo>
                <a:cubicBezTo>
                  <a:pt x="965" y="9808"/>
                  <a:pt x="965" y="9884"/>
                  <a:pt x="977" y="9958"/>
                </a:cubicBezTo>
                <a:cubicBezTo>
                  <a:pt x="923" y="9986"/>
                  <a:pt x="870" y="10011"/>
                  <a:pt x="797" y="10049"/>
                </a:cubicBezTo>
                <a:cubicBezTo>
                  <a:pt x="885" y="10163"/>
                  <a:pt x="962" y="10247"/>
                  <a:pt x="1040" y="10353"/>
                </a:cubicBezTo>
                <a:cubicBezTo>
                  <a:pt x="1054" y="10486"/>
                  <a:pt x="1053" y="10627"/>
                  <a:pt x="994" y="10779"/>
                </a:cubicBezTo>
                <a:cubicBezTo>
                  <a:pt x="905" y="11008"/>
                  <a:pt x="1293" y="11361"/>
                  <a:pt x="1501" y="11223"/>
                </a:cubicBezTo>
                <a:cubicBezTo>
                  <a:pt x="1665" y="11114"/>
                  <a:pt x="1667" y="11257"/>
                  <a:pt x="1686" y="11332"/>
                </a:cubicBezTo>
                <a:cubicBezTo>
                  <a:pt x="1608" y="11492"/>
                  <a:pt x="1549" y="11607"/>
                  <a:pt x="1506" y="11697"/>
                </a:cubicBezTo>
                <a:cubicBezTo>
                  <a:pt x="1433" y="11715"/>
                  <a:pt x="1324" y="11707"/>
                  <a:pt x="1313" y="11752"/>
                </a:cubicBezTo>
                <a:cubicBezTo>
                  <a:pt x="1286" y="11858"/>
                  <a:pt x="1275" y="12017"/>
                  <a:pt x="1313" y="12105"/>
                </a:cubicBezTo>
                <a:cubicBezTo>
                  <a:pt x="1399" y="12302"/>
                  <a:pt x="1518" y="12471"/>
                  <a:pt x="1610" y="12628"/>
                </a:cubicBezTo>
                <a:cubicBezTo>
                  <a:pt x="1317" y="12641"/>
                  <a:pt x="1130" y="12818"/>
                  <a:pt x="1091" y="13102"/>
                </a:cubicBezTo>
                <a:cubicBezTo>
                  <a:pt x="999" y="13173"/>
                  <a:pt x="898" y="13254"/>
                  <a:pt x="856" y="13376"/>
                </a:cubicBezTo>
                <a:cubicBezTo>
                  <a:pt x="727" y="13753"/>
                  <a:pt x="983" y="13793"/>
                  <a:pt x="1124" y="13941"/>
                </a:cubicBezTo>
                <a:cubicBezTo>
                  <a:pt x="1049" y="13959"/>
                  <a:pt x="986" y="13957"/>
                  <a:pt x="923" y="13953"/>
                </a:cubicBezTo>
                <a:cubicBezTo>
                  <a:pt x="727" y="13943"/>
                  <a:pt x="660" y="14071"/>
                  <a:pt x="751" y="14312"/>
                </a:cubicBezTo>
                <a:cubicBezTo>
                  <a:pt x="791" y="14419"/>
                  <a:pt x="850" y="14525"/>
                  <a:pt x="919" y="14592"/>
                </a:cubicBezTo>
                <a:cubicBezTo>
                  <a:pt x="1129" y="14798"/>
                  <a:pt x="1134" y="14791"/>
                  <a:pt x="936" y="15103"/>
                </a:cubicBezTo>
                <a:cubicBezTo>
                  <a:pt x="1078" y="15261"/>
                  <a:pt x="1202" y="15462"/>
                  <a:pt x="1359" y="15559"/>
                </a:cubicBezTo>
                <a:cubicBezTo>
                  <a:pt x="1520" y="15659"/>
                  <a:pt x="1712" y="15651"/>
                  <a:pt x="1887" y="15711"/>
                </a:cubicBezTo>
                <a:cubicBezTo>
                  <a:pt x="1946" y="15731"/>
                  <a:pt x="2021" y="15806"/>
                  <a:pt x="2038" y="15881"/>
                </a:cubicBezTo>
                <a:cubicBezTo>
                  <a:pt x="2056" y="15961"/>
                  <a:pt x="2015" y="16067"/>
                  <a:pt x="1992" y="16210"/>
                </a:cubicBezTo>
                <a:cubicBezTo>
                  <a:pt x="1826" y="15931"/>
                  <a:pt x="1771" y="15873"/>
                  <a:pt x="1610" y="16015"/>
                </a:cubicBezTo>
                <a:cubicBezTo>
                  <a:pt x="1335" y="16260"/>
                  <a:pt x="977" y="16418"/>
                  <a:pt x="927" y="17019"/>
                </a:cubicBezTo>
                <a:cubicBezTo>
                  <a:pt x="683" y="17155"/>
                  <a:pt x="331" y="17611"/>
                  <a:pt x="219" y="17955"/>
                </a:cubicBezTo>
                <a:cubicBezTo>
                  <a:pt x="200" y="18012"/>
                  <a:pt x="173" y="18090"/>
                  <a:pt x="185" y="18138"/>
                </a:cubicBezTo>
                <a:cubicBezTo>
                  <a:pt x="250" y="18389"/>
                  <a:pt x="165" y="18556"/>
                  <a:pt x="59" y="18734"/>
                </a:cubicBezTo>
                <a:cubicBezTo>
                  <a:pt x="15" y="18809"/>
                  <a:pt x="-16" y="18968"/>
                  <a:pt x="9" y="19044"/>
                </a:cubicBezTo>
                <a:cubicBezTo>
                  <a:pt x="30" y="19107"/>
                  <a:pt x="142" y="19104"/>
                  <a:pt x="215" y="19129"/>
                </a:cubicBezTo>
                <a:cubicBezTo>
                  <a:pt x="239" y="19137"/>
                  <a:pt x="265" y="19138"/>
                  <a:pt x="311" y="19141"/>
                </a:cubicBezTo>
                <a:cubicBezTo>
                  <a:pt x="234" y="19360"/>
                  <a:pt x="171" y="19546"/>
                  <a:pt x="85" y="19792"/>
                </a:cubicBezTo>
                <a:cubicBezTo>
                  <a:pt x="309" y="19878"/>
                  <a:pt x="538" y="19949"/>
                  <a:pt x="759" y="20053"/>
                </a:cubicBezTo>
                <a:cubicBezTo>
                  <a:pt x="1272" y="20294"/>
                  <a:pt x="1775" y="20566"/>
                  <a:pt x="2289" y="20795"/>
                </a:cubicBezTo>
                <a:cubicBezTo>
                  <a:pt x="2523" y="20900"/>
                  <a:pt x="2793" y="21055"/>
                  <a:pt x="3010" y="20978"/>
                </a:cubicBezTo>
                <a:cubicBezTo>
                  <a:pt x="3330" y="20864"/>
                  <a:pt x="3591" y="20988"/>
                  <a:pt x="3845" y="21166"/>
                </a:cubicBezTo>
                <a:cubicBezTo>
                  <a:pt x="4208" y="21421"/>
                  <a:pt x="4587" y="21536"/>
                  <a:pt x="4981" y="21580"/>
                </a:cubicBezTo>
                <a:cubicBezTo>
                  <a:pt x="5080" y="21591"/>
                  <a:pt x="5187" y="21566"/>
                  <a:pt x="5282" y="21525"/>
                </a:cubicBezTo>
                <a:cubicBezTo>
                  <a:pt x="5323" y="21508"/>
                  <a:pt x="5343" y="21406"/>
                  <a:pt x="5375" y="21343"/>
                </a:cubicBezTo>
                <a:cubicBezTo>
                  <a:pt x="5328" y="21320"/>
                  <a:pt x="5284" y="21280"/>
                  <a:pt x="5236" y="21276"/>
                </a:cubicBezTo>
                <a:cubicBezTo>
                  <a:pt x="5131" y="21266"/>
                  <a:pt x="5023" y="21276"/>
                  <a:pt x="4918" y="21276"/>
                </a:cubicBezTo>
                <a:cubicBezTo>
                  <a:pt x="4915" y="21240"/>
                  <a:pt x="4912" y="21202"/>
                  <a:pt x="4909" y="21166"/>
                </a:cubicBezTo>
                <a:cubicBezTo>
                  <a:pt x="4965" y="21139"/>
                  <a:pt x="5022" y="21085"/>
                  <a:pt x="5077" y="21087"/>
                </a:cubicBezTo>
                <a:cubicBezTo>
                  <a:pt x="5308" y="21096"/>
                  <a:pt x="5538" y="21122"/>
                  <a:pt x="5769" y="21142"/>
                </a:cubicBezTo>
                <a:cubicBezTo>
                  <a:pt x="5897" y="21153"/>
                  <a:pt x="6026" y="21168"/>
                  <a:pt x="6154" y="21184"/>
                </a:cubicBezTo>
                <a:cubicBezTo>
                  <a:pt x="6261" y="21198"/>
                  <a:pt x="6368" y="21238"/>
                  <a:pt x="6473" y="21227"/>
                </a:cubicBezTo>
                <a:cubicBezTo>
                  <a:pt x="6585" y="21215"/>
                  <a:pt x="6697" y="21154"/>
                  <a:pt x="6837" y="21105"/>
                </a:cubicBezTo>
                <a:cubicBezTo>
                  <a:pt x="6813" y="21268"/>
                  <a:pt x="6798" y="21372"/>
                  <a:pt x="6783" y="21470"/>
                </a:cubicBezTo>
                <a:cubicBezTo>
                  <a:pt x="7092" y="21585"/>
                  <a:pt x="7156" y="21209"/>
                  <a:pt x="7278" y="20959"/>
                </a:cubicBezTo>
                <a:cubicBezTo>
                  <a:pt x="7439" y="21286"/>
                  <a:pt x="7812" y="21293"/>
                  <a:pt x="8020" y="21039"/>
                </a:cubicBezTo>
                <a:cubicBezTo>
                  <a:pt x="8104" y="21093"/>
                  <a:pt x="8190" y="21189"/>
                  <a:pt x="8225" y="21160"/>
                </a:cubicBezTo>
                <a:cubicBezTo>
                  <a:pt x="8447" y="20978"/>
                  <a:pt x="8651" y="20837"/>
                  <a:pt x="8929" y="20966"/>
                </a:cubicBezTo>
                <a:cubicBezTo>
                  <a:pt x="9124" y="21055"/>
                  <a:pt x="9349" y="20997"/>
                  <a:pt x="9562" y="21002"/>
                </a:cubicBezTo>
                <a:cubicBezTo>
                  <a:pt x="9663" y="21004"/>
                  <a:pt x="9769" y="21021"/>
                  <a:pt x="9868" y="21002"/>
                </a:cubicBezTo>
                <a:cubicBezTo>
                  <a:pt x="10107" y="20957"/>
                  <a:pt x="10343" y="20911"/>
                  <a:pt x="10577" y="20832"/>
                </a:cubicBezTo>
                <a:cubicBezTo>
                  <a:pt x="10864" y="20734"/>
                  <a:pt x="11147" y="20600"/>
                  <a:pt x="11432" y="20485"/>
                </a:cubicBezTo>
                <a:cubicBezTo>
                  <a:pt x="11528" y="20446"/>
                  <a:pt x="11636" y="20361"/>
                  <a:pt x="11721" y="20394"/>
                </a:cubicBezTo>
                <a:cubicBezTo>
                  <a:pt x="12196" y="20577"/>
                  <a:pt x="12606" y="20331"/>
                  <a:pt x="13020" y="20047"/>
                </a:cubicBezTo>
                <a:cubicBezTo>
                  <a:pt x="13399" y="19789"/>
                  <a:pt x="13788" y="19552"/>
                  <a:pt x="14177" y="19330"/>
                </a:cubicBezTo>
                <a:cubicBezTo>
                  <a:pt x="14386" y="19210"/>
                  <a:pt x="14607" y="19147"/>
                  <a:pt x="14823" y="19050"/>
                </a:cubicBezTo>
                <a:cubicBezTo>
                  <a:pt x="15603" y="18697"/>
                  <a:pt x="16380" y="18332"/>
                  <a:pt x="17162" y="17986"/>
                </a:cubicBezTo>
                <a:cubicBezTo>
                  <a:pt x="17354" y="17900"/>
                  <a:pt x="17561" y="17868"/>
                  <a:pt x="17757" y="17797"/>
                </a:cubicBezTo>
                <a:cubicBezTo>
                  <a:pt x="18066" y="17685"/>
                  <a:pt x="18380" y="17605"/>
                  <a:pt x="18675" y="17438"/>
                </a:cubicBezTo>
                <a:cubicBezTo>
                  <a:pt x="19161" y="17164"/>
                  <a:pt x="19634" y="16833"/>
                  <a:pt x="20109" y="16520"/>
                </a:cubicBezTo>
                <a:cubicBezTo>
                  <a:pt x="20203" y="16458"/>
                  <a:pt x="20285" y="16360"/>
                  <a:pt x="20373" y="16277"/>
                </a:cubicBezTo>
                <a:cubicBezTo>
                  <a:pt x="20358" y="16231"/>
                  <a:pt x="20342" y="16182"/>
                  <a:pt x="20326" y="16137"/>
                </a:cubicBezTo>
                <a:cubicBezTo>
                  <a:pt x="19890" y="16327"/>
                  <a:pt x="19455" y="16518"/>
                  <a:pt x="19019" y="16708"/>
                </a:cubicBezTo>
                <a:cubicBezTo>
                  <a:pt x="19013" y="16682"/>
                  <a:pt x="19008" y="16655"/>
                  <a:pt x="19002" y="16629"/>
                </a:cubicBezTo>
                <a:cubicBezTo>
                  <a:pt x="19099" y="16564"/>
                  <a:pt x="19190" y="16482"/>
                  <a:pt x="19291" y="16441"/>
                </a:cubicBezTo>
                <a:cubicBezTo>
                  <a:pt x="19723" y="16266"/>
                  <a:pt x="20155" y="16097"/>
                  <a:pt x="20591" y="15942"/>
                </a:cubicBezTo>
                <a:cubicBezTo>
                  <a:pt x="20834" y="15856"/>
                  <a:pt x="20992" y="15630"/>
                  <a:pt x="20976" y="15389"/>
                </a:cubicBezTo>
                <a:cubicBezTo>
                  <a:pt x="20836" y="15352"/>
                  <a:pt x="20703" y="15320"/>
                  <a:pt x="20570" y="15285"/>
                </a:cubicBezTo>
                <a:cubicBezTo>
                  <a:pt x="20568" y="15256"/>
                  <a:pt x="20567" y="15224"/>
                  <a:pt x="20565" y="15194"/>
                </a:cubicBezTo>
                <a:cubicBezTo>
                  <a:pt x="20811" y="15049"/>
                  <a:pt x="21153" y="15184"/>
                  <a:pt x="21286" y="14714"/>
                </a:cubicBezTo>
                <a:cubicBezTo>
                  <a:pt x="21116" y="14535"/>
                  <a:pt x="21136" y="14477"/>
                  <a:pt x="21492" y="14154"/>
                </a:cubicBezTo>
                <a:cubicBezTo>
                  <a:pt x="21276" y="14170"/>
                  <a:pt x="21088" y="14182"/>
                  <a:pt x="20880" y="14197"/>
                </a:cubicBezTo>
                <a:cubicBezTo>
                  <a:pt x="21074" y="13889"/>
                  <a:pt x="21442" y="14082"/>
                  <a:pt x="21567" y="13576"/>
                </a:cubicBezTo>
                <a:cubicBezTo>
                  <a:pt x="21471" y="13611"/>
                  <a:pt x="21408" y="13637"/>
                  <a:pt x="21341" y="13662"/>
                </a:cubicBezTo>
                <a:cubicBezTo>
                  <a:pt x="21222" y="13704"/>
                  <a:pt x="21101" y="13753"/>
                  <a:pt x="20980" y="13789"/>
                </a:cubicBezTo>
                <a:cubicBezTo>
                  <a:pt x="20692" y="13876"/>
                  <a:pt x="20402" y="13955"/>
                  <a:pt x="20113" y="14039"/>
                </a:cubicBezTo>
                <a:cubicBezTo>
                  <a:pt x="19984" y="14076"/>
                  <a:pt x="19857" y="14114"/>
                  <a:pt x="19727" y="14142"/>
                </a:cubicBezTo>
                <a:cubicBezTo>
                  <a:pt x="19720" y="14143"/>
                  <a:pt x="19703" y="14038"/>
                  <a:pt x="19694" y="13996"/>
                </a:cubicBezTo>
                <a:cubicBezTo>
                  <a:pt x="19297" y="14070"/>
                  <a:pt x="18968" y="14583"/>
                  <a:pt x="18478" y="14300"/>
                </a:cubicBezTo>
                <a:cubicBezTo>
                  <a:pt x="19215" y="13906"/>
                  <a:pt x="19920" y="13529"/>
                  <a:pt x="20628" y="13151"/>
                </a:cubicBezTo>
                <a:cubicBezTo>
                  <a:pt x="20628" y="13140"/>
                  <a:pt x="20629" y="13131"/>
                  <a:pt x="20628" y="13120"/>
                </a:cubicBezTo>
                <a:cubicBezTo>
                  <a:pt x="20474" y="13149"/>
                  <a:pt x="20318" y="13178"/>
                  <a:pt x="20205" y="13199"/>
                </a:cubicBezTo>
                <a:cubicBezTo>
                  <a:pt x="20312" y="13092"/>
                  <a:pt x="20437" y="12973"/>
                  <a:pt x="20557" y="12853"/>
                </a:cubicBezTo>
                <a:cubicBezTo>
                  <a:pt x="20618" y="12872"/>
                  <a:pt x="20680" y="12888"/>
                  <a:pt x="20741" y="12938"/>
                </a:cubicBezTo>
                <a:cubicBezTo>
                  <a:pt x="20774" y="12964"/>
                  <a:pt x="20854" y="12946"/>
                  <a:pt x="20871" y="12907"/>
                </a:cubicBezTo>
                <a:cubicBezTo>
                  <a:pt x="20896" y="12853"/>
                  <a:pt x="20900" y="12744"/>
                  <a:pt x="20880" y="12682"/>
                </a:cubicBezTo>
                <a:cubicBezTo>
                  <a:pt x="20822" y="12503"/>
                  <a:pt x="20725" y="12406"/>
                  <a:pt x="20603" y="12360"/>
                </a:cubicBezTo>
                <a:cubicBezTo>
                  <a:pt x="20600" y="12332"/>
                  <a:pt x="20598" y="12303"/>
                  <a:pt x="20595" y="12275"/>
                </a:cubicBezTo>
                <a:cubicBezTo>
                  <a:pt x="20549" y="12282"/>
                  <a:pt x="20503" y="12292"/>
                  <a:pt x="20456" y="12299"/>
                </a:cubicBezTo>
                <a:cubicBezTo>
                  <a:pt x="20369" y="12292"/>
                  <a:pt x="20320" y="12237"/>
                  <a:pt x="20297" y="12147"/>
                </a:cubicBezTo>
                <a:cubicBezTo>
                  <a:pt x="20381" y="12099"/>
                  <a:pt x="20465" y="12049"/>
                  <a:pt x="20549" y="12001"/>
                </a:cubicBezTo>
                <a:cubicBezTo>
                  <a:pt x="20555" y="12003"/>
                  <a:pt x="20563" y="12005"/>
                  <a:pt x="20570" y="12007"/>
                </a:cubicBezTo>
                <a:cubicBezTo>
                  <a:pt x="20580" y="11989"/>
                  <a:pt x="20583" y="11984"/>
                  <a:pt x="20586" y="11977"/>
                </a:cubicBezTo>
                <a:cubicBezTo>
                  <a:pt x="20609" y="11964"/>
                  <a:pt x="20631" y="11953"/>
                  <a:pt x="20653" y="11940"/>
                </a:cubicBezTo>
                <a:cubicBezTo>
                  <a:pt x="20631" y="11902"/>
                  <a:pt x="20617" y="11880"/>
                  <a:pt x="20599" y="11849"/>
                </a:cubicBezTo>
                <a:cubicBezTo>
                  <a:pt x="20603" y="11776"/>
                  <a:pt x="20606" y="11702"/>
                  <a:pt x="20595" y="11630"/>
                </a:cubicBezTo>
                <a:cubicBezTo>
                  <a:pt x="20649" y="11602"/>
                  <a:pt x="20699" y="11571"/>
                  <a:pt x="20771" y="11533"/>
                </a:cubicBezTo>
                <a:cubicBezTo>
                  <a:pt x="20683" y="11419"/>
                  <a:pt x="20610" y="11334"/>
                  <a:pt x="20532" y="11229"/>
                </a:cubicBezTo>
                <a:cubicBezTo>
                  <a:pt x="20518" y="11097"/>
                  <a:pt x="20519" y="10960"/>
                  <a:pt x="20578" y="10809"/>
                </a:cubicBezTo>
                <a:cubicBezTo>
                  <a:pt x="20667" y="10580"/>
                  <a:pt x="20275" y="10221"/>
                  <a:pt x="20067" y="10359"/>
                </a:cubicBezTo>
                <a:cubicBezTo>
                  <a:pt x="19903" y="10468"/>
                  <a:pt x="19905" y="10325"/>
                  <a:pt x="19886" y="10250"/>
                </a:cubicBezTo>
                <a:cubicBezTo>
                  <a:pt x="19964" y="10090"/>
                  <a:pt x="20019" y="9981"/>
                  <a:pt x="20062" y="9891"/>
                </a:cubicBezTo>
                <a:cubicBezTo>
                  <a:pt x="20135" y="9873"/>
                  <a:pt x="20248" y="9882"/>
                  <a:pt x="20259" y="9836"/>
                </a:cubicBezTo>
                <a:cubicBezTo>
                  <a:pt x="20287" y="9730"/>
                  <a:pt x="20293" y="9571"/>
                  <a:pt x="20255" y="9483"/>
                </a:cubicBezTo>
                <a:cubicBezTo>
                  <a:pt x="20169" y="9286"/>
                  <a:pt x="20050" y="9117"/>
                  <a:pt x="19958" y="8960"/>
                </a:cubicBezTo>
                <a:cubicBezTo>
                  <a:pt x="20251" y="8947"/>
                  <a:pt x="20442" y="8764"/>
                  <a:pt x="20482" y="8480"/>
                </a:cubicBezTo>
                <a:cubicBezTo>
                  <a:pt x="20573" y="8409"/>
                  <a:pt x="20670" y="8334"/>
                  <a:pt x="20712" y="8212"/>
                </a:cubicBezTo>
                <a:cubicBezTo>
                  <a:pt x="20841" y="7835"/>
                  <a:pt x="20585" y="7789"/>
                  <a:pt x="20444" y="7641"/>
                </a:cubicBezTo>
                <a:cubicBezTo>
                  <a:pt x="20519" y="7623"/>
                  <a:pt x="20582" y="7631"/>
                  <a:pt x="20645" y="7635"/>
                </a:cubicBezTo>
                <a:cubicBezTo>
                  <a:pt x="20841" y="7645"/>
                  <a:pt x="20908" y="7511"/>
                  <a:pt x="20817" y="7270"/>
                </a:cubicBezTo>
                <a:cubicBezTo>
                  <a:pt x="20777" y="7163"/>
                  <a:pt x="20718" y="7057"/>
                  <a:pt x="20649" y="6990"/>
                </a:cubicBezTo>
                <a:cubicBezTo>
                  <a:pt x="20439" y="6784"/>
                  <a:pt x="20438" y="6791"/>
                  <a:pt x="20637" y="6479"/>
                </a:cubicBezTo>
                <a:cubicBezTo>
                  <a:pt x="20494" y="6321"/>
                  <a:pt x="20366" y="6120"/>
                  <a:pt x="20209" y="6023"/>
                </a:cubicBezTo>
                <a:cubicBezTo>
                  <a:pt x="20048" y="5923"/>
                  <a:pt x="19856" y="5937"/>
                  <a:pt x="19681" y="5877"/>
                </a:cubicBezTo>
                <a:cubicBezTo>
                  <a:pt x="19622" y="5857"/>
                  <a:pt x="19547" y="5782"/>
                  <a:pt x="19530" y="5707"/>
                </a:cubicBezTo>
                <a:cubicBezTo>
                  <a:pt x="19512" y="5627"/>
                  <a:pt x="19553" y="5515"/>
                  <a:pt x="19576" y="5372"/>
                </a:cubicBezTo>
                <a:cubicBezTo>
                  <a:pt x="19742" y="5651"/>
                  <a:pt x="19801" y="5709"/>
                  <a:pt x="19962" y="5567"/>
                </a:cubicBezTo>
                <a:cubicBezTo>
                  <a:pt x="20237" y="5322"/>
                  <a:pt x="20591" y="5164"/>
                  <a:pt x="20641" y="4563"/>
                </a:cubicBezTo>
                <a:cubicBezTo>
                  <a:pt x="20885" y="4427"/>
                  <a:pt x="21237" y="3971"/>
                  <a:pt x="21349" y="3627"/>
                </a:cubicBezTo>
                <a:cubicBezTo>
                  <a:pt x="21368" y="3570"/>
                  <a:pt x="21395" y="3492"/>
                  <a:pt x="21383" y="3444"/>
                </a:cubicBezTo>
                <a:cubicBezTo>
                  <a:pt x="21318" y="3193"/>
                  <a:pt x="21403" y="3033"/>
                  <a:pt x="21509" y="2854"/>
                </a:cubicBezTo>
                <a:cubicBezTo>
                  <a:pt x="21553" y="2779"/>
                  <a:pt x="21584" y="2621"/>
                  <a:pt x="21559" y="2544"/>
                </a:cubicBezTo>
                <a:cubicBezTo>
                  <a:pt x="21538" y="2481"/>
                  <a:pt x="21426" y="2478"/>
                  <a:pt x="21353" y="2453"/>
                </a:cubicBezTo>
                <a:cubicBezTo>
                  <a:pt x="21329" y="2445"/>
                  <a:pt x="21303" y="2450"/>
                  <a:pt x="21257" y="2447"/>
                </a:cubicBezTo>
                <a:cubicBezTo>
                  <a:pt x="21334" y="2228"/>
                  <a:pt x="21402" y="2042"/>
                  <a:pt x="21488" y="1796"/>
                </a:cubicBezTo>
                <a:cubicBezTo>
                  <a:pt x="21263" y="1710"/>
                  <a:pt x="21034" y="1633"/>
                  <a:pt x="20813" y="1529"/>
                </a:cubicBezTo>
                <a:cubicBezTo>
                  <a:pt x="20301" y="1288"/>
                  <a:pt x="19793" y="1016"/>
                  <a:pt x="19279" y="787"/>
                </a:cubicBezTo>
                <a:cubicBezTo>
                  <a:pt x="19045" y="682"/>
                  <a:pt x="18779" y="533"/>
                  <a:pt x="18562" y="610"/>
                </a:cubicBezTo>
                <a:cubicBezTo>
                  <a:pt x="18242" y="724"/>
                  <a:pt x="17977" y="600"/>
                  <a:pt x="17723" y="422"/>
                </a:cubicBezTo>
                <a:cubicBezTo>
                  <a:pt x="17360" y="167"/>
                  <a:pt x="16986" y="46"/>
                  <a:pt x="16592" y="2"/>
                </a:cubicBezTo>
                <a:close/>
              </a:path>
            </a:pathLst>
          </a:custGeom>
        </p:spPr>
        <p:txBody>
          <a:bodyPr/>
          <a:lstStyle/>
          <a:p>
            <a:pPr defTabSz="642937">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p>
        </p:txBody>
      </p:sp>
      <p:sp>
        <p:nvSpPr>
          <p:cNvPr id="892" name="Venenatis Euismod Purus"/>
          <p:cNvSpPr txBox="1">
            <a:spLocks noGrp="1"/>
          </p:cNvSpPr>
          <p:nvPr>
            <p:ph type="body" idx="16"/>
          </p:nvPr>
        </p:nvSpPr>
        <p:spPr>
          <a:xfrm>
            <a:off x="11087196" y="7832332"/>
            <a:ext cx="9655246" cy="984568"/>
          </a:xfrm>
          <a:prstGeom prst="rect">
            <a:avLst/>
          </a:prstGeom>
        </p:spPr>
        <p:txBody>
          <a:bodyPr/>
          <a:lstStyle/>
          <a:p>
            <a:pPr>
              <a:lnSpc>
                <a:spcPct val="80000"/>
              </a:lnSpc>
            </a:pPr>
            <a:r>
              <a:rPr lang="fr-FR" sz="6000" dirty="0" smtClean="0"/>
              <a:t>annexes</a:t>
            </a:r>
            <a:endParaRPr sz="2800" dirty="0"/>
          </a:p>
        </p:txBody>
      </p:sp>
      <p:sp>
        <p:nvSpPr>
          <p:cNvPr id="894" name="Rectangle"/>
          <p:cNvSpPr>
            <a:spLocks noGrp="1"/>
          </p:cNvSpPr>
          <p:nvPr>
            <p:ph type="body" idx="17"/>
          </p:nvPr>
        </p:nvSpPr>
        <p:spPr>
          <a:prstGeom prst="rect">
            <a:avLst/>
          </a:prstGeom>
        </p:spPr>
        <p:txBody>
          <a:bodyPr/>
          <a:lstStyle/>
          <a:p>
            <a:pPr>
              <a:defRPr sz="5800">
                <a:latin typeface="Gill Sans"/>
                <a:ea typeface="Gill Sans"/>
                <a:cs typeface="Gill Sans"/>
                <a:sym typeface="Gill Sans"/>
              </a:defRPr>
            </a:pPr>
            <a:endParaRPr dirty="0"/>
          </a:p>
        </p:txBody>
      </p:sp>
      <p:sp>
        <p:nvSpPr>
          <p:cNvPr id="895" name="Line"/>
          <p:cNvSpPr>
            <a:spLocks noGrp="1"/>
          </p:cNvSpPr>
          <p:nvPr>
            <p:ph type="body" idx="18"/>
          </p:nvPr>
        </p:nvSpPr>
        <p:spPr>
          <a:xfrm>
            <a:off x="12191999" y="12260426"/>
            <a:ext cx="1" cy="371869"/>
          </a:xfrm>
          <a:prstGeom prst="line">
            <a:avLst/>
          </a:prstGeom>
        </p:spPr>
        <p:txBody>
          <a:bodyPr/>
          <a:lstStyle/>
          <a:p>
            <a:pPr>
              <a:defRPr sz="56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p>
        </p:txBody>
      </p:sp>
      <p:sp>
        <p:nvSpPr>
          <p:cNvPr id="896" name="Slide Number"/>
          <p:cNvSpPr txBox="1">
            <a:spLocks noGrp="1"/>
          </p:cNvSpPr>
          <p:nvPr>
            <p:ph type="sldNum" sz="quarter" idx="2"/>
          </p:nvPr>
        </p:nvSpPr>
        <p:spPr>
          <a:xfrm>
            <a:off x="12051220" y="11772503"/>
            <a:ext cx="281560" cy="422276"/>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134</a:t>
            </a:fld>
            <a:endParaRPr dirty="0"/>
          </a:p>
        </p:txBody>
      </p:sp>
      <p:sp>
        <p:nvSpPr>
          <p:cNvPr id="897" name="#1"/>
          <p:cNvSpPr txBox="1">
            <a:spLocks noGrp="1"/>
          </p:cNvSpPr>
          <p:nvPr>
            <p:ph type="body" idx="19"/>
          </p:nvPr>
        </p:nvSpPr>
        <p:spPr>
          <a:xfrm>
            <a:off x="8787016" y="7896853"/>
            <a:ext cx="1030752" cy="984568"/>
          </a:xfrm>
          <a:prstGeom prst="rect">
            <a:avLst/>
          </a:prstGeom>
        </p:spPr>
        <p:txBody>
          <a:bodyPr/>
          <a:lstStyle/>
          <a:p>
            <a:r>
              <a:rPr dirty="0" smtClean="0"/>
              <a:t>#</a:t>
            </a:r>
            <a:r>
              <a:rPr lang="fr-FR" dirty="0"/>
              <a:t>4</a:t>
            </a:r>
            <a:endParaRPr dirty="0"/>
          </a:p>
        </p:txBody>
      </p:sp>
      <p:sp>
        <p:nvSpPr>
          <p:cNvPr id="900" name="#2"/>
          <p:cNvSpPr txBox="1">
            <a:spLocks noGrp="1"/>
          </p:cNvSpPr>
          <p:nvPr>
            <p:ph type="body" idx="22"/>
          </p:nvPr>
        </p:nvSpPr>
        <p:spPr>
          <a:xfrm>
            <a:off x="3745523" y="8977455"/>
            <a:ext cx="1030752" cy="984568"/>
          </a:xfrm>
          <a:prstGeom prst="rect">
            <a:avLst/>
          </a:prstGeom>
        </p:spPr>
        <p:txBody>
          <a:bodyPr/>
          <a:lstStyle/>
          <a:p>
            <a:r>
              <a:rPr dirty="0"/>
              <a:t>#2</a:t>
            </a:r>
          </a:p>
        </p:txBody>
      </p:sp>
      <p:sp>
        <p:nvSpPr>
          <p:cNvPr id="904" name="#3"/>
          <p:cNvSpPr txBox="1">
            <a:spLocks noGrp="1"/>
          </p:cNvSpPr>
          <p:nvPr>
            <p:ph type="body" idx="26"/>
          </p:nvPr>
        </p:nvSpPr>
        <p:spPr>
          <a:xfrm>
            <a:off x="13730491" y="6280498"/>
            <a:ext cx="1030752" cy="984568"/>
          </a:xfrm>
          <a:prstGeom prst="rect">
            <a:avLst/>
          </a:prstGeom>
        </p:spPr>
        <p:txBody>
          <a:bodyPr/>
          <a:lstStyle/>
          <a:p>
            <a:r>
              <a:rPr dirty="0"/>
              <a:t>#3</a:t>
            </a:r>
          </a:p>
        </p:txBody>
      </p:sp>
      <p:sp>
        <p:nvSpPr>
          <p:cNvPr id="22" name="#3">
            <a:extLst>
              <a:ext uri="{FF2B5EF4-FFF2-40B4-BE49-F238E27FC236}">
                <a16:creationId xmlns="" xmlns:a16="http://schemas.microsoft.com/office/drawing/2014/main" id="{A5EDDBB0-B435-894F-AB23-B334E1D7CBEC}"/>
              </a:ext>
            </a:extLst>
          </p:cNvPr>
          <p:cNvSpPr txBox="1">
            <a:spLocks/>
          </p:cNvSpPr>
          <p:nvPr/>
        </p:nvSpPr>
        <p:spPr>
          <a:xfrm>
            <a:off x="14132913" y="9030625"/>
            <a:ext cx="1030752" cy="984568"/>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lstStyle>
            <a:lvl1pPr marL="0" marR="0" indent="0" algn="l" defTabSz="821531" eaLnBrk="1" latinLnBrk="0" hangingPunct="1">
              <a:lnSpc>
                <a:spcPct val="70000"/>
              </a:lnSpc>
              <a:spcBef>
                <a:spcPts val="0"/>
              </a:spcBef>
              <a:spcAft>
                <a:spcPts val="0"/>
              </a:spcAft>
              <a:buClrTx/>
              <a:buSzTx/>
              <a:buFontTx/>
              <a:buNone/>
              <a:tabLst/>
              <a:defRPr sz="5000" b="1" i="0" u="none" strike="noStrike" cap="all" spc="0" baseline="0">
                <a:ln>
                  <a:noFill/>
                </a:ln>
                <a:solidFill>
                  <a:srgbClr val="FFFFFF"/>
                </a:solidFill>
                <a:uFillTx/>
                <a:latin typeface="+mj-lt"/>
                <a:ea typeface="+mj-ea"/>
                <a:cs typeface="+mj-cs"/>
                <a:sym typeface="Avenir Next"/>
              </a:defRPr>
            </a:lvl1pPr>
            <a:lvl2pPr marL="0" marR="0" indent="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2pPr>
            <a:lvl3pPr marL="0" marR="0" indent="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3pPr>
            <a:lvl4pPr marL="0" marR="0" indent="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4pPr>
            <a:lvl5pPr marL="0" marR="0" indent="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5pPr>
            <a:lvl6pPr marL="0" marR="0" indent="35560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6pPr>
            <a:lvl7pPr marL="0" marR="0" indent="71120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7pPr>
            <a:lvl8pPr marL="0" marR="0" indent="106680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8pPr>
            <a:lvl9pPr marL="0" marR="0" indent="142240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9pPr>
          </a:lstStyle>
          <a:p>
            <a:r>
              <a:rPr lang="fr-FR" dirty="0"/>
              <a:t>#3</a:t>
            </a:r>
          </a:p>
        </p:txBody>
      </p:sp>
      <p:sp>
        <p:nvSpPr>
          <p:cNvPr id="42" name="ZoneTexte 41">
            <a:extLst>
              <a:ext uri="{FF2B5EF4-FFF2-40B4-BE49-F238E27FC236}">
                <a16:creationId xmlns="" xmlns:a16="http://schemas.microsoft.com/office/drawing/2014/main" id="{1F2D9E2C-2BAD-6A4A-BC28-3DF9F36E2171}"/>
              </a:ext>
            </a:extLst>
          </p:cNvPr>
          <p:cNvSpPr txBox="1"/>
          <p:nvPr/>
        </p:nvSpPr>
        <p:spPr>
          <a:xfrm>
            <a:off x="897444" y="12362917"/>
            <a:ext cx="7636956" cy="7598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algn="l"/>
            <a:r>
              <a:rPr lang="fr-FR" sz="2000" dirty="0">
                <a:latin typeface="Avenir Next Ultra Light" panose="020B0203020202020204" pitchFamily="34" charset="77"/>
              </a:rPr>
              <a:t>Christophe Gervasi – </a:t>
            </a:r>
            <a:r>
              <a:rPr lang="fr-FR" sz="2000" dirty="0" smtClean="0">
                <a:latin typeface="Avenir Next Ultra Light" panose="020B0203020202020204" pitchFamily="34" charset="77"/>
              </a:rPr>
              <a:t> Rapport qualitatif  - Construire un </a:t>
            </a:r>
            <a:r>
              <a:rPr lang="fr-FR" sz="2000" dirty="0">
                <a:latin typeface="Avenir Next Ultra Light" panose="020B0203020202020204" pitchFamily="34" charset="77"/>
              </a:rPr>
              <a:t>Nous </a:t>
            </a:r>
            <a:r>
              <a:rPr lang="fr-FR" sz="2000" dirty="0" smtClean="0">
                <a:latin typeface="Avenir Next Ultra Light" panose="020B0203020202020204" pitchFamily="34" charset="77"/>
              </a:rPr>
              <a:t>européen – Juillet 2021</a:t>
            </a:r>
            <a:endParaRPr kumimoji="0" lang="fr-FR" sz="2000" u="none" strike="noStrike" cap="none" spc="0" normalizeH="0" baseline="0" dirty="0">
              <a:ln>
                <a:noFill/>
              </a:ln>
              <a:solidFill>
                <a:srgbClr val="000000"/>
              </a:solidFill>
              <a:effectLst/>
              <a:uFillTx/>
              <a:latin typeface="Avenir Next Ultra Light" panose="020B0203020202020204" pitchFamily="34" charset="77"/>
              <a:sym typeface="Gill Sans"/>
            </a:endParaRPr>
          </a:p>
        </p:txBody>
      </p:sp>
    </p:spTree>
    <p:extLst>
      <p:ext uri="{BB962C8B-B14F-4D97-AF65-F5344CB8AC3E}">
        <p14:creationId xmlns:p14="http://schemas.microsoft.com/office/powerpoint/2010/main" val="2889987769"/>
      </p:ext>
    </p:extLst>
  </p:cSld>
  <p:clrMapOvr>
    <a:masterClrMapping/>
  </p:clrMapOvr>
  <p:transition spd="med"/>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 xmlns:a16="http://schemas.microsoft.com/office/drawing/2014/main" id="{9A3C046A-B3F5-9A42-B408-759E55BE4BE7}"/>
              </a:ext>
            </a:extLst>
          </p:cNvPr>
          <p:cNvSpPr>
            <a:spLocks noGrp="1"/>
          </p:cNvSpPr>
          <p:nvPr>
            <p:ph type="body" sz="quarter" idx="15"/>
          </p:nvPr>
        </p:nvSpPr>
        <p:spPr>
          <a:xfrm>
            <a:off x="12192000" y="12462404"/>
            <a:ext cx="716050" cy="697261"/>
          </a:xfrm>
        </p:spPr>
        <p:txBody>
          <a:bodyPr/>
          <a:lstStyle/>
          <a:p>
            <a:endParaRPr lang="fr-FR" dirty="0"/>
          </a:p>
        </p:txBody>
      </p:sp>
      <p:sp>
        <p:nvSpPr>
          <p:cNvPr id="5" name="Espace réservé du texte 4">
            <a:extLst>
              <a:ext uri="{FF2B5EF4-FFF2-40B4-BE49-F238E27FC236}">
                <a16:creationId xmlns="" xmlns:a16="http://schemas.microsoft.com/office/drawing/2014/main" id="{81AA34F7-61BD-DE46-A618-3EEE7C67794C}"/>
              </a:ext>
            </a:extLst>
          </p:cNvPr>
          <p:cNvSpPr>
            <a:spLocks noGrp="1"/>
          </p:cNvSpPr>
          <p:nvPr>
            <p:ph type="body" sz="quarter" idx="16"/>
          </p:nvPr>
        </p:nvSpPr>
        <p:spPr>
          <a:xfrm>
            <a:off x="12550023" y="12801278"/>
            <a:ext cx="1" cy="371869"/>
          </a:xfrm>
        </p:spPr>
        <p:txBody>
          <a:bodyPr/>
          <a:lstStyle/>
          <a:p>
            <a:endParaRPr lang="fr-FR" dirty="0"/>
          </a:p>
        </p:txBody>
      </p:sp>
      <p:sp>
        <p:nvSpPr>
          <p:cNvPr id="885" name="Slide Number"/>
          <p:cNvSpPr txBox="1">
            <a:spLocks noGrp="1"/>
          </p:cNvSpPr>
          <p:nvPr>
            <p:ph type="sldNum" sz="quarter" idx="2"/>
          </p:nvPr>
        </p:nvSpPr>
        <p:spPr>
          <a:xfrm>
            <a:off x="12346252" y="12474582"/>
            <a:ext cx="407544" cy="422276"/>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135</a:t>
            </a:fld>
            <a:endParaRPr dirty="0"/>
          </a:p>
        </p:txBody>
      </p:sp>
      <p:sp>
        <p:nvSpPr>
          <p:cNvPr id="19" name="Espace réservé du texte 2">
            <a:extLst>
              <a:ext uri="{FF2B5EF4-FFF2-40B4-BE49-F238E27FC236}">
                <a16:creationId xmlns="" xmlns:a16="http://schemas.microsoft.com/office/drawing/2014/main" id="{AB3789C9-0B28-4640-961A-BE451E50B0EF}"/>
              </a:ext>
            </a:extLst>
          </p:cNvPr>
          <p:cNvSpPr>
            <a:spLocks noGrp="1"/>
          </p:cNvSpPr>
          <p:nvPr>
            <p:ph type="body" sz="quarter" idx="13"/>
          </p:nvPr>
        </p:nvSpPr>
        <p:spPr>
          <a:xfrm>
            <a:off x="3777916" y="1365069"/>
            <a:ext cx="15517275" cy="793703"/>
          </a:xfrm>
        </p:spPr>
        <p:txBody>
          <a:bodyPr/>
          <a:lstStyle/>
          <a:p>
            <a:endParaRPr lang="fr-FR" dirty="0"/>
          </a:p>
        </p:txBody>
      </p:sp>
      <p:sp>
        <p:nvSpPr>
          <p:cNvPr id="20" name="Titre 1">
            <a:extLst>
              <a:ext uri="{FF2B5EF4-FFF2-40B4-BE49-F238E27FC236}">
                <a16:creationId xmlns="" xmlns:a16="http://schemas.microsoft.com/office/drawing/2014/main" id="{C3D392D1-BDA7-FA46-919D-428FD8FCC2D7}"/>
              </a:ext>
            </a:extLst>
          </p:cNvPr>
          <p:cNvSpPr>
            <a:spLocks noGrp="1"/>
          </p:cNvSpPr>
          <p:nvPr>
            <p:ph type="title"/>
          </p:nvPr>
        </p:nvSpPr>
        <p:spPr>
          <a:xfrm>
            <a:off x="3521581" y="1321774"/>
            <a:ext cx="15348834" cy="935665"/>
          </a:xfrm>
        </p:spPr>
        <p:txBody>
          <a:bodyPr/>
          <a:lstStyle/>
          <a:p>
            <a:pPr>
              <a:lnSpc>
                <a:spcPct val="100000"/>
              </a:lnSpc>
            </a:pPr>
            <a:r>
              <a:rPr lang="en-US" spc="-1" dirty="0" smtClean="0">
                <a:solidFill>
                  <a:schemeClr val="bg1"/>
                </a:solidFill>
                <a:latin typeface="Calibri"/>
              </a:rPr>
              <a:t>Guide d’entretien allemagne</a:t>
            </a:r>
            <a:endParaRPr lang="en-US" spc="-1" dirty="0">
              <a:solidFill>
                <a:schemeClr val="bg1"/>
              </a:solidFill>
              <a:latin typeface="Calibri"/>
            </a:endParaRPr>
          </a:p>
        </p:txBody>
      </p:sp>
      <p:sp>
        <p:nvSpPr>
          <p:cNvPr id="21" name="SuBTITLE GOES HERE">
            <a:extLst>
              <a:ext uri="{FF2B5EF4-FFF2-40B4-BE49-F238E27FC236}">
                <a16:creationId xmlns="" xmlns:a16="http://schemas.microsoft.com/office/drawing/2014/main" id="{35871DBC-935A-2347-A21E-2565A12C9458}"/>
              </a:ext>
            </a:extLst>
          </p:cNvPr>
          <p:cNvSpPr txBox="1">
            <a:spLocks noGrp="1"/>
          </p:cNvSpPr>
          <p:nvPr>
            <p:ph type="body" sz="quarter" idx="14"/>
          </p:nvPr>
        </p:nvSpPr>
        <p:spPr>
          <a:xfrm>
            <a:off x="4836344" y="747149"/>
            <a:ext cx="14711312" cy="371281"/>
          </a:xfrm>
          <a:prstGeom prst="rect">
            <a:avLst/>
          </a:prstGeom>
        </p:spPr>
        <p:txBody>
          <a:bodyPr/>
          <a:lstStyle/>
          <a:p>
            <a:r>
              <a:rPr lang="fr-FR" sz="2400" dirty="0" smtClean="0"/>
              <a:t>annexes</a:t>
            </a:r>
            <a:endParaRPr lang="fr-FR" sz="2400" dirty="0"/>
          </a:p>
        </p:txBody>
      </p:sp>
      <p:sp>
        <p:nvSpPr>
          <p:cNvPr id="9" name="ZoneTexte 8">
            <a:extLst>
              <a:ext uri="{FF2B5EF4-FFF2-40B4-BE49-F238E27FC236}">
                <a16:creationId xmlns="" xmlns:a16="http://schemas.microsoft.com/office/drawing/2014/main" id="{C9FA69AC-CE85-7143-AB32-6EDEC5829621}"/>
              </a:ext>
            </a:extLst>
          </p:cNvPr>
          <p:cNvSpPr txBox="1"/>
          <p:nvPr/>
        </p:nvSpPr>
        <p:spPr>
          <a:xfrm>
            <a:off x="897443" y="12362917"/>
            <a:ext cx="7218945" cy="7598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algn="l"/>
            <a:r>
              <a:rPr lang="fr-FR" sz="2000" dirty="0">
                <a:latin typeface="Avenir Next Ultra Light" panose="020B0203020202020204" pitchFamily="34" charset="77"/>
              </a:rPr>
              <a:t>Christophe Gervasi –  Rapport qualitatif  - Construire un Nous européen – Juillet 2021</a:t>
            </a:r>
          </a:p>
        </p:txBody>
      </p:sp>
      <p:pic>
        <p:nvPicPr>
          <p:cNvPr id="10" name="Image 9"/>
          <p:cNvPicPr>
            <a:picLocks noChangeAspect="1"/>
          </p:cNvPicPr>
          <p:nvPr/>
        </p:nvPicPr>
        <p:blipFill rotWithShape="1">
          <a:blip r:embed="rId2"/>
          <a:srcRect t="18883" b="18467"/>
          <a:stretch/>
        </p:blipFill>
        <p:spPr>
          <a:xfrm>
            <a:off x="21694651" y="500510"/>
            <a:ext cx="2143125" cy="1472669"/>
          </a:xfrm>
          <a:prstGeom prst="rect">
            <a:avLst/>
          </a:prstGeom>
        </p:spPr>
      </p:pic>
      <p:pic>
        <p:nvPicPr>
          <p:cNvPr id="3" name="Image 2"/>
          <p:cNvPicPr>
            <a:picLocks noChangeAspect="1"/>
          </p:cNvPicPr>
          <p:nvPr/>
        </p:nvPicPr>
        <p:blipFill rotWithShape="1">
          <a:blip r:embed="rId3"/>
          <a:srcRect l="11504" t="9606" r="13274" b="9342"/>
          <a:stretch/>
        </p:blipFill>
        <p:spPr>
          <a:xfrm>
            <a:off x="2956559" y="2499360"/>
            <a:ext cx="16338631" cy="9570720"/>
          </a:xfrm>
          <a:prstGeom prst="rect">
            <a:avLst/>
          </a:prstGeom>
        </p:spPr>
      </p:pic>
    </p:spTree>
    <p:extLst>
      <p:ext uri="{BB962C8B-B14F-4D97-AF65-F5344CB8AC3E}">
        <p14:creationId xmlns:p14="http://schemas.microsoft.com/office/powerpoint/2010/main" val="4175309939"/>
      </p:ext>
    </p:extLst>
  </p:cSld>
  <p:clrMapOvr>
    <a:masterClrMapping/>
  </p:clrMapOvr>
  <p:transition spd="med"/>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 xmlns:a16="http://schemas.microsoft.com/office/drawing/2014/main" id="{9A3C046A-B3F5-9A42-B408-759E55BE4BE7}"/>
              </a:ext>
            </a:extLst>
          </p:cNvPr>
          <p:cNvSpPr>
            <a:spLocks noGrp="1"/>
          </p:cNvSpPr>
          <p:nvPr>
            <p:ph type="body" sz="quarter" idx="15"/>
          </p:nvPr>
        </p:nvSpPr>
        <p:spPr>
          <a:xfrm>
            <a:off x="12192000" y="12462404"/>
            <a:ext cx="716050" cy="697261"/>
          </a:xfrm>
        </p:spPr>
        <p:txBody>
          <a:bodyPr/>
          <a:lstStyle/>
          <a:p>
            <a:endParaRPr lang="fr-FR" dirty="0"/>
          </a:p>
        </p:txBody>
      </p:sp>
      <p:sp>
        <p:nvSpPr>
          <p:cNvPr id="5" name="Espace réservé du texte 4">
            <a:extLst>
              <a:ext uri="{FF2B5EF4-FFF2-40B4-BE49-F238E27FC236}">
                <a16:creationId xmlns="" xmlns:a16="http://schemas.microsoft.com/office/drawing/2014/main" id="{81AA34F7-61BD-DE46-A618-3EEE7C67794C}"/>
              </a:ext>
            </a:extLst>
          </p:cNvPr>
          <p:cNvSpPr>
            <a:spLocks noGrp="1"/>
          </p:cNvSpPr>
          <p:nvPr>
            <p:ph type="body" sz="quarter" idx="16"/>
          </p:nvPr>
        </p:nvSpPr>
        <p:spPr>
          <a:xfrm>
            <a:off x="12550023" y="12801278"/>
            <a:ext cx="1" cy="371869"/>
          </a:xfrm>
        </p:spPr>
        <p:txBody>
          <a:bodyPr/>
          <a:lstStyle/>
          <a:p>
            <a:endParaRPr lang="fr-FR" dirty="0"/>
          </a:p>
        </p:txBody>
      </p:sp>
      <p:sp>
        <p:nvSpPr>
          <p:cNvPr id="885" name="Slide Number"/>
          <p:cNvSpPr txBox="1">
            <a:spLocks noGrp="1"/>
          </p:cNvSpPr>
          <p:nvPr>
            <p:ph type="sldNum" sz="quarter" idx="2"/>
          </p:nvPr>
        </p:nvSpPr>
        <p:spPr>
          <a:xfrm>
            <a:off x="12346252" y="12474582"/>
            <a:ext cx="407544" cy="422276"/>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136</a:t>
            </a:fld>
            <a:endParaRPr dirty="0"/>
          </a:p>
        </p:txBody>
      </p:sp>
      <p:sp>
        <p:nvSpPr>
          <p:cNvPr id="19" name="Espace réservé du texte 2">
            <a:extLst>
              <a:ext uri="{FF2B5EF4-FFF2-40B4-BE49-F238E27FC236}">
                <a16:creationId xmlns="" xmlns:a16="http://schemas.microsoft.com/office/drawing/2014/main" id="{AB3789C9-0B28-4640-961A-BE451E50B0EF}"/>
              </a:ext>
            </a:extLst>
          </p:cNvPr>
          <p:cNvSpPr>
            <a:spLocks noGrp="1"/>
          </p:cNvSpPr>
          <p:nvPr>
            <p:ph type="body" sz="quarter" idx="13"/>
          </p:nvPr>
        </p:nvSpPr>
        <p:spPr>
          <a:xfrm>
            <a:off x="3777916" y="1365069"/>
            <a:ext cx="15517275" cy="793703"/>
          </a:xfrm>
        </p:spPr>
        <p:txBody>
          <a:bodyPr/>
          <a:lstStyle/>
          <a:p>
            <a:endParaRPr lang="fr-FR" dirty="0"/>
          </a:p>
        </p:txBody>
      </p:sp>
      <p:sp>
        <p:nvSpPr>
          <p:cNvPr id="20" name="Titre 1">
            <a:extLst>
              <a:ext uri="{FF2B5EF4-FFF2-40B4-BE49-F238E27FC236}">
                <a16:creationId xmlns="" xmlns:a16="http://schemas.microsoft.com/office/drawing/2014/main" id="{C3D392D1-BDA7-FA46-919D-428FD8FCC2D7}"/>
              </a:ext>
            </a:extLst>
          </p:cNvPr>
          <p:cNvSpPr>
            <a:spLocks noGrp="1"/>
          </p:cNvSpPr>
          <p:nvPr>
            <p:ph type="title"/>
          </p:nvPr>
        </p:nvSpPr>
        <p:spPr>
          <a:xfrm>
            <a:off x="3521581" y="1321774"/>
            <a:ext cx="15348834" cy="935665"/>
          </a:xfrm>
        </p:spPr>
        <p:txBody>
          <a:bodyPr/>
          <a:lstStyle/>
          <a:p>
            <a:pPr>
              <a:lnSpc>
                <a:spcPct val="100000"/>
              </a:lnSpc>
            </a:pPr>
            <a:r>
              <a:rPr lang="en-US" spc="-1" dirty="0" smtClean="0">
                <a:solidFill>
                  <a:schemeClr val="bg1"/>
                </a:solidFill>
                <a:latin typeface="Calibri"/>
              </a:rPr>
              <a:t>Guide d’entretien allemagne</a:t>
            </a:r>
            <a:endParaRPr lang="en-US" spc="-1" dirty="0">
              <a:solidFill>
                <a:schemeClr val="bg1"/>
              </a:solidFill>
              <a:latin typeface="Calibri"/>
            </a:endParaRPr>
          </a:p>
        </p:txBody>
      </p:sp>
      <p:sp>
        <p:nvSpPr>
          <p:cNvPr id="21" name="SuBTITLE GOES HERE">
            <a:extLst>
              <a:ext uri="{FF2B5EF4-FFF2-40B4-BE49-F238E27FC236}">
                <a16:creationId xmlns="" xmlns:a16="http://schemas.microsoft.com/office/drawing/2014/main" id="{35871DBC-935A-2347-A21E-2565A12C9458}"/>
              </a:ext>
            </a:extLst>
          </p:cNvPr>
          <p:cNvSpPr txBox="1">
            <a:spLocks noGrp="1"/>
          </p:cNvSpPr>
          <p:nvPr>
            <p:ph type="body" sz="quarter" idx="14"/>
          </p:nvPr>
        </p:nvSpPr>
        <p:spPr>
          <a:xfrm>
            <a:off x="4836344" y="747149"/>
            <a:ext cx="14711312" cy="371281"/>
          </a:xfrm>
          <a:prstGeom prst="rect">
            <a:avLst/>
          </a:prstGeom>
        </p:spPr>
        <p:txBody>
          <a:bodyPr/>
          <a:lstStyle/>
          <a:p>
            <a:r>
              <a:rPr lang="fr-FR" sz="2400" dirty="0" smtClean="0"/>
              <a:t>annexes</a:t>
            </a:r>
            <a:endParaRPr lang="fr-FR" sz="2400" dirty="0"/>
          </a:p>
        </p:txBody>
      </p:sp>
      <p:sp>
        <p:nvSpPr>
          <p:cNvPr id="9" name="ZoneTexte 8">
            <a:extLst>
              <a:ext uri="{FF2B5EF4-FFF2-40B4-BE49-F238E27FC236}">
                <a16:creationId xmlns="" xmlns:a16="http://schemas.microsoft.com/office/drawing/2014/main" id="{C9FA69AC-CE85-7143-AB32-6EDEC5829621}"/>
              </a:ext>
            </a:extLst>
          </p:cNvPr>
          <p:cNvSpPr txBox="1"/>
          <p:nvPr/>
        </p:nvSpPr>
        <p:spPr>
          <a:xfrm>
            <a:off x="897443" y="12362917"/>
            <a:ext cx="7218945" cy="7598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algn="l"/>
            <a:r>
              <a:rPr lang="fr-FR" sz="2000" dirty="0">
                <a:latin typeface="Avenir Next Ultra Light" panose="020B0203020202020204" pitchFamily="34" charset="77"/>
              </a:rPr>
              <a:t>Christophe Gervasi –  Rapport qualitatif  - Construire un Nous européen – Juillet 2021</a:t>
            </a:r>
          </a:p>
        </p:txBody>
      </p:sp>
      <p:pic>
        <p:nvPicPr>
          <p:cNvPr id="10" name="Image 9"/>
          <p:cNvPicPr>
            <a:picLocks noChangeAspect="1"/>
          </p:cNvPicPr>
          <p:nvPr/>
        </p:nvPicPr>
        <p:blipFill rotWithShape="1">
          <a:blip r:embed="rId2"/>
          <a:srcRect t="18883" b="18467"/>
          <a:stretch/>
        </p:blipFill>
        <p:spPr>
          <a:xfrm>
            <a:off x="21694651" y="500510"/>
            <a:ext cx="2143125" cy="1472669"/>
          </a:xfrm>
          <a:prstGeom prst="rect">
            <a:avLst/>
          </a:prstGeom>
        </p:spPr>
      </p:pic>
      <p:pic>
        <p:nvPicPr>
          <p:cNvPr id="2" name="Image 1"/>
          <p:cNvPicPr>
            <a:picLocks noChangeAspect="1"/>
          </p:cNvPicPr>
          <p:nvPr/>
        </p:nvPicPr>
        <p:blipFill rotWithShape="1">
          <a:blip r:embed="rId3"/>
          <a:srcRect l="11340" t="7496" r="13012" b="8442"/>
          <a:stretch/>
        </p:blipFill>
        <p:spPr>
          <a:xfrm>
            <a:off x="3078480" y="2590799"/>
            <a:ext cx="16062960" cy="9570721"/>
          </a:xfrm>
          <a:prstGeom prst="rect">
            <a:avLst/>
          </a:prstGeom>
        </p:spPr>
      </p:pic>
    </p:spTree>
    <p:extLst>
      <p:ext uri="{BB962C8B-B14F-4D97-AF65-F5344CB8AC3E}">
        <p14:creationId xmlns:p14="http://schemas.microsoft.com/office/powerpoint/2010/main" val="418232183"/>
      </p:ext>
    </p:extLst>
  </p:cSld>
  <p:clrMapOvr>
    <a:masterClrMapping/>
  </p:clrMapOvr>
  <p:transition spd="med"/>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 xmlns:a16="http://schemas.microsoft.com/office/drawing/2014/main" id="{9A3C046A-B3F5-9A42-B408-759E55BE4BE7}"/>
              </a:ext>
            </a:extLst>
          </p:cNvPr>
          <p:cNvSpPr>
            <a:spLocks noGrp="1"/>
          </p:cNvSpPr>
          <p:nvPr>
            <p:ph type="body" sz="quarter" idx="15"/>
          </p:nvPr>
        </p:nvSpPr>
        <p:spPr>
          <a:xfrm>
            <a:off x="12192000" y="12462404"/>
            <a:ext cx="716050" cy="697261"/>
          </a:xfrm>
        </p:spPr>
        <p:txBody>
          <a:bodyPr/>
          <a:lstStyle/>
          <a:p>
            <a:endParaRPr lang="fr-FR" dirty="0"/>
          </a:p>
        </p:txBody>
      </p:sp>
      <p:sp>
        <p:nvSpPr>
          <p:cNvPr id="5" name="Espace réservé du texte 4">
            <a:extLst>
              <a:ext uri="{FF2B5EF4-FFF2-40B4-BE49-F238E27FC236}">
                <a16:creationId xmlns="" xmlns:a16="http://schemas.microsoft.com/office/drawing/2014/main" id="{81AA34F7-61BD-DE46-A618-3EEE7C67794C}"/>
              </a:ext>
            </a:extLst>
          </p:cNvPr>
          <p:cNvSpPr>
            <a:spLocks noGrp="1"/>
          </p:cNvSpPr>
          <p:nvPr>
            <p:ph type="body" sz="quarter" idx="16"/>
          </p:nvPr>
        </p:nvSpPr>
        <p:spPr>
          <a:xfrm>
            <a:off x="12550023" y="12801278"/>
            <a:ext cx="1" cy="371869"/>
          </a:xfrm>
        </p:spPr>
        <p:txBody>
          <a:bodyPr/>
          <a:lstStyle/>
          <a:p>
            <a:endParaRPr lang="fr-FR" dirty="0"/>
          </a:p>
        </p:txBody>
      </p:sp>
      <p:sp>
        <p:nvSpPr>
          <p:cNvPr id="885" name="Slide Number"/>
          <p:cNvSpPr txBox="1">
            <a:spLocks noGrp="1"/>
          </p:cNvSpPr>
          <p:nvPr>
            <p:ph type="sldNum" sz="quarter" idx="2"/>
          </p:nvPr>
        </p:nvSpPr>
        <p:spPr>
          <a:xfrm>
            <a:off x="12346252" y="12474582"/>
            <a:ext cx="407544" cy="422276"/>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137</a:t>
            </a:fld>
            <a:endParaRPr dirty="0"/>
          </a:p>
        </p:txBody>
      </p:sp>
      <p:sp>
        <p:nvSpPr>
          <p:cNvPr id="19" name="Espace réservé du texte 2">
            <a:extLst>
              <a:ext uri="{FF2B5EF4-FFF2-40B4-BE49-F238E27FC236}">
                <a16:creationId xmlns="" xmlns:a16="http://schemas.microsoft.com/office/drawing/2014/main" id="{AB3789C9-0B28-4640-961A-BE451E50B0EF}"/>
              </a:ext>
            </a:extLst>
          </p:cNvPr>
          <p:cNvSpPr>
            <a:spLocks noGrp="1"/>
          </p:cNvSpPr>
          <p:nvPr>
            <p:ph type="body" sz="quarter" idx="13"/>
          </p:nvPr>
        </p:nvSpPr>
        <p:spPr>
          <a:xfrm>
            <a:off x="3777916" y="1365069"/>
            <a:ext cx="15517275" cy="793703"/>
          </a:xfrm>
        </p:spPr>
        <p:txBody>
          <a:bodyPr/>
          <a:lstStyle/>
          <a:p>
            <a:endParaRPr lang="fr-FR" dirty="0"/>
          </a:p>
        </p:txBody>
      </p:sp>
      <p:sp>
        <p:nvSpPr>
          <p:cNvPr id="20" name="Titre 1">
            <a:extLst>
              <a:ext uri="{FF2B5EF4-FFF2-40B4-BE49-F238E27FC236}">
                <a16:creationId xmlns="" xmlns:a16="http://schemas.microsoft.com/office/drawing/2014/main" id="{C3D392D1-BDA7-FA46-919D-428FD8FCC2D7}"/>
              </a:ext>
            </a:extLst>
          </p:cNvPr>
          <p:cNvSpPr>
            <a:spLocks noGrp="1"/>
          </p:cNvSpPr>
          <p:nvPr>
            <p:ph type="title"/>
          </p:nvPr>
        </p:nvSpPr>
        <p:spPr>
          <a:xfrm>
            <a:off x="3521581" y="1321774"/>
            <a:ext cx="15348834" cy="935665"/>
          </a:xfrm>
        </p:spPr>
        <p:txBody>
          <a:bodyPr/>
          <a:lstStyle/>
          <a:p>
            <a:pPr>
              <a:lnSpc>
                <a:spcPct val="100000"/>
              </a:lnSpc>
            </a:pPr>
            <a:r>
              <a:rPr lang="en-US" spc="-1" dirty="0" smtClean="0">
                <a:solidFill>
                  <a:schemeClr val="bg1"/>
                </a:solidFill>
                <a:latin typeface="Calibri"/>
              </a:rPr>
              <a:t>Guide d’entretien allemagne</a:t>
            </a:r>
            <a:endParaRPr lang="en-US" spc="-1" dirty="0">
              <a:solidFill>
                <a:schemeClr val="bg1"/>
              </a:solidFill>
              <a:latin typeface="Calibri"/>
            </a:endParaRPr>
          </a:p>
        </p:txBody>
      </p:sp>
      <p:sp>
        <p:nvSpPr>
          <p:cNvPr id="21" name="SuBTITLE GOES HERE">
            <a:extLst>
              <a:ext uri="{FF2B5EF4-FFF2-40B4-BE49-F238E27FC236}">
                <a16:creationId xmlns="" xmlns:a16="http://schemas.microsoft.com/office/drawing/2014/main" id="{35871DBC-935A-2347-A21E-2565A12C9458}"/>
              </a:ext>
            </a:extLst>
          </p:cNvPr>
          <p:cNvSpPr txBox="1">
            <a:spLocks noGrp="1"/>
          </p:cNvSpPr>
          <p:nvPr>
            <p:ph type="body" sz="quarter" idx="14"/>
          </p:nvPr>
        </p:nvSpPr>
        <p:spPr>
          <a:xfrm>
            <a:off x="4836344" y="747149"/>
            <a:ext cx="14711312" cy="371281"/>
          </a:xfrm>
          <a:prstGeom prst="rect">
            <a:avLst/>
          </a:prstGeom>
        </p:spPr>
        <p:txBody>
          <a:bodyPr/>
          <a:lstStyle/>
          <a:p>
            <a:r>
              <a:rPr lang="fr-FR" sz="2400" dirty="0" smtClean="0"/>
              <a:t>annexes</a:t>
            </a:r>
            <a:endParaRPr lang="fr-FR" sz="2400" dirty="0"/>
          </a:p>
        </p:txBody>
      </p:sp>
      <p:sp>
        <p:nvSpPr>
          <p:cNvPr id="9" name="ZoneTexte 8">
            <a:extLst>
              <a:ext uri="{FF2B5EF4-FFF2-40B4-BE49-F238E27FC236}">
                <a16:creationId xmlns="" xmlns:a16="http://schemas.microsoft.com/office/drawing/2014/main" id="{C9FA69AC-CE85-7143-AB32-6EDEC5829621}"/>
              </a:ext>
            </a:extLst>
          </p:cNvPr>
          <p:cNvSpPr txBox="1"/>
          <p:nvPr/>
        </p:nvSpPr>
        <p:spPr>
          <a:xfrm>
            <a:off x="897443" y="12362917"/>
            <a:ext cx="7218945" cy="7598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algn="l"/>
            <a:r>
              <a:rPr lang="fr-FR" sz="2000" dirty="0">
                <a:latin typeface="Avenir Next Ultra Light" panose="020B0203020202020204" pitchFamily="34" charset="77"/>
              </a:rPr>
              <a:t>Christophe Gervasi –  Rapport qualitatif  - Construire un Nous européen – Juillet 2021</a:t>
            </a:r>
          </a:p>
        </p:txBody>
      </p:sp>
      <p:pic>
        <p:nvPicPr>
          <p:cNvPr id="10" name="Image 9"/>
          <p:cNvPicPr>
            <a:picLocks noChangeAspect="1"/>
          </p:cNvPicPr>
          <p:nvPr/>
        </p:nvPicPr>
        <p:blipFill rotWithShape="1">
          <a:blip r:embed="rId2"/>
          <a:srcRect t="18883" b="18467"/>
          <a:stretch/>
        </p:blipFill>
        <p:spPr>
          <a:xfrm>
            <a:off x="21694651" y="500510"/>
            <a:ext cx="2143125" cy="1472669"/>
          </a:xfrm>
          <a:prstGeom prst="rect">
            <a:avLst/>
          </a:prstGeom>
        </p:spPr>
      </p:pic>
      <p:pic>
        <p:nvPicPr>
          <p:cNvPr id="3" name="Image 2"/>
          <p:cNvPicPr>
            <a:picLocks noChangeAspect="1"/>
          </p:cNvPicPr>
          <p:nvPr/>
        </p:nvPicPr>
        <p:blipFill rotWithShape="1">
          <a:blip r:embed="rId3"/>
          <a:srcRect l="12122" t="8591" r="13333" b="8693"/>
          <a:stretch/>
        </p:blipFill>
        <p:spPr>
          <a:xfrm>
            <a:off x="2804160" y="2499360"/>
            <a:ext cx="17983200" cy="9600750"/>
          </a:xfrm>
          <a:prstGeom prst="rect">
            <a:avLst/>
          </a:prstGeom>
        </p:spPr>
      </p:pic>
    </p:spTree>
    <p:extLst>
      <p:ext uri="{BB962C8B-B14F-4D97-AF65-F5344CB8AC3E}">
        <p14:creationId xmlns:p14="http://schemas.microsoft.com/office/powerpoint/2010/main" val="2590246469"/>
      </p:ext>
    </p:extLst>
  </p:cSld>
  <p:clrMapOvr>
    <a:masterClrMapping/>
  </p:clrMapOvr>
  <p:transition spd="med"/>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 xmlns:a16="http://schemas.microsoft.com/office/drawing/2014/main" id="{9A3C046A-B3F5-9A42-B408-759E55BE4BE7}"/>
              </a:ext>
            </a:extLst>
          </p:cNvPr>
          <p:cNvSpPr>
            <a:spLocks noGrp="1"/>
          </p:cNvSpPr>
          <p:nvPr>
            <p:ph type="body" sz="quarter" idx="15"/>
          </p:nvPr>
        </p:nvSpPr>
        <p:spPr>
          <a:xfrm>
            <a:off x="12192000" y="12462404"/>
            <a:ext cx="716050" cy="697261"/>
          </a:xfrm>
        </p:spPr>
        <p:txBody>
          <a:bodyPr/>
          <a:lstStyle/>
          <a:p>
            <a:endParaRPr lang="fr-FR" dirty="0"/>
          </a:p>
        </p:txBody>
      </p:sp>
      <p:sp>
        <p:nvSpPr>
          <p:cNvPr id="5" name="Espace réservé du texte 4">
            <a:extLst>
              <a:ext uri="{FF2B5EF4-FFF2-40B4-BE49-F238E27FC236}">
                <a16:creationId xmlns="" xmlns:a16="http://schemas.microsoft.com/office/drawing/2014/main" id="{81AA34F7-61BD-DE46-A618-3EEE7C67794C}"/>
              </a:ext>
            </a:extLst>
          </p:cNvPr>
          <p:cNvSpPr>
            <a:spLocks noGrp="1"/>
          </p:cNvSpPr>
          <p:nvPr>
            <p:ph type="body" sz="quarter" idx="16"/>
          </p:nvPr>
        </p:nvSpPr>
        <p:spPr>
          <a:xfrm>
            <a:off x="12550023" y="12801278"/>
            <a:ext cx="1" cy="371869"/>
          </a:xfrm>
        </p:spPr>
        <p:txBody>
          <a:bodyPr/>
          <a:lstStyle/>
          <a:p>
            <a:endParaRPr lang="fr-FR" dirty="0"/>
          </a:p>
        </p:txBody>
      </p:sp>
      <p:sp>
        <p:nvSpPr>
          <p:cNvPr id="885" name="Slide Number"/>
          <p:cNvSpPr txBox="1">
            <a:spLocks noGrp="1"/>
          </p:cNvSpPr>
          <p:nvPr>
            <p:ph type="sldNum" sz="quarter" idx="2"/>
          </p:nvPr>
        </p:nvSpPr>
        <p:spPr>
          <a:xfrm>
            <a:off x="12346252" y="12474582"/>
            <a:ext cx="407544" cy="422276"/>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138</a:t>
            </a:fld>
            <a:endParaRPr dirty="0"/>
          </a:p>
        </p:txBody>
      </p:sp>
      <p:sp>
        <p:nvSpPr>
          <p:cNvPr id="19" name="Espace réservé du texte 2">
            <a:extLst>
              <a:ext uri="{FF2B5EF4-FFF2-40B4-BE49-F238E27FC236}">
                <a16:creationId xmlns="" xmlns:a16="http://schemas.microsoft.com/office/drawing/2014/main" id="{AB3789C9-0B28-4640-961A-BE451E50B0EF}"/>
              </a:ext>
            </a:extLst>
          </p:cNvPr>
          <p:cNvSpPr>
            <a:spLocks noGrp="1"/>
          </p:cNvSpPr>
          <p:nvPr>
            <p:ph type="body" sz="quarter" idx="13"/>
          </p:nvPr>
        </p:nvSpPr>
        <p:spPr>
          <a:xfrm>
            <a:off x="3777916" y="1365069"/>
            <a:ext cx="15517275" cy="793703"/>
          </a:xfrm>
        </p:spPr>
        <p:txBody>
          <a:bodyPr/>
          <a:lstStyle/>
          <a:p>
            <a:endParaRPr lang="fr-FR" dirty="0"/>
          </a:p>
        </p:txBody>
      </p:sp>
      <p:sp>
        <p:nvSpPr>
          <p:cNvPr id="20" name="Titre 1">
            <a:extLst>
              <a:ext uri="{FF2B5EF4-FFF2-40B4-BE49-F238E27FC236}">
                <a16:creationId xmlns="" xmlns:a16="http://schemas.microsoft.com/office/drawing/2014/main" id="{C3D392D1-BDA7-FA46-919D-428FD8FCC2D7}"/>
              </a:ext>
            </a:extLst>
          </p:cNvPr>
          <p:cNvSpPr>
            <a:spLocks noGrp="1"/>
          </p:cNvSpPr>
          <p:nvPr>
            <p:ph type="title"/>
          </p:nvPr>
        </p:nvSpPr>
        <p:spPr>
          <a:xfrm>
            <a:off x="3521581" y="1321774"/>
            <a:ext cx="15348834" cy="935665"/>
          </a:xfrm>
        </p:spPr>
        <p:txBody>
          <a:bodyPr/>
          <a:lstStyle/>
          <a:p>
            <a:pPr>
              <a:lnSpc>
                <a:spcPct val="100000"/>
              </a:lnSpc>
            </a:pPr>
            <a:r>
              <a:rPr lang="en-US" spc="-1" dirty="0" smtClean="0">
                <a:solidFill>
                  <a:schemeClr val="bg1"/>
                </a:solidFill>
                <a:latin typeface="Calibri"/>
              </a:rPr>
              <a:t>Guide d’entretien allemagne</a:t>
            </a:r>
            <a:endParaRPr lang="en-US" spc="-1" dirty="0">
              <a:solidFill>
                <a:schemeClr val="bg1"/>
              </a:solidFill>
              <a:latin typeface="Calibri"/>
            </a:endParaRPr>
          </a:p>
        </p:txBody>
      </p:sp>
      <p:sp>
        <p:nvSpPr>
          <p:cNvPr id="21" name="SuBTITLE GOES HERE">
            <a:extLst>
              <a:ext uri="{FF2B5EF4-FFF2-40B4-BE49-F238E27FC236}">
                <a16:creationId xmlns="" xmlns:a16="http://schemas.microsoft.com/office/drawing/2014/main" id="{35871DBC-935A-2347-A21E-2565A12C9458}"/>
              </a:ext>
            </a:extLst>
          </p:cNvPr>
          <p:cNvSpPr txBox="1">
            <a:spLocks noGrp="1"/>
          </p:cNvSpPr>
          <p:nvPr>
            <p:ph type="body" sz="quarter" idx="14"/>
          </p:nvPr>
        </p:nvSpPr>
        <p:spPr>
          <a:xfrm>
            <a:off x="4836344" y="747149"/>
            <a:ext cx="14711312" cy="371281"/>
          </a:xfrm>
          <a:prstGeom prst="rect">
            <a:avLst/>
          </a:prstGeom>
        </p:spPr>
        <p:txBody>
          <a:bodyPr/>
          <a:lstStyle/>
          <a:p>
            <a:r>
              <a:rPr lang="fr-FR" sz="2400" dirty="0" smtClean="0"/>
              <a:t>annexes</a:t>
            </a:r>
            <a:endParaRPr lang="fr-FR" sz="2400" dirty="0"/>
          </a:p>
        </p:txBody>
      </p:sp>
      <p:sp>
        <p:nvSpPr>
          <p:cNvPr id="9" name="ZoneTexte 8">
            <a:extLst>
              <a:ext uri="{FF2B5EF4-FFF2-40B4-BE49-F238E27FC236}">
                <a16:creationId xmlns="" xmlns:a16="http://schemas.microsoft.com/office/drawing/2014/main" id="{C9FA69AC-CE85-7143-AB32-6EDEC5829621}"/>
              </a:ext>
            </a:extLst>
          </p:cNvPr>
          <p:cNvSpPr txBox="1"/>
          <p:nvPr/>
        </p:nvSpPr>
        <p:spPr>
          <a:xfrm>
            <a:off x="897443" y="12362917"/>
            <a:ext cx="7218945" cy="7598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algn="l"/>
            <a:r>
              <a:rPr lang="fr-FR" sz="2000" dirty="0">
                <a:latin typeface="Avenir Next Ultra Light" panose="020B0203020202020204" pitchFamily="34" charset="77"/>
              </a:rPr>
              <a:t>Christophe Gervasi –  Rapport qualitatif  - Construire un Nous européen – Juillet 2021</a:t>
            </a:r>
          </a:p>
        </p:txBody>
      </p:sp>
      <p:pic>
        <p:nvPicPr>
          <p:cNvPr id="10" name="Image 9"/>
          <p:cNvPicPr>
            <a:picLocks noChangeAspect="1"/>
          </p:cNvPicPr>
          <p:nvPr/>
        </p:nvPicPr>
        <p:blipFill rotWithShape="1">
          <a:blip r:embed="rId2"/>
          <a:srcRect t="18883" b="18467"/>
          <a:stretch/>
        </p:blipFill>
        <p:spPr>
          <a:xfrm>
            <a:off x="21694651" y="500510"/>
            <a:ext cx="2143125" cy="1472669"/>
          </a:xfrm>
          <a:prstGeom prst="rect">
            <a:avLst/>
          </a:prstGeom>
        </p:spPr>
      </p:pic>
      <p:pic>
        <p:nvPicPr>
          <p:cNvPr id="2" name="Image 1"/>
          <p:cNvPicPr>
            <a:picLocks noChangeAspect="1"/>
          </p:cNvPicPr>
          <p:nvPr/>
        </p:nvPicPr>
        <p:blipFill rotWithShape="1">
          <a:blip r:embed="rId3"/>
          <a:srcRect l="11531" t="7520" r="13676" b="8526"/>
          <a:stretch/>
        </p:blipFill>
        <p:spPr>
          <a:xfrm>
            <a:off x="3139440" y="2225040"/>
            <a:ext cx="17251680" cy="9601200"/>
          </a:xfrm>
          <a:prstGeom prst="rect">
            <a:avLst/>
          </a:prstGeom>
        </p:spPr>
      </p:pic>
    </p:spTree>
    <p:extLst>
      <p:ext uri="{BB962C8B-B14F-4D97-AF65-F5344CB8AC3E}">
        <p14:creationId xmlns:p14="http://schemas.microsoft.com/office/powerpoint/2010/main" val="470892332"/>
      </p:ext>
    </p:extLst>
  </p:cSld>
  <p:clrMapOvr>
    <a:masterClrMapping/>
  </p:clrMapOvr>
  <p:transition spd="med"/>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 xmlns:a16="http://schemas.microsoft.com/office/drawing/2014/main" id="{9A3C046A-B3F5-9A42-B408-759E55BE4BE7}"/>
              </a:ext>
            </a:extLst>
          </p:cNvPr>
          <p:cNvSpPr>
            <a:spLocks noGrp="1"/>
          </p:cNvSpPr>
          <p:nvPr>
            <p:ph type="body" sz="quarter" idx="15"/>
          </p:nvPr>
        </p:nvSpPr>
        <p:spPr>
          <a:xfrm>
            <a:off x="12192000" y="12462404"/>
            <a:ext cx="716050" cy="697261"/>
          </a:xfrm>
        </p:spPr>
        <p:txBody>
          <a:bodyPr/>
          <a:lstStyle/>
          <a:p>
            <a:endParaRPr lang="fr-FR" dirty="0"/>
          </a:p>
        </p:txBody>
      </p:sp>
      <p:sp>
        <p:nvSpPr>
          <p:cNvPr id="5" name="Espace réservé du texte 4">
            <a:extLst>
              <a:ext uri="{FF2B5EF4-FFF2-40B4-BE49-F238E27FC236}">
                <a16:creationId xmlns="" xmlns:a16="http://schemas.microsoft.com/office/drawing/2014/main" id="{81AA34F7-61BD-DE46-A618-3EEE7C67794C}"/>
              </a:ext>
            </a:extLst>
          </p:cNvPr>
          <p:cNvSpPr>
            <a:spLocks noGrp="1"/>
          </p:cNvSpPr>
          <p:nvPr>
            <p:ph type="body" sz="quarter" idx="16"/>
          </p:nvPr>
        </p:nvSpPr>
        <p:spPr>
          <a:xfrm>
            <a:off x="12550023" y="12801278"/>
            <a:ext cx="1" cy="371869"/>
          </a:xfrm>
        </p:spPr>
        <p:txBody>
          <a:bodyPr/>
          <a:lstStyle/>
          <a:p>
            <a:endParaRPr lang="fr-FR" dirty="0"/>
          </a:p>
        </p:txBody>
      </p:sp>
      <p:sp>
        <p:nvSpPr>
          <p:cNvPr id="885" name="Slide Number"/>
          <p:cNvSpPr txBox="1">
            <a:spLocks noGrp="1"/>
          </p:cNvSpPr>
          <p:nvPr>
            <p:ph type="sldNum" sz="quarter" idx="2"/>
          </p:nvPr>
        </p:nvSpPr>
        <p:spPr>
          <a:xfrm>
            <a:off x="12346252" y="12474582"/>
            <a:ext cx="407544" cy="422276"/>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139</a:t>
            </a:fld>
            <a:endParaRPr dirty="0"/>
          </a:p>
        </p:txBody>
      </p:sp>
      <p:sp>
        <p:nvSpPr>
          <p:cNvPr id="19" name="Espace réservé du texte 2">
            <a:extLst>
              <a:ext uri="{FF2B5EF4-FFF2-40B4-BE49-F238E27FC236}">
                <a16:creationId xmlns="" xmlns:a16="http://schemas.microsoft.com/office/drawing/2014/main" id="{AB3789C9-0B28-4640-961A-BE451E50B0EF}"/>
              </a:ext>
            </a:extLst>
          </p:cNvPr>
          <p:cNvSpPr>
            <a:spLocks noGrp="1"/>
          </p:cNvSpPr>
          <p:nvPr>
            <p:ph type="body" sz="quarter" idx="13"/>
          </p:nvPr>
        </p:nvSpPr>
        <p:spPr>
          <a:xfrm>
            <a:off x="3777916" y="1365069"/>
            <a:ext cx="15517275" cy="793703"/>
          </a:xfrm>
        </p:spPr>
        <p:txBody>
          <a:bodyPr/>
          <a:lstStyle/>
          <a:p>
            <a:endParaRPr lang="fr-FR" dirty="0"/>
          </a:p>
        </p:txBody>
      </p:sp>
      <p:sp>
        <p:nvSpPr>
          <p:cNvPr id="20" name="Titre 1">
            <a:extLst>
              <a:ext uri="{FF2B5EF4-FFF2-40B4-BE49-F238E27FC236}">
                <a16:creationId xmlns="" xmlns:a16="http://schemas.microsoft.com/office/drawing/2014/main" id="{C3D392D1-BDA7-FA46-919D-428FD8FCC2D7}"/>
              </a:ext>
            </a:extLst>
          </p:cNvPr>
          <p:cNvSpPr>
            <a:spLocks noGrp="1"/>
          </p:cNvSpPr>
          <p:nvPr>
            <p:ph type="title"/>
          </p:nvPr>
        </p:nvSpPr>
        <p:spPr>
          <a:xfrm>
            <a:off x="3521581" y="1321774"/>
            <a:ext cx="15348834" cy="935665"/>
          </a:xfrm>
        </p:spPr>
        <p:txBody>
          <a:bodyPr/>
          <a:lstStyle/>
          <a:p>
            <a:pPr>
              <a:lnSpc>
                <a:spcPct val="100000"/>
              </a:lnSpc>
            </a:pPr>
            <a:r>
              <a:rPr lang="en-US" spc="-1" dirty="0" smtClean="0">
                <a:solidFill>
                  <a:schemeClr val="bg1"/>
                </a:solidFill>
                <a:latin typeface="Calibri"/>
              </a:rPr>
              <a:t>Guide d’entretien allemagne</a:t>
            </a:r>
            <a:endParaRPr lang="en-US" spc="-1" dirty="0">
              <a:solidFill>
                <a:schemeClr val="bg1"/>
              </a:solidFill>
              <a:latin typeface="Calibri"/>
            </a:endParaRPr>
          </a:p>
        </p:txBody>
      </p:sp>
      <p:sp>
        <p:nvSpPr>
          <p:cNvPr id="21" name="SuBTITLE GOES HERE">
            <a:extLst>
              <a:ext uri="{FF2B5EF4-FFF2-40B4-BE49-F238E27FC236}">
                <a16:creationId xmlns="" xmlns:a16="http://schemas.microsoft.com/office/drawing/2014/main" id="{35871DBC-935A-2347-A21E-2565A12C9458}"/>
              </a:ext>
            </a:extLst>
          </p:cNvPr>
          <p:cNvSpPr txBox="1">
            <a:spLocks noGrp="1"/>
          </p:cNvSpPr>
          <p:nvPr>
            <p:ph type="body" sz="quarter" idx="14"/>
          </p:nvPr>
        </p:nvSpPr>
        <p:spPr>
          <a:xfrm>
            <a:off x="4836344" y="747149"/>
            <a:ext cx="14711312" cy="371281"/>
          </a:xfrm>
          <a:prstGeom prst="rect">
            <a:avLst/>
          </a:prstGeom>
        </p:spPr>
        <p:txBody>
          <a:bodyPr/>
          <a:lstStyle/>
          <a:p>
            <a:r>
              <a:rPr lang="fr-FR" sz="2400" dirty="0" smtClean="0"/>
              <a:t>annexes</a:t>
            </a:r>
            <a:endParaRPr lang="fr-FR" sz="2400" dirty="0"/>
          </a:p>
        </p:txBody>
      </p:sp>
      <p:sp>
        <p:nvSpPr>
          <p:cNvPr id="9" name="ZoneTexte 8">
            <a:extLst>
              <a:ext uri="{FF2B5EF4-FFF2-40B4-BE49-F238E27FC236}">
                <a16:creationId xmlns="" xmlns:a16="http://schemas.microsoft.com/office/drawing/2014/main" id="{C9FA69AC-CE85-7143-AB32-6EDEC5829621}"/>
              </a:ext>
            </a:extLst>
          </p:cNvPr>
          <p:cNvSpPr txBox="1"/>
          <p:nvPr/>
        </p:nvSpPr>
        <p:spPr>
          <a:xfrm>
            <a:off x="897443" y="12362917"/>
            <a:ext cx="7218945" cy="7598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algn="l"/>
            <a:r>
              <a:rPr lang="fr-FR" sz="2000" dirty="0">
                <a:latin typeface="Avenir Next Ultra Light" panose="020B0203020202020204" pitchFamily="34" charset="77"/>
              </a:rPr>
              <a:t>Christophe Gervasi –  Rapport qualitatif  - Construire un Nous européen – Juillet 2021</a:t>
            </a:r>
          </a:p>
        </p:txBody>
      </p:sp>
      <p:pic>
        <p:nvPicPr>
          <p:cNvPr id="10" name="Image 9"/>
          <p:cNvPicPr>
            <a:picLocks noChangeAspect="1"/>
          </p:cNvPicPr>
          <p:nvPr/>
        </p:nvPicPr>
        <p:blipFill rotWithShape="1">
          <a:blip r:embed="rId2"/>
          <a:srcRect t="18883" b="18467"/>
          <a:stretch/>
        </p:blipFill>
        <p:spPr>
          <a:xfrm>
            <a:off x="21694651" y="500510"/>
            <a:ext cx="2143125" cy="1472669"/>
          </a:xfrm>
          <a:prstGeom prst="rect">
            <a:avLst/>
          </a:prstGeom>
        </p:spPr>
      </p:pic>
      <p:pic>
        <p:nvPicPr>
          <p:cNvPr id="2" name="Image 1"/>
          <p:cNvPicPr>
            <a:picLocks noChangeAspect="1"/>
          </p:cNvPicPr>
          <p:nvPr/>
        </p:nvPicPr>
        <p:blipFill rotWithShape="1">
          <a:blip r:embed="rId3"/>
          <a:srcRect l="11531" t="7520" r="13676" b="8526"/>
          <a:stretch/>
        </p:blipFill>
        <p:spPr>
          <a:xfrm>
            <a:off x="3139440" y="2225040"/>
            <a:ext cx="17251680" cy="9601200"/>
          </a:xfrm>
          <a:prstGeom prst="rect">
            <a:avLst/>
          </a:prstGeom>
        </p:spPr>
      </p:pic>
    </p:spTree>
    <p:extLst>
      <p:ext uri="{BB962C8B-B14F-4D97-AF65-F5344CB8AC3E}">
        <p14:creationId xmlns:p14="http://schemas.microsoft.com/office/powerpoint/2010/main" val="2736932042"/>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 xmlns:a16="http://schemas.microsoft.com/office/drawing/2014/main" id="{9A3C046A-B3F5-9A42-B408-759E55BE4BE7}"/>
              </a:ext>
            </a:extLst>
          </p:cNvPr>
          <p:cNvSpPr>
            <a:spLocks noGrp="1"/>
          </p:cNvSpPr>
          <p:nvPr>
            <p:ph type="body" sz="quarter" idx="15"/>
          </p:nvPr>
        </p:nvSpPr>
        <p:spPr/>
        <p:txBody>
          <a:bodyPr/>
          <a:lstStyle/>
          <a:p>
            <a:endParaRPr lang="fr-FR" dirty="0"/>
          </a:p>
        </p:txBody>
      </p:sp>
      <p:sp>
        <p:nvSpPr>
          <p:cNvPr id="5" name="Espace réservé du texte 4">
            <a:extLst>
              <a:ext uri="{FF2B5EF4-FFF2-40B4-BE49-F238E27FC236}">
                <a16:creationId xmlns="" xmlns:a16="http://schemas.microsoft.com/office/drawing/2014/main" id="{81AA34F7-61BD-DE46-A618-3EEE7C67794C}"/>
              </a:ext>
            </a:extLst>
          </p:cNvPr>
          <p:cNvSpPr>
            <a:spLocks noGrp="1"/>
          </p:cNvSpPr>
          <p:nvPr>
            <p:ph type="body" sz="quarter" idx="16"/>
          </p:nvPr>
        </p:nvSpPr>
        <p:spPr/>
        <p:txBody>
          <a:bodyPr/>
          <a:lstStyle/>
          <a:p>
            <a:endParaRPr lang="fr-FR" dirty="0"/>
          </a:p>
        </p:txBody>
      </p:sp>
      <p:sp>
        <p:nvSpPr>
          <p:cNvPr id="885"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14</a:t>
            </a:fld>
            <a:endParaRPr dirty="0"/>
          </a:p>
        </p:txBody>
      </p:sp>
      <p:sp>
        <p:nvSpPr>
          <p:cNvPr id="886" name="Body"/>
          <p:cNvSpPr txBox="1">
            <a:spLocks noGrp="1"/>
          </p:cNvSpPr>
          <p:nvPr>
            <p:ph type="body" sz="half" idx="1"/>
          </p:nvPr>
        </p:nvSpPr>
        <p:spPr>
          <a:xfrm>
            <a:off x="2683065" y="4630708"/>
            <a:ext cx="19733919" cy="7784682"/>
          </a:xfrm>
          <a:prstGeom prst="rect">
            <a:avLst/>
          </a:prstGeom>
        </p:spPr>
        <p:txBody>
          <a:bodyPr wrap="square" numCol="2" anchor="ctr"/>
          <a:lstStyle/>
          <a:p>
            <a:pPr marL="704850" indent="-571500" algn="just">
              <a:lnSpc>
                <a:spcPct val="100000"/>
              </a:lnSpc>
              <a:spcBef>
                <a:spcPts val="1800"/>
              </a:spcBef>
              <a:buSzPct val="124000"/>
              <a:buBlip>
                <a:blip r:embed="rId2"/>
              </a:buBlip>
              <a:tabLst>
                <a:tab pos="1508125" algn="l"/>
              </a:tabLst>
            </a:pPr>
            <a:r>
              <a:rPr lang="fr-FR" sz="3200" dirty="0">
                <a:latin typeface="+mj-lt"/>
              </a:rPr>
              <a:t>Réunion de cadrage</a:t>
            </a:r>
          </a:p>
          <a:p>
            <a:pPr marL="704850" indent="-571500" algn="just">
              <a:lnSpc>
                <a:spcPct val="100000"/>
              </a:lnSpc>
              <a:spcBef>
                <a:spcPts val="1800"/>
              </a:spcBef>
              <a:buSzPct val="124000"/>
              <a:buBlip>
                <a:blip r:embed="rId2"/>
              </a:buBlip>
              <a:tabLst>
                <a:tab pos="1508125" algn="l"/>
              </a:tabLst>
            </a:pPr>
            <a:r>
              <a:rPr lang="fr-FR" sz="3200" dirty="0">
                <a:latin typeface="+mj-lt"/>
              </a:rPr>
              <a:t>Gestion du terrain et recrutement des participants (5 à 8 participants par groupe)</a:t>
            </a:r>
          </a:p>
          <a:p>
            <a:pPr marL="704850" indent="-571500" algn="just">
              <a:lnSpc>
                <a:spcPct val="100000"/>
              </a:lnSpc>
              <a:spcBef>
                <a:spcPts val="1800"/>
              </a:spcBef>
              <a:buSzPct val="124000"/>
              <a:buBlip>
                <a:blip r:embed="rId2"/>
              </a:buBlip>
              <a:tabLst>
                <a:tab pos="1508125" algn="l"/>
              </a:tabLst>
            </a:pPr>
            <a:r>
              <a:rPr lang="fr-FR" sz="3200" dirty="0">
                <a:latin typeface="+mj-lt"/>
              </a:rPr>
              <a:t>Location de salles avec salon retour </a:t>
            </a:r>
            <a:r>
              <a:rPr lang="fr-FR" sz="3200" dirty="0" smtClean="0">
                <a:latin typeface="+mj-lt"/>
              </a:rPr>
              <a:t>client ou dispositif de visioconférence selon les conditions sanitaires locales en vigueur à date.</a:t>
            </a:r>
            <a:endParaRPr lang="fr-FR" sz="3200" dirty="0">
              <a:latin typeface="+mj-lt"/>
            </a:endParaRPr>
          </a:p>
          <a:p>
            <a:pPr marL="704850" indent="-571500" algn="just">
              <a:lnSpc>
                <a:spcPct val="100000"/>
              </a:lnSpc>
              <a:spcBef>
                <a:spcPts val="1800"/>
              </a:spcBef>
              <a:buSzPct val="124000"/>
              <a:buBlip>
                <a:blip r:embed="rId2"/>
              </a:buBlip>
              <a:tabLst>
                <a:tab pos="1508125" algn="l"/>
              </a:tabLst>
            </a:pPr>
            <a:r>
              <a:rPr lang="fr-FR" sz="3200" dirty="0">
                <a:latin typeface="+mj-lt"/>
              </a:rPr>
              <a:t>Dispositif d’enregistrement audio et vidéo</a:t>
            </a:r>
          </a:p>
          <a:p>
            <a:pPr marL="704850" indent="-571500" algn="just">
              <a:lnSpc>
                <a:spcPct val="100000"/>
              </a:lnSpc>
              <a:spcBef>
                <a:spcPts val="1800"/>
              </a:spcBef>
              <a:buSzPct val="124000"/>
              <a:buBlip>
                <a:blip r:embed="rId2"/>
              </a:buBlip>
              <a:tabLst>
                <a:tab pos="1508125" algn="l"/>
              </a:tabLst>
            </a:pPr>
            <a:r>
              <a:rPr lang="fr-FR" sz="3200" dirty="0">
                <a:latin typeface="+mj-lt"/>
              </a:rPr>
              <a:t>Prises de notes</a:t>
            </a:r>
          </a:p>
          <a:p>
            <a:pPr marL="704850" indent="-571500" algn="just">
              <a:lnSpc>
                <a:spcPct val="100000"/>
              </a:lnSpc>
              <a:spcBef>
                <a:spcPts val="1800"/>
              </a:spcBef>
              <a:buSzPct val="124000"/>
              <a:buBlip>
                <a:blip r:embed="rId2"/>
              </a:buBlip>
              <a:tabLst>
                <a:tab pos="1508125" algn="l"/>
              </a:tabLst>
            </a:pPr>
            <a:r>
              <a:rPr lang="fr-FR" sz="3200" dirty="0">
                <a:latin typeface="+mj-lt"/>
              </a:rPr>
              <a:t>Repas participants</a:t>
            </a:r>
          </a:p>
          <a:p>
            <a:pPr marL="704850" indent="-571500" algn="just">
              <a:lnSpc>
                <a:spcPct val="100000"/>
              </a:lnSpc>
              <a:spcBef>
                <a:spcPts val="1800"/>
              </a:spcBef>
              <a:buSzPct val="124000"/>
              <a:buBlip>
                <a:blip r:embed="rId2"/>
              </a:buBlip>
              <a:tabLst>
                <a:tab pos="1508125" algn="l"/>
              </a:tabLst>
            </a:pPr>
            <a:r>
              <a:rPr lang="fr-FR" sz="3200" dirty="0">
                <a:latin typeface="+mj-lt"/>
              </a:rPr>
              <a:t>Dédommagements des participants</a:t>
            </a:r>
          </a:p>
          <a:p>
            <a:pPr marL="704850" indent="-571500" algn="just">
              <a:lnSpc>
                <a:spcPct val="100000"/>
              </a:lnSpc>
              <a:spcBef>
                <a:spcPts val="1800"/>
              </a:spcBef>
              <a:buSzPct val="124000"/>
              <a:buBlip>
                <a:blip r:embed="rId2"/>
              </a:buBlip>
              <a:tabLst>
                <a:tab pos="1508125" algn="l"/>
              </a:tabLst>
            </a:pPr>
            <a:endParaRPr lang="fr-FR" sz="3200" dirty="0">
              <a:latin typeface="+mj-lt"/>
            </a:endParaRPr>
          </a:p>
          <a:p>
            <a:pPr marL="704850" indent="-571500" algn="just">
              <a:lnSpc>
                <a:spcPct val="100000"/>
              </a:lnSpc>
              <a:spcBef>
                <a:spcPts val="1800"/>
              </a:spcBef>
              <a:buSzPct val="124000"/>
              <a:buBlip>
                <a:blip r:embed="rId2"/>
              </a:buBlip>
              <a:tabLst>
                <a:tab pos="1508125" algn="l"/>
              </a:tabLst>
            </a:pPr>
            <a:endParaRPr lang="fr-FR" sz="3200" dirty="0">
              <a:latin typeface="+mj-lt"/>
            </a:endParaRPr>
          </a:p>
          <a:p>
            <a:pPr marL="704850" indent="-571500" algn="just">
              <a:lnSpc>
                <a:spcPct val="100000"/>
              </a:lnSpc>
              <a:spcBef>
                <a:spcPts val="1800"/>
              </a:spcBef>
              <a:buSzPct val="124000"/>
              <a:buBlip>
                <a:blip r:embed="rId2"/>
              </a:buBlip>
              <a:tabLst>
                <a:tab pos="1508125" algn="l"/>
              </a:tabLst>
            </a:pPr>
            <a:endParaRPr lang="fr-FR" sz="3200" dirty="0">
              <a:latin typeface="+mj-lt"/>
            </a:endParaRPr>
          </a:p>
          <a:p>
            <a:pPr marL="704850" indent="-571500" algn="just">
              <a:lnSpc>
                <a:spcPct val="100000"/>
              </a:lnSpc>
              <a:spcBef>
                <a:spcPts val="1800"/>
              </a:spcBef>
              <a:buSzPct val="124000"/>
              <a:buBlip>
                <a:blip r:embed="rId2"/>
              </a:buBlip>
              <a:tabLst>
                <a:tab pos="1508125" algn="l"/>
              </a:tabLst>
            </a:pPr>
            <a:r>
              <a:rPr lang="fr-FR" sz="3200" dirty="0">
                <a:latin typeface="+mj-lt"/>
              </a:rPr>
              <a:t>Conception et rédaction du guide en collaboration , validation, intégration de compléments éventuels jusqu'à la validation finale et définitive du guide</a:t>
            </a:r>
          </a:p>
          <a:p>
            <a:pPr marL="704850" indent="-571500" algn="just">
              <a:lnSpc>
                <a:spcPct val="100000"/>
              </a:lnSpc>
              <a:spcBef>
                <a:spcPts val="1800"/>
              </a:spcBef>
              <a:buSzPct val="124000"/>
              <a:buBlip>
                <a:blip r:embed="rId2"/>
              </a:buBlip>
              <a:tabLst>
                <a:tab pos="1508125" algn="l"/>
              </a:tabLst>
            </a:pPr>
            <a:r>
              <a:rPr lang="fr-FR" sz="3200" dirty="0">
                <a:latin typeface="+mj-lt"/>
              </a:rPr>
              <a:t>Animation et modération des groupes qualitatifs dans les 4 pays.</a:t>
            </a:r>
          </a:p>
          <a:p>
            <a:pPr marL="704850" indent="-571500" algn="just">
              <a:lnSpc>
                <a:spcPct val="100000"/>
              </a:lnSpc>
              <a:spcBef>
                <a:spcPts val="1800"/>
              </a:spcBef>
              <a:buSzPct val="124000"/>
              <a:buBlip>
                <a:blip r:embed="rId2"/>
              </a:buBlip>
              <a:tabLst>
                <a:tab pos="1508125" algn="l"/>
              </a:tabLst>
            </a:pPr>
            <a:r>
              <a:rPr lang="fr-FR" sz="3200" dirty="0">
                <a:latin typeface="+mj-lt"/>
              </a:rPr>
              <a:t>Analyse de contenu </a:t>
            </a:r>
          </a:p>
          <a:p>
            <a:pPr marL="704850" indent="-571500" algn="just">
              <a:lnSpc>
                <a:spcPct val="100000"/>
              </a:lnSpc>
              <a:spcBef>
                <a:spcPts val="1800"/>
              </a:spcBef>
              <a:buSzPct val="124000"/>
              <a:buBlip>
                <a:blip r:embed="rId2"/>
              </a:buBlip>
              <a:tabLst>
                <a:tab pos="1508125" algn="l"/>
              </a:tabLst>
            </a:pPr>
            <a:r>
              <a:rPr lang="fr-FR" sz="3200" dirty="0">
                <a:latin typeface="+mj-lt"/>
              </a:rPr>
              <a:t>Synthèse de l'information</a:t>
            </a:r>
          </a:p>
          <a:p>
            <a:pPr marL="704850" indent="-571500" algn="just">
              <a:lnSpc>
                <a:spcPct val="100000"/>
              </a:lnSpc>
              <a:spcBef>
                <a:spcPts val="1800"/>
              </a:spcBef>
              <a:buSzPct val="124000"/>
              <a:buBlip>
                <a:blip r:embed="rId2"/>
              </a:buBlip>
              <a:tabLst>
                <a:tab pos="1508125" algn="l"/>
              </a:tabLst>
            </a:pPr>
            <a:r>
              <a:rPr lang="fr-FR" sz="3200" dirty="0">
                <a:latin typeface="+mj-lt"/>
              </a:rPr>
              <a:t>Rédaction du rapport final</a:t>
            </a:r>
          </a:p>
          <a:p>
            <a:pPr marL="704850" indent="-571500" algn="just">
              <a:lnSpc>
                <a:spcPct val="100000"/>
              </a:lnSpc>
              <a:spcBef>
                <a:spcPts val="1800"/>
              </a:spcBef>
              <a:buSzPct val="124000"/>
              <a:buBlip>
                <a:blip r:embed="rId2"/>
              </a:buBlip>
              <a:tabLst>
                <a:tab pos="1508125" algn="l"/>
              </a:tabLst>
            </a:pPr>
            <a:r>
              <a:rPr lang="fr-FR" sz="3200" dirty="0">
                <a:latin typeface="+mj-lt"/>
              </a:rPr>
              <a:t>Présentation </a:t>
            </a:r>
          </a:p>
          <a:p>
            <a:pPr marL="133350" algn="just">
              <a:lnSpc>
                <a:spcPct val="100000"/>
              </a:lnSpc>
              <a:spcBef>
                <a:spcPts val="1800"/>
              </a:spcBef>
              <a:buSzPct val="124000"/>
              <a:tabLst>
                <a:tab pos="1508125" algn="l"/>
              </a:tabLst>
            </a:pPr>
            <a:endParaRPr lang="fr-FR" sz="3200" dirty="0">
              <a:latin typeface="+mj-lt"/>
            </a:endParaRPr>
          </a:p>
        </p:txBody>
      </p:sp>
      <p:sp>
        <p:nvSpPr>
          <p:cNvPr id="19" name="Espace réservé du texte 2">
            <a:extLst>
              <a:ext uri="{FF2B5EF4-FFF2-40B4-BE49-F238E27FC236}">
                <a16:creationId xmlns="" xmlns:a16="http://schemas.microsoft.com/office/drawing/2014/main" id="{AB3789C9-0B28-4640-961A-BE451E50B0EF}"/>
              </a:ext>
            </a:extLst>
          </p:cNvPr>
          <p:cNvSpPr>
            <a:spLocks noGrp="1"/>
          </p:cNvSpPr>
          <p:nvPr>
            <p:ph type="body" sz="quarter" idx="13"/>
          </p:nvPr>
        </p:nvSpPr>
        <p:spPr>
          <a:xfrm>
            <a:off x="10500648" y="1371592"/>
            <a:ext cx="6199183" cy="793703"/>
          </a:xfrm>
        </p:spPr>
        <p:txBody>
          <a:bodyPr/>
          <a:lstStyle/>
          <a:p>
            <a:endParaRPr lang="fr-FR" dirty="0"/>
          </a:p>
        </p:txBody>
      </p:sp>
      <p:sp>
        <p:nvSpPr>
          <p:cNvPr id="20" name="Titre 1">
            <a:extLst>
              <a:ext uri="{FF2B5EF4-FFF2-40B4-BE49-F238E27FC236}">
                <a16:creationId xmlns="" xmlns:a16="http://schemas.microsoft.com/office/drawing/2014/main" id="{C3D392D1-BDA7-FA46-919D-428FD8FCC2D7}"/>
              </a:ext>
            </a:extLst>
          </p:cNvPr>
          <p:cNvSpPr>
            <a:spLocks noGrp="1"/>
          </p:cNvSpPr>
          <p:nvPr>
            <p:ph type="title"/>
          </p:nvPr>
        </p:nvSpPr>
        <p:spPr>
          <a:xfrm>
            <a:off x="4189785" y="1300610"/>
            <a:ext cx="16720480" cy="935665"/>
          </a:xfrm>
        </p:spPr>
        <p:txBody>
          <a:bodyPr/>
          <a:lstStyle/>
          <a:p>
            <a:pPr>
              <a:lnSpc>
                <a:spcPct val="90000"/>
              </a:lnSpc>
              <a:spcBef>
                <a:spcPct val="25000"/>
              </a:spcBef>
              <a:buClr>
                <a:schemeClr val="accent2"/>
              </a:buClr>
              <a:buSzPct val="90000"/>
              <a:tabLst>
                <a:tab pos="5918200" algn="l"/>
                <a:tab pos="6096000" algn="l"/>
              </a:tabLst>
              <a:defRPr/>
            </a:pPr>
            <a:r>
              <a:rPr lang="fr-FR" dirty="0">
                <a:solidFill>
                  <a:schemeClr val="tx1"/>
                </a:solidFill>
              </a:rPr>
              <a:t>Pour </a:t>
            </a:r>
            <a:r>
              <a:rPr lang="fr-FR" dirty="0">
                <a:solidFill>
                  <a:schemeClr val="bg1"/>
                </a:solidFill>
              </a:rPr>
              <a:t>l’étude qualitative</a:t>
            </a:r>
          </a:p>
        </p:txBody>
      </p:sp>
      <p:sp>
        <p:nvSpPr>
          <p:cNvPr id="21" name="SuBTITLE GOES HERE">
            <a:extLst>
              <a:ext uri="{FF2B5EF4-FFF2-40B4-BE49-F238E27FC236}">
                <a16:creationId xmlns="" xmlns:a16="http://schemas.microsoft.com/office/drawing/2014/main" id="{35871DBC-935A-2347-A21E-2565A12C9458}"/>
              </a:ext>
            </a:extLst>
          </p:cNvPr>
          <p:cNvSpPr txBox="1">
            <a:spLocks noGrp="1"/>
          </p:cNvSpPr>
          <p:nvPr>
            <p:ph type="body" sz="quarter" idx="14"/>
          </p:nvPr>
        </p:nvSpPr>
        <p:spPr>
          <a:xfrm>
            <a:off x="4836343" y="888808"/>
            <a:ext cx="14711312" cy="371281"/>
          </a:xfrm>
          <a:prstGeom prst="rect">
            <a:avLst/>
          </a:prstGeom>
        </p:spPr>
        <p:txBody>
          <a:bodyPr/>
          <a:lstStyle/>
          <a:p>
            <a:r>
              <a:rPr lang="fr-FR" sz="2400" dirty="0"/>
              <a:t>Conditions de réalisations, calendrier et budget</a:t>
            </a:r>
          </a:p>
        </p:txBody>
      </p:sp>
      <p:sp>
        <p:nvSpPr>
          <p:cNvPr id="9" name="ZoneTexte 8">
            <a:extLst>
              <a:ext uri="{FF2B5EF4-FFF2-40B4-BE49-F238E27FC236}">
                <a16:creationId xmlns="" xmlns:a16="http://schemas.microsoft.com/office/drawing/2014/main" id="{C9FA69AC-CE85-7143-AB32-6EDEC5829621}"/>
              </a:ext>
            </a:extLst>
          </p:cNvPr>
          <p:cNvSpPr txBox="1"/>
          <p:nvPr/>
        </p:nvSpPr>
        <p:spPr>
          <a:xfrm>
            <a:off x="897444" y="12362917"/>
            <a:ext cx="7610830" cy="7598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algn="l"/>
            <a:r>
              <a:rPr lang="fr-FR" sz="2000" dirty="0">
                <a:latin typeface="Avenir Next Ultra Light" panose="020B0203020202020204" pitchFamily="34" charset="77"/>
              </a:rPr>
              <a:t>Christophe Gervasi –  Rapport qualitatif  - Construire un Nous européen – Juillet 2021</a:t>
            </a:r>
          </a:p>
        </p:txBody>
      </p:sp>
      <p:pic>
        <p:nvPicPr>
          <p:cNvPr id="6" name="Image 5">
            <a:extLst>
              <a:ext uri="{FF2B5EF4-FFF2-40B4-BE49-F238E27FC236}">
                <a16:creationId xmlns="" xmlns:a16="http://schemas.microsoft.com/office/drawing/2014/main" id="{5FB892C4-A3AC-3E41-BAC8-627A6F9932A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36073" y="2236275"/>
            <a:ext cx="1075323" cy="1075323"/>
          </a:xfrm>
          <a:prstGeom prst="rect">
            <a:avLst/>
          </a:prstGeom>
        </p:spPr>
      </p:pic>
      <p:sp>
        <p:nvSpPr>
          <p:cNvPr id="7" name="Rectangle 6">
            <a:extLst>
              <a:ext uri="{FF2B5EF4-FFF2-40B4-BE49-F238E27FC236}">
                <a16:creationId xmlns="" xmlns:a16="http://schemas.microsoft.com/office/drawing/2014/main" id="{F2E91CF4-D876-CC40-9C3F-C7B28A438CFA}"/>
              </a:ext>
            </a:extLst>
          </p:cNvPr>
          <p:cNvSpPr/>
          <p:nvPr/>
        </p:nvSpPr>
        <p:spPr>
          <a:xfrm>
            <a:off x="2683065" y="3518172"/>
            <a:ext cx="12192000" cy="707886"/>
          </a:xfrm>
          <a:prstGeom prst="rect">
            <a:avLst/>
          </a:prstGeom>
        </p:spPr>
        <p:txBody>
          <a:bodyPr>
            <a:spAutoFit/>
          </a:bodyPr>
          <a:lstStyle/>
          <a:p>
            <a:pPr marL="133350" algn="l">
              <a:spcBef>
                <a:spcPts val="1800"/>
              </a:spcBef>
              <a:buSzPct val="124000"/>
              <a:tabLst>
                <a:tab pos="1508125" algn="l"/>
              </a:tabLst>
            </a:pPr>
            <a:r>
              <a:rPr lang="fr-FR" sz="4000" b="1" dirty="0">
                <a:solidFill>
                  <a:schemeClr val="accent1"/>
                </a:solidFill>
                <a:latin typeface="Avenir Next Heavy" panose="020B0503020202020204" pitchFamily="34" charset="0"/>
              </a:rPr>
              <a:t>Prestation matérielle et immatérielle </a:t>
            </a:r>
          </a:p>
        </p:txBody>
      </p:sp>
    </p:spTree>
    <p:extLst>
      <p:ext uri="{BB962C8B-B14F-4D97-AF65-F5344CB8AC3E}">
        <p14:creationId xmlns:p14="http://schemas.microsoft.com/office/powerpoint/2010/main" val="1587009322"/>
      </p:ext>
    </p:extLst>
  </p:cSld>
  <p:clrMapOvr>
    <a:masterClrMapping/>
  </p:clrMapOvr>
  <p:transition spd="med"/>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 xmlns:a16="http://schemas.microsoft.com/office/drawing/2014/main" id="{9A3C046A-B3F5-9A42-B408-759E55BE4BE7}"/>
              </a:ext>
            </a:extLst>
          </p:cNvPr>
          <p:cNvSpPr>
            <a:spLocks noGrp="1"/>
          </p:cNvSpPr>
          <p:nvPr>
            <p:ph type="body" sz="quarter" idx="15"/>
          </p:nvPr>
        </p:nvSpPr>
        <p:spPr>
          <a:xfrm>
            <a:off x="12192000" y="12462404"/>
            <a:ext cx="716050" cy="697261"/>
          </a:xfrm>
        </p:spPr>
        <p:txBody>
          <a:bodyPr/>
          <a:lstStyle/>
          <a:p>
            <a:endParaRPr lang="fr-FR" dirty="0"/>
          </a:p>
        </p:txBody>
      </p:sp>
      <p:sp>
        <p:nvSpPr>
          <p:cNvPr id="5" name="Espace réservé du texte 4">
            <a:extLst>
              <a:ext uri="{FF2B5EF4-FFF2-40B4-BE49-F238E27FC236}">
                <a16:creationId xmlns="" xmlns:a16="http://schemas.microsoft.com/office/drawing/2014/main" id="{81AA34F7-61BD-DE46-A618-3EEE7C67794C}"/>
              </a:ext>
            </a:extLst>
          </p:cNvPr>
          <p:cNvSpPr>
            <a:spLocks noGrp="1"/>
          </p:cNvSpPr>
          <p:nvPr>
            <p:ph type="body" sz="quarter" idx="16"/>
          </p:nvPr>
        </p:nvSpPr>
        <p:spPr>
          <a:xfrm>
            <a:off x="12550023" y="12801278"/>
            <a:ext cx="1" cy="371869"/>
          </a:xfrm>
        </p:spPr>
        <p:txBody>
          <a:bodyPr/>
          <a:lstStyle/>
          <a:p>
            <a:endParaRPr lang="fr-FR" dirty="0"/>
          </a:p>
        </p:txBody>
      </p:sp>
      <p:sp>
        <p:nvSpPr>
          <p:cNvPr id="885" name="Slide Number"/>
          <p:cNvSpPr txBox="1">
            <a:spLocks noGrp="1"/>
          </p:cNvSpPr>
          <p:nvPr>
            <p:ph type="sldNum" sz="quarter" idx="2"/>
          </p:nvPr>
        </p:nvSpPr>
        <p:spPr>
          <a:xfrm>
            <a:off x="12346252" y="12474582"/>
            <a:ext cx="407544" cy="422276"/>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140</a:t>
            </a:fld>
            <a:endParaRPr dirty="0"/>
          </a:p>
        </p:txBody>
      </p:sp>
      <p:sp>
        <p:nvSpPr>
          <p:cNvPr id="19" name="Espace réservé du texte 2">
            <a:extLst>
              <a:ext uri="{FF2B5EF4-FFF2-40B4-BE49-F238E27FC236}">
                <a16:creationId xmlns="" xmlns:a16="http://schemas.microsoft.com/office/drawing/2014/main" id="{AB3789C9-0B28-4640-961A-BE451E50B0EF}"/>
              </a:ext>
            </a:extLst>
          </p:cNvPr>
          <p:cNvSpPr>
            <a:spLocks noGrp="1"/>
          </p:cNvSpPr>
          <p:nvPr>
            <p:ph type="body" sz="quarter" idx="13"/>
          </p:nvPr>
        </p:nvSpPr>
        <p:spPr>
          <a:xfrm>
            <a:off x="3777916" y="1365069"/>
            <a:ext cx="15517275" cy="793703"/>
          </a:xfrm>
        </p:spPr>
        <p:txBody>
          <a:bodyPr/>
          <a:lstStyle/>
          <a:p>
            <a:endParaRPr lang="fr-FR" dirty="0"/>
          </a:p>
        </p:txBody>
      </p:sp>
      <p:sp>
        <p:nvSpPr>
          <p:cNvPr id="20" name="Titre 1">
            <a:extLst>
              <a:ext uri="{FF2B5EF4-FFF2-40B4-BE49-F238E27FC236}">
                <a16:creationId xmlns="" xmlns:a16="http://schemas.microsoft.com/office/drawing/2014/main" id="{C3D392D1-BDA7-FA46-919D-428FD8FCC2D7}"/>
              </a:ext>
            </a:extLst>
          </p:cNvPr>
          <p:cNvSpPr>
            <a:spLocks noGrp="1"/>
          </p:cNvSpPr>
          <p:nvPr>
            <p:ph type="title"/>
          </p:nvPr>
        </p:nvSpPr>
        <p:spPr>
          <a:xfrm>
            <a:off x="3521581" y="1321774"/>
            <a:ext cx="15348834" cy="935665"/>
          </a:xfrm>
        </p:spPr>
        <p:txBody>
          <a:bodyPr/>
          <a:lstStyle/>
          <a:p>
            <a:pPr>
              <a:lnSpc>
                <a:spcPct val="100000"/>
              </a:lnSpc>
            </a:pPr>
            <a:r>
              <a:rPr lang="en-US" spc="-1" dirty="0" smtClean="0">
                <a:solidFill>
                  <a:schemeClr val="bg1"/>
                </a:solidFill>
                <a:latin typeface="Calibri"/>
              </a:rPr>
              <a:t>Guide d’entretien france</a:t>
            </a:r>
            <a:endParaRPr lang="en-US" spc="-1" dirty="0">
              <a:solidFill>
                <a:schemeClr val="bg1"/>
              </a:solidFill>
              <a:latin typeface="Calibri"/>
            </a:endParaRPr>
          </a:p>
        </p:txBody>
      </p:sp>
      <p:sp>
        <p:nvSpPr>
          <p:cNvPr id="21" name="SuBTITLE GOES HERE">
            <a:extLst>
              <a:ext uri="{FF2B5EF4-FFF2-40B4-BE49-F238E27FC236}">
                <a16:creationId xmlns="" xmlns:a16="http://schemas.microsoft.com/office/drawing/2014/main" id="{35871DBC-935A-2347-A21E-2565A12C9458}"/>
              </a:ext>
            </a:extLst>
          </p:cNvPr>
          <p:cNvSpPr txBox="1">
            <a:spLocks noGrp="1"/>
          </p:cNvSpPr>
          <p:nvPr>
            <p:ph type="body" sz="quarter" idx="14"/>
          </p:nvPr>
        </p:nvSpPr>
        <p:spPr>
          <a:xfrm>
            <a:off x="4836344" y="747149"/>
            <a:ext cx="14711312" cy="371281"/>
          </a:xfrm>
          <a:prstGeom prst="rect">
            <a:avLst/>
          </a:prstGeom>
        </p:spPr>
        <p:txBody>
          <a:bodyPr/>
          <a:lstStyle/>
          <a:p>
            <a:r>
              <a:rPr lang="fr-FR" sz="2400" dirty="0" smtClean="0"/>
              <a:t>annexes</a:t>
            </a:r>
            <a:endParaRPr lang="fr-FR" sz="2400" dirty="0"/>
          </a:p>
        </p:txBody>
      </p:sp>
      <p:sp>
        <p:nvSpPr>
          <p:cNvPr id="9" name="ZoneTexte 8">
            <a:extLst>
              <a:ext uri="{FF2B5EF4-FFF2-40B4-BE49-F238E27FC236}">
                <a16:creationId xmlns="" xmlns:a16="http://schemas.microsoft.com/office/drawing/2014/main" id="{C9FA69AC-CE85-7143-AB32-6EDEC5829621}"/>
              </a:ext>
            </a:extLst>
          </p:cNvPr>
          <p:cNvSpPr txBox="1"/>
          <p:nvPr/>
        </p:nvSpPr>
        <p:spPr>
          <a:xfrm>
            <a:off x="897443" y="12362917"/>
            <a:ext cx="7218945" cy="7598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algn="l"/>
            <a:r>
              <a:rPr lang="fr-FR" sz="2000" dirty="0">
                <a:latin typeface="Avenir Next Ultra Light" panose="020B0203020202020204" pitchFamily="34" charset="77"/>
              </a:rPr>
              <a:t>Christophe Gervasi –  Rapport qualitatif  - Construire un Nous européen – Juillet 2021</a:t>
            </a:r>
          </a:p>
        </p:txBody>
      </p:sp>
      <p:pic>
        <p:nvPicPr>
          <p:cNvPr id="10" name="Image 9"/>
          <p:cNvPicPr>
            <a:picLocks noChangeAspect="1"/>
          </p:cNvPicPr>
          <p:nvPr/>
        </p:nvPicPr>
        <p:blipFill rotWithShape="1">
          <a:blip r:embed="rId2"/>
          <a:srcRect t="18883" b="18467"/>
          <a:stretch/>
        </p:blipFill>
        <p:spPr>
          <a:xfrm>
            <a:off x="21694651" y="500510"/>
            <a:ext cx="2143125" cy="1472669"/>
          </a:xfrm>
          <a:prstGeom prst="rect">
            <a:avLst/>
          </a:prstGeom>
        </p:spPr>
      </p:pic>
      <p:pic>
        <p:nvPicPr>
          <p:cNvPr id="3" name="Image 2"/>
          <p:cNvPicPr>
            <a:picLocks noChangeAspect="1"/>
          </p:cNvPicPr>
          <p:nvPr/>
        </p:nvPicPr>
        <p:blipFill rotWithShape="1">
          <a:blip r:embed="rId3"/>
          <a:srcRect l="11821" t="7294" r="12936" b="8604"/>
          <a:stretch/>
        </p:blipFill>
        <p:spPr>
          <a:xfrm>
            <a:off x="3987800" y="2727510"/>
            <a:ext cx="16408399" cy="9372600"/>
          </a:xfrm>
          <a:prstGeom prst="rect">
            <a:avLst/>
          </a:prstGeom>
        </p:spPr>
      </p:pic>
    </p:spTree>
    <p:extLst>
      <p:ext uri="{BB962C8B-B14F-4D97-AF65-F5344CB8AC3E}">
        <p14:creationId xmlns:p14="http://schemas.microsoft.com/office/powerpoint/2010/main" val="3957025681"/>
      </p:ext>
    </p:extLst>
  </p:cSld>
  <p:clrMapOvr>
    <a:masterClrMapping/>
  </p:clrMapOvr>
  <p:transition spd="med"/>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 xmlns:a16="http://schemas.microsoft.com/office/drawing/2014/main" id="{9A3C046A-B3F5-9A42-B408-759E55BE4BE7}"/>
              </a:ext>
            </a:extLst>
          </p:cNvPr>
          <p:cNvSpPr>
            <a:spLocks noGrp="1"/>
          </p:cNvSpPr>
          <p:nvPr>
            <p:ph type="body" sz="quarter" idx="15"/>
          </p:nvPr>
        </p:nvSpPr>
        <p:spPr>
          <a:xfrm>
            <a:off x="12192000" y="12462404"/>
            <a:ext cx="716050" cy="697261"/>
          </a:xfrm>
        </p:spPr>
        <p:txBody>
          <a:bodyPr/>
          <a:lstStyle/>
          <a:p>
            <a:endParaRPr lang="fr-FR" dirty="0"/>
          </a:p>
        </p:txBody>
      </p:sp>
      <p:sp>
        <p:nvSpPr>
          <p:cNvPr id="5" name="Espace réservé du texte 4">
            <a:extLst>
              <a:ext uri="{FF2B5EF4-FFF2-40B4-BE49-F238E27FC236}">
                <a16:creationId xmlns="" xmlns:a16="http://schemas.microsoft.com/office/drawing/2014/main" id="{81AA34F7-61BD-DE46-A618-3EEE7C67794C}"/>
              </a:ext>
            </a:extLst>
          </p:cNvPr>
          <p:cNvSpPr>
            <a:spLocks noGrp="1"/>
          </p:cNvSpPr>
          <p:nvPr>
            <p:ph type="body" sz="quarter" idx="16"/>
          </p:nvPr>
        </p:nvSpPr>
        <p:spPr>
          <a:xfrm>
            <a:off x="12550023" y="12801278"/>
            <a:ext cx="1" cy="371869"/>
          </a:xfrm>
        </p:spPr>
        <p:txBody>
          <a:bodyPr/>
          <a:lstStyle/>
          <a:p>
            <a:endParaRPr lang="fr-FR" dirty="0"/>
          </a:p>
        </p:txBody>
      </p:sp>
      <p:sp>
        <p:nvSpPr>
          <p:cNvPr id="885" name="Slide Number"/>
          <p:cNvSpPr txBox="1">
            <a:spLocks noGrp="1"/>
          </p:cNvSpPr>
          <p:nvPr>
            <p:ph type="sldNum" sz="quarter" idx="2"/>
          </p:nvPr>
        </p:nvSpPr>
        <p:spPr>
          <a:xfrm>
            <a:off x="12346252" y="12474582"/>
            <a:ext cx="407544" cy="422276"/>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141</a:t>
            </a:fld>
            <a:endParaRPr dirty="0"/>
          </a:p>
        </p:txBody>
      </p:sp>
      <p:sp>
        <p:nvSpPr>
          <p:cNvPr id="19" name="Espace réservé du texte 2">
            <a:extLst>
              <a:ext uri="{FF2B5EF4-FFF2-40B4-BE49-F238E27FC236}">
                <a16:creationId xmlns="" xmlns:a16="http://schemas.microsoft.com/office/drawing/2014/main" id="{AB3789C9-0B28-4640-961A-BE451E50B0EF}"/>
              </a:ext>
            </a:extLst>
          </p:cNvPr>
          <p:cNvSpPr>
            <a:spLocks noGrp="1"/>
          </p:cNvSpPr>
          <p:nvPr>
            <p:ph type="body" sz="quarter" idx="13"/>
          </p:nvPr>
        </p:nvSpPr>
        <p:spPr>
          <a:xfrm>
            <a:off x="3777916" y="1365069"/>
            <a:ext cx="15517275" cy="793703"/>
          </a:xfrm>
        </p:spPr>
        <p:txBody>
          <a:bodyPr/>
          <a:lstStyle/>
          <a:p>
            <a:endParaRPr lang="fr-FR" dirty="0"/>
          </a:p>
        </p:txBody>
      </p:sp>
      <p:sp>
        <p:nvSpPr>
          <p:cNvPr id="20" name="Titre 1">
            <a:extLst>
              <a:ext uri="{FF2B5EF4-FFF2-40B4-BE49-F238E27FC236}">
                <a16:creationId xmlns="" xmlns:a16="http://schemas.microsoft.com/office/drawing/2014/main" id="{C3D392D1-BDA7-FA46-919D-428FD8FCC2D7}"/>
              </a:ext>
            </a:extLst>
          </p:cNvPr>
          <p:cNvSpPr>
            <a:spLocks noGrp="1"/>
          </p:cNvSpPr>
          <p:nvPr>
            <p:ph type="title"/>
          </p:nvPr>
        </p:nvSpPr>
        <p:spPr>
          <a:xfrm>
            <a:off x="3521581" y="1321774"/>
            <a:ext cx="15348834" cy="935665"/>
          </a:xfrm>
        </p:spPr>
        <p:txBody>
          <a:bodyPr/>
          <a:lstStyle/>
          <a:p>
            <a:pPr>
              <a:lnSpc>
                <a:spcPct val="100000"/>
              </a:lnSpc>
            </a:pPr>
            <a:r>
              <a:rPr lang="en-US" spc="-1" dirty="0" smtClean="0">
                <a:solidFill>
                  <a:schemeClr val="bg1"/>
                </a:solidFill>
                <a:latin typeface="Calibri"/>
              </a:rPr>
              <a:t>Guide d’entretien</a:t>
            </a:r>
            <a:r>
              <a:rPr lang="en-US" spc="-1" dirty="0">
                <a:solidFill>
                  <a:schemeClr val="bg1"/>
                </a:solidFill>
                <a:latin typeface="Calibri"/>
              </a:rPr>
              <a:t> france</a:t>
            </a:r>
            <a:endParaRPr lang="en-US" spc="-1" dirty="0">
              <a:solidFill>
                <a:schemeClr val="bg1"/>
              </a:solidFill>
              <a:latin typeface="Calibri"/>
            </a:endParaRPr>
          </a:p>
        </p:txBody>
      </p:sp>
      <p:sp>
        <p:nvSpPr>
          <p:cNvPr id="21" name="SuBTITLE GOES HERE">
            <a:extLst>
              <a:ext uri="{FF2B5EF4-FFF2-40B4-BE49-F238E27FC236}">
                <a16:creationId xmlns="" xmlns:a16="http://schemas.microsoft.com/office/drawing/2014/main" id="{35871DBC-935A-2347-A21E-2565A12C9458}"/>
              </a:ext>
            </a:extLst>
          </p:cNvPr>
          <p:cNvSpPr txBox="1">
            <a:spLocks noGrp="1"/>
          </p:cNvSpPr>
          <p:nvPr>
            <p:ph type="body" sz="quarter" idx="14"/>
          </p:nvPr>
        </p:nvSpPr>
        <p:spPr>
          <a:xfrm>
            <a:off x="4836344" y="747149"/>
            <a:ext cx="14711312" cy="371281"/>
          </a:xfrm>
          <a:prstGeom prst="rect">
            <a:avLst/>
          </a:prstGeom>
        </p:spPr>
        <p:txBody>
          <a:bodyPr/>
          <a:lstStyle/>
          <a:p>
            <a:r>
              <a:rPr lang="fr-FR" sz="2400" dirty="0" smtClean="0"/>
              <a:t>annexes</a:t>
            </a:r>
            <a:endParaRPr lang="fr-FR" sz="2400" dirty="0"/>
          </a:p>
        </p:txBody>
      </p:sp>
      <p:sp>
        <p:nvSpPr>
          <p:cNvPr id="9" name="ZoneTexte 8">
            <a:extLst>
              <a:ext uri="{FF2B5EF4-FFF2-40B4-BE49-F238E27FC236}">
                <a16:creationId xmlns="" xmlns:a16="http://schemas.microsoft.com/office/drawing/2014/main" id="{C9FA69AC-CE85-7143-AB32-6EDEC5829621}"/>
              </a:ext>
            </a:extLst>
          </p:cNvPr>
          <p:cNvSpPr txBox="1"/>
          <p:nvPr/>
        </p:nvSpPr>
        <p:spPr>
          <a:xfrm>
            <a:off x="897443" y="12362917"/>
            <a:ext cx="7218945" cy="7598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algn="l"/>
            <a:r>
              <a:rPr lang="fr-FR" sz="2000" dirty="0">
                <a:latin typeface="Avenir Next Ultra Light" panose="020B0203020202020204" pitchFamily="34" charset="77"/>
              </a:rPr>
              <a:t>Christophe Gervasi –  Rapport qualitatif  - Construire un Nous européen – Juillet 2021</a:t>
            </a:r>
          </a:p>
        </p:txBody>
      </p:sp>
      <p:pic>
        <p:nvPicPr>
          <p:cNvPr id="10" name="Image 9"/>
          <p:cNvPicPr>
            <a:picLocks noChangeAspect="1"/>
          </p:cNvPicPr>
          <p:nvPr/>
        </p:nvPicPr>
        <p:blipFill rotWithShape="1">
          <a:blip r:embed="rId2"/>
          <a:srcRect t="18883" b="18467"/>
          <a:stretch/>
        </p:blipFill>
        <p:spPr>
          <a:xfrm>
            <a:off x="21694651" y="500510"/>
            <a:ext cx="2143125" cy="1472669"/>
          </a:xfrm>
          <a:prstGeom prst="rect">
            <a:avLst/>
          </a:prstGeom>
        </p:spPr>
      </p:pic>
      <p:pic>
        <p:nvPicPr>
          <p:cNvPr id="3" name="Image 2"/>
          <p:cNvPicPr>
            <a:picLocks noChangeAspect="1"/>
          </p:cNvPicPr>
          <p:nvPr/>
        </p:nvPicPr>
        <p:blipFill rotWithShape="1">
          <a:blip r:embed="rId3"/>
          <a:srcRect l="11559" t="7352" r="12435" b="8272"/>
          <a:stretch/>
        </p:blipFill>
        <p:spPr>
          <a:xfrm>
            <a:off x="3777916" y="2584135"/>
            <a:ext cx="16338884" cy="9515975"/>
          </a:xfrm>
          <a:prstGeom prst="rect">
            <a:avLst/>
          </a:prstGeom>
        </p:spPr>
      </p:pic>
    </p:spTree>
    <p:extLst>
      <p:ext uri="{BB962C8B-B14F-4D97-AF65-F5344CB8AC3E}">
        <p14:creationId xmlns:p14="http://schemas.microsoft.com/office/powerpoint/2010/main" val="646548421"/>
      </p:ext>
    </p:extLst>
  </p:cSld>
  <p:clrMapOvr>
    <a:masterClrMapping/>
  </p:clrMapOvr>
  <p:transition spd="med"/>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 xmlns:a16="http://schemas.microsoft.com/office/drawing/2014/main" id="{9A3C046A-B3F5-9A42-B408-759E55BE4BE7}"/>
              </a:ext>
            </a:extLst>
          </p:cNvPr>
          <p:cNvSpPr>
            <a:spLocks noGrp="1"/>
          </p:cNvSpPr>
          <p:nvPr>
            <p:ph type="body" sz="quarter" idx="15"/>
          </p:nvPr>
        </p:nvSpPr>
        <p:spPr>
          <a:xfrm>
            <a:off x="12192000" y="12462404"/>
            <a:ext cx="716050" cy="697261"/>
          </a:xfrm>
        </p:spPr>
        <p:txBody>
          <a:bodyPr/>
          <a:lstStyle/>
          <a:p>
            <a:endParaRPr lang="fr-FR" dirty="0"/>
          </a:p>
        </p:txBody>
      </p:sp>
      <p:sp>
        <p:nvSpPr>
          <p:cNvPr id="5" name="Espace réservé du texte 4">
            <a:extLst>
              <a:ext uri="{FF2B5EF4-FFF2-40B4-BE49-F238E27FC236}">
                <a16:creationId xmlns="" xmlns:a16="http://schemas.microsoft.com/office/drawing/2014/main" id="{81AA34F7-61BD-DE46-A618-3EEE7C67794C}"/>
              </a:ext>
            </a:extLst>
          </p:cNvPr>
          <p:cNvSpPr>
            <a:spLocks noGrp="1"/>
          </p:cNvSpPr>
          <p:nvPr>
            <p:ph type="body" sz="quarter" idx="16"/>
          </p:nvPr>
        </p:nvSpPr>
        <p:spPr>
          <a:xfrm>
            <a:off x="12550023" y="12801278"/>
            <a:ext cx="1" cy="371869"/>
          </a:xfrm>
        </p:spPr>
        <p:txBody>
          <a:bodyPr/>
          <a:lstStyle/>
          <a:p>
            <a:endParaRPr lang="fr-FR" dirty="0"/>
          </a:p>
        </p:txBody>
      </p:sp>
      <p:sp>
        <p:nvSpPr>
          <p:cNvPr id="885" name="Slide Number"/>
          <p:cNvSpPr txBox="1">
            <a:spLocks noGrp="1"/>
          </p:cNvSpPr>
          <p:nvPr>
            <p:ph type="sldNum" sz="quarter" idx="2"/>
          </p:nvPr>
        </p:nvSpPr>
        <p:spPr>
          <a:xfrm>
            <a:off x="12346252" y="12474582"/>
            <a:ext cx="407544" cy="422276"/>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142</a:t>
            </a:fld>
            <a:endParaRPr dirty="0"/>
          </a:p>
        </p:txBody>
      </p:sp>
      <p:sp>
        <p:nvSpPr>
          <p:cNvPr id="19" name="Espace réservé du texte 2">
            <a:extLst>
              <a:ext uri="{FF2B5EF4-FFF2-40B4-BE49-F238E27FC236}">
                <a16:creationId xmlns="" xmlns:a16="http://schemas.microsoft.com/office/drawing/2014/main" id="{AB3789C9-0B28-4640-961A-BE451E50B0EF}"/>
              </a:ext>
            </a:extLst>
          </p:cNvPr>
          <p:cNvSpPr>
            <a:spLocks noGrp="1"/>
          </p:cNvSpPr>
          <p:nvPr>
            <p:ph type="body" sz="quarter" idx="13"/>
          </p:nvPr>
        </p:nvSpPr>
        <p:spPr>
          <a:xfrm>
            <a:off x="3777916" y="1365069"/>
            <a:ext cx="15517275" cy="793703"/>
          </a:xfrm>
        </p:spPr>
        <p:txBody>
          <a:bodyPr/>
          <a:lstStyle/>
          <a:p>
            <a:endParaRPr lang="fr-FR" dirty="0"/>
          </a:p>
        </p:txBody>
      </p:sp>
      <p:sp>
        <p:nvSpPr>
          <p:cNvPr id="20" name="Titre 1">
            <a:extLst>
              <a:ext uri="{FF2B5EF4-FFF2-40B4-BE49-F238E27FC236}">
                <a16:creationId xmlns="" xmlns:a16="http://schemas.microsoft.com/office/drawing/2014/main" id="{C3D392D1-BDA7-FA46-919D-428FD8FCC2D7}"/>
              </a:ext>
            </a:extLst>
          </p:cNvPr>
          <p:cNvSpPr>
            <a:spLocks noGrp="1"/>
          </p:cNvSpPr>
          <p:nvPr>
            <p:ph type="title"/>
          </p:nvPr>
        </p:nvSpPr>
        <p:spPr>
          <a:xfrm>
            <a:off x="3521581" y="1321774"/>
            <a:ext cx="15348834" cy="935665"/>
          </a:xfrm>
        </p:spPr>
        <p:txBody>
          <a:bodyPr/>
          <a:lstStyle/>
          <a:p>
            <a:pPr>
              <a:lnSpc>
                <a:spcPct val="100000"/>
              </a:lnSpc>
            </a:pPr>
            <a:r>
              <a:rPr lang="en-US" spc="-1" dirty="0" smtClean="0">
                <a:solidFill>
                  <a:schemeClr val="bg1"/>
                </a:solidFill>
                <a:latin typeface="Calibri"/>
              </a:rPr>
              <a:t>Guide d’entretien</a:t>
            </a:r>
            <a:r>
              <a:rPr lang="en-US" spc="-1" dirty="0">
                <a:solidFill>
                  <a:schemeClr val="bg1"/>
                </a:solidFill>
                <a:latin typeface="Calibri"/>
              </a:rPr>
              <a:t> france</a:t>
            </a:r>
            <a:endParaRPr lang="en-US" spc="-1" dirty="0">
              <a:solidFill>
                <a:schemeClr val="bg1"/>
              </a:solidFill>
              <a:latin typeface="Calibri"/>
            </a:endParaRPr>
          </a:p>
        </p:txBody>
      </p:sp>
      <p:sp>
        <p:nvSpPr>
          <p:cNvPr id="21" name="SuBTITLE GOES HERE">
            <a:extLst>
              <a:ext uri="{FF2B5EF4-FFF2-40B4-BE49-F238E27FC236}">
                <a16:creationId xmlns="" xmlns:a16="http://schemas.microsoft.com/office/drawing/2014/main" id="{35871DBC-935A-2347-A21E-2565A12C9458}"/>
              </a:ext>
            </a:extLst>
          </p:cNvPr>
          <p:cNvSpPr txBox="1">
            <a:spLocks noGrp="1"/>
          </p:cNvSpPr>
          <p:nvPr>
            <p:ph type="body" sz="quarter" idx="14"/>
          </p:nvPr>
        </p:nvSpPr>
        <p:spPr>
          <a:xfrm>
            <a:off x="4836344" y="747149"/>
            <a:ext cx="14711312" cy="371281"/>
          </a:xfrm>
          <a:prstGeom prst="rect">
            <a:avLst/>
          </a:prstGeom>
        </p:spPr>
        <p:txBody>
          <a:bodyPr/>
          <a:lstStyle/>
          <a:p>
            <a:r>
              <a:rPr lang="fr-FR" sz="2400" dirty="0" smtClean="0"/>
              <a:t>annexes</a:t>
            </a:r>
            <a:endParaRPr lang="fr-FR" sz="2400" dirty="0"/>
          </a:p>
        </p:txBody>
      </p:sp>
      <p:sp>
        <p:nvSpPr>
          <p:cNvPr id="9" name="ZoneTexte 8">
            <a:extLst>
              <a:ext uri="{FF2B5EF4-FFF2-40B4-BE49-F238E27FC236}">
                <a16:creationId xmlns="" xmlns:a16="http://schemas.microsoft.com/office/drawing/2014/main" id="{C9FA69AC-CE85-7143-AB32-6EDEC5829621}"/>
              </a:ext>
            </a:extLst>
          </p:cNvPr>
          <p:cNvSpPr txBox="1"/>
          <p:nvPr/>
        </p:nvSpPr>
        <p:spPr>
          <a:xfrm>
            <a:off x="897443" y="12362917"/>
            <a:ext cx="7218945" cy="7598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algn="l"/>
            <a:r>
              <a:rPr lang="fr-FR" sz="2000" dirty="0">
                <a:latin typeface="Avenir Next Ultra Light" panose="020B0203020202020204" pitchFamily="34" charset="77"/>
              </a:rPr>
              <a:t>Christophe Gervasi –  Rapport qualitatif  - Construire un Nous européen – Juillet 2021</a:t>
            </a:r>
          </a:p>
        </p:txBody>
      </p:sp>
      <p:pic>
        <p:nvPicPr>
          <p:cNvPr id="10" name="Image 9"/>
          <p:cNvPicPr>
            <a:picLocks noChangeAspect="1"/>
          </p:cNvPicPr>
          <p:nvPr/>
        </p:nvPicPr>
        <p:blipFill rotWithShape="1">
          <a:blip r:embed="rId2"/>
          <a:srcRect t="18883" b="18467"/>
          <a:stretch/>
        </p:blipFill>
        <p:spPr>
          <a:xfrm>
            <a:off x="21694651" y="500510"/>
            <a:ext cx="2143125" cy="1472669"/>
          </a:xfrm>
          <a:prstGeom prst="rect">
            <a:avLst/>
          </a:prstGeom>
        </p:spPr>
      </p:pic>
      <p:pic>
        <p:nvPicPr>
          <p:cNvPr id="2" name="Image 1"/>
          <p:cNvPicPr>
            <a:picLocks noChangeAspect="1"/>
          </p:cNvPicPr>
          <p:nvPr/>
        </p:nvPicPr>
        <p:blipFill rotWithShape="1">
          <a:blip r:embed="rId3"/>
          <a:srcRect l="11249" t="7132" r="12654" b="9052"/>
          <a:stretch/>
        </p:blipFill>
        <p:spPr>
          <a:xfrm>
            <a:off x="2895599" y="2584135"/>
            <a:ext cx="16399591" cy="9577385"/>
          </a:xfrm>
          <a:prstGeom prst="rect">
            <a:avLst/>
          </a:prstGeom>
        </p:spPr>
      </p:pic>
    </p:spTree>
    <p:extLst>
      <p:ext uri="{BB962C8B-B14F-4D97-AF65-F5344CB8AC3E}">
        <p14:creationId xmlns:p14="http://schemas.microsoft.com/office/powerpoint/2010/main" val="3041478165"/>
      </p:ext>
    </p:extLst>
  </p:cSld>
  <p:clrMapOvr>
    <a:masterClrMapping/>
  </p:clrMapOvr>
  <p:transition spd="med"/>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 xmlns:a16="http://schemas.microsoft.com/office/drawing/2014/main" id="{9A3C046A-B3F5-9A42-B408-759E55BE4BE7}"/>
              </a:ext>
            </a:extLst>
          </p:cNvPr>
          <p:cNvSpPr>
            <a:spLocks noGrp="1"/>
          </p:cNvSpPr>
          <p:nvPr>
            <p:ph type="body" sz="quarter" idx="15"/>
          </p:nvPr>
        </p:nvSpPr>
        <p:spPr>
          <a:xfrm>
            <a:off x="12192000" y="12462404"/>
            <a:ext cx="716050" cy="697261"/>
          </a:xfrm>
        </p:spPr>
        <p:txBody>
          <a:bodyPr/>
          <a:lstStyle/>
          <a:p>
            <a:endParaRPr lang="fr-FR" dirty="0"/>
          </a:p>
        </p:txBody>
      </p:sp>
      <p:sp>
        <p:nvSpPr>
          <p:cNvPr id="5" name="Espace réservé du texte 4">
            <a:extLst>
              <a:ext uri="{FF2B5EF4-FFF2-40B4-BE49-F238E27FC236}">
                <a16:creationId xmlns="" xmlns:a16="http://schemas.microsoft.com/office/drawing/2014/main" id="{81AA34F7-61BD-DE46-A618-3EEE7C67794C}"/>
              </a:ext>
            </a:extLst>
          </p:cNvPr>
          <p:cNvSpPr>
            <a:spLocks noGrp="1"/>
          </p:cNvSpPr>
          <p:nvPr>
            <p:ph type="body" sz="quarter" idx="16"/>
          </p:nvPr>
        </p:nvSpPr>
        <p:spPr>
          <a:xfrm>
            <a:off x="12550023" y="12801278"/>
            <a:ext cx="1" cy="371869"/>
          </a:xfrm>
        </p:spPr>
        <p:txBody>
          <a:bodyPr/>
          <a:lstStyle/>
          <a:p>
            <a:endParaRPr lang="fr-FR" dirty="0"/>
          </a:p>
        </p:txBody>
      </p:sp>
      <p:sp>
        <p:nvSpPr>
          <p:cNvPr id="885" name="Slide Number"/>
          <p:cNvSpPr txBox="1">
            <a:spLocks noGrp="1"/>
          </p:cNvSpPr>
          <p:nvPr>
            <p:ph type="sldNum" sz="quarter" idx="2"/>
          </p:nvPr>
        </p:nvSpPr>
        <p:spPr>
          <a:xfrm>
            <a:off x="12346252" y="12474582"/>
            <a:ext cx="407544" cy="422276"/>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143</a:t>
            </a:fld>
            <a:endParaRPr dirty="0"/>
          </a:p>
        </p:txBody>
      </p:sp>
      <p:sp>
        <p:nvSpPr>
          <p:cNvPr id="19" name="Espace réservé du texte 2">
            <a:extLst>
              <a:ext uri="{FF2B5EF4-FFF2-40B4-BE49-F238E27FC236}">
                <a16:creationId xmlns="" xmlns:a16="http://schemas.microsoft.com/office/drawing/2014/main" id="{AB3789C9-0B28-4640-961A-BE451E50B0EF}"/>
              </a:ext>
            </a:extLst>
          </p:cNvPr>
          <p:cNvSpPr>
            <a:spLocks noGrp="1"/>
          </p:cNvSpPr>
          <p:nvPr>
            <p:ph type="body" sz="quarter" idx="13"/>
          </p:nvPr>
        </p:nvSpPr>
        <p:spPr>
          <a:xfrm>
            <a:off x="3777916" y="1365069"/>
            <a:ext cx="15517275" cy="793703"/>
          </a:xfrm>
        </p:spPr>
        <p:txBody>
          <a:bodyPr/>
          <a:lstStyle/>
          <a:p>
            <a:endParaRPr lang="fr-FR" dirty="0"/>
          </a:p>
        </p:txBody>
      </p:sp>
      <p:sp>
        <p:nvSpPr>
          <p:cNvPr id="20" name="Titre 1">
            <a:extLst>
              <a:ext uri="{FF2B5EF4-FFF2-40B4-BE49-F238E27FC236}">
                <a16:creationId xmlns="" xmlns:a16="http://schemas.microsoft.com/office/drawing/2014/main" id="{C3D392D1-BDA7-FA46-919D-428FD8FCC2D7}"/>
              </a:ext>
            </a:extLst>
          </p:cNvPr>
          <p:cNvSpPr>
            <a:spLocks noGrp="1"/>
          </p:cNvSpPr>
          <p:nvPr>
            <p:ph type="title"/>
          </p:nvPr>
        </p:nvSpPr>
        <p:spPr>
          <a:xfrm>
            <a:off x="3521581" y="1321774"/>
            <a:ext cx="15348834" cy="935665"/>
          </a:xfrm>
        </p:spPr>
        <p:txBody>
          <a:bodyPr/>
          <a:lstStyle/>
          <a:p>
            <a:pPr>
              <a:lnSpc>
                <a:spcPct val="100000"/>
              </a:lnSpc>
            </a:pPr>
            <a:r>
              <a:rPr lang="en-US" spc="-1" dirty="0" smtClean="0">
                <a:solidFill>
                  <a:schemeClr val="bg1"/>
                </a:solidFill>
                <a:latin typeface="Calibri"/>
              </a:rPr>
              <a:t>Guide d’entretien</a:t>
            </a:r>
            <a:r>
              <a:rPr lang="en-US" spc="-1" dirty="0">
                <a:solidFill>
                  <a:schemeClr val="bg1"/>
                </a:solidFill>
                <a:latin typeface="Calibri"/>
              </a:rPr>
              <a:t> france</a:t>
            </a:r>
            <a:endParaRPr lang="en-US" spc="-1" dirty="0">
              <a:solidFill>
                <a:schemeClr val="bg1"/>
              </a:solidFill>
              <a:latin typeface="Calibri"/>
            </a:endParaRPr>
          </a:p>
        </p:txBody>
      </p:sp>
      <p:sp>
        <p:nvSpPr>
          <p:cNvPr id="21" name="SuBTITLE GOES HERE">
            <a:extLst>
              <a:ext uri="{FF2B5EF4-FFF2-40B4-BE49-F238E27FC236}">
                <a16:creationId xmlns="" xmlns:a16="http://schemas.microsoft.com/office/drawing/2014/main" id="{35871DBC-935A-2347-A21E-2565A12C9458}"/>
              </a:ext>
            </a:extLst>
          </p:cNvPr>
          <p:cNvSpPr txBox="1">
            <a:spLocks noGrp="1"/>
          </p:cNvSpPr>
          <p:nvPr>
            <p:ph type="body" sz="quarter" idx="14"/>
          </p:nvPr>
        </p:nvSpPr>
        <p:spPr>
          <a:xfrm>
            <a:off x="4836344" y="747149"/>
            <a:ext cx="14711312" cy="371281"/>
          </a:xfrm>
          <a:prstGeom prst="rect">
            <a:avLst/>
          </a:prstGeom>
        </p:spPr>
        <p:txBody>
          <a:bodyPr/>
          <a:lstStyle/>
          <a:p>
            <a:r>
              <a:rPr lang="fr-FR" sz="2400" dirty="0" smtClean="0"/>
              <a:t>annexes</a:t>
            </a:r>
            <a:endParaRPr lang="fr-FR" sz="2400" dirty="0"/>
          </a:p>
        </p:txBody>
      </p:sp>
      <p:sp>
        <p:nvSpPr>
          <p:cNvPr id="9" name="ZoneTexte 8">
            <a:extLst>
              <a:ext uri="{FF2B5EF4-FFF2-40B4-BE49-F238E27FC236}">
                <a16:creationId xmlns="" xmlns:a16="http://schemas.microsoft.com/office/drawing/2014/main" id="{C9FA69AC-CE85-7143-AB32-6EDEC5829621}"/>
              </a:ext>
            </a:extLst>
          </p:cNvPr>
          <p:cNvSpPr txBox="1"/>
          <p:nvPr/>
        </p:nvSpPr>
        <p:spPr>
          <a:xfrm>
            <a:off x="897443" y="12362917"/>
            <a:ext cx="7218945" cy="7598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algn="l"/>
            <a:r>
              <a:rPr lang="fr-FR" sz="2000" dirty="0">
                <a:latin typeface="Avenir Next Ultra Light" panose="020B0203020202020204" pitchFamily="34" charset="77"/>
              </a:rPr>
              <a:t>Christophe Gervasi –  Rapport qualitatif  - Construire un Nous européen – Juillet 2021</a:t>
            </a:r>
          </a:p>
        </p:txBody>
      </p:sp>
      <p:pic>
        <p:nvPicPr>
          <p:cNvPr id="10" name="Image 9"/>
          <p:cNvPicPr>
            <a:picLocks noChangeAspect="1"/>
          </p:cNvPicPr>
          <p:nvPr/>
        </p:nvPicPr>
        <p:blipFill rotWithShape="1">
          <a:blip r:embed="rId2"/>
          <a:srcRect t="18883" b="18467"/>
          <a:stretch/>
        </p:blipFill>
        <p:spPr>
          <a:xfrm>
            <a:off x="21694651" y="500510"/>
            <a:ext cx="2143125" cy="1472669"/>
          </a:xfrm>
          <a:prstGeom prst="rect">
            <a:avLst/>
          </a:prstGeom>
        </p:spPr>
      </p:pic>
      <p:pic>
        <p:nvPicPr>
          <p:cNvPr id="3" name="Image 2"/>
          <p:cNvPicPr>
            <a:picLocks noChangeAspect="1"/>
          </p:cNvPicPr>
          <p:nvPr/>
        </p:nvPicPr>
        <p:blipFill rotWithShape="1">
          <a:blip r:embed="rId3"/>
          <a:srcRect l="11378" t="7180" r="12981" b="9167"/>
          <a:stretch/>
        </p:blipFill>
        <p:spPr>
          <a:xfrm>
            <a:off x="3521581" y="2773679"/>
            <a:ext cx="16290419" cy="9326881"/>
          </a:xfrm>
          <a:prstGeom prst="rect">
            <a:avLst/>
          </a:prstGeom>
        </p:spPr>
      </p:pic>
    </p:spTree>
    <p:extLst>
      <p:ext uri="{BB962C8B-B14F-4D97-AF65-F5344CB8AC3E}">
        <p14:creationId xmlns:p14="http://schemas.microsoft.com/office/powerpoint/2010/main" val="3927335611"/>
      </p:ext>
    </p:extLst>
  </p:cSld>
  <p:clrMapOvr>
    <a:masterClrMapping/>
  </p:clrMapOvr>
  <p:transition spd="med"/>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 xmlns:a16="http://schemas.microsoft.com/office/drawing/2014/main" id="{9A3C046A-B3F5-9A42-B408-759E55BE4BE7}"/>
              </a:ext>
            </a:extLst>
          </p:cNvPr>
          <p:cNvSpPr>
            <a:spLocks noGrp="1"/>
          </p:cNvSpPr>
          <p:nvPr>
            <p:ph type="body" sz="quarter" idx="15"/>
          </p:nvPr>
        </p:nvSpPr>
        <p:spPr>
          <a:xfrm>
            <a:off x="12192000" y="12462404"/>
            <a:ext cx="716050" cy="697261"/>
          </a:xfrm>
        </p:spPr>
        <p:txBody>
          <a:bodyPr/>
          <a:lstStyle/>
          <a:p>
            <a:endParaRPr lang="fr-FR" dirty="0"/>
          </a:p>
        </p:txBody>
      </p:sp>
      <p:sp>
        <p:nvSpPr>
          <p:cNvPr id="5" name="Espace réservé du texte 4">
            <a:extLst>
              <a:ext uri="{FF2B5EF4-FFF2-40B4-BE49-F238E27FC236}">
                <a16:creationId xmlns="" xmlns:a16="http://schemas.microsoft.com/office/drawing/2014/main" id="{81AA34F7-61BD-DE46-A618-3EEE7C67794C}"/>
              </a:ext>
            </a:extLst>
          </p:cNvPr>
          <p:cNvSpPr>
            <a:spLocks noGrp="1"/>
          </p:cNvSpPr>
          <p:nvPr>
            <p:ph type="body" sz="quarter" idx="16"/>
          </p:nvPr>
        </p:nvSpPr>
        <p:spPr>
          <a:xfrm>
            <a:off x="12550023" y="12801278"/>
            <a:ext cx="1" cy="371869"/>
          </a:xfrm>
        </p:spPr>
        <p:txBody>
          <a:bodyPr/>
          <a:lstStyle/>
          <a:p>
            <a:endParaRPr lang="fr-FR" dirty="0"/>
          </a:p>
        </p:txBody>
      </p:sp>
      <p:sp>
        <p:nvSpPr>
          <p:cNvPr id="885" name="Slide Number"/>
          <p:cNvSpPr txBox="1">
            <a:spLocks noGrp="1"/>
          </p:cNvSpPr>
          <p:nvPr>
            <p:ph type="sldNum" sz="quarter" idx="2"/>
          </p:nvPr>
        </p:nvSpPr>
        <p:spPr>
          <a:xfrm>
            <a:off x="12346252" y="12474582"/>
            <a:ext cx="407544" cy="422276"/>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144</a:t>
            </a:fld>
            <a:endParaRPr dirty="0"/>
          </a:p>
        </p:txBody>
      </p:sp>
      <p:sp>
        <p:nvSpPr>
          <p:cNvPr id="19" name="Espace réservé du texte 2">
            <a:extLst>
              <a:ext uri="{FF2B5EF4-FFF2-40B4-BE49-F238E27FC236}">
                <a16:creationId xmlns="" xmlns:a16="http://schemas.microsoft.com/office/drawing/2014/main" id="{AB3789C9-0B28-4640-961A-BE451E50B0EF}"/>
              </a:ext>
            </a:extLst>
          </p:cNvPr>
          <p:cNvSpPr>
            <a:spLocks noGrp="1"/>
          </p:cNvSpPr>
          <p:nvPr>
            <p:ph type="body" sz="quarter" idx="13"/>
          </p:nvPr>
        </p:nvSpPr>
        <p:spPr>
          <a:xfrm>
            <a:off x="3777916" y="1365069"/>
            <a:ext cx="15517275" cy="793703"/>
          </a:xfrm>
        </p:spPr>
        <p:txBody>
          <a:bodyPr/>
          <a:lstStyle/>
          <a:p>
            <a:endParaRPr lang="fr-FR" dirty="0"/>
          </a:p>
        </p:txBody>
      </p:sp>
      <p:sp>
        <p:nvSpPr>
          <p:cNvPr id="20" name="Titre 1">
            <a:extLst>
              <a:ext uri="{FF2B5EF4-FFF2-40B4-BE49-F238E27FC236}">
                <a16:creationId xmlns="" xmlns:a16="http://schemas.microsoft.com/office/drawing/2014/main" id="{C3D392D1-BDA7-FA46-919D-428FD8FCC2D7}"/>
              </a:ext>
            </a:extLst>
          </p:cNvPr>
          <p:cNvSpPr>
            <a:spLocks noGrp="1"/>
          </p:cNvSpPr>
          <p:nvPr>
            <p:ph type="title"/>
          </p:nvPr>
        </p:nvSpPr>
        <p:spPr>
          <a:xfrm>
            <a:off x="3521581" y="1321774"/>
            <a:ext cx="15348834" cy="935665"/>
          </a:xfrm>
        </p:spPr>
        <p:txBody>
          <a:bodyPr/>
          <a:lstStyle/>
          <a:p>
            <a:pPr>
              <a:lnSpc>
                <a:spcPct val="100000"/>
              </a:lnSpc>
            </a:pPr>
            <a:r>
              <a:rPr lang="en-US" spc="-1" dirty="0" smtClean="0">
                <a:solidFill>
                  <a:schemeClr val="bg1"/>
                </a:solidFill>
                <a:latin typeface="Calibri"/>
              </a:rPr>
              <a:t>Guide d’entretien</a:t>
            </a:r>
            <a:r>
              <a:rPr lang="en-US" spc="-1" dirty="0">
                <a:solidFill>
                  <a:schemeClr val="bg1"/>
                </a:solidFill>
                <a:latin typeface="Calibri"/>
              </a:rPr>
              <a:t> france</a:t>
            </a:r>
            <a:endParaRPr lang="en-US" spc="-1" dirty="0">
              <a:solidFill>
                <a:schemeClr val="bg1"/>
              </a:solidFill>
              <a:latin typeface="Calibri"/>
            </a:endParaRPr>
          </a:p>
        </p:txBody>
      </p:sp>
      <p:sp>
        <p:nvSpPr>
          <p:cNvPr id="21" name="SuBTITLE GOES HERE">
            <a:extLst>
              <a:ext uri="{FF2B5EF4-FFF2-40B4-BE49-F238E27FC236}">
                <a16:creationId xmlns="" xmlns:a16="http://schemas.microsoft.com/office/drawing/2014/main" id="{35871DBC-935A-2347-A21E-2565A12C9458}"/>
              </a:ext>
            </a:extLst>
          </p:cNvPr>
          <p:cNvSpPr txBox="1">
            <a:spLocks noGrp="1"/>
          </p:cNvSpPr>
          <p:nvPr>
            <p:ph type="body" sz="quarter" idx="14"/>
          </p:nvPr>
        </p:nvSpPr>
        <p:spPr>
          <a:xfrm>
            <a:off x="4836344" y="747149"/>
            <a:ext cx="14711312" cy="371281"/>
          </a:xfrm>
          <a:prstGeom prst="rect">
            <a:avLst/>
          </a:prstGeom>
        </p:spPr>
        <p:txBody>
          <a:bodyPr/>
          <a:lstStyle/>
          <a:p>
            <a:r>
              <a:rPr lang="fr-FR" sz="2400" dirty="0" smtClean="0"/>
              <a:t>annexes</a:t>
            </a:r>
            <a:endParaRPr lang="fr-FR" sz="2400" dirty="0"/>
          </a:p>
        </p:txBody>
      </p:sp>
      <p:sp>
        <p:nvSpPr>
          <p:cNvPr id="9" name="ZoneTexte 8">
            <a:extLst>
              <a:ext uri="{FF2B5EF4-FFF2-40B4-BE49-F238E27FC236}">
                <a16:creationId xmlns="" xmlns:a16="http://schemas.microsoft.com/office/drawing/2014/main" id="{C9FA69AC-CE85-7143-AB32-6EDEC5829621}"/>
              </a:ext>
            </a:extLst>
          </p:cNvPr>
          <p:cNvSpPr txBox="1"/>
          <p:nvPr/>
        </p:nvSpPr>
        <p:spPr>
          <a:xfrm>
            <a:off x="897443" y="12362917"/>
            <a:ext cx="7218945" cy="7598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algn="l"/>
            <a:r>
              <a:rPr lang="fr-FR" sz="2000" dirty="0">
                <a:latin typeface="Avenir Next Ultra Light" panose="020B0203020202020204" pitchFamily="34" charset="77"/>
              </a:rPr>
              <a:t>Christophe Gervasi –  Rapport qualitatif  - Construire un Nous européen – Juillet 2021</a:t>
            </a:r>
          </a:p>
        </p:txBody>
      </p:sp>
      <p:pic>
        <p:nvPicPr>
          <p:cNvPr id="10" name="Image 9"/>
          <p:cNvPicPr>
            <a:picLocks noChangeAspect="1"/>
          </p:cNvPicPr>
          <p:nvPr/>
        </p:nvPicPr>
        <p:blipFill rotWithShape="1">
          <a:blip r:embed="rId2"/>
          <a:srcRect t="18883" b="18467"/>
          <a:stretch/>
        </p:blipFill>
        <p:spPr>
          <a:xfrm>
            <a:off x="21694651" y="500510"/>
            <a:ext cx="2143125" cy="1472669"/>
          </a:xfrm>
          <a:prstGeom prst="rect">
            <a:avLst/>
          </a:prstGeom>
        </p:spPr>
      </p:pic>
      <p:pic>
        <p:nvPicPr>
          <p:cNvPr id="2" name="Image 1"/>
          <p:cNvPicPr>
            <a:picLocks noChangeAspect="1"/>
          </p:cNvPicPr>
          <p:nvPr/>
        </p:nvPicPr>
        <p:blipFill rotWithShape="1">
          <a:blip r:embed="rId3"/>
          <a:srcRect l="11464" t="6380" r="12684" b="8557"/>
          <a:stretch/>
        </p:blipFill>
        <p:spPr>
          <a:xfrm>
            <a:off x="3521581" y="2438400"/>
            <a:ext cx="15711300" cy="9753600"/>
          </a:xfrm>
          <a:prstGeom prst="rect">
            <a:avLst/>
          </a:prstGeom>
        </p:spPr>
      </p:pic>
    </p:spTree>
    <p:extLst>
      <p:ext uri="{BB962C8B-B14F-4D97-AF65-F5344CB8AC3E}">
        <p14:creationId xmlns:p14="http://schemas.microsoft.com/office/powerpoint/2010/main" val="2901372612"/>
      </p:ext>
    </p:extLst>
  </p:cSld>
  <p:clrMapOvr>
    <a:masterClrMapping/>
  </p:clrMapOvr>
  <p:transition spd="med"/>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 xmlns:a16="http://schemas.microsoft.com/office/drawing/2014/main" id="{9A3C046A-B3F5-9A42-B408-759E55BE4BE7}"/>
              </a:ext>
            </a:extLst>
          </p:cNvPr>
          <p:cNvSpPr>
            <a:spLocks noGrp="1"/>
          </p:cNvSpPr>
          <p:nvPr>
            <p:ph type="body" sz="quarter" idx="15"/>
          </p:nvPr>
        </p:nvSpPr>
        <p:spPr>
          <a:xfrm>
            <a:off x="12192000" y="12462404"/>
            <a:ext cx="716050" cy="697261"/>
          </a:xfrm>
        </p:spPr>
        <p:txBody>
          <a:bodyPr/>
          <a:lstStyle/>
          <a:p>
            <a:endParaRPr lang="fr-FR" dirty="0"/>
          </a:p>
        </p:txBody>
      </p:sp>
      <p:sp>
        <p:nvSpPr>
          <p:cNvPr id="5" name="Espace réservé du texte 4">
            <a:extLst>
              <a:ext uri="{FF2B5EF4-FFF2-40B4-BE49-F238E27FC236}">
                <a16:creationId xmlns="" xmlns:a16="http://schemas.microsoft.com/office/drawing/2014/main" id="{81AA34F7-61BD-DE46-A618-3EEE7C67794C}"/>
              </a:ext>
            </a:extLst>
          </p:cNvPr>
          <p:cNvSpPr>
            <a:spLocks noGrp="1"/>
          </p:cNvSpPr>
          <p:nvPr>
            <p:ph type="body" sz="quarter" idx="16"/>
          </p:nvPr>
        </p:nvSpPr>
        <p:spPr>
          <a:xfrm>
            <a:off x="12550023" y="12801278"/>
            <a:ext cx="1" cy="371869"/>
          </a:xfrm>
        </p:spPr>
        <p:txBody>
          <a:bodyPr/>
          <a:lstStyle/>
          <a:p>
            <a:endParaRPr lang="fr-FR" dirty="0"/>
          </a:p>
        </p:txBody>
      </p:sp>
      <p:sp>
        <p:nvSpPr>
          <p:cNvPr id="885" name="Slide Number"/>
          <p:cNvSpPr txBox="1">
            <a:spLocks noGrp="1"/>
          </p:cNvSpPr>
          <p:nvPr>
            <p:ph type="sldNum" sz="quarter" idx="2"/>
          </p:nvPr>
        </p:nvSpPr>
        <p:spPr>
          <a:xfrm>
            <a:off x="12346252" y="12474582"/>
            <a:ext cx="407544" cy="422276"/>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145</a:t>
            </a:fld>
            <a:endParaRPr dirty="0"/>
          </a:p>
        </p:txBody>
      </p:sp>
      <p:sp>
        <p:nvSpPr>
          <p:cNvPr id="19" name="Espace réservé du texte 2">
            <a:extLst>
              <a:ext uri="{FF2B5EF4-FFF2-40B4-BE49-F238E27FC236}">
                <a16:creationId xmlns="" xmlns:a16="http://schemas.microsoft.com/office/drawing/2014/main" id="{AB3789C9-0B28-4640-961A-BE451E50B0EF}"/>
              </a:ext>
            </a:extLst>
          </p:cNvPr>
          <p:cNvSpPr>
            <a:spLocks noGrp="1"/>
          </p:cNvSpPr>
          <p:nvPr>
            <p:ph type="body" sz="quarter" idx="13"/>
          </p:nvPr>
        </p:nvSpPr>
        <p:spPr>
          <a:xfrm>
            <a:off x="3777916" y="1365069"/>
            <a:ext cx="15517275" cy="793703"/>
          </a:xfrm>
        </p:spPr>
        <p:txBody>
          <a:bodyPr/>
          <a:lstStyle/>
          <a:p>
            <a:endParaRPr lang="fr-FR" dirty="0"/>
          </a:p>
        </p:txBody>
      </p:sp>
      <p:sp>
        <p:nvSpPr>
          <p:cNvPr id="20" name="Titre 1">
            <a:extLst>
              <a:ext uri="{FF2B5EF4-FFF2-40B4-BE49-F238E27FC236}">
                <a16:creationId xmlns="" xmlns:a16="http://schemas.microsoft.com/office/drawing/2014/main" id="{C3D392D1-BDA7-FA46-919D-428FD8FCC2D7}"/>
              </a:ext>
            </a:extLst>
          </p:cNvPr>
          <p:cNvSpPr>
            <a:spLocks noGrp="1"/>
          </p:cNvSpPr>
          <p:nvPr>
            <p:ph type="title"/>
          </p:nvPr>
        </p:nvSpPr>
        <p:spPr>
          <a:xfrm>
            <a:off x="3521581" y="1321774"/>
            <a:ext cx="15348834" cy="935665"/>
          </a:xfrm>
        </p:spPr>
        <p:txBody>
          <a:bodyPr/>
          <a:lstStyle/>
          <a:p>
            <a:pPr>
              <a:lnSpc>
                <a:spcPct val="100000"/>
              </a:lnSpc>
            </a:pPr>
            <a:r>
              <a:rPr lang="en-US" spc="-1" dirty="0" smtClean="0">
                <a:solidFill>
                  <a:schemeClr val="bg1"/>
                </a:solidFill>
                <a:latin typeface="Calibri"/>
              </a:rPr>
              <a:t>Guide d’entretien italie</a:t>
            </a:r>
            <a:endParaRPr lang="en-US" spc="-1" dirty="0">
              <a:solidFill>
                <a:schemeClr val="bg1"/>
              </a:solidFill>
              <a:latin typeface="Calibri"/>
            </a:endParaRPr>
          </a:p>
        </p:txBody>
      </p:sp>
      <p:sp>
        <p:nvSpPr>
          <p:cNvPr id="21" name="SuBTITLE GOES HERE">
            <a:extLst>
              <a:ext uri="{FF2B5EF4-FFF2-40B4-BE49-F238E27FC236}">
                <a16:creationId xmlns="" xmlns:a16="http://schemas.microsoft.com/office/drawing/2014/main" id="{35871DBC-935A-2347-A21E-2565A12C9458}"/>
              </a:ext>
            </a:extLst>
          </p:cNvPr>
          <p:cNvSpPr txBox="1">
            <a:spLocks noGrp="1"/>
          </p:cNvSpPr>
          <p:nvPr>
            <p:ph type="body" sz="quarter" idx="14"/>
          </p:nvPr>
        </p:nvSpPr>
        <p:spPr>
          <a:xfrm>
            <a:off x="4836344" y="747149"/>
            <a:ext cx="14711312" cy="371281"/>
          </a:xfrm>
          <a:prstGeom prst="rect">
            <a:avLst/>
          </a:prstGeom>
        </p:spPr>
        <p:txBody>
          <a:bodyPr/>
          <a:lstStyle/>
          <a:p>
            <a:r>
              <a:rPr lang="fr-FR" sz="2400" dirty="0" smtClean="0"/>
              <a:t>annexes</a:t>
            </a:r>
            <a:endParaRPr lang="fr-FR" sz="2400" dirty="0"/>
          </a:p>
        </p:txBody>
      </p:sp>
      <p:sp>
        <p:nvSpPr>
          <p:cNvPr id="9" name="ZoneTexte 8">
            <a:extLst>
              <a:ext uri="{FF2B5EF4-FFF2-40B4-BE49-F238E27FC236}">
                <a16:creationId xmlns="" xmlns:a16="http://schemas.microsoft.com/office/drawing/2014/main" id="{C9FA69AC-CE85-7143-AB32-6EDEC5829621}"/>
              </a:ext>
            </a:extLst>
          </p:cNvPr>
          <p:cNvSpPr txBox="1"/>
          <p:nvPr/>
        </p:nvSpPr>
        <p:spPr>
          <a:xfrm>
            <a:off x="897443" y="12362917"/>
            <a:ext cx="7218945" cy="7598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algn="l"/>
            <a:r>
              <a:rPr lang="fr-FR" sz="2000" dirty="0">
                <a:latin typeface="Avenir Next Ultra Light" panose="020B0203020202020204" pitchFamily="34" charset="77"/>
              </a:rPr>
              <a:t>Christophe Gervasi –  Rapport qualitatif  - Construire un Nous européen – Juillet 2021</a:t>
            </a:r>
          </a:p>
        </p:txBody>
      </p:sp>
      <p:pic>
        <p:nvPicPr>
          <p:cNvPr id="10" name="Image 9"/>
          <p:cNvPicPr>
            <a:picLocks noChangeAspect="1"/>
          </p:cNvPicPr>
          <p:nvPr/>
        </p:nvPicPr>
        <p:blipFill rotWithShape="1">
          <a:blip r:embed="rId2"/>
          <a:srcRect t="18883" b="18467"/>
          <a:stretch/>
        </p:blipFill>
        <p:spPr>
          <a:xfrm>
            <a:off x="21694651" y="500510"/>
            <a:ext cx="2143125" cy="1472669"/>
          </a:xfrm>
          <a:prstGeom prst="rect">
            <a:avLst/>
          </a:prstGeom>
        </p:spPr>
      </p:pic>
      <p:pic>
        <p:nvPicPr>
          <p:cNvPr id="6" name="Image 5"/>
          <p:cNvPicPr>
            <a:picLocks noChangeAspect="1"/>
          </p:cNvPicPr>
          <p:nvPr/>
        </p:nvPicPr>
        <p:blipFill rotWithShape="1">
          <a:blip r:embed="rId3"/>
          <a:srcRect l="11409" t="19936" r="12845" b="8447"/>
          <a:stretch/>
        </p:blipFill>
        <p:spPr>
          <a:xfrm>
            <a:off x="3777915" y="2616199"/>
            <a:ext cx="15517275" cy="9398001"/>
          </a:xfrm>
          <a:prstGeom prst="rect">
            <a:avLst/>
          </a:prstGeom>
        </p:spPr>
      </p:pic>
    </p:spTree>
    <p:extLst>
      <p:ext uri="{BB962C8B-B14F-4D97-AF65-F5344CB8AC3E}">
        <p14:creationId xmlns:p14="http://schemas.microsoft.com/office/powerpoint/2010/main" val="247978852"/>
      </p:ext>
    </p:extLst>
  </p:cSld>
  <p:clrMapOvr>
    <a:masterClrMapping/>
  </p:clrMapOvr>
  <p:transition spd="med"/>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 xmlns:a16="http://schemas.microsoft.com/office/drawing/2014/main" id="{9A3C046A-B3F5-9A42-B408-759E55BE4BE7}"/>
              </a:ext>
            </a:extLst>
          </p:cNvPr>
          <p:cNvSpPr>
            <a:spLocks noGrp="1"/>
          </p:cNvSpPr>
          <p:nvPr>
            <p:ph type="body" sz="quarter" idx="15"/>
          </p:nvPr>
        </p:nvSpPr>
        <p:spPr>
          <a:xfrm>
            <a:off x="12192000" y="12462404"/>
            <a:ext cx="716050" cy="697261"/>
          </a:xfrm>
        </p:spPr>
        <p:txBody>
          <a:bodyPr/>
          <a:lstStyle/>
          <a:p>
            <a:endParaRPr lang="fr-FR" dirty="0"/>
          </a:p>
        </p:txBody>
      </p:sp>
      <p:sp>
        <p:nvSpPr>
          <p:cNvPr id="5" name="Espace réservé du texte 4">
            <a:extLst>
              <a:ext uri="{FF2B5EF4-FFF2-40B4-BE49-F238E27FC236}">
                <a16:creationId xmlns="" xmlns:a16="http://schemas.microsoft.com/office/drawing/2014/main" id="{81AA34F7-61BD-DE46-A618-3EEE7C67794C}"/>
              </a:ext>
            </a:extLst>
          </p:cNvPr>
          <p:cNvSpPr>
            <a:spLocks noGrp="1"/>
          </p:cNvSpPr>
          <p:nvPr>
            <p:ph type="body" sz="quarter" idx="16"/>
          </p:nvPr>
        </p:nvSpPr>
        <p:spPr>
          <a:xfrm>
            <a:off x="12550023" y="12801278"/>
            <a:ext cx="1" cy="371869"/>
          </a:xfrm>
        </p:spPr>
        <p:txBody>
          <a:bodyPr/>
          <a:lstStyle/>
          <a:p>
            <a:endParaRPr lang="fr-FR" dirty="0"/>
          </a:p>
        </p:txBody>
      </p:sp>
      <p:sp>
        <p:nvSpPr>
          <p:cNvPr id="885" name="Slide Number"/>
          <p:cNvSpPr txBox="1">
            <a:spLocks noGrp="1"/>
          </p:cNvSpPr>
          <p:nvPr>
            <p:ph type="sldNum" sz="quarter" idx="2"/>
          </p:nvPr>
        </p:nvSpPr>
        <p:spPr>
          <a:xfrm>
            <a:off x="12346252" y="12474582"/>
            <a:ext cx="407544" cy="422276"/>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146</a:t>
            </a:fld>
            <a:endParaRPr dirty="0"/>
          </a:p>
        </p:txBody>
      </p:sp>
      <p:sp>
        <p:nvSpPr>
          <p:cNvPr id="19" name="Espace réservé du texte 2">
            <a:extLst>
              <a:ext uri="{FF2B5EF4-FFF2-40B4-BE49-F238E27FC236}">
                <a16:creationId xmlns="" xmlns:a16="http://schemas.microsoft.com/office/drawing/2014/main" id="{AB3789C9-0B28-4640-961A-BE451E50B0EF}"/>
              </a:ext>
            </a:extLst>
          </p:cNvPr>
          <p:cNvSpPr>
            <a:spLocks noGrp="1"/>
          </p:cNvSpPr>
          <p:nvPr>
            <p:ph type="body" sz="quarter" idx="13"/>
          </p:nvPr>
        </p:nvSpPr>
        <p:spPr>
          <a:xfrm>
            <a:off x="3777916" y="1365069"/>
            <a:ext cx="15517275" cy="793703"/>
          </a:xfrm>
        </p:spPr>
        <p:txBody>
          <a:bodyPr/>
          <a:lstStyle/>
          <a:p>
            <a:endParaRPr lang="fr-FR" dirty="0"/>
          </a:p>
        </p:txBody>
      </p:sp>
      <p:sp>
        <p:nvSpPr>
          <p:cNvPr id="20" name="Titre 1">
            <a:extLst>
              <a:ext uri="{FF2B5EF4-FFF2-40B4-BE49-F238E27FC236}">
                <a16:creationId xmlns="" xmlns:a16="http://schemas.microsoft.com/office/drawing/2014/main" id="{C3D392D1-BDA7-FA46-919D-428FD8FCC2D7}"/>
              </a:ext>
            </a:extLst>
          </p:cNvPr>
          <p:cNvSpPr>
            <a:spLocks noGrp="1"/>
          </p:cNvSpPr>
          <p:nvPr>
            <p:ph type="title"/>
          </p:nvPr>
        </p:nvSpPr>
        <p:spPr>
          <a:xfrm>
            <a:off x="3521581" y="1321774"/>
            <a:ext cx="15348834" cy="935665"/>
          </a:xfrm>
        </p:spPr>
        <p:txBody>
          <a:bodyPr/>
          <a:lstStyle/>
          <a:p>
            <a:pPr>
              <a:lnSpc>
                <a:spcPct val="100000"/>
              </a:lnSpc>
            </a:pPr>
            <a:r>
              <a:rPr lang="en-US" spc="-1" dirty="0" smtClean="0">
                <a:solidFill>
                  <a:schemeClr val="bg1"/>
                </a:solidFill>
                <a:latin typeface="Calibri"/>
              </a:rPr>
              <a:t>Guide d’entretien italie</a:t>
            </a:r>
            <a:endParaRPr lang="en-US" spc="-1" dirty="0">
              <a:solidFill>
                <a:schemeClr val="bg1"/>
              </a:solidFill>
              <a:latin typeface="Calibri"/>
            </a:endParaRPr>
          </a:p>
        </p:txBody>
      </p:sp>
      <p:sp>
        <p:nvSpPr>
          <p:cNvPr id="21" name="SuBTITLE GOES HERE">
            <a:extLst>
              <a:ext uri="{FF2B5EF4-FFF2-40B4-BE49-F238E27FC236}">
                <a16:creationId xmlns="" xmlns:a16="http://schemas.microsoft.com/office/drawing/2014/main" id="{35871DBC-935A-2347-A21E-2565A12C9458}"/>
              </a:ext>
            </a:extLst>
          </p:cNvPr>
          <p:cNvSpPr txBox="1">
            <a:spLocks noGrp="1"/>
          </p:cNvSpPr>
          <p:nvPr>
            <p:ph type="body" sz="quarter" idx="14"/>
          </p:nvPr>
        </p:nvSpPr>
        <p:spPr>
          <a:xfrm>
            <a:off x="4836344" y="747149"/>
            <a:ext cx="14711312" cy="371281"/>
          </a:xfrm>
          <a:prstGeom prst="rect">
            <a:avLst/>
          </a:prstGeom>
        </p:spPr>
        <p:txBody>
          <a:bodyPr/>
          <a:lstStyle/>
          <a:p>
            <a:r>
              <a:rPr lang="fr-FR" sz="2400" dirty="0" smtClean="0"/>
              <a:t>annexes</a:t>
            </a:r>
            <a:endParaRPr lang="fr-FR" sz="2400" dirty="0"/>
          </a:p>
        </p:txBody>
      </p:sp>
      <p:sp>
        <p:nvSpPr>
          <p:cNvPr id="9" name="ZoneTexte 8">
            <a:extLst>
              <a:ext uri="{FF2B5EF4-FFF2-40B4-BE49-F238E27FC236}">
                <a16:creationId xmlns="" xmlns:a16="http://schemas.microsoft.com/office/drawing/2014/main" id="{C9FA69AC-CE85-7143-AB32-6EDEC5829621}"/>
              </a:ext>
            </a:extLst>
          </p:cNvPr>
          <p:cNvSpPr txBox="1"/>
          <p:nvPr/>
        </p:nvSpPr>
        <p:spPr>
          <a:xfrm>
            <a:off x="897443" y="12362917"/>
            <a:ext cx="7218945" cy="7598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algn="l"/>
            <a:r>
              <a:rPr lang="fr-FR" sz="2000" dirty="0">
                <a:latin typeface="Avenir Next Ultra Light" panose="020B0203020202020204" pitchFamily="34" charset="77"/>
              </a:rPr>
              <a:t>Christophe Gervasi –  Rapport qualitatif  - Construire un Nous européen – Juillet 2021</a:t>
            </a:r>
          </a:p>
        </p:txBody>
      </p:sp>
      <p:pic>
        <p:nvPicPr>
          <p:cNvPr id="10" name="Image 9"/>
          <p:cNvPicPr>
            <a:picLocks noChangeAspect="1"/>
          </p:cNvPicPr>
          <p:nvPr/>
        </p:nvPicPr>
        <p:blipFill rotWithShape="1">
          <a:blip r:embed="rId2"/>
          <a:srcRect t="18883" b="18467"/>
          <a:stretch/>
        </p:blipFill>
        <p:spPr>
          <a:xfrm>
            <a:off x="21694651" y="500510"/>
            <a:ext cx="2143125" cy="1472669"/>
          </a:xfrm>
          <a:prstGeom prst="rect">
            <a:avLst/>
          </a:prstGeom>
        </p:spPr>
      </p:pic>
      <p:pic>
        <p:nvPicPr>
          <p:cNvPr id="2" name="Image 1"/>
          <p:cNvPicPr>
            <a:picLocks noChangeAspect="1"/>
          </p:cNvPicPr>
          <p:nvPr/>
        </p:nvPicPr>
        <p:blipFill rotWithShape="1">
          <a:blip r:embed="rId3"/>
          <a:srcRect l="12236" t="6961" r="13346" b="8694"/>
          <a:stretch/>
        </p:blipFill>
        <p:spPr>
          <a:xfrm>
            <a:off x="3521581" y="2430633"/>
            <a:ext cx="15528419" cy="9880601"/>
          </a:xfrm>
          <a:prstGeom prst="rect">
            <a:avLst/>
          </a:prstGeom>
        </p:spPr>
      </p:pic>
    </p:spTree>
    <p:extLst>
      <p:ext uri="{BB962C8B-B14F-4D97-AF65-F5344CB8AC3E}">
        <p14:creationId xmlns:p14="http://schemas.microsoft.com/office/powerpoint/2010/main" val="3530499765"/>
      </p:ext>
    </p:extLst>
  </p:cSld>
  <p:clrMapOvr>
    <a:masterClrMapping/>
  </p:clrMapOvr>
  <p:transition spd="med"/>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 xmlns:a16="http://schemas.microsoft.com/office/drawing/2014/main" id="{9A3C046A-B3F5-9A42-B408-759E55BE4BE7}"/>
              </a:ext>
            </a:extLst>
          </p:cNvPr>
          <p:cNvSpPr>
            <a:spLocks noGrp="1"/>
          </p:cNvSpPr>
          <p:nvPr>
            <p:ph type="body" sz="quarter" idx="15"/>
          </p:nvPr>
        </p:nvSpPr>
        <p:spPr>
          <a:xfrm>
            <a:off x="12192000" y="12462404"/>
            <a:ext cx="716050" cy="697261"/>
          </a:xfrm>
        </p:spPr>
        <p:txBody>
          <a:bodyPr/>
          <a:lstStyle/>
          <a:p>
            <a:endParaRPr lang="fr-FR" dirty="0"/>
          </a:p>
        </p:txBody>
      </p:sp>
      <p:sp>
        <p:nvSpPr>
          <p:cNvPr id="5" name="Espace réservé du texte 4">
            <a:extLst>
              <a:ext uri="{FF2B5EF4-FFF2-40B4-BE49-F238E27FC236}">
                <a16:creationId xmlns="" xmlns:a16="http://schemas.microsoft.com/office/drawing/2014/main" id="{81AA34F7-61BD-DE46-A618-3EEE7C67794C}"/>
              </a:ext>
            </a:extLst>
          </p:cNvPr>
          <p:cNvSpPr>
            <a:spLocks noGrp="1"/>
          </p:cNvSpPr>
          <p:nvPr>
            <p:ph type="body" sz="quarter" idx="16"/>
          </p:nvPr>
        </p:nvSpPr>
        <p:spPr>
          <a:xfrm>
            <a:off x="12550023" y="12801278"/>
            <a:ext cx="1" cy="371869"/>
          </a:xfrm>
        </p:spPr>
        <p:txBody>
          <a:bodyPr/>
          <a:lstStyle/>
          <a:p>
            <a:endParaRPr lang="fr-FR" dirty="0"/>
          </a:p>
        </p:txBody>
      </p:sp>
      <p:sp>
        <p:nvSpPr>
          <p:cNvPr id="885" name="Slide Number"/>
          <p:cNvSpPr txBox="1">
            <a:spLocks noGrp="1"/>
          </p:cNvSpPr>
          <p:nvPr>
            <p:ph type="sldNum" sz="quarter" idx="2"/>
          </p:nvPr>
        </p:nvSpPr>
        <p:spPr>
          <a:xfrm>
            <a:off x="12346252" y="12474582"/>
            <a:ext cx="407544" cy="422276"/>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147</a:t>
            </a:fld>
            <a:endParaRPr dirty="0"/>
          </a:p>
        </p:txBody>
      </p:sp>
      <p:sp>
        <p:nvSpPr>
          <p:cNvPr id="19" name="Espace réservé du texte 2">
            <a:extLst>
              <a:ext uri="{FF2B5EF4-FFF2-40B4-BE49-F238E27FC236}">
                <a16:creationId xmlns="" xmlns:a16="http://schemas.microsoft.com/office/drawing/2014/main" id="{AB3789C9-0B28-4640-961A-BE451E50B0EF}"/>
              </a:ext>
            </a:extLst>
          </p:cNvPr>
          <p:cNvSpPr>
            <a:spLocks noGrp="1"/>
          </p:cNvSpPr>
          <p:nvPr>
            <p:ph type="body" sz="quarter" idx="13"/>
          </p:nvPr>
        </p:nvSpPr>
        <p:spPr>
          <a:xfrm>
            <a:off x="3777916" y="1365069"/>
            <a:ext cx="15517275" cy="793703"/>
          </a:xfrm>
        </p:spPr>
        <p:txBody>
          <a:bodyPr/>
          <a:lstStyle/>
          <a:p>
            <a:endParaRPr lang="fr-FR" dirty="0"/>
          </a:p>
        </p:txBody>
      </p:sp>
      <p:sp>
        <p:nvSpPr>
          <p:cNvPr id="20" name="Titre 1">
            <a:extLst>
              <a:ext uri="{FF2B5EF4-FFF2-40B4-BE49-F238E27FC236}">
                <a16:creationId xmlns="" xmlns:a16="http://schemas.microsoft.com/office/drawing/2014/main" id="{C3D392D1-BDA7-FA46-919D-428FD8FCC2D7}"/>
              </a:ext>
            </a:extLst>
          </p:cNvPr>
          <p:cNvSpPr>
            <a:spLocks noGrp="1"/>
          </p:cNvSpPr>
          <p:nvPr>
            <p:ph type="title"/>
          </p:nvPr>
        </p:nvSpPr>
        <p:spPr>
          <a:xfrm>
            <a:off x="3521581" y="1321774"/>
            <a:ext cx="15348834" cy="935665"/>
          </a:xfrm>
        </p:spPr>
        <p:txBody>
          <a:bodyPr/>
          <a:lstStyle/>
          <a:p>
            <a:pPr>
              <a:lnSpc>
                <a:spcPct val="100000"/>
              </a:lnSpc>
            </a:pPr>
            <a:r>
              <a:rPr lang="en-US" spc="-1" dirty="0" smtClean="0">
                <a:solidFill>
                  <a:schemeClr val="bg1"/>
                </a:solidFill>
                <a:latin typeface="Calibri"/>
              </a:rPr>
              <a:t>Guide d’entretien italie</a:t>
            </a:r>
            <a:endParaRPr lang="en-US" spc="-1" dirty="0">
              <a:solidFill>
                <a:schemeClr val="bg1"/>
              </a:solidFill>
              <a:latin typeface="Calibri"/>
            </a:endParaRPr>
          </a:p>
        </p:txBody>
      </p:sp>
      <p:sp>
        <p:nvSpPr>
          <p:cNvPr id="21" name="SuBTITLE GOES HERE">
            <a:extLst>
              <a:ext uri="{FF2B5EF4-FFF2-40B4-BE49-F238E27FC236}">
                <a16:creationId xmlns="" xmlns:a16="http://schemas.microsoft.com/office/drawing/2014/main" id="{35871DBC-935A-2347-A21E-2565A12C9458}"/>
              </a:ext>
            </a:extLst>
          </p:cNvPr>
          <p:cNvSpPr txBox="1">
            <a:spLocks noGrp="1"/>
          </p:cNvSpPr>
          <p:nvPr>
            <p:ph type="body" sz="quarter" idx="14"/>
          </p:nvPr>
        </p:nvSpPr>
        <p:spPr>
          <a:xfrm>
            <a:off x="4836344" y="747149"/>
            <a:ext cx="14711312" cy="371281"/>
          </a:xfrm>
          <a:prstGeom prst="rect">
            <a:avLst/>
          </a:prstGeom>
        </p:spPr>
        <p:txBody>
          <a:bodyPr/>
          <a:lstStyle/>
          <a:p>
            <a:r>
              <a:rPr lang="fr-FR" sz="2400" dirty="0" smtClean="0"/>
              <a:t>annexes</a:t>
            </a:r>
            <a:endParaRPr lang="fr-FR" sz="2400" dirty="0"/>
          </a:p>
        </p:txBody>
      </p:sp>
      <p:sp>
        <p:nvSpPr>
          <p:cNvPr id="9" name="ZoneTexte 8">
            <a:extLst>
              <a:ext uri="{FF2B5EF4-FFF2-40B4-BE49-F238E27FC236}">
                <a16:creationId xmlns="" xmlns:a16="http://schemas.microsoft.com/office/drawing/2014/main" id="{C9FA69AC-CE85-7143-AB32-6EDEC5829621}"/>
              </a:ext>
            </a:extLst>
          </p:cNvPr>
          <p:cNvSpPr txBox="1"/>
          <p:nvPr/>
        </p:nvSpPr>
        <p:spPr>
          <a:xfrm>
            <a:off x="897443" y="12362917"/>
            <a:ext cx="7218945" cy="7598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algn="l"/>
            <a:r>
              <a:rPr lang="fr-FR" sz="2000" dirty="0">
                <a:latin typeface="Avenir Next Ultra Light" panose="020B0203020202020204" pitchFamily="34" charset="77"/>
              </a:rPr>
              <a:t>Christophe Gervasi –  Rapport qualitatif  - Construire un Nous européen – Juillet 2021</a:t>
            </a:r>
          </a:p>
        </p:txBody>
      </p:sp>
      <p:pic>
        <p:nvPicPr>
          <p:cNvPr id="10" name="Image 9"/>
          <p:cNvPicPr>
            <a:picLocks noChangeAspect="1"/>
          </p:cNvPicPr>
          <p:nvPr/>
        </p:nvPicPr>
        <p:blipFill rotWithShape="1">
          <a:blip r:embed="rId2"/>
          <a:srcRect t="18883" b="18467"/>
          <a:stretch/>
        </p:blipFill>
        <p:spPr>
          <a:xfrm>
            <a:off x="21694651" y="500510"/>
            <a:ext cx="2143125" cy="1472669"/>
          </a:xfrm>
          <a:prstGeom prst="rect">
            <a:avLst/>
          </a:prstGeom>
        </p:spPr>
      </p:pic>
      <p:pic>
        <p:nvPicPr>
          <p:cNvPr id="3" name="Image 2"/>
          <p:cNvPicPr>
            <a:picLocks noChangeAspect="1"/>
          </p:cNvPicPr>
          <p:nvPr/>
        </p:nvPicPr>
        <p:blipFill rotWithShape="1">
          <a:blip r:embed="rId3"/>
          <a:srcRect l="11578" t="7227" r="12446" b="9204"/>
          <a:stretch/>
        </p:blipFill>
        <p:spPr>
          <a:xfrm>
            <a:off x="3987801" y="2463800"/>
            <a:ext cx="15307390" cy="9398000"/>
          </a:xfrm>
          <a:prstGeom prst="rect">
            <a:avLst/>
          </a:prstGeom>
        </p:spPr>
      </p:pic>
    </p:spTree>
    <p:extLst>
      <p:ext uri="{BB962C8B-B14F-4D97-AF65-F5344CB8AC3E}">
        <p14:creationId xmlns:p14="http://schemas.microsoft.com/office/powerpoint/2010/main" val="2654384162"/>
      </p:ext>
    </p:extLst>
  </p:cSld>
  <p:clrMapOvr>
    <a:masterClrMapping/>
  </p:clrMapOvr>
  <p:transition spd="med"/>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 xmlns:a16="http://schemas.microsoft.com/office/drawing/2014/main" id="{9A3C046A-B3F5-9A42-B408-759E55BE4BE7}"/>
              </a:ext>
            </a:extLst>
          </p:cNvPr>
          <p:cNvSpPr>
            <a:spLocks noGrp="1"/>
          </p:cNvSpPr>
          <p:nvPr>
            <p:ph type="body" sz="quarter" idx="15"/>
          </p:nvPr>
        </p:nvSpPr>
        <p:spPr>
          <a:xfrm>
            <a:off x="12192000" y="12462404"/>
            <a:ext cx="716050" cy="697261"/>
          </a:xfrm>
        </p:spPr>
        <p:txBody>
          <a:bodyPr/>
          <a:lstStyle/>
          <a:p>
            <a:endParaRPr lang="fr-FR" dirty="0"/>
          </a:p>
        </p:txBody>
      </p:sp>
      <p:sp>
        <p:nvSpPr>
          <p:cNvPr id="5" name="Espace réservé du texte 4">
            <a:extLst>
              <a:ext uri="{FF2B5EF4-FFF2-40B4-BE49-F238E27FC236}">
                <a16:creationId xmlns="" xmlns:a16="http://schemas.microsoft.com/office/drawing/2014/main" id="{81AA34F7-61BD-DE46-A618-3EEE7C67794C}"/>
              </a:ext>
            </a:extLst>
          </p:cNvPr>
          <p:cNvSpPr>
            <a:spLocks noGrp="1"/>
          </p:cNvSpPr>
          <p:nvPr>
            <p:ph type="body" sz="quarter" idx="16"/>
          </p:nvPr>
        </p:nvSpPr>
        <p:spPr>
          <a:xfrm>
            <a:off x="12550023" y="12801278"/>
            <a:ext cx="1" cy="371869"/>
          </a:xfrm>
        </p:spPr>
        <p:txBody>
          <a:bodyPr/>
          <a:lstStyle/>
          <a:p>
            <a:endParaRPr lang="fr-FR" dirty="0"/>
          </a:p>
        </p:txBody>
      </p:sp>
      <p:sp>
        <p:nvSpPr>
          <p:cNvPr id="885" name="Slide Number"/>
          <p:cNvSpPr txBox="1">
            <a:spLocks noGrp="1"/>
          </p:cNvSpPr>
          <p:nvPr>
            <p:ph type="sldNum" sz="quarter" idx="2"/>
          </p:nvPr>
        </p:nvSpPr>
        <p:spPr>
          <a:xfrm>
            <a:off x="12346252" y="12474582"/>
            <a:ext cx="407544" cy="422276"/>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148</a:t>
            </a:fld>
            <a:endParaRPr dirty="0"/>
          </a:p>
        </p:txBody>
      </p:sp>
      <p:sp>
        <p:nvSpPr>
          <p:cNvPr id="19" name="Espace réservé du texte 2">
            <a:extLst>
              <a:ext uri="{FF2B5EF4-FFF2-40B4-BE49-F238E27FC236}">
                <a16:creationId xmlns="" xmlns:a16="http://schemas.microsoft.com/office/drawing/2014/main" id="{AB3789C9-0B28-4640-961A-BE451E50B0EF}"/>
              </a:ext>
            </a:extLst>
          </p:cNvPr>
          <p:cNvSpPr>
            <a:spLocks noGrp="1"/>
          </p:cNvSpPr>
          <p:nvPr>
            <p:ph type="body" sz="quarter" idx="13"/>
          </p:nvPr>
        </p:nvSpPr>
        <p:spPr>
          <a:xfrm>
            <a:off x="3777916" y="1365069"/>
            <a:ext cx="15517275" cy="793703"/>
          </a:xfrm>
        </p:spPr>
        <p:txBody>
          <a:bodyPr/>
          <a:lstStyle/>
          <a:p>
            <a:endParaRPr lang="fr-FR" dirty="0"/>
          </a:p>
        </p:txBody>
      </p:sp>
      <p:sp>
        <p:nvSpPr>
          <p:cNvPr id="20" name="Titre 1">
            <a:extLst>
              <a:ext uri="{FF2B5EF4-FFF2-40B4-BE49-F238E27FC236}">
                <a16:creationId xmlns="" xmlns:a16="http://schemas.microsoft.com/office/drawing/2014/main" id="{C3D392D1-BDA7-FA46-919D-428FD8FCC2D7}"/>
              </a:ext>
            </a:extLst>
          </p:cNvPr>
          <p:cNvSpPr>
            <a:spLocks noGrp="1"/>
          </p:cNvSpPr>
          <p:nvPr>
            <p:ph type="title"/>
          </p:nvPr>
        </p:nvSpPr>
        <p:spPr>
          <a:xfrm>
            <a:off x="3521581" y="1321774"/>
            <a:ext cx="15348834" cy="935665"/>
          </a:xfrm>
        </p:spPr>
        <p:txBody>
          <a:bodyPr/>
          <a:lstStyle/>
          <a:p>
            <a:pPr>
              <a:lnSpc>
                <a:spcPct val="100000"/>
              </a:lnSpc>
            </a:pPr>
            <a:r>
              <a:rPr lang="en-US" spc="-1" dirty="0" smtClean="0">
                <a:solidFill>
                  <a:schemeClr val="bg1"/>
                </a:solidFill>
                <a:latin typeface="Calibri"/>
              </a:rPr>
              <a:t>Guide d’entretien italie</a:t>
            </a:r>
            <a:endParaRPr lang="en-US" spc="-1" dirty="0">
              <a:solidFill>
                <a:schemeClr val="bg1"/>
              </a:solidFill>
              <a:latin typeface="Calibri"/>
            </a:endParaRPr>
          </a:p>
        </p:txBody>
      </p:sp>
      <p:sp>
        <p:nvSpPr>
          <p:cNvPr id="21" name="SuBTITLE GOES HERE">
            <a:extLst>
              <a:ext uri="{FF2B5EF4-FFF2-40B4-BE49-F238E27FC236}">
                <a16:creationId xmlns="" xmlns:a16="http://schemas.microsoft.com/office/drawing/2014/main" id="{35871DBC-935A-2347-A21E-2565A12C9458}"/>
              </a:ext>
            </a:extLst>
          </p:cNvPr>
          <p:cNvSpPr txBox="1">
            <a:spLocks noGrp="1"/>
          </p:cNvSpPr>
          <p:nvPr>
            <p:ph type="body" sz="quarter" idx="14"/>
          </p:nvPr>
        </p:nvSpPr>
        <p:spPr>
          <a:xfrm>
            <a:off x="4836344" y="747149"/>
            <a:ext cx="14711312" cy="371281"/>
          </a:xfrm>
          <a:prstGeom prst="rect">
            <a:avLst/>
          </a:prstGeom>
        </p:spPr>
        <p:txBody>
          <a:bodyPr/>
          <a:lstStyle/>
          <a:p>
            <a:r>
              <a:rPr lang="fr-FR" sz="2400" dirty="0" smtClean="0"/>
              <a:t>annexes</a:t>
            </a:r>
            <a:endParaRPr lang="fr-FR" sz="2400" dirty="0"/>
          </a:p>
        </p:txBody>
      </p:sp>
      <p:sp>
        <p:nvSpPr>
          <p:cNvPr id="9" name="ZoneTexte 8">
            <a:extLst>
              <a:ext uri="{FF2B5EF4-FFF2-40B4-BE49-F238E27FC236}">
                <a16:creationId xmlns="" xmlns:a16="http://schemas.microsoft.com/office/drawing/2014/main" id="{C9FA69AC-CE85-7143-AB32-6EDEC5829621}"/>
              </a:ext>
            </a:extLst>
          </p:cNvPr>
          <p:cNvSpPr txBox="1"/>
          <p:nvPr/>
        </p:nvSpPr>
        <p:spPr>
          <a:xfrm>
            <a:off x="897443" y="12362917"/>
            <a:ext cx="7218945" cy="7598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algn="l"/>
            <a:r>
              <a:rPr lang="fr-FR" sz="2000" dirty="0">
                <a:latin typeface="Avenir Next Ultra Light" panose="020B0203020202020204" pitchFamily="34" charset="77"/>
              </a:rPr>
              <a:t>Christophe Gervasi –  Rapport qualitatif  - Construire un Nous européen – Juillet 2021</a:t>
            </a:r>
          </a:p>
        </p:txBody>
      </p:sp>
      <p:pic>
        <p:nvPicPr>
          <p:cNvPr id="10" name="Image 9"/>
          <p:cNvPicPr>
            <a:picLocks noChangeAspect="1"/>
          </p:cNvPicPr>
          <p:nvPr/>
        </p:nvPicPr>
        <p:blipFill rotWithShape="1">
          <a:blip r:embed="rId2"/>
          <a:srcRect t="18883" b="18467"/>
          <a:stretch/>
        </p:blipFill>
        <p:spPr>
          <a:xfrm>
            <a:off x="21694651" y="500510"/>
            <a:ext cx="2143125" cy="1472669"/>
          </a:xfrm>
          <a:prstGeom prst="rect">
            <a:avLst/>
          </a:prstGeom>
        </p:spPr>
      </p:pic>
      <p:pic>
        <p:nvPicPr>
          <p:cNvPr id="2" name="Image 1"/>
          <p:cNvPicPr>
            <a:picLocks noChangeAspect="1"/>
          </p:cNvPicPr>
          <p:nvPr/>
        </p:nvPicPr>
        <p:blipFill rotWithShape="1">
          <a:blip r:embed="rId3"/>
          <a:srcRect l="11242" t="7672" r="12737" b="8941"/>
          <a:stretch/>
        </p:blipFill>
        <p:spPr>
          <a:xfrm>
            <a:off x="3777916" y="2612250"/>
            <a:ext cx="16465884" cy="9652000"/>
          </a:xfrm>
          <a:prstGeom prst="rect">
            <a:avLst/>
          </a:prstGeom>
        </p:spPr>
      </p:pic>
    </p:spTree>
    <p:extLst>
      <p:ext uri="{BB962C8B-B14F-4D97-AF65-F5344CB8AC3E}">
        <p14:creationId xmlns:p14="http://schemas.microsoft.com/office/powerpoint/2010/main" val="4118203195"/>
      </p:ext>
    </p:extLst>
  </p:cSld>
  <p:clrMapOvr>
    <a:masterClrMapping/>
  </p:clrMapOvr>
  <p:transition spd="med"/>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 xmlns:a16="http://schemas.microsoft.com/office/drawing/2014/main" id="{9A3C046A-B3F5-9A42-B408-759E55BE4BE7}"/>
              </a:ext>
            </a:extLst>
          </p:cNvPr>
          <p:cNvSpPr>
            <a:spLocks noGrp="1"/>
          </p:cNvSpPr>
          <p:nvPr>
            <p:ph type="body" sz="quarter" idx="15"/>
          </p:nvPr>
        </p:nvSpPr>
        <p:spPr>
          <a:xfrm>
            <a:off x="12192000" y="12462404"/>
            <a:ext cx="716050" cy="697261"/>
          </a:xfrm>
        </p:spPr>
        <p:txBody>
          <a:bodyPr/>
          <a:lstStyle/>
          <a:p>
            <a:endParaRPr lang="fr-FR" dirty="0"/>
          </a:p>
        </p:txBody>
      </p:sp>
      <p:sp>
        <p:nvSpPr>
          <p:cNvPr id="5" name="Espace réservé du texte 4">
            <a:extLst>
              <a:ext uri="{FF2B5EF4-FFF2-40B4-BE49-F238E27FC236}">
                <a16:creationId xmlns="" xmlns:a16="http://schemas.microsoft.com/office/drawing/2014/main" id="{81AA34F7-61BD-DE46-A618-3EEE7C67794C}"/>
              </a:ext>
            </a:extLst>
          </p:cNvPr>
          <p:cNvSpPr>
            <a:spLocks noGrp="1"/>
          </p:cNvSpPr>
          <p:nvPr>
            <p:ph type="body" sz="quarter" idx="16"/>
          </p:nvPr>
        </p:nvSpPr>
        <p:spPr>
          <a:xfrm>
            <a:off x="12550023" y="12801278"/>
            <a:ext cx="1" cy="371869"/>
          </a:xfrm>
        </p:spPr>
        <p:txBody>
          <a:bodyPr/>
          <a:lstStyle/>
          <a:p>
            <a:endParaRPr lang="fr-FR" dirty="0"/>
          </a:p>
        </p:txBody>
      </p:sp>
      <p:sp>
        <p:nvSpPr>
          <p:cNvPr id="885" name="Slide Number"/>
          <p:cNvSpPr txBox="1">
            <a:spLocks noGrp="1"/>
          </p:cNvSpPr>
          <p:nvPr>
            <p:ph type="sldNum" sz="quarter" idx="2"/>
          </p:nvPr>
        </p:nvSpPr>
        <p:spPr>
          <a:xfrm>
            <a:off x="12346252" y="12474582"/>
            <a:ext cx="407544" cy="422276"/>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149</a:t>
            </a:fld>
            <a:endParaRPr dirty="0"/>
          </a:p>
        </p:txBody>
      </p:sp>
      <p:sp>
        <p:nvSpPr>
          <p:cNvPr id="19" name="Espace réservé du texte 2">
            <a:extLst>
              <a:ext uri="{FF2B5EF4-FFF2-40B4-BE49-F238E27FC236}">
                <a16:creationId xmlns="" xmlns:a16="http://schemas.microsoft.com/office/drawing/2014/main" id="{AB3789C9-0B28-4640-961A-BE451E50B0EF}"/>
              </a:ext>
            </a:extLst>
          </p:cNvPr>
          <p:cNvSpPr>
            <a:spLocks noGrp="1"/>
          </p:cNvSpPr>
          <p:nvPr>
            <p:ph type="body" sz="quarter" idx="13"/>
          </p:nvPr>
        </p:nvSpPr>
        <p:spPr>
          <a:xfrm>
            <a:off x="3777916" y="1365069"/>
            <a:ext cx="15517275" cy="793703"/>
          </a:xfrm>
        </p:spPr>
        <p:txBody>
          <a:bodyPr/>
          <a:lstStyle/>
          <a:p>
            <a:endParaRPr lang="fr-FR" dirty="0"/>
          </a:p>
        </p:txBody>
      </p:sp>
      <p:sp>
        <p:nvSpPr>
          <p:cNvPr id="20" name="Titre 1">
            <a:extLst>
              <a:ext uri="{FF2B5EF4-FFF2-40B4-BE49-F238E27FC236}">
                <a16:creationId xmlns="" xmlns:a16="http://schemas.microsoft.com/office/drawing/2014/main" id="{C3D392D1-BDA7-FA46-919D-428FD8FCC2D7}"/>
              </a:ext>
            </a:extLst>
          </p:cNvPr>
          <p:cNvSpPr>
            <a:spLocks noGrp="1"/>
          </p:cNvSpPr>
          <p:nvPr>
            <p:ph type="title"/>
          </p:nvPr>
        </p:nvSpPr>
        <p:spPr>
          <a:xfrm>
            <a:off x="3521581" y="1321774"/>
            <a:ext cx="15348834" cy="935665"/>
          </a:xfrm>
        </p:spPr>
        <p:txBody>
          <a:bodyPr/>
          <a:lstStyle/>
          <a:p>
            <a:pPr>
              <a:lnSpc>
                <a:spcPct val="100000"/>
              </a:lnSpc>
            </a:pPr>
            <a:r>
              <a:rPr lang="en-US" spc="-1" dirty="0" smtClean="0">
                <a:solidFill>
                  <a:schemeClr val="bg1"/>
                </a:solidFill>
                <a:latin typeface="Calibri"/>
              </a:rPr>
              <a:t>Guide d’entretien POLogne</a:t>
            </a:r>
            <a:endParaRPr lang="en-US" spc="-1" dirty="0">
              <a:solidFill>
                <a:schemeClr val="bg1"/>
              </a:solidFill>
              <a:latin typeface="Calibri"/>
            </a:endParaRPr>
          </a:p>
        </p:txBody>
      </p:sp>
      <p:sp>
        <p:nvSpPr>
          <p:cNvPr id="21" name="SuBTITLE GOES HERE">
            <a:extLst>
              <a:ext uri="{FF2B5EF4-FFF2-40B4-BE49-F238E27FC236}">
                <a16:creationId xmlns="" xmlns:a16="http://schemas.microsoft.com/office/drawing/2014/main" id="{35871DBC-935A-2347-A21E-2565A12C9458}"/>
              </a:ext>
            </a:extLst>
          </p:cNvPr>
          <p:cNvSpPr txBox="1">
            <a:spLocks noGrp="1"/>
          </p:cNvSpPr>
          <p:nvPr>
            <p:ph type="body" sz="quarter" idx="14"/>
          </p:nvPr>
        </p:nvSpPr>
        <p:spPr>
          <a:xfrm>
            <a:off x="4836344" y="747149"/>
            <a:ext cx="14711312" cy="371281"/>
          </a:xfrm>
          <a:prstGeom prst="rect">
            <a:avLst/>
          </a:prstGeom>
        </p:spPr>
        <p:txBody>
          <a:bodyPr/>
          <a:lstStyle/>
          <a:p>
            <a:r>
              <a:rPr lang="fr-FR" sz="2400" dirty="0" smtClean="0"/>
              <a:t>annexes</a:t>
            </a:r>
            <a:endParaRPr lang="fr-FR" sz="2400" dirty="0"/>
          </a:p>
        </p:txBody>
      </p:sp>
      <p:sp>
        <p:nvSpPr>
          <p:cNvPr id="9" name="ZoneTexte 8">
            <a:extLst>
              <a:ext uri="{FF2B5EF4-FFF2-40B4-BE49-F238E27FC236}">
                <a16:creationId xmlns="" xmlns:a16="http://schemas.microsoft.com/office/drawing/2014/main" id="{C9FA69AC-CE85-7143-AB32-6EDEC5829621}"/>
              </a:ext>
            </a:extLst>
          </p:cNvPr>
          <p:cNvSpPr txBox="1"/>
          <p:nvPr/>
        </p:nvSpPr>
        <p:spPr>
          <a:xfrm>
            <a:off x="897443" y="12362917"/>
            <a:ext cx="7218945" cy="7598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algn="l"/>
            <a:r>
              <a:rPr lang="fr-FR" sz="2000" dirty="0">
                <a:latin typeface="Avenir Next Ultra Light" panose="020B0203020202020204" pitchFamily="34" charset="77"/>
              </a:rPr>
              <a:t>Christophe Gervasi –  Rapport qualitatif  - Construire un Nous européen – Juillet 2021</a:t>
            </a:r>
          </a:p>
        </p:txBody>
      </p:sp>
      <p:pic>
        <p:nvPicPr>
          <p:cNvPr id="10" name="Image 9"/>
          <p:cNvPicPr>
            <a:picLocks noChangeAspect="1"/>
          </p:cNvPicPr>
          <p:nvPr/>
        </p:nvPicPr>
        <p:blipFill rotWithShape="1">
          <a:blip r:embed="rId2"/>
          <a:srcRect t="18883" b="18467"/>
          <a:stretch/>
        </p:blipFill>
        <p:spPr>
          <a:xfrm>
            <a:off x="21694651" y="500510"/>
            <a:ext cx="2143125" cy="1472669"/>
          </a:xfrm>
          <a:prstGeom prst="rect">
            <a:avLst/>
          </a:prstGeom>
        </p:spPr>
      </p:pic>
      <p:pic>
        <p:nvPicPr>
          <p:cNvPr id="6" name="Image 5"/>
          <p:cNvPicPr>
            <a:picLocks noChangeAspect="1"/>
          </p:cNvPicPr>
          <p:nvPr/>
        </p:nvPicPr>
        <p:blipFill rotWithShape="1">
          <a:blip r:embed="rId3"/>
          <a:srcRect l="11101" t="7637" r="12408" b="8388"/>
          <a:stretch/>
        </p:blipFill>
        <p:spPr>
          <a:xfrm>
            <a:off x="4064000" y="2597421"/>
            <a:ext cx="15722600" cy="9525000"/>
          </a:xfrm>
          <a:prstGeom prst="rect">
            <a:avLst/>
          </a:prstGeom>
        </p:spPr>
      </p:pic>
    </p:spTree>
    <p:extLst>
      <p:ext uri="{BB962C8B-B14F-4D97-AF65-F5344CB8AC3E}">
        <p14:creationId xmlns:p14="http://schemas.microsoft.com/office/powerpoint/2010/main" val="2104554799"/>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8" name="Image"/>
          <p:cNvPicPr>
            <a:picLocks noGrp="1"/>
          </p:cNvPicPr>
          <p:nvPr>
            <p:ph type="pic" idx="13"/>
          </p:nvPr>
        </p:nvPicPr>
        <p:blipFill>
          <a:blip r:embed="rId2">
            <a:extLst>
              <a:ext uri="{28A0092B-C50C-407E-A947-70E740481C1C}">
                <a14:useLocalDpi xmlns:a14="http://schemas.microsoft.com/office/drawing/2010/main" val="0"/>
              </a:ext>
            </a:extLst>
          </a:blip>
          <a:srcRect/>
          <a:stretch/>
        </p:blipFill>
        <p:spPr>
          <a:xfrm>
            <a:off x="585216" y="520515"/>
            <a:ext cx="23262335" cy="4372190"/>
          </a:xfrm>
          <a:custGeom>
            <a:avLst/>
            <a:gdLst/>
            <a:ahLst/>
            <a:cxnLst>
              <a:cxn ang="0">
                <a:pos x="wd2" y="hd2"/>
              </a:cxn>
              <a:cxn ang="5400000">
                <a:pos x="wd2" y="hd2"/>
              </a:cxn>
              <a:cxn ang="10800000">
                <a:pos x="wd2" y="hd2"/>
              </a:cxn>
              <a:cxn ang="16200000">
                <a:pos x="wd2" y="hd2"/>
              </a:cxn>
            </a:cxnLst>
            <a:rect l="0" t="0" r="r" b="b"/>
            <a:pathLst>
              <a:path w="21600" h="21599" extrusionOk="0">
                <a:moveTo>
                  <a:pt x="0" y="0"/>
                </a:moveTo>
                <a:lnTo>
                  <a:pt x="3" y="21532"/>
                </a:lnTo>
                <a:cubicBezTo>
                  <a:pt x="112" y="21536"/>
                  <a:pt x="220" y="21544"/>
                  <a:pt x="328" y="21555"/>
                </a:cubicBezTo>
                <a:cubicBezTo>
                  <a:pt x="430" y="21565"/>
                  <a:pt x="525" y="21589"/>
                  <a:pt x="627" y="21592"/>
                </a:cubicBezTo>
                <a:cubicBezTo>
                  <a:pt x="818" y="21600"/>
                  <a:pt x="1011" y="21600"/>
                  <a:pt x="1203" y="21599"/>
                </a:cubicBezTo>
                <a:cubicBezTo>
                  <a:pt x="1272" y="21599"/>
                  <a:pt x="1341" y="21584"/>
                  <a:pt x="1411" y="21583"/>
                </a:cubicBezTo>
                <a:cubicBezTo>
                  <a:pt x="1585" y="21580"/>
                  <a:pt x="1762" y="21587"/>
                  <a:pt x="1934" y="21579"/>
                </a:cubicBezTo>
                <a:cubicBezTo>
                  <a:pt x="2288" y="21563"/>
                  <a:pt x="2639" y="21555"/>
                  <a:pt x="2996" y="21565"/>
                </a:cubicBezTo>
                <a:cubicBezTo>
                  <a:pt x="3222" y="21571"/>
                  <a:pt x="3454" y="21593"/>
                  <a:pt x="3680" y="21553"/>
                </a:cubicBezTo>
                <a:cubicBezTo>
                  <a:pt x="3776" y="21537"/>
                  <a:pt x="3887" y="21525"/>
                  <a:pt x="3990" y="21525"/>
                </a:cubicBezTo>
                <a:cubicBezTo>
                  <a:pt x="4155" y="21527"/>
                  <a:pt x="4319" y="21488"/>
                  <a:pt x="4493" y="21542"/>
                </a:cubicBezTo>
                <a:cubicBezTo>
                  <a:pt x="4586" y="21570"/>
                  <a:pt x="4760" y="21556"/>
                  <a:pt x="4895" y="21561"/>
                </a:cubicBezTo>
                <a:cubicBezTo>
                  <a:pt x="4893" y="21559"/>
                  <a:pt x="4890" y="21557"/>
                  <a:pt x="4888" y="21555"/>
                </a:cubicBezTo>
                <a:cubicBezTo>
                  <a:pt x="4885" y="21552"/>
                  <a:pt x="4882" y="21551"/>
                  <a:pt x="4880" y="21548"/>
                </a:cubicBezTo>
                <a:cubicBezTo>
                  <a:pt x="4931" y="21546"/>
                  <a:pt x="4979" y="21542"/>
                  <a:pt x="5026" y="21540"/>
                </a:cubicBezTo>
                <a:cubicBezTo>
                  <a:pt x="5199" y="21535"/>
                  <a:pt x="5384" y="21512"/>
                  <a:pt x="5541" y="21530"/>
                </a:cubicBezTo>
                <a:cubicBezTo>
                  <a:pt x="5735" y="21553"/>
                  <a:pt x="5857" y="21520"/>
                  <a:pt x="5987" y="21491"/>
                </a:cubicBezTo>
                <a:cubicBezTo>
                  <a:pt x="5897" y="21477"/>
                  <a:pt x="5806" y="21463"/>
                  <a:pt x="5714" y="21449"/>
                </a:cubicBezTo>
                <a:cubicBezTo>
                  <a:pt x="5658" y="21440"/>
                  <a:pt x="5599" y="21434"/>
                  <a:pt x="5547" y="21423"/>
                </a:cubicBezTo>
                <a:cubicBezTo>
                  <a:pt x="5485" y="21409"/>
                  <a:pt x="5428" y="21391"/>
                  <a:pt x="5369" y="21375"/>
                </a:cubicBezTo>
                <a:cubicBezTo>
                  <a:pt x="5361" y="21373"/>
                  <a:pt x="5352" y="21371"/>
                  <a:pt x="5343" y="21369"/>
                </a:cubicBezTo>
                <a:cubicBezTo>
                  <a:pt x="5488" y="21380"/>
                  <a:pt x="5654" y="21330"/>
                  <a:pt x="5779" y="21393"/>
                </a:cubicBezTo>
                <a:cubicBezTo>
                  <a:pt x="5785" y="21397"/>
                  <a:pt x="5829" y="21392"/>
                  <a:pt x="5852" y="21387"/>
                </a:cubicBezTo>
                <a:cubicBezTo>
                  <a:pt x="5875" y="21381"/>
                  <a:pt x="5893" y="21366"/>
                  <a:pt x="5914" y="21365"/>
                </a:cubicBezTo>
                <a:cubicBezTo>
                  <a:pt x="6028" y="21363"/>
                  <a:pt x="6143" y="21364"/>
                  <a:pt x="6257" y="21362"/>
                </a:cubicBezTo>
                <a:cubicBezTo>
                  <a:pt x="6365" y="21360"/>
                  <a:pt x="6486" y="21374"/>
                  <a:pt x="6584" y="21326"/>
                </a:cubicBezTo>
                <a:cubicBezTo>
                  <a:pt x="6555" y="21320"/>
                  <a:pt x="6529" y="21314"/>
                  <a:pt x="6505" y="21308"/>
                </a:cubicBezTo>
                <a:cubicBezTo>
                  <a:pt x="6480" y="21303"/>
                  <a:pt x="6457" y="21297"/>
                  <a:pt x="6434" y="21292"/>
                </a:cubicBezTo>
                <a:cubicBezTo>
                  <a:pt x="6433" y="21289"/>
                  <a:pt x="6433" y="21286"/>
                  <a:pt x="6432" y="21284"/>
                </a:cubicBezTo>
                <a:cubicBezTo>
                  <a:pt x="6432" y="21281"/>
                  <a:pt x="6431" y="21278"/>
                  <a:pt x="6431" y="21276"/>
                </a:cubicBezTo>
                <a:cubicBezTo>
                  <a:pt x="6567" y="21269"/>
                  <a:pt x="6705" y="21267"/>
                  <a:pt x="6837" y="21254"/>
                </a:cubicBezTo>
                <a:cubicBezTo>
                  <a:pt x="6997" y="21239"/>
                  <a:pt x="7165" y="21265"/>
                  <a:pt x="7325" y="21228"/>
                </a:cubicBezTo>
                <a:cubicBezTo>
                  <a:pt x="7410" y="21209"/>
                  <a:pt x="7533" y="21218"/>
                  <a:pt x="7639" y="21213"/>
                </a:cubicBezTo>
                <a:cubicBezTo>
                  <a:pt x="7640" y="21215"/>
                  <a:pt x="7641" y="21215"/>
                  <a:pt x="7642" y="21217"/>
                </a:cubicBezTo>
                <a:cubicBezTo>
                  <a:pt x="7642" y="21218"/>
                  <a:pt x="7643" y="21220"/>
                  <a:pt x="7644" y="21222"/>
                </a:cubicBezTo>
                <a:cubicBezTo>
                  <a:pt x="7622" y="21227"/>
                  <a:pt x="7600" y="21231"/>
                  <a:pt x="7578" y="21236"/>
                </a:cubicBezTo>
                <a:cubicBezTo>
                  <a:pt x="7556" y="21242"/>
                  <a:pt x="7534" y="21247"/>
                  <a:pt x="7512" y="21253"/>
                </a:cubicBezTo>
                <a:cubicBezTo>
                  <a:pt x="7514" y="21255"/>
                  <a:pt x="7515" y="21257"/>
                  <a:pt x="7517" y="21259"/>
                </a:cubicBezTo>
                <a:cubicBezTo>
                  <a:pt x="7519" y="21261"/>
                  <a:pt x="7521" y="21262"/>
                  <a:pt x="7522" y="21264"/>
                </a:cubicBezTo>
                <a:cubicBezTo>
                  <a:pt x="7605" y="21257"/>
                  <a:pt x="7687" y="21249"/>
                  <a:pt x="7769" y="21241"/>
                </a:cubicBezTo>
                <a:cubicBezTo>
                  <a:pt x="7851" y="21234"/>
                  <a:pt x="7934" y="21226"/>
                  <a:pt x="8016" y="21218"/>
                </a:cubicBezTo>
                <a:cubicBezTo>
                  <a:pt x="8017" y="21221"/>
                  <a:pt x="8019" y="21224"/>
                  <a:pt x="8020" y="21227"/>
                </a:cubicBezTo>
                <a:cubicBezTo>
                  <a:pt x="8022" y="21229"/>
                  <a:pt x="8023" y="21234"/>
                  <a:pt x="8024" y="21236"/>
                </a:cubicBezTo>
                <a:cubicBezTo>
                  <a:pt x="7667" y="21276"/>
                  <a:pt x="7309" y="21315"/>
                  <a:pt x="6948" y="21349"/>
                </a:cubicBezTo>
                <a:cubicBezTo>
                  <a:pt x="6587" y="21383"/>
                  <a:pt x="6222" y="21411"/>
                  <a:pt x="5851" y="21427"/>
                </a:cubicBezTo>
                <a:cubicBezTo>
                  <a:pt x="6018" y="21444"/>
                  <a:pt x="6191" y="21462"/>
                  <a:pt x="6365" y="21478"/>
                </a:cubicBezTo>
                <a:cubicBezTo>
                  <a:pt x="6445" y="21486"/>
                  <a:pt x="6527" y="21497"/>
                  <a:pt x="6606" y="21494"/>
                </a:cubicBezTo>
                <a:cubicBezTo>
                  <a:pt x="6706" y="21491"/>
                  <a:pt x="6802" y="21476"/>
                  <a:pt x="6900" y="21467"/>
                </a:cubicBezTo>
                <a:cubicBezTo>
                  <a:pt x="7215" y="21437"/>
                  <a:pt x="7529" y="21403"/>
                  <a:pt x="7847" y="21380"/>
                </a:cubicBezTo>
                <a:cubicBezTo>
                  <a:pt x="8321" y="21346"/>
                  <a:pt x="8801" y="21325"/>
                  <a:pt x="9274" y="21290"/>
                </a:cubicBezTo>
                <a:cubicBezTo>
                  <a:pt x="9694" y="21259"/>
                  <a:pt x="10111" y="21221"/>
                  <a:pt x="10524" y="21178"/>
                </a:cubicBezTo>
                <a:cubicBezTo>
                  <a:pt x="10861" y="21142"/>
                  <a:pt x="11189" y="21095"/>
                  <a:pt x="11523" y="21053"/>
                </a:cubicBezTo>
                <a:cubicBezTo>
                  <a:pt x="11733" y="21027"/>
                  <a:pt x="11947" y="21004"/>
                  <a:pt x="12157" y="20977"/>
                </a:cubicBezTo>
                <a:cubicBezTo>
                  <a:pt x="12192" y="20972"/>
                  <a:pt x="12240" y="20955"/>
                  <a:pt x="12242" y="20942"/>
                </a:cubicBezTo>
                <a:cubicBezTo>
                  <a:pt x="12256" y="20875"/>
                  <a:pt x="12339" y="20836"/>
                  <a:pt x="12495" y="20813"/>
                </a:cubicBezTo>
                <a:cubicBezTo>
                  <a:pt x="12662" y="20789"/>
                  <a:pt x="12702" y="20760"/>
                  <a:pt x="12703" y="20688"/>
                </a:cubicBezTo>
                <a:cubicBezTo>
                  <a:pt x="12703" y="20676"/>
                  <a:pt x="12720" y="20664"/>
                  <a:pt x="12736" y="20643"/>
                </a:cubicBezTo>
                <a:cubicBezTo>
                  <a:pt x="12592" y="20672"/>
                  <a:pt x="12466" y="20650"/>
                  <a:pt x="12337" y="20645"/>
                </a:cubicBezTo>
                <a:cubicBezTo>
                  <a:pt x="12194" y="20640"/>
                  <a:pt x="12068" y="20618"/>
                  <a:pt x="11937" y="20603"/>
                </a:cubicBezTo>
                <a:cubicBezTo>
                  <a:pt x="11896" y="20598"/>
                  <a:pt x="11838" y="20593"/>
                  <a:pt x="11825" y="20581"/>
                </a:cubicBezTo>
                <a:cubicBezTo>
                  <a:pt x="11783" y="20543"/>
                  <a:pt x="11709" y="20542"/>
                  <a:pt x="11627" y="20542"/>
                </a:cubicBezTo>
                <a:cubicBezTo>
                  <a:pt x="11556" y="20542"/>
                  <a:pt x="11486" y="20542"/>
                  <a:pt x="11415" y="20542"/>
                </a:cubicBezTo>
                <a:cubicBezTo>
                  <a:pt x="11413" y="20539"/>
                  <a:pt x="11410" y="20537"/>
                  <a:pt x="11407" y="20534"/>
                </a:cubicBezTo>
                <a:cubicBezTo>
                  <a:pt x="11404" y="20531"/>
                  <a:pt x="11402" y="20527"/>
                  <a:pt x="11399" y="20524"/>
                </a:cubicBezTo>
                <a:cubicBezTo>
                  <a:pt x="11439" y="20516"/>
                  <a:pt x="11477" y="20505"/>
                  <a:pt x="11518" y="20500"/>
                </a:cubicBezTo>
                <a:cubicBezTo>
                  <a:pt x="11573" y="20492"/>
                  <a:pt x="11673" y="20494"/>
                  <a:pt x="11680" y="20483"/>
                </a:cubicBezTo>
                <a:cubicBezTo>
                  <a:pt x="11716" y="20429"/>
                  <a:pt x="11829" y="20431"/>
                  <a:pt x="11920" y="20425"/>
                </a:cubicBezTo>
                <a:cubicBezTo>
                  <a:pt x="12038" y="20416"/>
                  <a:pt x="12173" y="20432"/>
                  <a:pt x="12238" y="20372"/>
                </a:cubicBezTo>
                <a:cubicBezTo>
                  <a:pt x="12241" y="20370"/>
                  <a:pt x="12253" y="20369"/>
                  <a:pt x="12261" y="20367"/>
                </a:cubicBezTo>
                <a:cubicBezTo>
                  <a:pt x="12401" y="20341"/>
                  <a:pt x="12542" y="20314"/>
                  <a:pt x="12684" y="20287"/>
                </a:cubicBezTo>
                <a:cubicBezTo>
                  <a:pt x="12678" y="20282"/>
                  <a:pt x="12670" y="20278"/>
                  <a:pt x="12659" y="20274"/>
                </a:cubicBezTo>
                <a:cubicBezTo>
                  <a:pt x="12649" y="20270"/>
                  <a:pt x="12637" y="20266"/>
                  <a:pt x="12624" y="20263"/>
                </a:cubicBezTo>
                <a:cubicBezTo>
                  <a:pt x="12671" y="20263"/>
                  <a:pt x="12718" y="20261"/>
                  <a:pt x="12766" y="20261"/>
                </a:cubicBezTo>
                <a:cubicBezTo>
                  <a:pt x="13169" y="20266"/>
                  <a:pt x="13572" y="20281"/>
                  <a:pt x="13980" y="20291"/>
                </a:cubicBezTo>
                <a:cubicBezTo>
                  <a:pt x="13916" y="20280"/>
                  <a:pt x="13863" y="20264"/>
                  <a:pt x="13805" y="20261"/>
                </a:cubicBezTo>
                <a:cubicBezTo>
                  <a:pt x="13500" y="20244"/>
                  <a:pt x="13194" y="20223"/>
                  <a:pt x="12887" y="20217"/>
                </a:cubicBezTo>
                <a:cubicBezTo>
                  <a:pt x="12765" y="20215"/>
                  <a:pt x="12643" y="20221"/>
                  <a:pt x="12520" y="20225"/>
                </a:cubicBezTo>
                <a:cubicBezTo>
                  <a:pt x="12513" y="20219"/>
                  <a:pt x="12508" y="20214"/>
                  <a:pt x="12509" y="20206"/>
                </a:cubicBezTo>
                <a:cubicBezTo>
                  <a:pt x="12510" y="20198"/>
                  <a:pt x="12516" y="20189"/>
                  <a:pt x="12531" y="20178"/>
                </a:cubicBezTo>
                <a:cubicBezTo>
                  <a:pt x="12840" y="20189"/>
                  <a:pt x="13150" y="20198"/>
                  <a:pt x="13458" y="20211"/>
                </a:cubicBezTo>
                <a:cubicBezTo>
                  <a:pt x="13545" y="20214"/>
                  <a:pt x="13626" y="20230"/>
                  <a:pt x="13712" y="20237"/>
                </a:cubicBezTo>
                <a:cubicBezTo>
                  <a:pt x="13891" y="20250"/>
                  <a:pt x="14071" y="20263"/>
                  <a:pt x="14250" y="20274"/>
                </a:cubicBezTo>
                <a:cubicBezTo>
                  <a:pt x="14385" y="20283"/>
                  <a:pt x="14520" y="20289"/>
                  <a:pt x="14653" y="20263"/>
                </a:cubicBezTo>
                <a:cubicBezTo>
                  <a:pt x="14518" y="20248"/>
                  <a:pt x="14382" y="20243"/>
                  <a:pt x="14246" y="20237"/>
                </a:cubicBezTo>
                <a:cubicBezTo>
                  <a:pt x="14204" y="20235"/>
                  <a:pt x="14164" y="20226"/>
                  <a:pt x="14123" y="20220"/>
                </a:cubicBezTo>
                <a:cubicBezTo>
                  <a:pt x="13995" y="20204"/>
                  <a:pt x="13863" y="20173"/>
                  <a:pt x="13738" y="20176"/>
                </a:cubicBezTo>
                <a:cubicBezTo>
                  <a:pt x="13592" y="20180"/>
                  <a:pt x="13484" y="20145"/>
                  <a:pt x="13352" y="20140"/>
                </a:cubicBezTo>
                <a:cubicBezTo>
                  <a:pt x="13329" y="20140"/>
                  <a:pt x="13289" y="20124"/>
                  <a:pt x="13289" y="20116"/>
                </a:cubicBezTo>
                <a:cubicBezTo>
                  <a:pt x="13288" y="20075"/>
                  <a:pt x="13207" y="20075"/>
                  <a:pt x="13152" y="20077"/>
                </a:cubicBezTo>
                <a:cubicBezTo>
                  <a:pt x="12990" y="20081"/>
                  <a:pt x="12828" y="20089"/>
                  <a:pt x="12667" y="20099"/>
                </a:cubicBezTo>
                <a:cubicBezTo>
                  <a:pt x="12393" y="20118"/>
                  <a:pt x="12124" y="20154"/>
                  <a:pt x="11840" y="20135"/>
                </a:cubicBezTo>
                <a:cubicBezTo>
                  <a:pt x="11810" y="20133"/>
                  <a:pt x="11777" y="20135"/>
                  <a:pt x="11746" y="20137"/>
                </a:cubicBezTo>
                <a:cubicBezTo>
                  <a:pt x="11752" y="20135"/>
                  <a:pt x="11759" y="20132"/>
                  <a:pt x="11765" y="20131"/>
                </a:cubicBezTo>
                <a:cubicBezTo>
                  <a:pt x="11772" y="20129"/>
                  <a:pt x="11778" y="20128"/>
                  <a:pt x="11784" y="20126"/>
                </a:cubicBezTo>
                <a:cubicBezTo>
                  <a:pt x="12080" y="20102"/>
                  <a:pt x="12376" y="20077"/>
                  <a:pt x="12675" y="20067"/>
                </a:cubicBezTo>
                <a:cubicBezTo>
                  <a:pt x="13025" y="20055"/>
                  <a:pt x="13382" y="20069"/>
                  <a:pt x="13735" y="20077"/>
                </a:cubicBezTo>
                <a:cubicBezTo>
                  <a:pt x="13995" y="20082"/>
                  <a:pt x="14253" y="20094"/>
                  <a:pt x="14512" y="20104"/>
                </a:cubicBezTo>
                <a:cubicBezTo>
                  <a:pt x="14586" y="20108"/>
                  <a:pt x="14660" y="20115"/>
                  <a:pt x="14733" y="20121"/>
                </a:cubicBezTo>
                <a:cubicBezTo>
                  <a:pt x="14940" y="20138"/>
                  <a:pt x="15147" y="20156"/>
                  <a:pt x="15355" y="20171"/>
                </a:cubicBezTo>
                <a:cubicBezTo>
                  <a:pt x="15542" y="20185"/>
                  <a:pt x="15731" y="20194"/>
                  <a:pt x="15918" y="20206"/>
                </a:cubicBezTo>
                <a:cubicBezTo>
                  <a:pt x="15952" y="20208"/>
                  <a:pt x="15984" y="20215"/>
                  <a:pt x="16048" y="20224"/>
                </a:cubicBezTo>
                <a:cubicBezTo>
                  <a:pt x="16008" y="20225"/>
                  <a:pt x="15977" y="20226"/>
                  <a:pt x="15948" y="20227"/>
                </a:cubicBezTo>
                <a:cubicBezTo>
                  <a:pt x="15919" y="20228"/>
                  <a:pt x="15893" y="20229"/>
                  <a:pt x="15865" y="20230"/>
                </a:cubicBezTo>
                <a:cubicBezTo>
                  <a:pt x="15924" y="20243"/>
                  <a:pt x="15981" y="20254"/>
                  <a:pt x="16035" y="20266"/>
                </a:cubicBezTo>
                <a:cubicBezTo>
                  <a:pt x="16090" y="20278"/>
                  <a:pt x="16143" y="20289"/>
                  <a:pt x="16196" y="20300"/>
                </a:cubicBezTo>
                <a:cubicBezTo>
                  <a:pt x="16197" y="20299"/>
                  <a:pt x="16199" y="20298"/>
                  <a:pt x="16201" y="20297"/>
                </a:cubicBezTo>
                <a:cubicBezTo>
                  <a:pt x="16203" y="20296"/>
                  <a:pt x="16204" y="20295"/>
                  <a:pt x="16206" y="20294"/>
                </a:cubicBezTo>
                <a:cubicBezTo>
                  <a:pt x="16194" y="20288"/>
                  <a:pt x="16183" y="20283"/>
                  <a:pt x="16168" y="20276"/>
                </a:cubicBezTo>
                <a:cubicBezTo>
                  <a:pt x="16154" y="20269"/>
                  <a:pt x="16137" y="20262"/>
                  <a:pt x="16113" y="20251"/>
                </a:cubicBezTo>
                <a:cubicBezTo>
                  <a:pt x="16211" y="20246"/>
                  <a:pt x="16283" y="20237"/>
                  <a:pt x="16354" y="20238"/>
                </a:cubicBezTo>
                <a:cubicBezTo>
                  <a:pt x="16485" y="20240"/>
                  <a:pt x="16617" y="20245"/>
                  <a:pt x="16747" y="20253"/>
                </a:cubicBezTo>
                <a:cubicBezTo>
                  <a:pt x="16811" y="20257"/>
                  <a:pt x="16872" y="20272"/>
                  <a:pt x="16935" y="20279"/>
                </a:cubicBezTo>
                <a:cubicBezTo>
                  <a:pt x="17026" y="20289"/>
                  <a:pt x="17129" y="20312"/>
                  <a:pt x="17205" y="20302"/>
                </a:cubicBezTo>
                <a:cubicBezTo>
                  <a:pt x="17341" y="20285"/>
                  <a:pt x="17447" y="20300"/>
                  <a:pt x="17560" y="20320"/>
                </a:cubicBezTo>
                <a:cubicBezTo>
                  <a:pt x="17888" y="20379"/>
                  <a:pt x="18213" y="20441"/>
                  <a:pt x="18546" y="20495"/>
                </a:cubicBezTo>
                <a:cubicBezTo>
                  <a:pt x="18720" y="20523"/>
                  <a:pt x="18913" y="20533"/>
                  <a:pt x="19091" y="20558"/>
                </a:cubicBezTo>
                <a:cubicBezTo>
                  <a:pt x="19324" y="20592"/>
                  <a:pt x="19550" y="20634"/>
                  <a:pt x="19782" y="20670"/>
                </a:cubicBezTo>
                <a:cubicBezTo>
                  <a:pt x="19882" y="20685"/>
                  <a:pt x="19934" y="20701"/>
                  <a:pt x="19831" y="20741"/>
                </a:cubicBezTo>
                <a:cubicBezTo>
                  <a:pt x="19891" y="20758"/>
                  <a:pt x="19950" y="20774"/>
                  <a:pt x="20008" y="20790"/>
                </a:cubicBezTo>
                <a:cubicBezTo>
                  <a:pt x="20066" y="20807"/>
                  <a:pt x="20123" y="20824"/>
                  <a:pt x="20180" y="20839"/>
                </a:cubicBezTo>
                <a:cubicBezTo>
                  <a:pt x="20186" y="20836"/>
                  <a:pt x="20193" y="20833"/>
                  <a:pt x="20199" y="20830"/>
                </a:cubicBezTo>
                <a:cubicBezTo>
                  <a:pt x="20206" y="20826"/>
                  <a:pt x="20213" y="20823"/>
                  <a:pt x="20219" y="20820"/>
                </a:cubicBezTo>
                <a:cubicBezTo>
                  <a:pt x="20193" y="20805"/>
                  <a:pt x="20166" y="20790"/>
                  <a:pt x="20140" y="20776"/>
                </a:cubicBezTo>
                <a:cubicBezTo>
                  <a:pt x="20113" y="20761"/>
                  <a:pt x="20087" y="20746"/>
                  <a:pt x="20061" y="20732"/>
                </a:cubicBezTo>
                <a:cubicBezTo>
                  <a:pt x="20066" y="20730"/>
                  <a:pt x="20071" y="20730"/>
                  <a:pt x="20076" y="20728"/>
                </a:cubicBezTo>
                <a:cubicBezTo>
                  <a:pt x="20081" y="20727"/>
                  <a:pt x="20086" y="20725"/>
                  <a:pt x="20091" y="20723"/>
                </a:cubicBezTo>
                <a:cubicBezTo>
                  <a:pt x="20109" y="20725"/>
                  <a:pt x="20127" y="20726"/>
                  <a:pt x="20146" y="20728"/>
                </a:cubicBezTo>
                <a:cubicBezTo>
                  <a:pt x="20166" y="20730"/>
                  <a:pt x="20187" y="20733"/>
                  <a:pt x="20212" y="20735"/>
                </a:cubicBezTo>
                <a:cubicBezTo>
                  <a:pt x="20197" y="20721"/>
                  <a:pt x="20184" y="20709"/>
                  <a:pt x="20172" y="20697"/>
                </a:cubicBezTo>
                <a:cubicBezTo>
                  <a:pt x="20160" y="20686"/>
                  <a:pt x="20148" y="20674"/>
                  <a:pt x="20136" y="20663"/>
                </a:cubicBezTo>
                <a:cubicBezTo>
                  <a:pt x="20149" y="20664"/>
                  <a:pt x="20163" y="20665"/>
                  <a:pt x="20177" y="20666"/>
                </a:cubicBezTo>
                <a:cubicBezTo>
                  <a:pt x="20191" y="20667"/>
                  <a:pt x="20206" y="20667"/>
                  <a:pt x="20220" y="20668"/>
                </a:cubicBezTo>
                <a:cubicBezTo>
                  <a:pt x="20194" y="20651"/>
                  <a:pt x="20169" y="20634"/>
                  <a:pt x="20143" y="20617"/>
                </a:cubicBezTo>
                <a:cubicBezTo>
                  <a:pt x="20117" y="20600"/>
                  <a:pt x="20090" y="20583"/>
                  <a:pt x="20061" y="20563"/>
                </a:cubicBezTo>
                <a:cubicBezTo>
                  <a:pt x="20261" y="20579"/>
                  <a:pt x="20429" y="20615"/>
                  <a:pt x="20594" y="20658"/>
                </a:cubicBezTo>
                <a:cubicBezTo>
                  <a:pt x="20760" y="20701"/>
                  <a:pt x="21000" y="20686"/>
                  <a:pt x="21123" y="20774"/>
                </a:cubicBezTo>
                <a:cubicBezTo>
                  <a:pt x="21157" y="20758"/>
                  <a:pt x="21188" y="20742"/>
                  <a:pt x="21217" y="20728"/>
                </a:cubicBezTo>
                <a:cubicBezTo>
                  <a:pt x="21246" y="20714"/>
                  <a:pt x="21272" y="20701"/>
                  <a:pt x="21297" y="20689"/>
                </a:cubicBezTo>
                <a:cubicBezTo>
                  <a:pt x="21315" y="20701"/>
                  <a:pt x="21330" y="20711"/>
                  <a:pt x="21345" y="20720"/>
                </a:cubicBezTo>
                <a:cubicBezTo>
                  <a:pt x="21359" y="20729"/>
                  <a:pt x="21372" y="20738"/>
                  <a:pt x="21385" y="20746"/>
                </a:cubicBezTo>
                <a:cubicBezTo>
                  <a:pt x="21389" y="20741"/>
                  <a:pt x="21393" y="20737"/>
                  <a:pt x="21397" y="20732"/>
                </a:cubicBezTo>
                <a:cubicBezTo>
                  <a:pt x="21401" y="20726"/>
                  <a:pt x="21405" y="20720"/>
                  <a:pt x="21409" y="20715"/>
                </a:cubicBezTo>
                <a:cubicBezTo>
                  <a:pt x="21446" y="20722"/>
                  <a:pt x="21483" y="20707"/>
                  <a:pt x="21514" y="20673"/>
                </a:cubicBezTo>
                <a:cubicBezTo>
                  <a:pt x="21568" y="20614"/>
                  <a:pt x="21587" y="20504"/>
                  <a:pt x="21544" y="20443"/>
                </a:cubicBezTo>
                <a:cubicBezTo>
                  <a:pt x="21514" y="20398"/>
                  <a:pt x="21465" y="20409"/>
                  <a:pt x="21443" y="20465"/>
                </a:cubicBezTo>
                <a:cubicBezTo>
                  <a:pt x="21445" y="20416"/>
                  <a:pt x="21375" y="20392"/>
                  <a:pt x="21298" y="20371"/>
                </a:cubicBezTo>
                <a:cubicBezTo>
                  <a:pt x="21221" y="20349"/>
                  <a:pt x="21136" y="20332"/>
                  <a:pt x="21108" y="20291"/>
                </a:cubicBezTo>
                <a:cubicBezTo>
                  <a:pt x="21192" y="20265"/>
                  <a:pt x="21276" y="20237"/>
                  <a:pt x="21362" y="20207"/>
                </a:cubicBezTo>
                <a:cubicBezTo>
                  <a:pt x="21441" y="20180"/>
                  <a:pt x="21521" y="20150"/>
                  <a:pt x="21600" y="20121"/>
                </a:cubicBezTo>
                <a:lnTo>
                  <a:pt x="21590" y="0"/>
                </a:lnTo>
                <a:lnTo>
                  <a:pt x="0" y="0"/>
                </a:lnTo>
                <a:close/>
                <a:moveTo>
                  <a:pt x="9192" y="19629"/>
                </a:moveTo>
                <a:lnTo>
                  <a:pt x="9218" y="19716"/>
                </a:lnTo>
                <a:lnTo>
                  <a:pt x="9132" y="19721"/>
                </a:lnTo>
                <a:lnTo>
                  <a:pt x="8709" y="19799"/>
                </a:lnTo>
                <a:cubicBezTo>
                  <a:pt x="8715" y="19804"/>
                  <a:pt x="8724" y="19808"/>
                  <a:pt x="8734" y="19812"/>
                </a:cubicBezTo>
                <a:cubicBezTo>
                  <a:pt x="8744" y="19816"/>
                  <a:pt x="8757" y="19820"/>
                  <a:pt x="8770" y="19823"/>
                </a:cubicBezTo>
                <a:cubicBezTo>
                  <a:pt x="8722" y="19824"/>
                  <a:pt x="8675" y="19826"/>
                  <a:pt x="8627" y="19825"/>
                </a:cubicBezTo>
                <a:cubicBezTo>
                  <a:pt x="8224" y="19820"/>
                  <a:pt x="7821" y="19807"/>
                  <a:pt x="7413" y="19797"/>
                </a:cubicBezTo>
                <a:cubicBezTo>
                  <a:pt x="7477" y="19808"/>
                  <a:pt x="7531" y="19822"/>
                  <a:pt x="7588" y="19825"/>
                </a:cubicBezTo>
                <a:cubicBezTo>
                  <a:pt x="7894" y="19842"/>
                  <a:pt x="8199" y="19864"/>
                  <a:pt x="8506" y="19871"/>
                </a:cubicBezTo>
                <a:cubicBezTo>
                  <a:pt x="8628" y="19873"/>
                  <a:pt x="8752" y="19867"/>
                  <a:pt x="8874" y="19863"/>
                </a:cubicBezTo>
                <a:cubicBezTo>
                  <a:pt x="8882" y="19868"/>
                  <a:pt x="8886" y="19874"/>
                  <a:pt x="8884" y="19882"/>
                </a:cubicBezTo>
                <a:cubicBezTo>
                  <a:pt x="8883" y="19890"/>
                  <a:pt x="8877" y="19899"/>
                  <a:pt x="8862" y="19910"/>
                </a:cubicBezTo>
                <a:cubicBezTo>
                  <a:pt x="8553" y="19899"/>
                  <a:pt x="8243" y="19889"/>
                  <a:pt x="7935" y="19876"/>
                </a:cubicBezTo>
                <a:cubicBezTo>
                  <a:pt x="7849" y="19872"/>
                  <a:pt x="7766" y="19856"/>
                  <a:pt x="7680" y="19850"/>
                </a:cubicBezTo>
                <a:cubicBezTo>
                  <a:pt x="7502" y="19836"/>
                  <a:pt x="7323" y="19825"/>
                  <a:pt x="7144" y="19814"/>
                </a:cubicBezTo>
                <a:cubicBezTo>
                  <a:pt x="7008" y="19805"/>
                  <a:pt x="6873" y="19799"/>
                  <a:pt x="6740" y="19825"/>
                </a:cubicBezTo>
                <a:cubicBezTo>
                  <a:pt x="6875" y="19840"/>
                  <a:pt x="7012" y="19845"/>
                  <a:pt x="7148" y="19851"/>
                </a:cubicBezTo>
                <a:cubicBezTo>
                  <a:pt x="7189" y="19853"/>
                  <a:pt x="7229" y="19861"/>
                  <a:pt x="7270" y="19866"/>
                </a:cubicBezTo>
                <a:cubicBezTo>
                  <a:pt x="7399" y="19882"/>
                  <a:pt x="7530" y="19914"/>
                  <a:pt x="7655" y="19910"/>
                </a:cubicBezTo>
                <a:cubicBezTo>
                  <a:pt x="7802" y="19906"/>
                  <a:pt x="7909" y="19943"/>
                  <a:pt x="8041" y="19948"/>
                </a:cubicBezTo>
                <a:cubicBezTo>
                  <a:pt x="8064" y="19948"/>
                  <a:pt x="8104" y="19962"/>
                  <a:pt x="8104" y="19970"/>
                </a:cubicBezTo>
                <a:cubicBezTo>
                  <a:pt x="8105" y="20011"/>
                  <a:pt x="8185" y="20011"/>
                  <a:pt x="8241" y="20010"/>
                </a:cubicBezTo>
                <a:cubicBezTo>
                  <a:pt x="8403" y="20006"/>
                  <a:pt x="8566" y="19997"/>
                  <a:pt x="8726" y="19987"/>
                </a:cubicBezTo>
                <a:cubicBezTo>
                  <a:pt x="9000" y="19969"/>
                  <a:pt x="9269" y="19934"/>
                  <a:pt x="9553" y="19952"/>
                </a:cubicBezTo>
                <a:cubicBezTo>
                  <a:pt x="9583" y="19954"/>
                  <a:pt x="9615" y="19951"/>
                  <a:pt x="9647" y="19949"/>
                </a:cubicBezTo>
                <a:cubicBezTo>
                  <a:pt x="9640" y="19951"/>
                  <a:pt x="9634" y="19954"/>
                  <a:pt x="9627" y="19956"/>
                </a:cubicBezTo>
                <a:cubicBezTo>
                  <a:pt x="9621" y="19958"/>
                  <a:pt x="9615" y="19960"/>
                  <a:pt x="9608" y="19962"/>
                </a:cubicBezTo>
                <a:cubicBezTo>
                  <a:pt x="9312" y="19986"/>
                  <a:pt x="9017" y="20009"/>
                  <a:pt x="8718" y="20019"/>
                </a:cubicBezTo>
                <a:cubicBezTo>
                  <a:pt x="8368" y="20031"/>
                  <a:pt x="8011" y="20019"/>
                  <a:pt x="7658" y="20011"/>
                </a:cubicBezTo>
                <a:cubicBezTo>
                  <a:pt x="7398" y="20006"/>
                  <a:pt x="7140" y="19993"/>
                  <a:pt x="6881" y="19982"/>
                </a:cubicBezTo>
                <a:cubicBezTo>
                  <a:pt x="6807" y="19979"/>
                  <a:pt x="6734" y="19972"/>
                  <a:pt x="6661" y="19966"/>
                </a:cubicBezTo>
                <a:cubicBezTo>
                  <a:pt x="6453" y="19949"/>
                  <a:pt x="6247" y="19930"/>
                  <a:pt x="6038" y="19915"/>
                </a:cubicBezTo>
                <a:cubicBezTo>
                  <a:pt x="5851" y="19902"/>
                  <a:pt x="5662" y="19892"/>
                  <a:pt x="5474" y="19881"/>
                </a:cubicBezTo>
                <a:cubicBezTo>
                  <a:pt x="5441" y="19878"/>
                  <a:pt x="5409" y="19871"/>
                  <a:pt x="5345" y="19863"/>
                </a:cubicBezTo>
                <a:cubicBezTo>
                  <a:pt x="5385" y="19861"/>
                  <a:pt x="5417" y="19860"/>
                  <a:pt x="5445" y="19859"/>
                </a:cubicBezTo>
                <a:cubicBezTo>
                  <a:pt x="5474" y="19858"/>
                  <a:pt x="5500" y="19857"/>
                  <a:pt x="5528" y="19856"/>
                </a:cubicBezTo>
                <a:cubicBezTo>
                  <a:pt x="5469" y="19844"/>
                  <a:pt x="5413" y="19832"/>
                  <a:pt x="5358" y="19820"/>
                </a:cubicBezTo>
                <a:cubicBezTo>
                  <a:pt x="5304" y="19809"/>
                  <a:pt x="5251" y="19797"/>
                  <a:pt x="5198" y="19786"/>
                </a:cubicBezTo>
                <a:cubicBezTo>
                  <a:pt x="5196" y="19787"/>
                  <a:pt x="5194" y="19788"/>
                  <a:pt x="5192" y="19789"/>
                </a:cubicBezTo>
                <a:cubicBezTo>
                  <a:pt x="5191" y="19790"/>
                  <a:pt x="5189" y="19791"/>
                  <a:pt x="5188" y="19792"/>
                </a:cubicBezTo>
                <a:cubicBezTo>
                  <a:pt x="5199" y="19798"/>
                  <a:pt x="5210" y="19803"/>
                  <a:pt x="5225" y="19810"/>
                </a:cubicBezTo>
                <a:cubicBezTo>
                  <a:pt x="5239" y="19817"/>
                  <a:pt x="5256" y="19826"/>
                  <a:pt x="5280" y="19837"/>
                </a:cubicBezTo>
                <a:cubicBezTo>
                  <a:pt x="5182" y="19842"/>
                  <a:pt x="5111" y="19851"/>
                  <a:pt x="5039" y="19850"/>
                </a:cubicBezTo>
                <a:cubicBezTo>
                  <a:pt x="4908" y="19847"/>
                  <a:pt x="4776" y="19841"/>
                  <a:pt x="4646" y="19833"/>
                </a:cubicBezTo>
                <a:cubicBezTo>
                  <a:pt x="4582" y="19829"/>
                  <a:pt x="4522" y="19816"/>
                  <a:pt x="4458" y="19809"/>
                </a:cubicBezTo>
                <a:cubicBezTo>
                  <a:pt x="4368" y="19799"/>
                  <a:pt x="4264" y="19776"/>
                  <a:pt x="4188" y="19786"/>
                </a:cubicBezTo>
                <a:cubicBezTo>
                  <a:pt x="4052" y="19803"/>
                  <a:pt x="3945" y="19786"/>
                  <a:pt x="3833" y="19766"/>
                </a:cubicBezTo>
                <a:cubicBezTo>
                  <a:pt x="3699" y="19742"/>
                  <a:pt x="3566" y="19720"/>
                  <a:pt x="3433" y="19696"/>
                </a:cubicBezTo>
                <a:lnTo>
                  <a:pt x="9192" y="19629"/>
                </a:lnTo>
                <a:close/>
                <a:moveTo>
                  <a:pt x="9149" y="19905"/>
                </a:moveTo>
                <a:cubicBezTo>
                  <a:pt x="9132" y="19907"/>
                  <a:pt x="9109" y="19911"/>
                  <a:pt x="9091" y="19913"/>
                </a:cubicBezTo>
                <a:cubicBezTo>
                  <a:pt x="9060" y="19917"/>
                  <a:pt x="9023" y="19915"/>
                  <a:pt x="8990" y="19913"/>
                </a:cubicBezTo>
                <a:cubicBezTo>
                  <a:pt x="9016" y="19912"/>
                  <a:pt x="9043" y="19910"/>
                  <a:pt x="9070" y="19908"/>
                </a:cubicBezTo>
                <a:cubicBezTo>
                  <a:pt x="9096" y="19907"/>
                  <a:pt x="9123" y="19906"/>
                  <a:pt x="9149" y="19905"/>
                </a:cubicBezTo>
                <a:close/>
                <a:moveTo>
                  <a:pt x="12302" y="20173"/>
                </a:moveTo>
                <a:cubicBezTo>
                  <a:pt x="12335" y="20169"/>
                  <a:pt x="12373" y="20172"/>
                  <a:pt x="12408" y="20173"/>
                </a:cubicBezTo>
                <a:cubicBezTo>
                  <a:pt x="12379" y="20175"/>
                  <a:pt x="12351" y="20176"/>
                  <a:pt x="12322" y="20178"/>
                </a:cubicBezTo>
                <a:cubicBezTo>
                  <a:pt x="12293" y="20179"/>
                  <a:pt x="12264" y="20182"/>
                  <a:pt x="12236" y="20183"/>
                </a:cubicBezTo>
                <a:cubicBezTo>
                  <a:pt x="12256" y="20180"/>
                  <a:pt x="12282" y="20176"/>
                  <a:pt x="12302" y="20173"/>
                </a:cubicBezTo>
                <a:close/>
              </a:path>
            </a:pathLst>
          </a:custGeom>
        </p:spPr>
      </p:pic>
      <p:sp>
        <p:nvSpPr>
          <p:cNvPr id="891" name="Shape"/>
          <p:cNvSpPr>
            <a:spLocks noGrp="1"/>
          </p:cNvSpPr>
          <p:nvPr>
            <p:ph type="body" idx="15"/>
          </p:nvPr>
        </p:nvSpPr>
        <p:spPr>
          <a:xfrm>
            <a:off x="8581313" y="7702771"/>
            <a:ext cx="1236455" cy="1178650"/>
          </a:xfrm>
          <a:custGeom>
            <a:avLst/>
            <a:gdLst/>
            <a:ahLst/>
            <a:cxnLst>
              <a:cxn ang="0">
                <a:pos x="wd2" y="hd2"/>
              </a:cxn>
              <a:cxn ang="5400000">
                <a:pos x="wd2" y="hd2"/>
              </a:cxn>
              <a:cxn ang="10800000">
                <a:pos x="wd2" y="hd2"/>
              </a:cxn>
              <a:cxn ang="16200000">
                <a:pos x="wd2" y="hd2"/>
              </a:cxn>
            </a:cxnLst>
            <a:rect l="0" t="0" r="r" b="b"/>
            <a:pathLst>
              <a:path w="21568" h="21583" extrusionOk="0">
                <a:moveTo>
                  <a:pt x="16592" y="2"/>
                </a:moveTo>
                <a:cubicBezTo>
                  <a:pt x="16492" y="-9"/>
                  <a:pt x="16386" y="16"/>
                  <a:pt x="16290" y="57"/>
                </a:cubicBezTo>
                <a:cubicBezTo>
                  <a:pt x="16249" y="74"/>
                  <a:pt x="16225" y="182"/>
                  <a:pt x="16193" y="245"/>
                </a:cubicBezTo>
                <a:cubicBezTo>
                  <a:pt x="16240" y="268"/>
                  <a:pt x="16289" y="302"/>
                  <a:pt x="16336" y="306"/>
                </a:cubicBezTo>
                <a:cubicBezTo>
                  <a:pt x="16441" y="316"/>
                  <a:pt x="16545" y="312"/>
                  <a:pt x="16650" y="312"/>
                </a:cubicBezTo>
                <a:cubicBezTo>
                  <a:pt x="16653" y="348"/>
                  <a:pt x="16656" y="380"/>
                  <a:pt x="16659" y="416"/>
                </a:cubicBezTo>
                <a:cubicBezTo>
                  <a:pt x="16603" y="443"/>
                  <a:pt x="16546" y="497"/>
                  <a:pt x="16491" y="495"/>
                </a:cubicBezTo>
                <a:cubicBezTo>
                  <a:pt x="16260" y="486"/>
                  <a:pt x="16030" y="460"/>
                  <a:pt x="15799" y="440"/>
                </a:cubicBezTo>
                <a:cubicBezTo>
                  <a:pt x="15671" y="429"/>
                  <a:pt x="15542" y="420"/>
                  <a:pt x="15414" y="404"/>
                </a:cubicBezTo>
                <a:cubicBezTo>
                  <a:pt x="15307" y="390"/>
                  <a:pt x="15200" y="344"/>
                  <a:pt x="15095" y="355"/>
                </a:cubicBezTo>
                <a:cubicBezTo>
                  <a:pt x="14983" y="367"/>
                  <a:pt x="14871" y="428"/>
                  <a:pt x="14731" y="477"/>
                </a:cubicBezTo>
                <a:cubicBezTo>
                  <a:pt x="14755" y="314"/>
                  <a:pt x="14770" y="216"/>
                  <a:pt x="14785" y="118"/>
                </a:cubicBezTo>
                <a:cubicBezTo>
                  <a:pt x="14476" y="3"/>
                  <a:pt x="14417" y="373"/>
                  <a:pt x="14295" y="623"/>
                </a:cubicBezTo>
                <a:cubicBezTo>
                  <a:pt x="14133" y="296"/>
                  <a:pt x="13756" y="295"/>
                  <a:pt x="13548" y="550"/>
                </a:cubicBezTo>
                <a:cubicBezTo>
                  <a:pt x="13464" y="495"/>
                  <a:pt x="13378" y="393"/>
                  <a:pt x="13343" y="422"/>
                </a:cubicBezTo>
                <a:cubicBezTo>
                  <a:pt x="13121" y="604"/>
                  <a:pt x="12922" y="745"/>
                  <a:pt x="12643" y="616"/>
                </a:cubicBezTo>
                <a:cubicBezTo>
                  <a:pt x="12449" y="527"/>
                  <a:pt x="12219" y="591"/>
                  <a:pt x="12006" y="586"/>
                </a:cubicBezTo>
                <a:cubicBezTo>
                  <a:pt x="11905" y="584"/>
                  <a:pt x="11803" y="567"/>
                  <a:pt x="11704" y="586"/>
                </a:cubicBezTo>
                <a:cubicBezTo>
                  <a:pt x="11466" y="631"/>
                  <a:pt x="11225" y="671"/>
                  <a:pt x="10991" y="750"/>
                </a:cubicBezTo>
                <a:cubicBezTo>
                  <a:pt x="10704" y="848"/>
                  <a:pt x="10421" y="982"/>
                  <a:pt x="10136" y="1097"/>
                </a:cubicBezTo>
                <a:cubicBezTo>
                  <a:pt x="10040" y="1136"/>
                  <a:pt x="9932" y="1221"/>
                  <a:pt x="9847" y="1188"/>
                </a:cubicBezTo>
                <a:cubicBezTo>
                  <a:pt x="9372" y="1005"/>
                  <a:pt x="8962" y="1257"/>
                  <a:pt x="8548" y="1541"/>
                </a:cubicBezTo>
                <a:cubicBezTo>
                  <a:pt x="8169" y="1799"/>
                  <a:pt x="7784" y="2030"/>
                  <a:pt x="7395" y="2252"/>
                </a:cubicBezTo>
                <a:cubicBezTo>
                  <a:pt x="7186" y="2372"/>
                  <a:pt x="6961" y="2441"/>
                  <a:pt x="6745" y="2538"/>
                </a:cubicBezTo>
                <a:cubicBezTo>
                  <a:pt x="5965" y="2891"/>
                  <a:pt x="5188" y="3250"/>
                  <a:pt x="4406" y="3596"/>
                </a:cubicBezTo>
                <a:cubicBezTo>
                  <a:pt x="4214" y="3682"/>
                  <a:pt x="4011" y="3714"/>
                  <a:pt x="3815" y="3785"/>
                </a:cubicBezTo>
                <a:cubicBezTo>
                  <a:pt x="3506" y="3897"/>
                  <a:pt x="3188" y="3983"/>
                  <a:pt x="2893" y="4150"/>
                </a:cubicBezTo>
                <a:cubicBezTo>
                  <a:pt x="2407" y="4424"/>
                  <a:pt x="1934" y="4749"/>
                  <a:pt x="1459" y="5062"/>
                </a:cubicBezTo>
                <a:cubicBezTo>
                  <a:pt x="1365" y="5124"/>
                  <a:pt x="1283" y="5228"/>
                  <a:pt x="1195" y="5311"/>
                </a:cubicBezTo>
                <a:cubicBezTo>
                  <a:pt x="1210" y="5357"/>
                  <a:pt x="1226" y="5400"/>
                  <a:pt x="1242" y="5445"/>
                </a:cubicBezTo>
                <a:cubicBezTo>
                  <a:pt x="1678" y="5255"/>
                  <a:pt x="2113" y="5064"/>
                  <a:pt x="2549" y="4874"/>
                </a:cubicBezTo>
                <a:cubicBezTo>
                  <a:pt x="2555" y="4900"/>
                  <a:pt x="2564" y="4927"/>
                  <a:pt x="2570" y="4953"/>
                </a:cubicBezTo>
                <a:cubicBezTo>
                  <a:pt x="2474" y="5018"/>
                  <a:pt x="2378" y="5106"/>
                  <a:pt x="2277" y="5147"/>
                </a:cubicBezTo>
                <a:cubicBezTo>
                  <a:pt x="1845" y="5322"/>
                  <a:pt x="1413" y="5491"/>
                  <a:pt x="977" y="5646"/>
                </a:cubicBezTo>
                <a:cubicBezTo>
                  <a:pt x="734" y="5732"/>
                  <a:pt x="576" y="5952"/>
                  <a:pt x="592" y="6193"/>
                </a:cubicBezTo>
                <a:cubicBezTo>
                  <a:pt x="732" y="6230"/>
                  <a:pt x="865" y="6268"/>
                  <a:pt x="998" y="6303"/>
                </a:cubicBezTo>
                <a:cubicBezTo>
                  <a:pt x="1000" y="6332"/>
                  <a:pt x="1005" y="6358"/>
                  <a:pt x="1007" y="6388"/>
                </a:cubicBezTo>
                <a:cubicBezTo>
                  <a:pt x="761" y="6533"/>
                  <a:pt x="419" y="6398"/>
                  <a:pt x="286" y="6868"/>
                </a:cubicBezTo>
                <a:cubicBezTo>
                  <a:pt x="456" y="7047"/>
                  <a:pt x="436" y="7105"/>
                  <a:pt x="80" y="7428"/>
                </a:cubicBezTo>
                <a:cubicBezTo>
                  <a:pt x="296" y="7412"/>
                  <a:pt x="480" y="7400"/>
                  <a:pt x="688" y="7385"/>
                </a:cubicBezTo>
                <a:cubicBezTo>
                  <a:pt x="494" y="7693"/>
                  <a:pt x="126" y="7500"/>
                  <a:pt x="1" y="8006"/>
                </a:cubicBezTo>
                <a:cubicBezTo>
                  <a:pt x="97" y="7971"/>
                  <a:pt x="165" y="7951"/>
                  <a:pt x="231" y="7927"/>
                </a:cubicBezTo>
                <a:cubicBezTo>
                  <a:pt x="351" y="7884"/>
                  <a:pt x="467" y="7835"/>
                  <a:pt x="588" y="7799"/>
                </a:cubicBezTo>
                <a:cubicBezTo>
                  <a:pt x="876" y="7712"/>
                  <a:pt x="1166" y="7633"/>
                  <a:pt x="1455" y="7549"/>
                </a:cubicBezTo>
                <a:cubicBezTo>
                  <a:pt x="1584" y="7512"/>
                  <a:pt x="1711" y="7468"/>
                  <a:pt x="1841" y="7440"/>
                </a:cubicBezTo>
                <a:cubicBezTo>
                  <a:pt x="1848" y="7439"/>
                  <a:pt x="1869" y="7544"/>
                  <a:pt x="1879" y="7586"/>
                </a:cubicBezTo>
                <a:cubicBezTo>
                  <a:pt x="2276" y="7512"/>
                  <a:pt x="2605" y="6999"/>
                  <a:pt x="3094" y="7282"/>
                </a:cubicBezTo>
                <a:cubicBezTo>
                  <a:pt x="2357" y="7676"/>
                  <a:pt x="1648" y="8053"/>
                  <a:pt x="940" y="8431"/>
                </a:cubicBezTo>
                <a:cubicBezTo>
                  <a:pt x="940" y="8442"/>
                  <a:pt x="939" y="8451"/>
                  <a:pt x="940" y="8462"/>
                </a:cubicBezTo>
                <a:cubicBezTo>
                  <a:pt x="1094" y="8433"/>
                  <a:pt x="1250" y="8404"/>
                  <a:pt x="1363" y="8383"/>
                </a:cubicBezTo>
                <a:cubicBezTo>
                  <a:pt x="1256" y="8490"/>
                  <a:pt x="1135" y="8615"/>
                  <a:pt x="1015" y="8735"/>
                </a:cubicBezTo>
                <a:cubicBezTo>
                  <a:pt x="954" y="8716"/>
                  <a:pt x="892" y="8700"/>
                  <a:pt x="831" y="8650"/>
                </a:cubicBezTo>
                <a:cubicBezTo>
                  <a:pt x="798" y="8624"/>
                  <a:pt x="714" y="8642"/>
                  <a:pt x="697" y="8681"/>
                </a:cubicBezTo>
                <a:cubicBezTo>
                  <a:pt x="672" y="8735"/>
                  <a:pt x="668" y="8838"/>
                  <a:pt x="688" y="8900"/>
                </a:cubicBezTo>
                <a:cubicBezTo>
                  <a:pt x="746" y="9078"/>
                  <a:pt x="843" y="9181"/>
                  <a:pt x="965" y="9228"/>
                </a:cubicBezTo>
                <a:cubicBezTo>
                  <a:pt x="968" y="9255"/>
                  <a:pt x="970" y="9280"/>
                  <a:pt x="973" y="9307"/>
                </a:cubicBezTo>
                <a:cubicBezTo>
                  <a:pt x="1019" y="9300"/>
                  <a:pt x="1065" y="9290"/>
                  <a:pt x="1112" y="9283"/>
                </a:cubicBezTo>
                <a:cubicBezTo>
                  <a:pt x="1199" y="9290"/>
                  <a:pt x="1248" y="9346"/>
                  <a:pt x="1271" y="9435"/>
                </a:cubicBezTo>
                <a:cubicBezTo>
                  <a:pt x="1187" y="9483"/>
                  <a:pt x="1103" y="9533"/>
                  <a:pt x="1019" y="9581"/>
                </a:cubicBezTo>
                <a:cubicBezTo>
                  <a:pt x="1013" y="9579"/>
                  <a:pt x="1005" y="9577"/>
                  <a:pt x="998" y="9575"/>
                </a:cubicBezTo>
                <a:cubicBezTo>
                  <a:pt x="988" y="9593"/>
                  <a:pt x="985" y="9598"/>
                  <a:pt x="982" y="9605"/>
                </a:cubicBezTo>
                <a:cubicBezTo>
                  <a:pt x="959" y="9618"/>
                  <a:pt x="937" y="9629"/>
                  <a:pt x="915" y="9642"/>
                </a:cubicBezTo>
                <a:cubicBezTo>
                  <a:pt x="936" y="9679"/>
                  <a:pt x="951" y="9702"/>
                  <a:pt x="969" y="9733"/>
                </a:cubicBezTo>
                <a:cubicBezTo>
                  <a:pt x="965" y="9808"/>
                  <a:pt x="965" y="9884"/>
                  <a:pt x="977" y="9958"/>
                </a:cubicBezTo>
                <a:cubicBezTo>
                  <a:pt x="923" y="9986"/>
                  <a:pt x="870" y="10011"/>
                  <a:pt x="797" y="10049"/>
                </a:cubicBezTo>
                <a:cubicBezTo>
                  <a:pt x="885" y="10163"/>
                  <a:pt x="962" y="10247"/>
                  <a:pt x="1040" y="10353"/>
                </a:cubicBezTo>
                <a:cubicBezTo>
                  <a:pt x="1054" y="10486"/>
                  <a:pt x="1053" y="10627"/>
                  <a:pt x="994" y="10779"/>
                </a:cubicBezTo>
                <a:cubicBezTo>
                  <a:pt x="905" y="11008"/>
                  <a:pt x="1293" y="11361"/>
                  <a:pt x="1501" y="11223"/>
                </a:cubicBezTo>
                <a:cubicBezTo>
                  <a:pt x="1665" y="11114"/>
                  <a:pt x="1667" y="11257"/>
                  <a:pt x="1686" y="11332"/>
                </a:cubicBezTo>
                <a:cubicBezTo>
                  <a:pt x="1608" y="11492"/>
                  <a:pt x="1549" y="11607"/>
                  <a:pt x="1506" y="11697"/>
                </a:cubicBezTo>
                <a:cubicBezTo>
                  <a:pt x="1433" y="11715"/>
                  <a:pt x="1324" y="11707"/>
                  <a:pt x="1313" y="11752"/>
                </a:cubicBezTo>
                <a:cubicBezTo>
                  <a:pt x="1286" y="11858"/>
                  <a:pt x="1275" y="12017"/>
                  <a:pt x="1313" y="12105"/>
                </a:cubicBezTo>
                <a:cubicBezTo>
                  <a:pt x="1399" y="12302"/>
                  <a:pt x="1518" y="12471"/>
                  <a:pt x="1610" y="12628"/>
                </a:cubicBezTo>
                <a:cubicBezTo>
                  <a:pt x="1317" y="12641"/>
                  <a:pt x="1130" y="12818"/>
                  <a:pt x="1091" y="13102"/>
                </a:cubicBezTo>
                <a:cubicBezTo>
                  <a:pt x="999" y="13173"/>
                  <a:pt x="898" y="13254"/>
                  <a:pt x="856" y="13376"/>
                </a:cubicBezTo>
                <a:cubicBezTo>
                  <a:pt x="727" y="13753"/>
                  <a:pt x="983" y="13793"/>
                  <a:pt x="1124" y="13941"/>
                </a:cubicBezTo>
                <a:cubicBezTo>
                  <a:pt x="1049" y="13959"/>
                  <a:pt x="986" y="13957"/>
                  <a:pt x="923" y="13953"/>
                </a:cubicBezTo>
                <a:cubicBezTo>
                  <a:pt x="727" y="13943"/>
                  <a:pt x="660" y="14071"/>
                  <a:pt x="751" y="14312"/>
                </a:cubicBezTo>
                <a:cubicBezTo>
                  <a:pt x="791" y="14419"/>
                  <a:pt x="850" y="14525"/>
                  <a:pt x="919" y="14592"/>
                </a:cubicBezTo>
                <a:cubicBezTo>
                  <a:pt x="1129" y="14798"/>
                  <a:pt x="1134" y="14791"/>
                  <a:pt x="936" y="15103"/>
                </a:cubicBezTo>
                <a:cubicBezTo>
                  <a:pt x="1078" y="15261"/>
                  <a:pt x="1202" y="15462"/>
                  <a:pt x="1359" y="15559"/>
                </a:cubicBezTo>
                <a:cubicBezTo>
                  <a:pt x="1520" y="15659"/>
                  <a:pt x="1712" y="15651"/>
                  <a:pt x="1887" y="15711"/>
                </a:cubicBezTo>
                <a:cubicBezTo>
                  <a:pt x="1946" y="15731"/>
                  <a:pt x="2021" y="15806"/>
                  <a:pt x="2038" y="15881"/>
                </a:cubicBezTo>
                <a:cubicBezTo>
                  <a:pt x="2056" y="15961"/>
                  <a:pt x="2015" y="16067"/>
                  <a:pt x="1992" y="16210"/>
                </a:cubicBezTo>
                <a:cubicBezTo>
                  <a:pt x="1826" y="15931"/>
                  <a:pt x="1771" y="15873"/>
                  <a:pt x="1610" y="16015"/>
                </a:cubicBezTo>
                <a:cubicBezTo>
                  <a:pt x="1335" y="16260"/>
                  <a:pt x="977" y="16418"/>
                  <a:pt x="927" y="17019"/>
                </a:cubicBezTo>
                <a:cubicBezTo>
                  <a:pt x="683" y="17155"/>
                  <a:pt x="331" y="17611"/>
                  <a:pt x="219" y="17955"/>
                </a:cubicBezTo>
                <a:cubicBezTo>
                  <a:pt x="200" y="18012"/>
                  <a:pt x="173" y="18090"/>
                  <a:pt x="185" y="18138"/>
                </a:cubicBezTo>
                <a:cubicBezTo>
                  <a:pt x="250" y="18389"/>
                  <a:pt x="165" y="18556"/>
                  <a:pt x="59" y="18734"/>
                </a:cubicBezTo>
                <a:cubicBezTo>
                  <a:pt x="15" y="18809"/>
                  <a:pt x="-16" y="18968"/>
                  <a:pt x="9" y="19044"/>
                </a:cubicBezTo>
                <a:cubicBezTo>
                  <a:pt x="30" y="19107"/>
                  <a:pt x="142" y="19104"/>
                  <a:pt x="215" y="19129"/>
                </a:cubicBezTo>
                <a:cubicBezTo>
                  <a:pt x="239" y="19137"/>
                  <a:pt x="265" y="19138"/>
                  <a:pt x="311" y="19141"/>
                </a:cubicBezTo>
                <a:cubicBezTo>
                  <a:pt x="234" y="19360"/>
                  <a:pt x="171" y="19546"/>
                  <a:pt x="85" y="19792"/>
                </a:cubicBezTo>
                <a:cubicBezTo>
                  <a:pt x="309" y="19878"/>
                  <a:pt x="538" y="19949"/>
                  <a:pt x="759" y="20053"/>
                </a:cubicBezTo>
                <a:cubicBezTo>
                  <a:pt x="1272" y="20294"/>
                  <a:pt x="1775" y="20566"/>
                  <a:pt x="2289" y="20795"/>
                </a:cubicBezTo>
                <a:cubicBezTo>
                  <a:pt x="2523" y="20900"/>
                  <a:pt x="2793" y="21055"/>
                  <a:pt x="3010" y="20978"/>
                </a:cubicBezTo>
                <a:cubicBezTo>
                  <a:pt x="3330" y="20864"/>
                  <a:pt x="3591" y="20988"/>
                  <a:pt x="3845" y="21166"/>
                </a:cubicBezTo>
                <a:cubicBezTo>
                  <a:pt x="4208" y="21421"/>
                  <a:pt x="4587" y="21536"/>
                  <a:pt x="4981" y="21580"/>
                </a:cubicBezTo>
                <a:cubicBezTo>
                  <a:pt x="5080" y="21591"/>
                  <a:pt x="5187" y="21566"/>
                  <a:pt x="5282" y="21525"/>
                </a:cubicBezTo>
                <a:cubicBezTo>
                  <a:pt x="5323" y="21508"/>
                  <a:pt x="5343" y="21406"/>
                  <a:pt x="5375" y="21343"/>
                </a:cubicBezTo>
                <a:cubicBezTo>
                  <a:pt x="5328" y="21320"/>
                  <a:pt x="5284" y="21280"/>
                  <a:pt x="5236" y="21276"/>
                </a:cubicBezTo>
                <a:cubicBezTo>
                  <a:pt x="5131" y="21266"/>
                  <a:pt x="5023" y="21276"/>
                  <a:pt x="4918" y="21276"/>
                </a:cubicBezTo>
                <a:cubicBezTo>
                  <a:pt x="4915" y="21240"/>
                  <a:pt x="4912" y="21202"/>
                  <a:pt x="4909" y="21166"/>
                </a:cubicBezTo>
                <a:cubicBezTo>
                  <a:pt x="4965" y="21139"/>
                  <a:pt x="5022" y="21085"/>
                  <a:pt x="5077" y="21087"/>
                </a:cubicBezTo>
                <a:cubicBezTo>
                  <a:pt x="5308" y="21096"/>
                  <a:pt x="5538" y="21122"/>
                  <a:pt x="5769" y="21142"/>
                </a:cubicBezTo>
                <a:cubicBezTo>
                  <a:pt x="5897" y="21153"/>
                  <a:pt x="6026" y="21168"/>
                  <a:pt x="6154" y="21184"/>
                </a:cubicBezTo>
                <a:cubicBezTo>
                  <a:pt x="6261" y="21198"/>
                  <a:pt x="6368" y="21238"/>
                  <a:pt x="6473" y="21227"/>
                </a:cubicBezTo>
                <a:cubicBezTo>
                  <a:pt x="6585" y="21215"/>
                  <a:pt x="6697" y="21154"/>
                  <a:pt x="6837" y="21105"/>
                </a:cubicBezTo>
                <a:cubicBezTo>
                  <a:pt x="6813" y="21268"/>
                  <a:pt x="6798" y="21372"/>
                  <a:pt x="6783" y="21470"/>
                </a:cubicBezTo>
                <a:cubicBezTo>
                  <a:pt x="7092" y="21585"/>
                  <a:pt x="7156" y="21209"/>
                  <a:pt x="7278" y="20959"/>
                </a:cubicBezTo>
                <a:cubicBezTo>
                  <a:pt x="7439" y="21286"/>
                  <a:pt x="7812" y="21293"/>
                  <a:pt x="8020" y="21039"/>
                </a:cubicBezTo>
                <a:cubicBezTo>
                  <a:pt x="8104" y="21093"/>
                  <a:pt x="8190" y="21189"/>
                  <a:pt x="8225" y="21160"/>
                </a:cubicBezTo>
                <a:cubicBezTo>
                  <a:pt x="8447" y="20978"/>
                  <a:pt x="8651" y="20837"/>
                  <a:pt x="8929" y="20966"/>
                </a:cubicBezTo>
                <a:cubicBezTo>
                  <a:pt x="9124" y="21055"/>
                  <a:pt x="9349" y="20997"/>
                  <a:pt x="9562" y="21002"/>
                </a:cubicBezTo>
                <a:cubicBezTo>
                  <a:pt x="9663" y="21004"/>
                  <a:pt x="9769" y="21021"/>
                  <a:pt x="9868" y="21002"/>
                </a:cubicBezTo>
                <a:cubicBezTo>
                  <a:pt x="10107" y="20957"/>
                  <a:pt x="10343" y="20911"/>
                  <a:pt x="10577" y="20832"/>
                </a:cubicBezTo>
                <a:cubicBezTo>
                  <a:pt x="10864" y="20734"/>
                  <a:pt x="11147" y="20600"/>
                  <a:pt x="11432" y="20485"/>
                </a:cubicBezTo>
                <a:cubicBezTo>
                  <a:pt x="11528" y="20446"/>
                  <a:pt x="11636" y="20361"/>
                  <a:pt x="11721" y="20394"/>
                </a:cubicBezTo>
                <a:cubicBezTo>
                  <a:pt x="12196" y="20577"/>
                  <a:pt x="12606" y="20331"/>
                  <a:pt x="13020" y="20047"/>
                </a:cubicBezTo>
                <a:cubicBezTo>
                  <a:pt x="13399" y="19789"/>
                  <a:pt x="13788" y="19552"/>
                  <a:pt x="14177" y="19330"/>
                </a:cubicBezTo>
                <a:cubicBezTo>
                  <a:pt x="14386" y="19210"/>
                  <a:pt x="14607" y="19147"/>
                  <a:pt x="14823" y="19050"/>
                </a:cubicBezTo>
                <a:cubicBezTo>
                  <a:pt x="15603" y="18697"/>
                  <a:pt x="16380" y="18332"/>
                  <a:pt x="17162" y="17986"/>
                </a:cubicBezTo>
                <a:cubicBezTo>
                  <a:pt x="17354" y="17900"/>
                  <a:pt x="17561" y="17868"/>
                  <a:pt x="17757" y="17797"/>
                </a:cubicBezTo>
                <a:cubicBezTo>
                  <a:pt x="18066" y="17685"/>
                  <a:pt x="18380" y="17605"/>
                  <a:pt x="18675" y="17438"/>
                </a:cubicBezTo>
                <a:cubicBezTo>
                  <a:pt x="19161" y="17164"/>
                  <a:pt x="19634" y="16833"/>
                  <a:pt x="20109" y="16520"/>
                </a:cubicBezTo>
                <a:cubicBezTo>
                  <a:pt x="20203" y="16458"/>
                  <a:pt x="20285" y="16360"/>
                  <a:pt x="20373" y="16277"/>
                </a:cubicBezTo>
                <a:cubicBezTo>
                  <a:pt x="20358" y="16231"/>
                  <a:pt x="20342" y="16182"/>
                  <a:pt x="20326" y="16137"/>
                </a:cubicBezTo>
                <a:cubicBezTo>
                  <a:pt x="19890" y="16327"/>
                  <a:pt x="19455" y="16518"/>
                  <a:pt x="19019" y="16708"/>
                </a:cubicBezTo>
                <a:cubicBezTo>
                  <a:pt x="19013" y="16682"/>
                  <a:pt x="19008" y="16655"/>
                  <a:pt x="19002" y="16629"/>
                </a:cubicBezTo>
                <a:cubicBezTo>
                  <a:pt x="19099" y="16564"/>
                  <a:pt x="19190" y="16482"/>
                  <a:pt x="19291" y="16441"/>
                </a:cubicBezTo>
                <a:cubicBezTo>
                  <a:pt x="19723" y="16266"/>
                  <a:pt x="20155" y="16097"/>
                  <a:pt x="20591" y="15942"/>
                </a:cubicBezTo>
                <a:cubicBezTo>
                  <a:pt x="20834" y="15856"/>
                  <a:pt x="20992" y="15630"/>
                  <a:pt x="20976" y="15389"/>
                </a:cubicBezTo>
                <a:cubicBezTo>
                  <a:pt x="20836" y="15352"/>
                  <a:pt x="20703" y="15320"/>
                  <a:pt x="20570" y="15285"/>
                </a:cubicBezTo>
                <a:cubicBezTo>
                  <a:pt x="20568" y="15256"/>
                  <a:pt x="20567" y="15224"/>
                  <a:pt x="20565" y="15194"/>
                </a:cubicBezTo>
                <a:cubicBezTo>
                  <a:pt x="20811" y="15049"/>
                  <a:pt x="21153" y="15184"/>
                  <a:pt x="21286" y="14714"/>
                </a:cubicBezTo>
                <a:cubicBezTo>
                  <a:pt x="21116" y="14535"/>
                  <a:pt x="21136" y="14477"/>
                  <a:pt x="21492" y="14154"/>
                </a:cubicBezTo>
                <a:cubicBezTo>
                  <a:pt x="21276" y="14170"/>
                  <a:pt x="21088" y="14182"/>
                  <a:pt x="20880" y="14197"/>
                </a:cubicBezTo>
                <a:cubicBezTo>
                  <a:pt x="21074" y="13889"/>
                  <a:pt x="21442" y="14082"/>
                  <a:pt x="21567" y="13576"/>
                </a:cubicBezTo>
                <a:cubicBezTo>
                  <a:pt x="21471" y="13611"/>
                  <a:pt x="21408" y="13637"/>
                  <a:pt x="21341" y="13662"/>
                </a:cubicBezTo>
                <a:cubicBezTo>
                  <a:pt x="21222" y="13704"/>
                  <a:pt x="21101" y="13753"/>
                  <a:pt x="20980" y="13789"/>
                </a:cubicBezTo>
                <a:cubicBezTo>
                  <a:pt x="20692" y="13876"/>
                  <a:pt x="20402" y="13955"/>
                  <a:pt x="20113" y="14039"/>
                </a:cubicBezTo>
                <a:cubicBezTo>
                  <a:pt x="19984" y="14076"/>
                  <a:pt x="19857" y="14114"/>
                  <a:pt x="19727" y="14142"/>
                </a:cubicBezTo>
                <a:cubicBezTo>
                  <a:pt x="19720" y="14143"/>
                  <a:pt x="19703" y="14038"/>
                  <a:pt x="19694" y="13996"/>
                </a:cubicBezTo>
                <a:cubicBezTo>
                  <a:pt x="19297" y="14070"/>
                  <a:pt x="18968" y="14583"/>
                  <a:pt x="18478" y="14300"/>
                </a:cubicBezTo>
                <a:cubicBezTo>
                  <a:pt x="19215" y="13906"/>
                  <a:pt x="19920" y="13529"/>
                  <a:pt x="20628" y="13151"/>
                </a:cubicBezTo>
                <a:cubicBezTo>
                  <a:pt x="20628" y="13140"/>
                  <a:pt x="20629" y="13131"/>
                  <a:pt x="20628" y="13120"/>
                </a:cubicBezTo>
                <a:cubicBezTo>
                  <a:pt x="20474" y="13149"/>
                  <a:pt x="20318" y="13178"/>
                  <a:pt x="20205" y="13199"/>
                </a:cubicBezTo>
                <a:cubicBezTo>
                  <a:pt x="20312" y="13092"/>
                  <a:pt x="20437" y="12973"/>
                  <a:pt x="20557" y="12853"/>
                </a:cubicBezTo>
                <a:cubicBezTo>
                  <a:pt x="20618" y="12872"/>
                  <a:pt x="20680" y="12888"/>
                  <a:pt x="20741" y="12938"/>
                </a:cubicBezTo>
                <a:cubicBezTo>
                  <a:pt x="20774" y="12964"/>
                  <a:pt x="20854" y="12946"/>
                  <a:pt x="20871" y="12907"/>
                </a:cubicBezTo>
                <a:cubicBezTo>
                  <a:pt x="20896" y="12853"/>
                  <a:pt x="20900" y="12744"/>
                  <a:pt x="20880" y="12682"/>
                </a:cubicBezTo>
                <a:cubicBezTo>
                  <a:pt x="20822" y="12503"/>
                  <a:pt x="20725" y="12406"/>
                  <a:pt x="20603" y="12360"/>
                </a:cubicBezTo>
                <a:cubicBezTo>
                  <a:pt x="20600" y="12332"/>
                  <a:pt x="20598" y="12303"/>
                  <a:pt x="20595" y="12275"/>
                </a:cubicBezTo>
                <a:cubicBezTo>
                  <a:pt x="20549" y="12282"/>
                  <a:pt x="20503" y="12292"/>
                  <a:pt x="20456" y="12299"/>
                </a:cubicBezTo>
                <a:cubicBezTo>
                  <a:pt x="20369" y="12292"/>
                  <a:pt x="20320" y="12237"/>
                  <a:pt x="20297" y="12147"/>
                </a:cubicBezTo>
                <a:cubicBezTo>
                  <a:pt x="20381" y="12099"/>
                  <a:pt x="20465" y="12049"/>
                  <a:pt x="20549" y="12001"/>
                </a:cubicBezTo>
                <a:cubicBezTo>
                  <a:pt x="20555" y="12003"/>
                  <a:pt x="20563" y="12005"/>
                  <a:pt x="20570" y="12007"/>
                </a:cubicBezTo>
                <a:cubicBezTo>
                  <a:pt x="20580" y="11989"/>
                  <a:pt x="20583" y="11984"/>
                  <a:pt x="20586" y="11977"/>
                </a:cubicBezTo>
                <a:cubicBezTo>
                  <a:pt x="20609" y="11964"/>
                  <a:pt x="20631" y="11953"/>
                  <a:pt x="20653" y="11940"/>
                </a:cubicBezTo>
                <a:cubicBezTo>
                  <a:pt x="20631" y="11902"/>
                  <a:pt x="20617" y="11880"/>
                  <a:pt x="20599" y="11849"/>
                </a:cubicBezTo>
                <a:cubicBezTo>
                  <a:pt x="20603" y="11776"/>
                  <a:pt x="20606" y="11702"/>
                  <a:pt x="20595" y="11630"/>
                </a:cubicBezTo>
                <a:cubicBezTo>
                  <a:pt x="20649" y="11602"/>
                  <a:pt x="20699" y="11571"/>
                  <a:pt x="20771" y="11533"/>
                </a:cubicBezTo>
                <a:cubicBezTo>
                  <a:pt x="20683" y="11419"/>
                  <a:pt x="20610" y="11334"/>
                  <a:pt x="20532" y="11229"/>
                </a:cubicBezTo>
                <a:cubicBezTo>
                  <a:pt x="20518" y="11097"/>
                  <a:pt x="20519" y="10960"/>
                  <a:pt x="20578" y="10809"/>
                </a:cubicBezTo>
                <a:cubicBezTo>
                  <a:pt x="20667" y="10580"/>
                  <a:pt x="20275" y="10221"/>
                  <a:pt x="20067" y="10359"/>
                </a:cubicBezTo>
                <a:cubicBezTo>
                  <a:pt x="19903" y="10468"/>
                  <a:pt x="19905" y="10325"/>
                  <a:pt x="19886" y="10250"/>
                </a:cubicBezTo>
                <a:cubicBezTo>
                  <a:pt x="19964" y="10090"/>
                  <a:pt x="20019" y="9981"/>
                  <a:pt x="20062" y="9891"/>
                </a:cubicBezTo>
                <a:cubicBezTo>
                  <a:pt x="20135" y="9873"/>
                  <a:pt x="20248" y="9882"/>
                  <a:pt x="20259" y="9836"/>
                </a:cubicBezTo>
                <a:cubicBezTo>
                  <a:pt x="20287" y="9730"/>
                  <a:pt x="20293" y="9571"/>
                  <a:pt x="20255" y="9483"/>
                </a:cubicBezTo>
                <a:cubicBezTo>
                  <a:pt x="20169" y="9286"/>
                  <a:pt x="20050" y="9117"/>
                  <a:pt x="19958" y="8960"/>
                </a:cubicBezTo>
                <a:cubicBezTo>
                  <a:pt x="20251" y="8947"/>
                  <a:pt x="20442" y="8764"/>
                  <a:pt x="20482" y="8480"/>
                </a:cubicBezTo>
                <a:cubicBezTo>
                  <a:pt x="20573" y="8409"/>
                  <a:pt x="20670" y="8334"/>
                  <a:pt x="20712" y="8212"/>
                </a:cubicBezTo>
                <a:cubicBezTo>
                  <a:pt x="20841" y="7835"/>
                  <a:pt x="20585" y="7789"/>
                  <a:pt x="20444" y="7641"/>
                </a:cubicBezTo>
                <a:cubicBezTo>
                  <a:pt x="20519" y="7623"/>
                  <a:pt x="20582" y="7631"/>
                  <a:pt x="20645" y="7635"/>
                </a:cubicBezTo>
                <a:cubicBezTo>
                  <a:pt x="20841" y="7645"/>
                  <a:pt x="20908" y="7511"/>
                  <a:pt x="20817" y="7270"/>
                </a:cubicBezTo>
                <a:cubicBezTo>
                  <a:pt x="20777" y="7163"/>
                  <a:pt x="20718" y="7057"/>
                  <a:pt x="20649" y="6990"/>
                </a:cubicBezTo>
                <a:cubicBezTo>
                  <a:pt x="20439" y="6784"/>
                  <a:pt x="20438" y="6791"/>
                  <a:pt x="20637" y="6479"/>
                </a:cubicBezTo>
                <a:cubicBezTo>
                  <a:pt x="20494" y="6321"/>
                  <a:pt x="20366" y="6120"/>
                  <a:pt x="20209" y="6023"/>
                </a:cubicBezTo>
                <a:cubicBezTo>
                  <a:pt x="20048" y="5923"/>
                  <a:pt x="19856" y="5937"/>
                  <a:pt x="19681" y="5877"/>
                </a:cubicBezTo>
                <a:cubicBezTo>
                  <a:pt x="19622" y="5857"/>
                  <a:pt x="19547" y="5782"/>
                  <a:pt x="19530" y="5707"/>
                </a:cubicBezTo>
                <a:cubicBezTo>
                  <a:pt x="19512" y="5627"/>
                  <a:pt x="19553" y="5515"/>
                  <a:pt x="19576" y="5372"/>
                </a:cubicBezTo>
                <a:cubicBezTo>
                  <a:pt x="19742" y="5651"/>
                  <a:pt x="19801" y="5709"/>
                  <a:pt x="19962" y="5567"/>
                </a:cubicBezTo>
                <a:cubicBezTo>
                  <a:pt x="20237" y="5322"/>
                  <a:pt x="20591" y="5164"/>
                  <a:pt x="20641" y="4563"/>
                </a:cubicBezTo>
                <a:cubicBezTo>
                  <a:pt x="20885" y="4427"/>
                  <a:pt x="21237" y="3971"/>
                  <a:pt x="21349" y="3627"/>
                </a:cubicBezTo>
                <a:cubicBezTo>
                  <a:pt x="21368" y="3570"/>
                  <a:pt x="21395" y="3492"/>
                  <a:pt x="21383" y="3444"/>
                </a:cubicBezTo>
                <a:cubicBezTo>
                  <a:pt x="21318" y="3193"/>
                  <a:pt x="21403" y="3033"/>
                  <a:pt x="21509" y="2854"/>
                </a:cubicBezTo>
                <a:cubicBezTo>
                  <a:pt x="21553" y="2779"/>
                  <a:pt x="21584" y="2621"/>
                  <a:pt x="21559" y="2544"/>
                </a:cubicBezTo>
                <a:cubicBezTo>
                  <a:pt x="21538" y="2481"/>
                  <a:pt x="21426" y="2478"/>
                  <a:pt x="21353" y="2453"/>
                </a:cubicBezTo>
                <a:cubicBezTo>
                  <a:pt x="21329" y="2445"/>
                  <a:pt x="21303" y="2450"/>
                  <a:pt x="21257" y="2447"/>
                </a:cubicBezTo>
                <a:cubicBezTo>
                  <a:pt x="21334" y="2228"/>
                  <a:pt x="21402" y="2042"/>
                  <a:pt x="21488" y="1796"/>
                </a:cubicBezTo>
                <a:cubicBezTo>
                  <a:pt x="21263" y="1710"/>
                  <a:pt x="21034" y="1633"/>
                  <a:pt x="20813" y="1529"/>
                </a:cubicBezTo>
                <a:cubicBezTo>
                  <a:pt x="20301" y="1288"/>
                  <a:pt x="19793" y="1016"/>
                  <a:pt x="19279" y="787"/>
                </a:cubicBezTo>
                <a:cubicBezTo>
                  <a:pt x="19045" y="682"/>
                  <a:pt x="18779" y="533"/>
                  <a:pt x="18562" y="610"/>
                </a:cubicBezTo>
                <a:cubicBezTo>
                  <a:pt x="18242" y="724"/>
                  <a:pt x="17977" y="600"/>
                  <a:pt x="17723" y="422"/>
                </a:cubicBezTo>
                <a:cubicBezTo>
                  <a:pt x="17360" y="167"/>
                  <a:pt x="16986" y="46"/>
                  <a:pt x="16592" y="2"/>
                </a:cubicBezTo>
                <a:close/>
              </a:path>
            </a:pathLst>
          </a:custGeom>
        </p:spPr>
        <p:txBody>
          <a:bodyPr/>
          <a:lstStyle/>
          <a:p>
            <a:pPr defTabSz="642937">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p>
        </p:txBody>
      </p:sp>
      <p:sp>
        <p:nvSpPr>
          <p:cNvPr id="892" name="Venenatis Euismod Purus"/>
          <p:cNvSpPr txBox="1">
            <a:spLocks noGrp="1"/>
          </p:cNvSpPr>
          <p:nvPr>
            <p:ph type="body" idx="16"/>
          </p:nvPr>
        </p:nvSpPr>
        <p:spPr>
          <a:xfrm>
            <a:off x="11087196" y="7832332"/>
            <a:ext cx="9655246" cy="984568"/>
          </a:xfrm>
          <a:prstGeom prst="rect">
            <a:avLst/>
          </a:prstGeom>
        </p:spPr>
        <p:txBody>
          <a:bodyPr/>
          <a:lstStyle/>
          <a:p>
            <a:pPr>
              <a:lnSpc>
                <a:spcPct val="80000"/>
              </a:lnSpc>
            </a:pPr>
            <a:r>
              <a:rPr lang="fr-FR" sz="6000" dirty="0" smtClean="0"/>
              <a:t>Analyse détaillée par pays</a:t>
            </a:r>
            <a:endParaRPr sz="2800" dirty="0"/>
          </a:p>
        </p:txBody>
      </p:sp>
      <p:sp>
        <p:nvSpPr>
          <p:cNvPr id="894" name="Rectangle"/>
          <p:cNvSpPr>
            <a:spLocks noGrp="1"/>
          </p:cNvSpPr>
          <p:nvPr>
            <p:ph type="body" idx="17"/>
          </p:nvPr>
        </p:nvSpPr>
        <p:spPr>
          <a:prstGeom prst="rect">
            <a:avLst/>
          </a:prstGeom>
        </p:spPr>
        <p:txBody>
          <a:bodyPr/>
          <a:lstStyle/>
          <a:p>
            <a:pPr>
              <a:defRPr sz="5800">
                <a:latin typeface="Gill Sans"/>
                <a:ea typeface="Gill Sans"/>
                <a:cs typeface="Gill Sans"/>
                <a:sym typeface="Gill Sans"/>
              </a:defRPr>
            </a:pPr>
            <a:endParaRPr dirty="0"/>
          </a:p>
        </p:txBody>
      </p:sp>
      <p:sp>
        <p:nvSpPr>
          <p:cNvPr id="895" name="Line"/>
          <p:cNvSpPr>
            <a:spLocks noGrp="1"/>
          </p:cNvSpPr>
          <p:nvPr>
            <p:ph type="body" idx="18"/>
          </p:nvPr>
        </p:nvSpPr>
        <p:spPr>
          <a:xfrm>
            <a:off x="12191999" y="12260426"/>
            <a:ext cx="1" cy="371869"/>
          </a:xfrm>
          <a:prstGeom prst="line">
            <a:avLst/>
          </a:prstGeom>
        </p:spPr>
        <p:txBody>
          <a:bodyPr/>
          <a:lstStyle/>
          <a:p>
            <a:pPr>
              <a:defRPr sz="56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p>
        </p:txBody>
      </p:sp>
      <p:sp>
        <p:nvSpPr>
          <p:cNvPr id="896" name="Slide Number"/>
          <p:cNvSpPr txBox="1">
            <a:spLocks noGrp="1"/>
          </p:cNvSpPr>
          <p:nvPr>
            <p:ph type="sldNum" sz="quarter" idx="2"/>
          </p:nvPr>
        </p:nvSpPr>
        <p:spPr>
          <a:xfrm>
            <a:off x="12051220" y="11772503"/>
            <a:ext cx="281560" cy="422276"/>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15</a:t>
            </a:fld>
            <a:endParaRPr dirty="0"/>
          </a:p>
        </p:txBody>
      </p:sp>
      <p:sp>
        <p:nvSpPr>
          <p:cNvPr id="897" name="#1"/>
          <p:cNvSpPr txBox="1">
            <a:spLocks noGrp="1"/>
          </p:cNvSpPr>
          <p:nvPr>
            <p:ph type="body" idx="19"/>
          </p:nvPr>
        </p:nvSpPr>
        <p:spPr>
          <a:xfrm>
            <a:off x="8787016" y="7896853"/>
            <a:ext cx="1030752" cy="984568"/>
          </a:xfrm>
          <a:prstGeom prst="rect">
            <a:avLst/>
          </a:prstGeom>
        </p:spPr>
        <p:txBody>
          <a:bodyPr/>
          <a:lstStyle/>
          <a:p>
            <a:r>
              <a:rPr dirty="0" smtClean="0"/>
              <a:t>#</a:t>
            </a:r>
            <a:r>
              <a:rPr lang="fr-FR" dirty="0"/>
              <a:t>2</a:t>
            </a:r>
            <a:endParaRPr dirty="0"/>
          </a:p>
        </p:txBody>
      </p:sp>
      <p:sp>
        <p:nvSpPr>
          <p:cNvPr id="900" name="#2"/>
          <p:cNvSpPr txBox="1">
            <a:spLocks noGrp="1"/>
          </p:cNvSpPr>
          <p:nvPr>
            <p:ph type="body" idx="22"/>
          </p:nvPr>
        </p:nvSpPr>
        <p:spPr>
          <a:xfrm>
            <a:off x="3745523" y="8977455"/>
            <a:ext cx="1030752" cy="984568"/>
          </a:xfrm>
          <a:prstGeom prst="rect">
            <a:avLst/>
          </a:prstGeom>
        </p:spPr>
        <p:txBody>
          <a:bodyPr/>
          <a:lstStyle/>
          <a:p>
            <a:r>
              <a:rPr dirty="0"/>
              <a:t>#2</a:t>
            </a:r>
          </a:p>
        </p:txBody>
      </p:sp>
      <p:sp>
        <p:nvSpPr>
          <p:cNvPr id="904" name="#3"/>
          <p:cNvSpPr txBox="1">
            <a:spLocks noGrp="1"/>
          </p:cNvSpPr>
          <p:nvPr>
            <p:ph type="body" idx="26"/>
          </p:nvPr>
        </p:nvSpPr>
        <p:spPr>
          <a:xfrm>
            <a:off x="13730491" y="6280498"/>
            <a:ext cx="1030752" cy="984568"/>
          </a:xfrm>
          <a:prstGeom prst="rect">
            <a:avLst/>
          </a:prstGeom>
        </p:spPr>
        <p:txBody>
          <a:bodyPr/>
          <a:lstStyle/>
          <a:p>
            <a:r>
              <a:rPr dirty="0"/>
              <a:t>#3</a:t>
            </a:r>
          </a:p>
        </p:txBody>
      </p:sp>
      <p:sp>
        <p:nvSpPr>
          <p:cNvPr id="22" name="#3">
            <a:extLst>
              <a:ext uri="{FF2B5EF4-FFF2-40B4-BE49-F238E27FC236}">
                <a16:creationId xmlns="" xmlns:a16="http://schemas.microsoft.com/office/drawing/2014/main" id="{A5EDDBB0-B435-894F-AB23-B334E1D7CBEC}"/>
              </a:ext>
            </a:extLst>
          </p:cNvPr>
          <p:cNvSpPr txBox="1">
            <a:spLocks/>
          </p:cNvSpPr>
          <p:nvPr/>
        </p:nvSpPr>
        <p:spPr>
          <a:xfrm>
            <a:off x="14132913" y="9030625"/>
            <a:ext cx="1030752" cy="984568"/>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lstStyle>
            <a:lvl1pPr marL="0" marR="0" indent="0" algn="l" defTabSz="821531" eaLnBrk="1" latinLnBrk="0" hangingPunct="1">
              <a:lnSpc>
                <a:spcPct val="70000"/>
              </a:lnSpc>
              <a:spcBef>
                <a:spcPts val="0"/>
              </a:spcBef>
              <a:spcAft>
                <a:spcPts val="0"/>
              </a:spcAft>
              <a:buClrTx/>
              <a:buSzTx/>
              <a:buFontTx/>
              <a:buNone/>
              <a:tabLst/>
              <a:defRPr sz="5000" b="1" i="0" u="none" strike="noStrike" cap="all" spc="0" baseline="0">
                <a:ln>
                  <a:noFill/>
                </a:ln>
                <a:solidFill>
                  <a:srgbClr val="FFFFFF"/>
                </a:solidFill>
                <a:uFillTx/>
                <a:latin typeface="+mj-lt"/>
                <a:ea typeface="+mj-ea"/>
                <a:cs typeface="+mj-cs"/>
                <a:sym typeface="Avenir Next"/>
              </a:defRPr>
            </a:lvl1pPr>
            <a:lvl2pPr marL="0" marR="0" indent="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2pPr>
            <a:lvl3pPr marL="0" marR="0" indent="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3pPr>
            <a:lvl4pPr marL="0" marR="0" indent="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4pPr>
            <a:lvl5pPr marL="0" marR="0" indent="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5pPr>
            <a:lvl6pPr marL="0" marR="0" indent="35560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6pPr>
            <a:lvl7pPr marL="0" marR="0" indent="71120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7pPr>
            <a:lvl8pPr marL="0" marR="0" indent="106680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8pPr>
            <a:lvl9pPr marL="0" marR="0" indent="142240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9pPr>
          </a:lstStyle>
          <a:p>
            <a:r>
              <a:rPr lang="fr-FR" dirty="0"/>
              <a:t>#3</a:t>
            </a:r>
          </a:p>
        </p:txBody>
      </p:sp>
      <p:sp>
        <p:nvSpPr>
          <p:cNvPr id="42" name="ZoneTexte 41">
            <a:extLst>
              <a:ext uri="{FF2B5EF4-FFF2-40B4-BE49-F238E27FC236}">
                <a16:creationId xmlns="" xmlns:a16="http://schemas.microsoft.com/office/drawing/2014/main" id="{1F2D9E2C-2BAD-6A4A-BC28-3DF9F36E2171}"/>
              </a:ext>
            </a:extLst>
          </p:cNvPr>
          <p:cNvSpPr txBox="1"/>
          <p:nvPr/>
        </p:nvSpPr>
        <p:spPr>
          <a:xfrm>
            <a:off x="897444" y="12362917"/>
            <a:ext cx="7636956" cy="7598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algn="l"/>
            <a:r>
              <a:rPr lang="fr-FR" sz="2000" dirty="0">
                <a:latin typeface="Avenir Next Ultra Light" panose="020B0203020202020204" pitchFamily="34" charset="77"/>
              </a:rPr>
              <a:t>Christophe Gervasi – </a:t>
            </a:r>
            <a:r>
              <a:rPr lang="fr-FR" sz="2000" dirty="0" smtClean="0">
                <a:latin typeface="Avenir Next Ultra Light" panose="020B0203020202020204" pitchFamily="34" charset="77"/>
              </a:rPr>
              <a:t> Rapport qualitatif  - Construire un </a:t>
            </a:r>
            <a:r>
              <a:rPr lang="fr-FR" sz="2000" dirty="0">
                <a:latin typeface="Avenir Next Ultra Light" panose="020B0203020202020204" pitchFamily="34" charset="77"/>
              </a:rPr>
              <a:t>Nous </a:t>
            </a:r>
            <a:r>
              <a:rPr lang="fr-FR" sz="2000" dirty="0" smtClean="0">
                <a:latin typeface="Avenir Next Ultra Light" panose="020B0203020202020204" pitchFamily="34" charset="77"/>
              </a:rPr>
              <a:t>européen – Juillet 2021</a:t>
            </a:r>
            <a:endParaRPr kumimoji="0" lang="fr-FR" sz="2000" u="none" strike="noStrike" cap="none" spc="0" normalizeH="0" baseline="0" dirty="0">
              <a:ln>
                <a:noFill/>
              </a:ln>
              <a:solidFill>
                <a:srgbClr val="000000"/>
              </a:solidFill>
              <a:effectLst/>
              <a:uFillTx/>
              <a:latin typeface="Avenir Next Ultra Light" panose="020B0203020202020204" pitchFamily="34" charset="77"/>
              <a:sym typeface="Gill Sans"/>
            </a:endParaRPr>
          </a:p>
        </p:txBody>
      </p:sp>
    </p:spTree>
    <p:extLst>
      <p:ext uri="{BB962C8B-B14F-4D97-AF65-F5344CB8AC3E}">
        <p14:creationId xmlns:p14="http://schemas.microsoft.com/office/powerpoint/2010/main" val="1837481813"/>
      </p:ext>
    </p:extLst>
  </p:cSld>
  <p:clrMapOvr>
    <a:masterClrMapping/>
  </p:clrMapOvr>
  <p:transition spd="med"/>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 xmlns:a16="http://schemas.microsoft.com/office/drawing/2014/main" id="{9A3C046A-B3F5-9A42-B408-759E55BE4BE7}"/>
              </a:ext>
            </a:extLst>
          </p:cNvPr>
          <p:cNvSpPr>
            <a:spLocks noGrp="1"/>
          </p:cNvSpPr>
          <p:nvPr>
            <p:ph type="body" sz="quarter" idx="15"/>
          </p:nvPr>
        </p:nvSpPr>
        <p:spPr>
          <a:xfrm>
            <a:off x="12192000" y="12462404"/>
            <a:ext cx="716050" cy="697261"/>
          </a:xfrm>
        </p:spPr>
        <p:txBody>
          <a:bodyPr/>
          <a:lstStyle/>
          <a:p>
            <a:endParaRPr lang="fr-FR" dirty="0"/>
          </a:p>
        </p:txBody>
      </p:sp>
      <p:sp>
        <p:nvSpPr>
          <p:cNvPr id="5" name="Espace réservé du texte 4">
            <a:extLst>
              <a:ext uri="{FF2B5EF4-FFF2-40B4-BE49-F238E27FC236}">
                <a16:creationId xmlns="" xmlns:a16="http://schemas.microsoft.com/office/drawing/2014/main" id="{81AA34F7-61BD-DE46-A618-3EEE7C67794C}"/>
              </a:ext>
            </a:extLst>
          </p:cNvPr>
          <p:cNvSpPr>
            <a:spLocks noGrp="1"/>
          </p:cNvSpPr>
          <p:nvPr>
            <p:ph type="body" sz="quarter" idx="16"/>
          </p:nvPr>
        </p:nvSpPr>
        <p:spPr>
          <a:xfrm>
            <a:off x="12550023" y="12801278"/>
            <a:ext cx="1" cy="371869"/>
          </a:xfrm>
        </p:spPr>
        <p:txBody>
          <a:bodyPr/>
          <a:lstStyle/>
          <a:p>
            <a:endParaRPr lang="fr-FR" dirty="0"/>
          </a:p>
        </p:txBody>
      </p:sp>
      <p:sp>
        <p:nvSpPr>
          <p:cNvPr id="885" name="Slide Number"/>
          <p:cNvSpPr txBox="1">
            <a:spLocks noGrp="1"/>
          </p:cNvSpPr>
          <p:nvPr>
            <p:ph type="sldNum" sz="quarter" idx="2"/>
          </p:nvPr>
        </p:nvSpPr>
        <p:spPr>
          <a:xfrm>
            <a:off x="12346252" y="12474582"/>
            <a:ext cx="407544" cy="422276"/>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150</a:t>
            </a:fld>
            <a:endParaRPr dirty="0"/>
          </a:p>
        </p:txBody>
      </p:sp>
      <p:sp>
        <p:nvSpPr>
          <p:cNvPr id="19" name="Espace réservé du texte 2">
            <a:extLst>
              <a:ext uri="{FF2B5EF4-FFF2-40B4-BE49-F238E27FC236}">
                <a16:creationId xmlns="" xmlns:a16="http://schemas.microsoft.com/office/drawing/2014/main" id="{AB3789C9-0B28-4640-961A-BE451E50B0EF}"/>
              </a:ext>
            </a:extLst>
          </p:cNvPr>
          <p:cNvSpPr>
            <a:spLocks noGrp="1"/>
          </p:cNvSpPr>
          <p:nvPr>
            <p:ph type="body" sz="quarter" idx="13"/>
          </p:nvPr>
        </p:nvSpPr>
        <p:spPr>
          <a:xfrm>
            <a:off x="3777916" y="1365069"/>
            <a:ext cx="15517275" cy="793703"/>
          </a:xfrm>
        </p:spPr>
        <p:txBody>
          <a:bodyPr/>
          <a:lstStyle/>
          <a:p>
            <a:endParaRPr lang="fr-FR" dirty="0"/>
          </a:p>
        </p:txBody>
      </p:sp>
      <p:sp>
        <p:nvSpPr>
          <p:cNvPr id="20" name="Titre 1">
            <a:extLst>
              <a:ext uri="{FF2B5EF4-FFF2-40B4-BE49-F238E27FC236}">
                <a16:creationId xmlns="" xmlns:a16="http://schemas.microsoft.com/office/drawing/2014/main" id="{C3D392D1-BDA7-FA46-919D-428FD8FCC2D7}"/>
              </a:ext>
            </a:extLst>
          </p:cNvPr>
          <p:cNvSpPr>
            <a:spLocks noGrp="1"/>
          </p:cNvSpPr>
          <p:nvPr>
            <p:ph type="title"/>
          </p:nvPr>
        </p:nvSpPr>
        <p:spPr>
          <a:xfrm>
            <a:off x="3521581" y="1321774"/>
            <a:ext cx="15348834" cy="935665"/>
          </a:xfrm>
        </p:spPr>
        <p:txBody>
          <a:bodyPr/>
          <a:lstStyle/>
          <a:p>
            <a:pPr>
              <a:lnSpc>
                <a:spcPct val="100000"/>
              </a:lnSpc>
            </a:pPr>
            <a:r>
              <a:rPr lang="en-US" spc="-1" dirty="0" smtClean="0">
                <a:solidFill>
                  <a:schemeClr val="bg1"/>
                </a:solidFill>
                <a:latin typeface="Calibri"/>
              </a:rPr>
              <a:t>Guide d’entretien pologne</a:t>
            </a:r>
            <a:endParaRPr lang="en-US" spc="-1" dirty="0">
              <a:solidFill>
                <a:schemeClr val="bg1"/>
              </a:solidFill>
              <a:latin typeface="Calibri"/>
            </a:endParaRPr>
          </a:p>
        </p:txBody>
      </p:sp>
      <p:sp>
        <p:nvSpPr>
          <p:cNvPr id="21" name="SuBTITLE GOES HERE">
            <a:extLst>
              <a:ext uri="{FF2B5EF4-FFF2-40B4-BE49-F238E27FC236}">
                <a16:creationId xmlns="" xmlns:a16="http://schemas.microsoft.com/office/drawing/2014/main" id="{35871DBC-935A-2347-A21E-2565A12C9458}"/>
              </a:ext>
            </a:extLst>
          </p:cNvPr>
          <p:cNvSpPr txBox="1">
            <a:spLocks noGrp="1"/>
          </p:cNvSpPr>
          <p:nvPr>
            <p:ph type="body" sz="quarter" idx="14"/>
          </p:nvPr>
        </p:nvSpPr>
        <p:spPr>
          <a:xfrm>
            <a:off x="4836344" y="747149"/>
            <a:ext cx="14711312" cy="371281"/>
          </a:xfrm>
          <a:prstGeom prst="rect">
            <a:avLst/>
          </a:prstGeom>
        </p:spPr>
        <p:txBody>
          <a:bodyPr/>
          <a:lstStyle/>
          <a:p>
            <a:r>
              <a:rPr lang="fr-FR" sz="2400" dirty="0" smtClean="0"/>
              <a:t>annexes</a:t>
            </a:r>
            <a:endParaRPr lang="fr-FR" sz="2400" dirty="0"/>
          </a:p>
        </p:txBody>
      </p:sp>
      <p:sp>
        <p:nvSpPr>
          <p:cNvPr id="9" name="ZoneTexte 8">
            <a:extLst>
              <a:ext uri="{FF2B5EF4-FFF2-40B4-BE49-F238E27FC236}">
                <a16:creationId xmlns="" xmlns:a16="http://schemas.microsoft.com/office/drawing/2014/main" id="{C9FA69AC-CE85-7143-AB32-6EDEC5829621}"/>
              </a:ext>
            </a:extLst>
          </p:cNvPr>
          <p:cNvSpPr txBox="1"/>
          <p:nvPr/>
        </p:nvSpPr>
        <p:spPr>
          <a:xfrm>
            <a:off x="897443" y="12362917"/>
            <a:ext cx="7218945" cy="7598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algn="l"/>
            <a:r>
              <a:rPr lang="fr-FR" sz="2000" dirty="0">
                <a:latin typeface="Avenir Next Ultra Light" panose="020B0203020202020204" pitchFamily="34" charset="77"/>
              </a:rPr>
              <a:t>Christophe Gervasi –  Rapport qualitatif  - Construire un Nous européen – Juillet 2021</a:t>
            </a:r>
          </a:p>
        </p:txBody>
      </p:sp>
      <p:pic>
        <p:nvPicPr>
          <p:cNvPr id="10" name="Image 9"/>
          <p:cNvPicPr>
            <a:picLocks noChangeAspect="1"/>
          </p:cNvPicPr>
          <p:nvPr/>
        </p:nvPicPr>
        <p:blipFill rotWithShape="1">
          <a:blip r:embed="rId2"/>
          <a:srcRect t="18883" b="18467"/>
          <a:stretch/>
        </p:blipFill>
        <p:spPr>
          <a:xfrm>
            <a:off x="21694651" y="500510"/>
            <a:ext cx="2143125" cy="1472669"/>
          </a:xfrm>
          <a:prstGeom prst="rect">
            <a:avLst/>
          </a:prstGeom>
        </p:spPr>
      </p:pic>
      <p:pic>
        <p:nvPicPr>
          <p:cNvPr id="2" name="Image 1"/>
          <p:cNvPicPr>
            <a:picLocks noChangeAspect="1"/>
          </p:cNvPicPr>
          <p:nvPr/>
        </p:nvPicPr>
        <p:blipFill rotWithShape="1">
          <a:blip r:embed="rId3"/>
          <a:srcRect l="11888" t="7180" r="12762" b="8894"/>
          <a:stretch/>
        </p:blipFill>
        <p:spPr>
          <a:xfrm>
            <a:off x="2865120" y="2773680"/>
            <a:ext cx="17190720" cy="9357360"/>
          </a:xfrm>
          <a:prstGeom prst="rect">
            <a:avLst/>
          </a:prstGeom>
        </p:spPr>
      </p:pic>
    </p:spTree>
    <p:extLst>
      <p:ext uri="{BB962C8B-B14F-4D97-AF65-F5344CB8AC3E}">
        <p14:creationId xmlns:p14="http://schemas.microsoft.com/office/powerpoint/2010/main" val="777829402"/>
      </p:ext>
    </p:extLst>
  </p:cSld>
  <p:clrMapOvr>
    <a:masterClrMapping/>
  </p:clrMapOvr>
  <p:transition spd="med"/>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 xmlns:a16="http://schemas.microsoft.com/office/drawing/2014/main" id="{9A3C046A-B3F5-9A42-B408-759E55BE4BE7}"/>
              </a:ext>
            </a:extLst>
          </p:cNvPr>
          <p:cNvSpPr>
            <a:spLocks noGrp="1"/>
          </p:cNvSpPr>
          <p:nvPr>
            <p:ph type="body" sz="quarter" idx="15"/>
          </p:nvPr>
        </p:nvSpPr>
        <p:spPr>
          <a:xfrm>
            <a:off x="12192000" y="12462404"/>
            <a:ext cx="716050" cy="697261"/>
          </a:xfrm>
        </p:spPr>
        <p:txBody>
          <a:bodyPr/>
          <a:lstStyle/>
          <a:p>
            <a:endParaRPr lang="fr-FR" dirty="0"/>
          </a:p>
        </p:txBody>
      </p:sp>
      <p:sp>
        <p:nvSpPr>
          <p:cNvPr id="5" name="Espace réservé du texte 4">
            <a:extLst>
              <a:ext uri="{FF2B5EF4-FFF2-40B4-BE49-F238E27FC236}">
                <a16:creationId xmlns="" xmlns:a16="http://schemas.microsoft.com/office/drawing/2014/main" id="{81AA34F7-61BD-DE46-A618-3EEE7C67794C}"/>
              </a:ext>
            </a:extLst>
          </p:cNvPr>
          <p:cNvSpPr>
            <a:spLocks noGrp="1"/>
          </p:cNvSpPr>
          <p:nvPr>
            <p:ph type="body" sz="quarter" idx="16"/>
          </p:nvPr>
        </p:nvSpPr>
        <p:spPr>
          <a:xfrm>
            <a:off x="12550023" y="12801278"/>
            <a:ext cx="1" cy="371869"/>
          </a:xfrm>
        </p:spPr>
        <p:txBody>
          <a:bodyPr/>
          <a:lstStyle/>
          <a:p>
            <a:endParaRPr lang="fr-FR" dirty="0"/>
          </a:p>
        </p:txBody>
      </p:sp>
      <p:sp>
        <p:nvSpPr>
          <p:cNvPr id="885" name="Slide Number"/>
          <p:cNvSpPr txBox="1">
            <a:spLocks noGrp="1"/>
          </p:cNvSpPr>
          <p:nvPr>
            <p:ph type="sldNum" sz="quarter" idx="2"/>
          </p:nvPr>
        </p:nvSpPr>
        <p:spPr>
          <a:xfrm>
            <a:off x="12346252" y="12474582"/>
            <a:ext cx="407544" cy="422276"/>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151</a:t>
            </a:fld>
            <a:endParaRPr dirty="0"/>
          </a:p>
        </p:txBody>
      </p:sp>
      <p:sp>
        <p:nvSpPr>
          <p:cNvPr id="19" name="Espace réservé du texte 2">
            <a:extLst>
              <a:ext uri="{FF2B5EF4-FFF2-40B4-BE49-F238E27FC236}">
                <a16:creationId xmlns="" xmlns:a16="http://schemas.microsoft.com/office/drawing/2014/main" id="{AB3789C9-0B28-4640-961A-BE451E50B0EF}"/>
              </a:ext>
            </a:extLst>
          </p:cNvPr>
          <p:cNvSpPr>
            <a:spLocks noGrp="1"/>
          </p:cNvSpPr>
          <p:nvPr>
            <p:ph type="body" sz="quarter" idx="13"/>
          </p:nvPr>
        </p:nvSpPr>
        <p:spPr>
          <a:xfrm>
            <a:off x="3777916" y="1365069"/>
            <a:ext cx="15517275" cy="793703"/>
          </a:xfrm>
        </p:spPr>
        <p:txBody>
          <a:bodyPr/>
          <a:lstStyle/>
          <a:p>
            <a:endParaRPr lang="fr-FR" dirty="0"/>
          </a:p>
        </p:txBody>
      </p:sp>
      <p:sp>
        <p:nvSpPr>
          <p:cNvPr id="20" name="Titre 1">
            <a:extLst>
              <a:ext uri="{FF2B5EF4-FFF2-40B4-BE49-F238E27FC236}">
                <a16:creationId xmlns="" xmlns:a16="http://schemas.microsoft.com/office/drawing/2014/main" id="{C3D392D1-BDA7-FA46-919D-428FD8FCC2D7}"/>
              </a:ext>
            </a:extLst>
          </p:cNvPr>
          <p:cNvSpPr>
            <a:spLocks noGrp="1"/>
          </p:cNvSpPr>
          <p:nvPr>
            <p:ph type="title"/>
          </p:nvPr>
        </p:nvSpPr>
        <p:spPr>
          <a:xfrm>
            <a:off x="3521581" y="1321774"/>
            <a:ext cx="15348834" cy="935665"/>
          </a:xfrm>
        </p:spPr>
        <p:txBody>
          <a:bodyPr/>
          <a:lstStyle/>
          <a:p>
            <a:pPr>
              <a:lnSpc>
                <a:spcPct val="100000"/>
              </a:lnSpc>
            </a:pPr>
            <a:r>
              <a:rPr lang="en-US" spc="-1" dirty="0" smtClean="0">
                <a:solidFill>
                  <a:schemeClr val="bg1"/>
                </a:solidFill>
                <a:latin typeface="Calibri"/>
              </a:rPr>
              <a:t>Guide d’entretien pologne</a:t>
            </a:r>
            <a:endParaRPr lang="en-US" spc="-1" dirty="0">
              <a:solidFill>
                <a:schemeClr val="bg1"/>
              </a:solidFill>
              <a:latin typeface="Calibri"/>
            </a:endParaRPr>
          </a:p>
        </p:txBody>
      </p:sp>
      <p:sp>
        <p:nvSpPr>
          <p:cNvPr id="21" name="SuBTITLE GOES HERE">
            <a:extLst>
              <a:ext uri="{FF2B5EF4-FFF2-40B4-BE49-F238E27FC236}">
                <a16:creationId xmlns="" xmlns:a16="http://schemas.microsoft.com/office/drawing/2014/main" id="{35871DBC-935A-2347-A21E-2565A12C9458}"/>
              </a:ext>
            </a:extLst>
          </p:cNvPr>
          <p:cNvSpPr txBox="1">
            <a:spLocks noGrp="1"/>
          </p:cNvSpPr>
          <p:nvPr>
            <p:ph type="body" sz="quarter" idx="14"/>
          </p:nvPr>
        </p:nvSpPr>
        <p:spPr>
          <a:xfrm>
            <a:off x="4836344" y="747149"/>
            <a:ext cx="14711312" cy="371281"/>
          </a:xfrm>
          <a:prstGeom prst="rect">
            <a:avLst/>
          </a:prstGeom>
        </p:spPr>
        <p:txBody>
          <a:bodyPr/>
          <a:lstStyle/>
          <a:p>
            <a:r>
              <a:rPr lang="fr-FR" sz="2400" dirty="0" smtClean="0"/>
              <a:t>annexes</a:t>
            </a:r>
            <a:endParaRPr lang="fr-FR" sz="2400" dirty="0"/>
          </a:p>
        </p:txBody>
      </p:sp>
      <p:sp>
        <p:nvSpPr>
          <p:cNvPr id="9" name="ZoneTexte 8">
            <a:extLst>
              <a:ext uri="{FF2B5EF4-FFF2-40B4-BE49-F238E27FC236}">
                <a16:creationId xmlns="" xmlns:a16="http://schemas.microsoft.com/office/drawing/2014/main" id="{C9FA69AC-CE85-7143-AB32-6EDEC5829621}"/>
              </a:ext>
            </a:extLst>
          </p:cNvPr>
          <p:cNvSpPr txBox="1"/>
          <p:nvPr/>
        </p:nvSpPr>
        <p:spPr>
          <a:xfrm>
            <a:off x="897443" y="12362917"/>
            <a:ext cx="7218945" cy="7598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algn="l"/>
            <a:r>
              <a:rPr lang="fr-FR" sz="2000" dirty="0">
                <a:latin typeface="Avenir Next Ultra Light" panose="020B0203020202020204" pitchFamily="34" charset="77"/>
              </a:rPr>
              <a:t>Christophe Gervasi –  Rapport qualitatif  - Construire un Nous européen – Juillet 2021</a:t>
            </a:r>
          </a:p>
        </p:txBody>
      </p:sp>
      <p:pic>
        <p:nvPicPr>
          <p:cNvPr id="10" name="Image 9"/>
          <p:cNvPicPr>
            <a:picLocks noChangeAspect="1"/>
          </p:cNvPicPr>
          <p:nvPr/>
        </p:nvPicPr>
        <p:blipFill rotWithShape="1">
          <a:blip r:embed="rId2"/>
          <a:srcRect t="18883" b="18467"/>
          <a:stretch/>
        </p:blipFill>
        <p:spPr>
          <a:xfrm>
            <a:off x="21694651" y="500510"/>
            <a:ext cx="2143125" cy="1472669"/>
          </a:xfrm>
          <a:prstGeom prst="rect">
            <a:avLst/>
          </a:prstGeom>
        </p:spPr>
      </p:pic>
      <p:pic>
        <p:nvPicPr>
          <p:cNvPr id="3" name="Image 2"/>
          <p:cNvPicPr>
            <a:picLocks noChangeAspect="1"/>
          </p:cNvPicPr>
          <p:nvPr/>
        </p:nvPicPr>
        <p:blipFill rotWithShape="1">
          <a:blip r:embed="rId3"/>
          <a:srcRect l="11424" t="6365" r="12363" b="8729"/>
          <a:stretch/>
        </p:blipFill>
        <p:spPr>
          <a:xfrm>
            <a:off x="4190770" y="2734154"/>
            <a:ext cx="14843760" cy="9052561"/>
          </a:xfrm>
          <a:prstGeom prst="rect">
            <a:avLst/>
          </a:prstGeom>
        </p:spPr>
      </p:pic>
    </p:spTree>
    <p:extLst>
      <p:ext uri="{BB962C8B-B14F-4D97-AF65-F5344CB8AC3E}">
        <p14:creationId xmlns:p14="http://schemas.microsoft.com/office/powerpoint/2010/main" val="1743355091"/>
      </p:ext>
    </p:extLst>
  </p:cSld>
  <p:clrMapOvr>
    <a:masterClrMapping/>
  </p:clrMapOvr>
  <p:transition spd="med"/>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 xmlns:a16="http://schemas.microsoft.com/office/drawing/2014/main" id="{9A3C046A-B3F5-9A42-B408-759E55BE4BE7}"/>
              </a:ext>
            </a:extLst>
          </p:cNvPr>
          <p:cNvSpPr>
            <a:spLocks noGrp="1"/>
          </p:cNvSpPr>
          <p:nvPr>
            <p:ph type="body" sz="quarter" idx="15"/>
          </p:nvPr>
        </p:nvSpPr>
        <p:spPr>
          <a:xfrm>
            <a:off x="12192000" y="12462404"/>
            <a:ext cx="716050" cy="697261"/>
          </a:xfrm>
        </p:spPr>
        <p:txBody>
          <a:bodyPr/>
          <a:lstStyle/>
          <a:p>
            <a:endParaRPr lang="fr-FR" dirty="0"/>
          </a:p>
        </p:txBody>
      </p:sp>
      <p:sp>
        <p:nvSpPr>
          <p:cNvPr id="5" name="Espace réservé du texte 4">
            <a:extLst>
              <a:ext uri="{FF2B5EF4-FFF2-40B4-BE49-F238E27FC236}">
                <a16:creationId xmlns="" xmlns:a16="http://schemas.microsoft.com/office/drawing/2014/main" id="{81AA34F7-61BD-DE46-A618-3EEE7C67794C}"/>
              </a:ext>
            </a:extLst>
          </p:cNvPr>
          <p:cNvSpPr>
            <a:spLocks noGrp="1"/>
          </p:cNvSpPr>
          <p:nvPr>
            <p:ph type="body" sz="quarter" idx="16"/>
          </p:nvPr>
        </p:nvSpPr>
        <p:spPr>
          <a:xfrm>
            <a:off x="12550023" y="12801278"/>
            <a:ext cx="1" cy="371869"/>
          </a:xfrm>
        </p:spPr>
        <p:txBody>
          <a:bodyPr/>
          <a:lstStyle/>
          <a:p>
            <a:endParaRPr lang="fr-FR" dirty="0"/>
          </a:p>
        </p:txBody>
      </p:sp>
      <p:sp>
        <p:nvSpPr>
          <p:cNvPr id="885" name="Slide Number"/>
          <p:cNvSpPr txBox="1">
            <a:spLocks noGrp="1"/>
          </p:cNvSpPr>
          <p:nvPr>
            <p:ph type="sldNum" sz="quarter" idx="2"/>
          </p:nvPr>
        </p:nvSpPr>
        <p:spPr>
          <a:xfrm>
            <a:off x="12346252" y="12474582"/>
            <a:ext cx="407544" cy="422276"/>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152</a:t>
            </a:fld>
            <a:endParaRPr dirty="0"/>
          </a:p>
        </p:txBody>
      </p:sp>
      <p:sp>
        <p:nvSpPr>
          <p:cNvPr id="19" name="Espace réservé du texte 2">
            <a:extLst>
              <a:ext uri="{FF2B5EF4-FFF2-40B4-BE49-F238E27FC236}">
                <a16:creationId xmlns="" xmlns:a16="http://schemas.microsoft.com/office/drawing/2014/main" id="{AB3789C9-0B28-4640-961A-BE451E50B0EF}"/>
              </a:ext>
            </a:extLst>
          </p:cNvPr>
          <p:cNvSpPr>
            <a:spLocks noGrp="1"/>
          </p:cNvSpPr>
          <p:nvPr>
            <p:ph type="body" sz="quarter" idx="13"/>
          </p:nvPr>
        </p:nvSpPr>
        <p:spPr>
          <a:xfrm>
            <a:off x="3777916" y="1365069"/>
            <a:ext cx="15517275" cy="793703"/>
          </a:xfrm>
        </p:spPr>
        <p:txBody>
          <a:bodyPr/>
          <a:lstStyle/>
          <a:p>
            <a:endParaRPr lang="fr-FR" dirty="0"/>
          </a:p>
        </p:txBody>
      </p:sp>
      <p:sp>
        <p:nvSpPr>
          <p:cNvPr id="20" name="Titre 1">
            <a:extLst>
              <a:ext uri="{FF2B5EF4-FFF2-40B4-BE49-F238E27FC236}">
                <a16:creationId xmlns="" xmlns:a16="http://schemas.microsoft.com/office/drawing/2014/main" id="{C3D392D1-BDA7-FA46-919D-428FD8FCC2D7}"/>
              </a:ext>
            </a:extLst>
          </p:cNvPr>
          <p:cNvSpPr>
            <a:spLocks noGrp="1"/>
          </p:cNvSpPr>
          <p:nvPr>
            <p:ph type="title"/>
          </p:nvPr>
        </p:nvSpPr>
        <p:spPr>
          <a:xfrm>
            <a:off x="3521581" y="1321774"/>
            <a:ext cx="15348834" cy="935665"/>
          </a:xfrm>
        </p:spPr>
        <p:txBody>
          <a:bodyPr/>
          <a:lstStyle/>
          <a:p>
            <a:pPr>
              <a:lnSpc>
                <a:spcPct val="100000"/>
              </a:lnSpc>
            </a:pPr>
            <a:r>
              <a:rPr lang="en-US" spc="-1" dirty="0" smtClean="0">
                <a:solidFill>
                  <a:schemeClr val="bg1"/>
                </a:solidFill>
                <a:latin typeface="Calibri"/>
              </a:rPr>
              <a:t>Guide d’entretien pologne</a:t>
            </a:r>
            <a:endParaRPr lang="en-US" spc="-1" dirty="0">
              <a:solidFill>
                <a:schemeClr val="bg1"/>
              </a:solidFill>
              <a:latin typeface="Calibri"/>
            </a:endParaRPr>
          </a:p>
        </p:txBody>
      </p:sp>
      <p:sp>
        <p:nvSpPr>
          <p:cNvPr id="21" name="SuBTITLE GOES HERE">
            <a:extLst>
              <a:ext uri="{FF2B5EF4-FFF2-40B4-BE49-F238E27FC236}">
                <a16:creationId xmlns="" xmlns:a16="http://schemas.microsoft.com/office/drawing/2014/main" id="{35871DBC-935A-2347-A21E-2565A12C9458}"/>
              </a:ext>
            </a:extLst>
          </p:cNvPr>
          <p:cNvSpPr txBox="1">
            <a:spLocks noGrp="1"/>
          </p:cNvSpPr>
          <p:nvPr>
            <p:ph type="body" sz="quarter" idx="14"/>
          </p:nvPr>
        </p:nvSpPr>
        <p:spPr>
          <a:xfrm>
            <a:off x="4836344" y="747149"/>
            <a:ext cx="14711312" cy="371281"/>
          </a:xfrm>
          <a:prstGeom prst="rect">
            <a:avLst/>
          </a:prstGeom>
        </p:spPr>
        <p:txBody>
          <a:bodyPr/>
          <a:lstStyle/>
          <a:p>
            <a:r>
              <a:rPr lang="fr-FR" sz="2400" dirty="0" smtClean="0"/>
              <a:t>annexes</a:t>
            </a:r>
            <a:endParaRPr lang="fr-FR" sz="2400" dirty="0"/>
          </a:p>
        </p:txBody>
      </p:sp>
      <p:sp>
        <p:nvSpPr>
          <p:cNvPr id="9" name="ZoneTexte 8">
            <a:extLst>
              <a:ext uri="{FF2B5EF4-FFF2-40B4-BE49-F238E27FC236}">
                <a16:creationId xmlns="" xmlns:a16="http://schemas.microsoft.com/office/drawing/2014/main" id="{C9FA69AC-CE85-7143-AB32-6EDEC5829621}"/>
              </a:ext>
            </a:extLst>
          </p:cNvPr>
          <p:cNvSpPr txBox="1"/>
          <p:nvPr/>
        </p:nvSpPr>
        <p:spPr>
          <a:xfrm>
            <a:off x="897443" y="12362917"/>
            <a:ext cx="7218945" cy="7598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algn="l"/>
            <a:r>
              <a:rPr lang="fr-FR" sz="2000" dirty="0">
                <a:latin typeface="Avenir Next Ultra Light" panose="020B0203020202020204" pitchFamily="34" charset="77"/>
              </a:rPr>
              <a:t>Christophe Gervasi –  Rapport qualitatif  - Construire un Nous européen – Juillet 2021</a:t>
            </a:r>
          </a:p>
        </p:txBody>
      </p:sp>
      <p:pic>
        <p:nvPicPr>
          <p:cNvPr id="10" name="Image 9"/>
          <p:cNvPicPr>
            <a:picLocks noChangeAspect="1"/>
          </p:cNvPicPr>
          <p:nvPr/>
        </p:nvPicPr>
        <p:blipFill rotWithShape="1">
          <a:blip r:embed="rId2"/>
          <a:srcRect t="18883" b="18467"/>
          <a:stretch/>
        </p:blipFill>
        <p:spPr>
          <a:xfrm>
            <a:off x="21694651" y="500510"/>
            <a:ext cx="2143125" cy="1472669"/>
          </a:xfrm>
          <a:prstGeom prst="rect">
            <a:avLst/>
          </a:prstGeom>
        </p:spPr>
      </p:pic>
      <p:pic>
        <p:nvPicPr>
          <p:cNvPr id="2" name="Image 1"/>
          <p:cNvPicPr>
            <a:picLocks noChangeAspect="1"/>
          </p:cNvPicPr>
          <p:nvPr/>
        </p:nvPicPr>
        <p:blipFill rotWithShape="1">
          <a:blip r:embed="rId3"/>
          <a:srcRect l="11368" t="5786" r="12520" b="8488"/>
          <a:stretch/>
        </p:blipFill>
        <p:spPr>
          <a:xfrm>
            <a:off x="2712719" y="2621279"/>
            <a:ext cx="16582471" cy="9601201"/>
          </a:xfrm>
          <a:prstGeom prst="rect">
            <a:avLst/>
          </a:prstGeom>
        </p:spPr>
      </p:pic>
    </p:spTree>
    <p:extLst>
      <p:ext uri="{BB962C8B-B14F-4D97-AF65-F5344CB8AC3E}">
        <p14:creationId xmlns:p14="http://schemas.microsoft.com/office/powerpoint/2010/main" val="1246312154"/>
      </p:ext>
    </p:extLst>
  </p:cSld>
  <p:clrMapOvr>
    <a:masterClrMapping/>
  </p:clrMapOvr>
  <p:transition spd="med"/>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5" name="Image"/>
          <p:cNvPicPr>
            <a:picLocks noGrp="1" noChangeAspect="1"/>
          </p:cNvPicPr>
          <p:nvPr>
            <p:ph type="pic" idx="14"/>
          </p:nvPr>
        </p:nvPicPr>
        <p:blipFill>
          <a:blip r:embed="rId2">
            <a:alphaModFix amt="68000"/>
            <a:extLst>
              <a:ext uri="{28A0092B-C50C-407E-A947-70E740481C1C}">
                <a14:useLocalDpi xmlns:a14="http://schemas.microsoft.com/office/drawing/2010/main" val="0"/>
              </a:ext>
            </a:extLst>
          </a:blip>
          <a:srcRect/>
          <a:stretch/>
        </p:blipFill>
        <p:spPr>
          <a:xfrm>
            <a:off x="529389" y="507424"/>
            <a:ext cx="23317199" cy="10861986"/>
          </a:xfrm>
          <a:custGeom>
            <a:avLst/>
            <a:gdLst/>
            <a:ahLst/>
            <a:cxnLst>
              <a:cxn ang="0">
                <a:pos x="wd2" y="hd2"/>
              </a:cxn>
              <a:cxn ang="5400000">
                <a:pos x="wd2" y="hd2"/>
              </a:cxn>
              <a:cxn ang="10800000">
                <a:pos x="wd2" y="hd2"/>
              </a:cxn>
              <a:cxn ang="16200000">
                <a:pos x="wd2" y="hd2"/>
              </a:cxn>
            </a:cxnLst>
            <a:rect l="0" t="0" r="r" b="b"/>
            <a:pathLst>
              <a:path w="21600" h="21599" extrusionOk="0">
                <a:moveTo>
                  <a:pt x="0" y="0"/>
                </a:moveTo>
                <a:lnTo>
                  <a:pt x="3" y="21530"/>
                </a:lnTo>
                <a:cubicBezTo>
                  <a:pt x="112" y="21534"/>
                  <a:pt x="220" y="21543"/>
                  <a:pt x="328" y="21554"/>
                </a:cubicBezTo>
                <a:cubicBezTo>
                  <a:pt x="429" y="21564"/>
                  <a:pt x="525" y="21589"/>
                  <a:pt x="627" y="21593"/>
                </a:cubicBezTo>
                <a:cubicBezTo>
                  <a:pt x="818" y="21600"/>
                  <a:pt x="1011" y="21599"/>
                  <a:pt x="1203" y="21598"/>
                </a:cubicBezTo>
                <a:cubicBezTo>
                  <a:pt x="1272" y="21598"/>
                  <a:pt x="1341" y="21584"/>
                  <a:pt x="1411" y="21583"/>
                </a:cubicBezTo>
                <a:cubicBezTo>
                  <a:pt x="1585" y="21580"/>
                  <a:pt x="1762" y="21587"/>
                  <a:pt x="1934" y="21579"/>
                </a:cubicBezTo>
                <a:cubicBezTo>
                  <a:pt x="2288" y="21563"/>
                  <a:pt x="2639" y="21554"/>
                  <a:pt x="2996" y="21564"/>
                </a:cubicBezTo>
                <a:cubicBezTo>
                  <a:pt x="3222" y="21570"/>
                  <a:pt x="3454" y="21592"/>
                  <a:pt x="3680" y="21553"/>
                </a:cubicBezTo>
                <a:cubicBezTo>
                  <a:pt x="3776" y="21536"/>
                  <a:pt x="3887" y="21523"/>
                  <a:pt x="3990" y="21524"/>
                </a:cubicBezTo>
                <a:cubicBezTo>
                  <a:pt x="4156" y="21526"/>
                  <a:pt x="4319" y="21488"/>
                  <a:pt x="4493" y="21542"/>
                </a:cubicBezTo>
                <a:cubicBezTo>
                  <a:pt x="4586" y="21570"/>
                  <a:pt x="4760" y="21556"/>
                  <a:pt x="4895" y="21561"/>
                </a:cubicBezTo>
                <a:cubicBezTo>
                  <a:pt x="4893" y="21559"/>
                  <a:pt x="4890" y="21558"/>
                  <a:pt x="4888" y="21555"/>
                </a:cubicBezTo>
                <a:cubicBezTo>
                  <a:pt x="4885" y="21552"/>
                  <a:pt x="4882" y="21549"/>
                  <a:pt x="4880" y="21547"/>
                </a:cubicBezTo>
                <a:cubicBezTo>
                  <a:pt x="4931" y="21544"/>
                  <a:pt x="4979" y="21541"/>
                  <a:pt x="5026" y="21540"/>
                </a:cubicBezTo>
                <a:cubicBezTo>
                  <a:pt x="5199" y="21535"/>
                  <a:pt x="5384" y="21512"/>
                  <a:pt x="5541" y="21530"/>
                </a:cubicBezTo>
                <a:cubicBezTo>
                  <a:pt x="5735" y="21552"/>
                  <a:pt x="5857" y="21519"/>
                  <a:pt x="5987" y="21491"/>
                </a:cubicBezTo>
                <a:cubicBezTo>
                  <a:pt x="5897" y="21477"/>
                  <a:pt x="5805" y="21463"/>
                  <a:pt x="5714" y="21449"/>
                </a:cubicBezTo>
                <a:cubicBezTo>
                  <a:pt x="5658" y="21440"/>
                  <a:pt x="5599" y="21434"/>
                  <a:pt x="5547" y="21422"/>
                </a:cubicBezTo>
                <a:cubicBezTo>
                  <a:pt x="5485" y="21409"/>
                  <a:pt x="5428" y="21390"/>
                  <a:pt x="5369" y="21374"/>
                </a:cubicBezTo>
                <a:cubicBezTo>
                  <a:pt x="5361" y="21372"/>
                  <a:pt x="5352" y="21370"/>
                  <a:pt x="5343" y="21368"/>
                </a:cubicBezTo>
                <a:cubicBezTo>
                  <a:pt x="5488" y="21380"/>
                  <a:pt x="5654" y="21330"/>
                  <a:pt x="5779" y="21393"/>
                </a:cubicBezTo>
                <a:cubicBezTo>
                  <a:pt x="5785" y="21397"/>
                  <a:pt x="5829" y="21391"/>
                  <a:pt x="5852" y="21386"/>
                </a:cubicBezTo>
                <a:cubicBezTo>
                  <a:pt x="5875" y="21381"/>
                  <a:pt x="5893" y="21364"/>
                  <a:pt x="5914" y="21364"/>
                </a:cubicBezTo>
                <a:cubicBezTo>
                  <a:pt x="6028" y="21361"/>
                  <a:pt x="6143" y="21365"/>
                  <a:pt x="6256" y="21362"/>
                </a:cubicBezTo>
                <a:cubicBezTo>
                  <a:pt x="6365" y="21360"/>
                  <a:pt x="6486" y="21374"/>
                  <a:pt x="6584" y="21326"/>
                </a:cubicBezTo>
                <a:cubicBezTo>
                  <a:pt x="6555" y="21320"/>
                  <a:pt x="6529" y="21314"/>
                  <a:pt x="6505" y="21308"/>
                </a:cubicBezTo>
                <a:cubicBezTo>
                  <a:pt x="6480" y="21302"/>
                  <a:pt x="6457" y="21297"/>
                  <a:pt x="6434" y="21292"/>
                </a:cubicBezTo>
                <a:cubicBezTo>
                  <a:pt x="6433" y="21289"/>
                  <a:pt x="6433" y="21286"/>
                  <a:pt x="6432" y="21283"/>
                </a:cubicBezTo>
                <a:cubicBezTo>
                  <a:pt x="6432" y="21281"/>
                  <a:pt x="6431" y="21278"/>
                  <a:pt x="6431" y="21276"/>
                </a:cubicBezTo>
                <a:cubicBezTo>
                  <a:pt x="6567" y="21269"/>
                  <a:pt x="6705" y="21266"/>
                  <a:pt x="6837" y="21253"/>
                </a:cubicBezTo>
                <a:cubicBezTo>
                  <a:pt x="6997" y="21238"/>
                  <a:pt x="7165" y="21264"/>
                  <a:pt x="7325" y="21227"/>
                </a:cubicBezTo>
                <a:cubicBezTo>
                  <a:pt x="7410" y="21208"/>
                  <a:pt x="7533" y="21217"/>
                  <a:pt x="7639" y="21212"/>
                </a:cubicBezTo>
                <a:cubicBezTo>
                  <a:pt x="7640" y="21214"/>
                  <a:pt x="7641" y="21215"/>
                  <a:pt x="7642" y="21216"/>
                </a:cubicBezTo>
                <a:cubicBezTo>
                  <a:pt x="7643" y="21218"/>
                  <a:pt x="7643" y="21219"/>
                  <a:pt x="7644" y="21220"/>
                </a:cubicBezTo>
                <a:cubicBezTo>
                  <a:pt x="7622" y="21226"/>
                  <a:pt x="7600" y="21231"/>
                  <a:pt x="7578" y="21236"/>
                </a:cubicBezTo>
                <a:cubicBezTo>
                  <a:pt x="7556" y="21241"/>
                  <a:pt x="7534" y="21247"/>
                  <a:pt x="7512" y="21253"/>
                </a:cubicBezTo>
                <a:cubicBezTo>
                  <a:pt x="7513" y="21255"/>
                  <a:pt x="7515" y="21256"/>
                  <a:pt x="7517" y="21258"/>
                </a:cubicBezTo>
                <a:cubicBezTo>
                  <a:pt x="7519" y="21260"/>
                  <a:pt x="7521" y="21262"/>
                  <a:pt x="7522" y="21264"/>
                </a:cubicBezTo>
                <a:cubicBezTo>
                  <a:pt x="7605" y="21256"/>
                  <a:pt x="7687" y="21248"/>
                  <a:pt x="7769" y="21241"/>
                </a:cubicBezTo>
                <a:cubicBezTo>
                  <a:pt x="7851" y="21233"/>
                  <a:pt x="7934" y="21226"/>
                  <a:pt x="8016" y="21219"/>
                </a:cubicBezTo>
                <a:cubicBezTo>
                  <a:pt x="8017" y="21221"/>
                  <a:pt x="8019" y="21224"/>
                  <a:pt x="8020" y="21227"/>
                </a:cubicBezTo>
                <a:cubicBezTo>
                  <a:pt x="8022" y="21229"/>
                  <a:pt x="8023" y="21232"/>
                  <a:pt x="8024" y="21235"/>
                </a:cubicBezTo>
                <a:cubicBezTo>
                  <a:pt x="7667" y="21275"/>
                  <a:pt x="7309" y="21315"/>
                  <a:pt x="6948" y="21349"/>
                </a:cubicBezTo>
                <a:cubicBezTo>
                  <a:pt x="6586" y="21383"/>
                  <a:pt x="6222" y="21411"/>
                  <a:pt x="5851" y="21427"/>
                </a:cubicBezTo>
                <a:cubicBezTo>
                  <a:pt x="6018" y="21443"/>
                  <a:pt x="6191" y="21461"/>
                  <a:pt x="6365" y="21477"/>
                </a:cubicBezTo>
                <a:cubicBezTo>
                  <a:pt x="6444" y="21484"/>
                  <a:pt x="6527" y="21496"/>
                  <a:pt x="6606" y="21493"/>
                </a:cubicBezTo>
                <a:cubicBezTo>
                  <a:pt x="6705" y="21490"/>
                  <a:pt x="6802" y="21475"/>
                  <a:pt x="6900" y="21466"/>
                </a:cubicBezTo>
                <a:cubicBezTo>
                  <a:pt x="7215" y="21437"/>
                  <a:pt x="7529" y="21402"/>
                  <a:pt x="7847" y="21380"/>
                </a:cubicBezTo>
                <a:cubicBezTo>
                  <a:pt x="8321" y="21346"/>
                  <a:pt x="8801" y="21325"/>
                  <a:pt x="9274" y="21290"/>
                </a:cubicBezTo>
                <a:cubicBezTo>
                  <a:pt x="9694" y="21259"/>
                  <a:pt x="10111" y="21220"/>
                  <a:pt x="10524" y="21177"/>
                </a:cubicBezTo>
                <a:cubicBezTo>
                  <a:pt x="10861" y="21142"/>
                  <a:pt x="11189" y="21094"/>
                  <a:pt x="11522" y="21053"/>
                </a:cubicBezTo>
                <a:cubicBezTo>
                  <a:pt x="11733" y="21027"/>
                  <a:pt x="11947" y="21003"/>
                  <a:pt x="12157" y="20976"/>
                </a:cubicBezTo>
                <a:cubicBezTo>
                  <a:pt x="12192" y="20972"/>
                  <a:pt x="12240" y="20955"/>
                  <a:pt x="12242" y="20942"/>
                </a:cubicBezTo>
                <a:cubicBezTo>
                  <a:pt x="12256" y="20874"/>
                  <a:pt x="12339" y="20835"/>
                  <a:pt x="12495" y="20812"/>
                </a:cubicBezTo>
                <a:cubicBezTo>
                  <a:pt x="12662" y="20788"/>
                  <a:pt x="12702" y="20759"/>
                  <a:pt x="12703" y="20686"/>
                </a:cubicBezTo>
                <a:cubicBezTo>
                  <a:pt x="12704" y="20675"/>
                  <a:pt x="12719" y="20664"/>
                  <a:pt x="12736" y="20643"/>
                </a:cubicBezTo>
                <a:cubicBezTo>
                  <a:pt x="12591" y="20671"/>
                  <a:pt x="12466" y="20648"/>
                  <a:pt x="12337" y="20643"/>
                </a:cubicBezTo>
                <a:cubicBezTo>
                  <a:pt x="12194" y="20638"/>
                  <a:pt x="12068" y="20618"/>
                  <a:pt x="11936" y="20602"/>
                </a:cubicBezTo>
                <a:cubicBezTo>
                  <a:pt x="11896" y="20598"/>
                  <a:pt x="11838" y="20593"/>
                  <a:pt x="11825" y="20581"/>
                </a:cubicBezTo>
                <a:cubicBezTo>
                  <a:pt x="11783" y="20543"/>
                  <a:pt x="11709" y="20541"/>
                  <a:pt x="11626" y="20542"/>
                </a:cubicBezTo>
                <a:cubicBezTo>
                  <a:pt x="11556" y="20542"/>
                  <a:pt x="11485" y="20542"/>
                  <a:pt x="11415" y="20542"/>
                </a:cubicBezTo>
                <a:cubicBezTo>
                  <a:pt x="11412" y="20539"/>
                  <a:pt x="11410" y="20536"/>
                  <a:pt x="11407" y="20533"/>
                </a:cubicBezTo>
                <a:cubicBezTo>
                  <a:pt x="11405" y="20530"/>
                  <a:pt x="11402" y="20527"/>
                  <a:pt x="11399" y="20524"/>
                </a:cubicBezTo>
                <a:cubicBezTo>
                  <a:pt x="11439" y="20516"/>
                  <a:pt x="11476" y="20505"/>
                  <a:pt x="11518" y="20499"/>
                </a:cubicBezTo>
                <a:cubicBezTo>
                  <a:pt x="11573" y="20492"/>
                  <a:pt x="11673" y="20493"/>
                  <a:pt x="11680" y="20482"/>
                </a:cubicBezTo>
                <a:cubicBezTo>
                  <a:pt x="11715" y="20428"/>
                  <a:pt x="11829" y="20431"/>
                  <a:pt x="11920" y="20425"/>
                </a:cubicBezTo>
                <a:cubicBezTo>
                  <a:pt x="12038" y="20417"/>
                  <a:pt x="12173" y="20431"/>
                  <a:pt x="12238" y="20372"/>
                </a:cubicBezTo>
                <a:cubicBezTo>
                  <a:pt x="12241" y="20369"/>
                  <a:pt x="12253" y="20368"/>
                  <a:pt x="12261" y="20366"/>
                </a:cubicBezTo>
                <a:cubicBezTo>
                  <a:pt x="12401" y="20340"/>
                  <a:pt x="12542" y="20314"/>
                  <a:pt x="12684" y="20288"/>
                </a:cubicBezTo>
                <a:cubicBezTo>
                  <a:pt x="12678" y="20282"/>
                  <a:pt x="12670" y="20277"/>
                  <a:pt x="12659" y="20273"/>
                </a:cubicBezTo>
                <a:cubicBezTo>
                  <a:pt x="12649" y="20269"/>
                  <a:pt x="12637" y="20266"/>
                  <a:pt x="12624" y="20262"/>
                </a:cubicBezTo>
                <a:cubicBezTo>
                  <a:pt x="12671" y="20262"/>
                  <a:pt x="12718" y="20260"/>
                  <a:pt x="12766" y="20261"/>
                </a:cubicBezTo>
                <a:cubicBezTo>
                  <a:pt x="13169" y="20266"/>
                  <a:pt x="13572" y="20279"/>
                  <a:pt x="13980" y="20289"/>
                </a:cubicBezTo>
                <a:cubicBezTo>
                  <a:pt x="13916" y="20278"/>
                  <a:pt x="13862" y="20264"/>
                  <a:pt x="13805" y="20261"/>
                </a:cubicBezTo>
                <a:cubicBezTo>
                  <a:pt x="13500" y="20244"/>
                  <a:pt x="13194" y="20224"/>
                  <a:pt x="12887" y="20217"/>
                </a:cubicBezTo>
                <a:cubicBezTo>
                  <a:pt x="12765" y="20215"/>
                  <a:pt x="12642" y="20221"/>
                  <a:pt x="12520" y="20225"/>
                </a:cubicBezTo>
                <a:cubicBezTo>
                  <a:pt x="12513" y="20219"/>
                  <a:pt x="12508" y="20213"/>
                  <a:pt x="12509" y="20205"/>
                </a:cubicBezTo>
                <a:cubicBezTo>
                  <a:pt x="12509" y="20197"/>
                  <a:pt x="12516" y="20188"/>
                  <a:pt x="12531" y="20177"/>
                </a:cubicBezTo>
                <a:cubicBezTo>
                  <a:pt x="12840" y="20188"/>
                  <a:pt x="13150" y="20198"/>
                  <a:pt x="13458" y="20211"/>
                </a:cubicBezTo>
                <a:cubicBezTo>
                  <a:pt x="13544" y="20215"/>
                  <a:pt x="13626" y="20230"/>
                  <a:pt x="13712" y="20236"/>
                </a:cubicBezTo>
                <a:cubicBezTo>
                  <a:pt x="13891" y="20250"/>
                  <a:pt x="14070" y="20263"/>
                  <a:pt x="14249" y="20274"/>
                </a:cubicBezTo>
                <a:cubicBezTo>
                  <a:pt x="14385" y="20283"/>
                  <a:pt x="14520" y="20288"/>
                  <a:pt x="14653" y="20261"/>
                </a:cubicBezTo>
                <a:cubicBezTo>
                  <a:pt x="14518" y="20247"/>
                  <a:pt x="14382" y="20242"/>
                  <a:pt x="14246" y="20235"/>
                </a:cubicBezTo>
                <a:cubicBezTo>
                  <a:pt x="14204" y="20233"/>
                  <a:pt x="14164" y="20226"/>
                  <a:pt x="14123" y="20220"/>
                </a:cubicBezTo>
                <a:cubicBezTo>
                  <a:pt x="13995" y="20204"/>
                  <a:pt x="13863" y="20172"/>
                  <a:pt x="13738" y="20175"/>
                </a:cubicBezTo>
                <a:cubicBezTo>
                  <a:pt x="13591" y="20180"/>
                  <a:pt x="13484" y="20144"/>
                  <a:pt x="13352" y="20139"/>
                </a:cubicBezTo>
                <a:cubicBezTo>
                  <a:pt x="13329" y="20138"/>
                  <a:pt x="13289" y="20124"/>
                  <a:pt x="13289" y="20115"/>
                </a:cubicBezTo>
                <a:cubicBezTo>
                  <a:pt x="13288" y="20075"/>
                  <a:pt x="13207" y="20075"/>
                  <a:pt x="13152" y="20076"/>
                </a:cubicBezTo>
                <a:cubicBezTo>
                  <a:pt x="12990" y="20080"/>
                  <a:pt x="12828" y="20088"/>
                  <a:pt x="12667" y="20099"/>
                </a:cubicBezTo>
                <a:cubicBezTo>
                  <a:pt x="12393" y="20117"/>
                  <a:pt x="12124" y="20153"/>
                  <a:pt x="11840" y="20134"/>
                </a:cubicBezTo>
                <a:cubicBezTo>
                  <a:pt x="11810" y="20132"/>
                  <a:pt x="11777" y="20134"/>
                  <a:pt x="11746" y="20136"/>
                </a:cubicBezTo>
                <a:cubicBezTo>
                  <a:pt x="11752" y="20134"/>
                  <a:pt x="11759" y="20132"/>
                  <a:pt x="11765" y="20130"/>
                </a:cubicBezTo>
                <a:cubicBezTo>
                  <a:pt x="11772" y="20129"/>
                  <a:pt x="11778" y="20127"/>
                  <a:pt x="11784" y="20125"/>
                </a:cubicBezTo>
                <a:cubicBezTo>
                  <a:pt x="12080" y="20102"/>
                  <a:pt x="12376" y="20076"/>
                  <a:pt x="12675" y="20066"/>
                </a:cubicBezTo>
                <a:cubicBezTo>
                  <a:pt x="13025" y="20054"/>
                  <a:pt x="13382" y="20068"/>
                  <a:pt x="13735" y="20075"/>
                </a:cubicBezTo>
                <a:cubicBezTo>
                  <a:pt x="13995" y="20081"/>
                  <a:pt x="14253" y="20094"/>
                  <a:pt x="14512" y="20104"/>
                </a:cubicBezTo>
                <a:cubicBezTo>
                  <a:pt x="14586" y="20108"/>
                  <a:pt x="14659" y="20115"/>
                  <a:pt x="14732" y="20121"/>
                </a:cubicBezTo>
                <a:cubicBezTo>
                  <a:pt x="14940" y="20138"/>
                  <a:pt x="15147" y="20157"/>
                  <a:pt x="15355" y="20171"/>
                </a:cubicBezTo>
                <a:cubicBezTo>
                  <a:pt x="15542" y="20185"/>
                  <a:pt x="15730" y="20194"/>
                  <a:pt x="15918" y="20205"/>
                </a:cubicBezTo>
                <a:cubicBezTo>
                  <a:pt x="15952" y="20208"/>
                  <a:pt x="15984" y="20214"/>
                  <a:pt x="16048" y="20223"/>
                </a:cubicBezTo>
                <a:cubicBezTo>
                  <a:pt x="16008" y="20224"/>
                  <a:pt x="15977" y="20226"/>
                  <a:pt x="15948" y="20227"/>
                </a:cubicBezTo>
                <a:cubicBezTo>
                  <a:pt x="15919" y="20228"/>
                  <a:pt x="15893" y="20228"/>
                  <a:pt x="15865" y="20229"/>
                </a:cubicBezTo>
                <a:cubicBezTo>
                  <a:pt x="15924" y="20242"/>
                  <a:pt x="15981" y="20254"/>
                  <a:pt x="16035" y="20265"/>
                </a:cubicBezTo>
                <a:cubicBezTo>
                  <a:pt x="16090" y="20277"/>
                  <a:pt x="16143" y="20288"/>
                  <a:pt x="16196" y="20299"/>
                </a:cubicBezTo>
                <a:cubicBezTo>
                  <a:pt x="16197" y="20298"/>
                  <a:pt x="16199" y="20297"/>
                  <a:pt x="16201" y="20296"/>
                </a:cubicBezTo>
                <a:cubicBezTo>
                  <a:pt x="16202" y="20295"/>
                  <a:pt x="16204" y="20294"/>
                  <a:pt x="16206" y="20293"/>
                </a:cubicBezTo>
                <a:cubicBezTo>
                  <a:pt x="16194" y="20288"/>
                  <a:pt x="16183" y="20282"/>
                  <a:pt x="16168" y="20276"/>
                </a:cubicBezTo>
                <a:cubicBezTo>
                  <a:pt x="16154" y="20269"/>
                  <a:pt x="16136" y="20261"/>
                  <a:pt x="16113" y="20250"/>
                </a:cubicBezTo>
                <a:cubicBezTo>
                  <a:pt x="16211" y="20244"/>
                  <a:pt x="16283" y="20237"/>
                  <a:pt x="16354" y="20238"/>
                </a:cubicBezTo>
                <a:cubicBezTo>
                  <a:pt x="16485" y="20240"/>
                  <a:pt x="16617" y="20245"/>
                  <a:pt x="16747" y="20253"/>
                </a:cubicBezTo>
                <a:cubicBezTo>
                  <a:pt x="16811" y="20257"/>
                  <a:pt x="16872" y="20271"/>
                  <a:pt x="16935" y="20278"/>
                </a:cubicBezTo>
                <a:cubicBezTo>
                  <a:pt x="17025" y="20288"/>
                  <a:pt x="17129" y="20311"/>
                  <a:pt x="17205" y="20301"/>
                </a:cubicBezTo>
                <a:cubicBezTo>
                  <a:pt x="17341" y="20284"/>
                  <a:pt x="17447" y="20299"/>
                  <a:pt x="17560" y="20319"/>
                </a:cubicBezTo>
                <a:cubicBezTo>
                  <a:pt x="17888" y="20378"/>
                  <a:pt x="18213" y="20441"/>
                  <a:pt x="18546" y="20495"/>
                </a:cubicBezTo>
                <a:cubicBezTo>
                  <a:pt x="18720" y="20523"/>
                  <a:pt x="18913" y="20533"/>
                  <a:pt x="19091" y="20558"/>
                </a:cubicBezTo>
                <a:cubicBezTo>
                  <a:pt x="19324" y="20592"/>
                  <a:pt x="19550" y="20633"/>
                  <a:pt x="19782" y="20669"/>
                </a:cubicBezTo>
                <a:cubicBezTo>
                  <a:pt x="19882" y="20684"/>
                  <a:pt x="19933" y="20700"/>
                  <a:pt x="19831" y="20741"/>
                </a:cubicBezTo>
                <a:cubicBezTo>
                  <a:pt x="19891" y="20758"/>
                  <a:pt x="19950" y="20774"/>
                  <a:pt x="20008" y="20790"/>
                </a:cubicBezTo>
                <a:cubicBezTo>
                  <a:pt x="20066" y="20806"/>
                  <a:pt x="20123" y="20822"/>
                  <a:pt x="20180" y="20838"/>
                </a:cubicBezTo>
                <a:cubicBezTo>
                  <a:pt x="20187" y="20835"/>
                  <a:pt x="20193" y="20831"/>
                  <a:pt x="20200" y="20828"/>
                </a:cubicBezTo>
                <a:cubicBezTo>
                  <a:pt x="20206" y="20825"/>
                  <a:pt x="20212" y="20822"/>
                  <a:pt x="20219" y="20819"/>
                </a:cubicBezTo>
                <a:cubicBezTo>
                  <a:pt x="20192" y="20804"/>
                  <a:pt x="20166" y="20790"/>
                  <a:pt x="20140" y="20775"/>
                </a:cubicBezTo>
                <a:cubicBezTo>
                  <a:pt x="20113" y="20761"/>
                  <a:pt x="20087" y="20746"/>
                  <a:pt x="20060" y="20732"/>
                </a:cubicBezTo>
                <a:cubicBezTo>
                  <a:pt x="20065" y="20730"/>
                  <a:pt x="20071" y="20729"/>
                  <a:pt x="20076" y="20727"/>
                </a:cubicBezTo>
                <a:cubicBezTo>
                  <a:pt x="20081" y="20726"/>
                  <a:pt x="20086" y="20724"/>
                  <a:pt x="20091" y="20722"/>
                </a:cubicBezTo>
                <a:cubicBezTo>
                  <a:pt x="20109" y="20724"/>
                  <a:pt x="20126" y="20726"/>
                  <a:pt x="20146" y="20728"/>
                </a:cubicBezTo>
                <a:cubicBezTo>
                  <a:pt x="20165" y="20730"/>
                  <a:pt x="20187" y="20731"/>
                  <a:pt x="20212" y="20733"/>
                </a:cubicBezTo>
                <a:cubicBezTo>
                  <a:pt x="20197" y="20720"/>
                  <a:pt x="20184" y="20708"/>
                  <a:pt x="20172" y="20696"/>
                </a:cubicBezTo>
                <a:cubicBezTo>
                  <a:pt x="20159" y="20685"/>
                  <a:pt x="20148" y="20674"/>
                  <a:pt x="20136" y="20662"/>
                </a:cubicBezTo>
                <a:cubicBezTo>
                  <a:pt x="20149" y="20663"/>
                  <a:pt x="20163" y="20664"/>
                  <a:pt x="20177" y="20665"/>
                </a:cubicBezTo>
                <a:cubicBezTo>
                  <a:pt x="20191" y="20666"/>
                  <a:pt x="20205" y="20667"/>
                  <a:pt x="20220" y="20668"/>
                </a:cubicBezTo>
                <a:cubicBezTo>
                  <a:pt x="20194" y="20651"/>
                  <a:pt x="20169" y="20634"/>
                  <a:pt x="20143" y="20617"/>
                </a:cubicBezTo>
                <a:cubicBezTo>
                  <a:pt x="20117" y="20600"/>
                  <a:pt x="20091" y="20582"/>
                  <a:pt x="20061" y="20563"/>
                </a:cubicBezTo>
                <a:cubicBezTo>
                  <a:pt x="20261" y="20579"/>
                  <a:pt x="20428" y="20615"/>
                  <a:pt x="20594" y="20658"/>
                </a:cubicBezTo>
                <a:cubicBezTo>
                  <a:pt x="20759" y="20701"/>
                  <a:pt x="21000" y="20685"/>
                  <a:pt x="21123" y="20773"/>
                </a:cubicBezTo>
                <a:cubicBezTo>
                  <a:pt x="21157" y="20757"/>
                  <a:pt x="21188" y="20742"/>
                  <a:pt x="21217" y="20728"/>
                </a:cubicBezTo>
                <a:cubicBezTo>
                  <a:pt x="21246" y="20714"/>
                  <a:pt x="21272" y="20701"/>
                  <a:pt x="21296" y="20689"/>
                </a:cubicBezTo>
                <a:cubicBezTo>
                  <a:pt x="21315" y="20701"/>
                  <a:pt x="21330" y="20711"/>
                  <a:pt x="21345" y="20720"/>
                </a:cubicBezTo>
                <a:cubicBezTo>
                  <a:pt x="21359" y="20729"/>
                  <a:pt x="21372" y="20738"/>
                  <a:pt x="21385" y="20746"/>
                </a:cubicBezTo>
                <a:cubicBezTo>
                  <a:pt x="21389" y="20741"/>
                  <a:pt x="21393" y="20735"/>
                  <a:pt x="21397" y="20730"/>
                </a:cubicBezTo>
                <a:cubicBezTo>
                  <a:pt x="21401" y="20725"/>
                  <a:pt x="21405" y="20720"/>
                  <a:pt x="21409" y="20715"/>
                </a:cubicBezTo>
                <a:cubicBezTo>
                  <a:pt x="21446" y="20722"/>
                  <a:pt x="21483" y="20707"/>
                  <a:pt x="21514" y="20673"/>
                </a:cubicBezTo>
                <a:cubicBezTo>
                  <a:pt x="21568" y="20614"/>
                  <a:pt x="21587" y="20503"/>
                  <a:pt x="21545" y="20441"/>
                </a:cubicBezTo>
                <a:cubicBezTo>
                  <a:pt x="21514" y="20397"/>
                  <a:pt x="21465" y="20409"/>
                  <a:pt x="21443" y="20465"/>
                </a:cubicBezTo>
                <a:cubicBezTo>
                  <a:pt x="21445" y="20415"/>
                  <a:pt x="21375" y="20392"/>
                  <a:pt x="21298" y="20370"/>
                </a:cubicBezTo>
                <a:cubicBezTo>
                  <a:pt x="21220" y="20349"/>
                  <a:pt x="21136" y="20330"/>
                  <a:pt x="21108" y="20289"/>
                </a:cubicBezTo>
                <a:cubicBezTo>
                  <a:pt x="21191" y="20263"/>
                  <a:pt x="21276" y="20236"/>
                  <a:pt x="21362" y="20206"/>
                </a:cubicBezTo>
                <a:cubicBezTo>
                  <a:pt x="21441" y="20179"/>
                  <a:pt x="21521" y="20150"/>
                  <a:pt x="21600" y="20121"/>
                </a:cubicBezTo>
                <a:lnTo>
                  <a:pt x="21590" y="0"/>
                </a:lnTo>
                <a:lnTo>
                  <a:pt x="0" y="0"/>
                </a:lnTo>
                <a:close/>
                <a:moveTo>
                  <a:pt x="9191" y="19629"/>
                </a:moveTo>
                <a:lnTo>
                  <a:pt x="9218" y="19715"/>
                </a:lnTo>
                <a:lnTo>
                  <a:pt x="9132" y="19720"/>
                </a:lnTo>
                <a:lnTo>
                  <a:pt x="8709" y="19798"/>
                </a:lnTo>
                <a:cubicBezTo>
                  <a:pt x="8715" y="19803"/>
                  <a:pt x="8723" y="19808"/>
                  <a:pt x="8734" y="19812"/>
                </a:cubicBezTo>
                <a:cubicBezTo>
                  <a:pt x="8744" y="19816"/>
                  <a:pt x="8757" y="19820"/>
                  <a:pt x="8770" y="19823"/>
                </a:cubicBezTo>
                <a:cubicBezTo>
                  <a:pt x="8722" y="19824"/>
                  <a:pt x="8675" y="19826"/>
                  <a:pt x="8627" y="19825"/>
                </a:cubicBezTo>
                <a:cubicBezTo>
                  <a:pt x="8224" y="19820"/>
                  <a:pt x="7821" y="19807"/>
                  <a:pt x="7413" y="19797"/>
                </a:cubicBezTo>
                <a:cubicBezTo>
                  <a:pt x="7477" y="19808"/>
                  <a:pt x="7531" y="19822"/>
                  <a:pt x="7588" y="19825"/>
                </a:cubicBezTo>
                <a:cubicBezTo>
                  <a:pt x="7893" y="19842"/>
                  <a:pt x="8199" y="19864"/>
                  <a:pt x="8506" y="19870"/>
                </a:cubicBezTo>
                <a:cubicBezTo>
                  <a:pt x="8628" y="19873"/>
                  <a:pt x="8751" y="19865"/>
                  <a:pt x="8874" y="19861"/>
                </a:cubicBezTo>
                <a:cubicBezTo>
                  <a:pt x="8881" y="19867"/>
                  <a:pt x="8885" y="19873"/>
                  <a:pt x="8884" y="19881"/>
                </a:cubicBezTo>
                <a:cubicBezTo>
                  <a:pt x="8883" y="19889"/>
                  <a:pt x="8877" y="19898"/>
                  <a:pt x="8862" y="19909"/>
                </a:cubicBezTo>
                <a:cubicBezTo>
                  <a:pt x="8553" y="19898"/>
                  <a:pt x="8243" y="19888"/>
                  <a:pt x="7935" y="19875"/>
                </a:cubicBezTo>
                <a:cubicBezTo>
                  <a:pt x="7849" y="19871"/>
                  <a:pt x="7766" y="19855"/>
                  <a:pt x="7680" y="19849"/>
                </a:cubicBezTo>
                <a:cubicBezTo>
                  <a:pt x="7502" y="19835"/>
                  <a:pt x="7323" y="19825"/>
                  <a:pt x="7144" y="19813"/>
                </a:cubicBezTo>
                <a:cubicBezTo>
                  <a:pt x="7009" y="19804"/>
                  <a:pt x="6873" y="19798"/>
                  <a:pt x="6740" y="19824"/>
                </a:cubicBezTo>
                <a:cubicBezTo>
                  <a:pt x="6876" y="19839"/>
                  <a:pt x="7012" y="19844"/>
                  <a:pt x="7148" y="19850"/>
                </a:cubicBezTo>
                <a:cubicBezTo>
                  <a:pt x="7189" y="19852"/>
                  <a:pt x="7230" y="19860"/>
                  <a:pt x="7270" y="19865"/>
                </a:cubicBezTo>
                <a:cubicBezTo>
                  <a:pt x="7399" y="19882"/>
                  <a:pt x="7530" y="19914"/>
                  <a:pt x="7655" y="19910"/>
                </a:cubicBezTo>
                <a:cubicBezTo>
                  <a:pt x="7802" y="19906"/>
                  <a:pt x="7909" y="19941"/>
                  <a:pt x="8041" y="19946"/>
                </a:cubicBezTo>
                <a:cubicBezTo>
                  <a:pt x="8064" y="19947"/>
                  <a:pt x="8104" y="19962"/>
                  <a:pt x="8104" y="19970"/>
                </a:cubicBezTo>
                <a:cubicBezTo>
                  <a:pt x="8105" y="20011"/>
                  <a:pt x="8185" y="20010"/>
                  <a:pt x="8240" y="20009"/>
                </a:cubicBezTo>
                <a:cubicBezTo>
                  <a:pt x="8403" y="20005"/>
                  <a:pt x="8566" y="19997"/>
                  <a:pt x="8726" y="19987"/>
                </a:cubicBezTo>
                <a:cubicBezTo>
                  <a:pt x="9000" y="19969"/>
                  <a:pt x="9269" y="19932"/>
                  <a:pt x="9553" y="19951"/>
                </a:cubicBezTo>
                <a:cubicBezTo>
                  <a:pt x="9583" y="19953"/>
                  <a:pt x="9615" y="19951"/>
                  <a:pt x="9646" y="19949"/>
                </a:cubicBezTo>
                <a:cubicBezTo>
                  <a:pt x="9640" y="19951"/>
                  <a:pt x="9634" y="19953"/>
                  <a:pt x="9627" y="19955"/>
                </a:cubicBezTo>
                <a:cubicBezTo>
                  <a:pt x="9621" y="19957"/>
                  <a:pt x="9614" y="19960"/>
                  <a:pt x="9608" y="19962"/>
                </a:cubicBezTo>
                <a:cubicBezTo>
                  <a:pt x="9312" y="19985"/>
                  <a:pt x="9017" y="20009"/>
                  <a:pt x="8718" y="20019"/>
                </a:cubicBezTo>
                <a:cubicBezTo>
                  <a:pt x="8368" y="20031"/>
                  <a:pt x="8011" y="20018"/>
                  <a:pt x="7658" y="20011"/>
                </a:cubicBezTo>
                <a:cubicBezTo>
                  <a:pt x="7398" y="20005"/>
                  <a:pt x="7140" y="19992"/>
                  <a:pt x="6881" y="19981"/>
                </a:cubicBezTo>
                <a:cubicBezTo>
                  <a:pt x="6807" y="19978"/>
                  <a:pt x="6734" y="19971"/>
                  <a:pt x="6661" y="19965"/>
                </a:cubicBezTo>
                <a:cubicBezTo>
                  <a:pt x="6453" y="19948"/>
                  <a:pt x="6246" y="19929"/>
                  <a:pt x="6038" y="19914"/>
                </a:cubicBezTo>
                <a:cubicBezTo>
                  <a:pt x="5851" y="19901"/>
                  <a:pt x="5662" y="19892"/>
                  <a:pt x="5475" y="19880"/>
                </a:cubicBezTo>
                <a:cubicBezTo>
                  <a:pt x="5441" y="19878"/>
                  <a:pt x="5409" y="19871"/>
                  <a:pt x="5345" y="19862"/>
                </a:cubicBezTo>
                <a:cubicBezTo>
                  <a:pt x="5385" y="19861"/>
                  <a:pt x="5416" y="19860"/>
                  <a:pt x="5445" y="19859"/>
                </a:cubicBezTo>
                <a:cubicBezTo>
                  <a:pt x="5474" y="19858"/>
                  <a:pt x="5500" y="19858"/>
                  <a:pt x="5528" y="19857"/>
                </a:cubicBezTo>
                <a:cubicBezTo>
                  <a:pt x="5469" y="19844"/>
                  <a:pt x="5413" y="19832"/>
                  <a:pt x="5358" y="19820"/>
                </a:cubicBezTo>
                <a:cubicBezTo>
                  <a:pt x="5303" y="19809"/>
                  <a:pt x="5250" y="19797"/>
                  <a:pt x="5197" y="19786"/>
                </a:cubicBezTo>
                <a:cubicBezTo>
                  <a:pt x="5196" y="19787"/>
                  <a:pt x="5194" y="19788"/>
                  <a:pt x="5192" y="19789"/>
                </a:cubicBezTo>
                <a:cubicBezTo>
                  <a:pt x="5191" y="19790"/>
                  <a:pt x="5189" y="19791"/>
                  <a:pt x="5188" y="19792"/>
                </a:cubicBezTo>
                <a:cubicBezTo>
                  <a:pt x="5199" y="19797"/>
                  <a:pt x="5211" y="19803"/>
                  <a:pt x="5225" y="19810"/>
                </a:cubicBezTo>
                <a:cubicBezTo>
                  <a:pt x="5239" y="19817"/>
                  <a:pt x="5257" y="19826"/>
                  <a:pt x="5280" y="19837"/>
                </a:cubicBezTo>
                <a:cubicBezTo>
                  <a:pt x="5182" y="19842"/>
                  <a:pt x="5110" y="19850"/>
                  <a:pt x="5039" y="19849"/>
                </a:cubicBezTo>
                <a:cubicBezTo>
                  <a:pt x="4908" y="19847"/>
                  <a:pt x="4776" y="19840"/>
                  <a:pt x="4646" y="19832"/>
                </a:cubicBezTo>
                <a:cubicBezTo>
                  <a:pt x="4582" y="19828"/>
                  <a:pt x="4521" y="19815"/>
                  <a:pt x="4458" y="19808"/>
                </a:cubicBezTo>
                <a:cubicBezTo>
                  <a:pt x="4368" y="19798"/>
                  <a:pt x="4264" y="19775"/>
                  <a:pt x="4188" y="19785"/>
                </a:cubicBezTo>
                <a:cubicBezTo>
                  <a:pt x="4052" y="19802"/>
                  <a:pt x="3946" y="19787"/>
                  <a:pt x="3833" y="19767"/>
                </a:cubicBezTo>
                <a:cubicBezTo>
                  <a:pt x="3700" y="19743"/>
                  <a:pt x="3565" y="19719"/>
                  <a:pt x="3432" y="19695"/>
                </a:cubicBezTo>
                <a:lnTo>
                  <a:pt x="9191" y="19629"/>
                </a:lnTo>
                <a:close/>
                <a:moveTo>
                  <a:pt x="9150" y="19905"/>
                </a:moveTo>
                <a:cubicBezTo>
                  <a:pt x="9132" y="19907"/>
                  <a:pt x="9109" y="19911"/>
                  <a:pt x="9091" y="19913"/>
                </a:cubicBezTo>
                <a:cubicBezTo>
                  <a:pt x="9060" y="19917"/>
                  <a:pt x="9023" y="19915"/>
                  <a:pt x="8989" y="19913"/>
                </a:cubicBezTo>
                <a:cubicBezTo>
                  <a:pt x="9016" y="19912"/>
                  <a:pt x="9043" y="19910"/>
                  <a:pt x="9069" y="19909"/>
                </a:cubicBezTo>
                <a:cubicBezTo>
                  <a:pt x="9096" y="19907"/>
                  <a:pt x="9123" y="19906"/>
                  <a:pt x="9150" y="19905"/>
                </a:cubicBezTo>
                <a:close/>
                <a:moveTo>
                  <a:pt x="12302" y="20172"/>
                </a:moveTo>
                <a:cubicBezTo>
                  <a:pt x="12335" y="20168"/>
                  <a:pt x="12372" y="20171"/>
                  <a:pt x="12407" y="20172"/>
                </a:cubicBezTo>
                <a:cubicBezTo>
                  <a:pt x="12379" y="20174"/>
                  <a:pt x="12350" y="20176"/>
                  <a:pt x="12321" y="20178"/>
                </a:cubicBezTo>
                <a:cubicBezTo>
                  <a:pt x="12293" y="20179"/>
                  <a:pt x="12264" y="20181"/>
                  <a:pt x="12236" y="20182"/>
                </a:cubicBezTo>
                <a:cubicBezTo>
                  <a:pt x="12256" y="20179"/>
                  <a:pt x="12282" y="20175"/>
                  <a:pt x="12302" y="20172"/>
                </a:cubicBezTo>
                <a:close/>
              </a:path>
            </a:pathLst>
          </a:custGeom>
        </p:spPr>
      </p:pic>
      <p:sp>
        <p:nvSpPr>
          <p:cNvPr id="876" name="Line"/>
          <p:cNvSpPr>
            <a:spLocks noGrp="1"/>
          </p:cNvSpPr>
          <p:nvPr>
            <p:ph type="body" idx="15"/>
          </p:nvPr>
        </p:nvSpPr>
        <p:spPr>
          <a:prstGeom prst="line">
            <a:avLst/>
          </a:prstGeom>
        </p:spPr>
        <p:txBody>
          <a:bodyPr/>
          <a:lstStyle/>
          <a:p>
            <a:pPr>
              <a:defRPr sz="56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p>
        </p:txBody>
      </p:sp>
      <p:sp>
        <p:nvSpPr>
          <p:cNvPr id="877" name="Title"/>
          <p:cNvSpPr txBox="1">
            <a:spLocks noGrp="1"/>
          </p:cNvSpPr>
          <p:nvPr>
            <p:ph type="ctrTitle"/>
          </p:nvPr>
        </p:nvSpPr>
        <p:spPr>
          <a:xfrm>
            <a:off x="8987828" y="3701661"/>
            <a:ext cx="13462461" cy="6312677"/>
          </a:xfrm>
          <a:prstGeom prst="rect">
            <a:avLst/>
          </a:prstGeom>
        </p:spPr>
        <p:txBody>
          <a:bodyPr/>
          <a:lstStyle/>
          <a:p>
            <a:pPr algn="l">
              <a:spcBef>
                <a:spcPct val="35000"/>
              </a:spcBef>
              <a:buSzPct val="70000"/>
              <a:defRPr/>
            </a:pPr>
            <a:r>
              <a:rPr lang="fr-FR" sz="6600" dirty="0">
                <a:solidFill>
                  <a:schemeClr val="tx1">
                    <a:lumMod val="85000"/>
                    <a:lumOff val="15000"/>
                  </a:schemeClr>
                </a:solidFill>
              </a:rPr>
              <a:t>Construire un « Nous » européen </a:t>
            </a:r>
            <a:r>
              <a:rPr lang="fr-FR" sz="9600" dirty="0">
                <a:solidFill>
                  <a:schemeClr val="tx1">
                    <a:lumMod val="85000"/>
                    <a:lumOff val="15000"/>
                  </a:schemeClr>
                </a:solidFill>
              </a:rPr>
              <a:t/>
            </a:r>
            <a:br>
              <a:rPr lang="fr-FR" sz="9600" dirty="0">
                <a:solidFill>
                  <a:schemeClr val="tx1">
                    <a:lumMod val="85000"/>
                    <a:lumOff val="15000"/>
                  </a:schemeClr>
                </a:solidFill>
              </a:rPr>
            </a:br>
            <a:r>
              <a:rPr lang="fr-FR" sz="6600" b="0" dirty="0">
                <a:solidFill>
                  <a:schemeClr val="tx1">
                    <a:lumMod val="85000"/>
                    <a:lumOff val="15000"/>
                  </a:schemeClr>
                </a:solidFill>
                <a:latin typeface="Avenir Next Ultra Light" panose="020B0203020202020204" pitchFamily="34" charset="77"/>
              </a:rPr>
              <a:t>Recherche des identifications positives des citoyens de l’Union Européenne</a:t>
            </a:r>
            <a:r>
              <a:rPr lang="fr-FR" sz="9600" dirty="0">
                <a:solidFill>
                  <a:schemeClr val="tx1">
                    <a:lumMod val="85000"/>
                    <a:lumOff val="15000"/>
                  </a:schemeClr>
                </a:solidFill>
              </a:rPr>
              <a:t/>
            </a:r>
            <a:br>
              <a:rPr lang="fr-FR" sz="9600" dirty="0">
                <a:solidFill>
                  <a:schemeClr val="tx1">
                    <a:lumMod val="85000"/>
                    <a:lumOff val="15000"/>
                  </a:schemeClr>
                </a:solidFill>
              </a:rPr>
            </a:br>
            <a:r>
              <a:rPr lang="fr-FR" sz="9600" dirty="0">
                <a:solidFill>
                  <a:schemeClr val="tx1">
                    <a:lumMod val="85000"/>
                    <a:lumOff val="15000"/>
                  </a:schemeClr>
                </a:solidFill>
              </a:rPr>
              <a:t/>
            </a:r>
            <a:br>
              <a:rPr lang="fr-FR" sz="9600" dirty="0">
                <a:solidFill>
                  <a:schemeClr val="tx1">
                    <a:lumMod val="85000"/>
                    <a:lumOff val="15000"/>
                  </a:schemeClr>
                </a:solidFill>
              </a:rPr>
            </a:br>
            <a:endParaRPr dirty="0">
              <a:solidFill>
                <a:schemeClr val="tx1">
                  <a:lumMod val="85000"/>
                  <a:lumOff val="15000"/>
                </a:schemeClr>
              </a:solidFill>
            </a:endParaRPr>
          </a:p>
        </p:txBody>
      </p:sp>
      <p:sp>
        <p:nvSpPr>
          <p:cNvPr id="878" name="Slide Number"/>
          <p:cNvSpPr txBox="1">
            <a:spLocks noGrp="1"/>
          </p:cNvSpPr>
          <p:nvPr>
            <p:ph type="sldNum" sz="quarter" idx="2"/>
          </p:nvPr>
        </p:nvSpPr>
        <p:spPr>
          <a:xfrm>
            <a:off x="12042290" y="11772503"/>
            <a:ext cx="281560" cy="422276"/>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153</a:t>
            </a:fld>
            <a:endParaRPr dirty="0"/>
          </a:p>
        </p:txBody>
      </p:sp>
      <p:sp>
        <p:nvSpPr>
          <p:cNvPr id="874" name="Rectangle"/>
          <p:cNvSpPr>
            <a:spLocks noGrp="1"/>
          </p:cNvSpPr>
          <p:nvPr>
            <p:ph type="body" idx="13"/>
          </p:nvPr>
        </p:nvSpPr>
        <p:spPr>
          <a:prstGeom prst="rect">
            <a:avLst/>
          </a:prstGeom>
        </p:spPr>
        <p:txBody>
          <a:bodyPr/>
          <a:lstStyle/>
          <a:p>
            <a:pPr>
              <a:defRPr sz="5800">
                <a:latin typeface="Gill Sans"/>
                <a:ea typeface="Gill Sans"/>
                <a:cs typeface="Gill Sans"/>
                <a:sym typeface="Gill Sans"/>
              </a:defRPr>
            </a:pPr>
            <a:endParaRPr dirty="0"/>
          </a:p>
        </p:txBody>
      </p:sp>
      <p:sp>
        <p:nvSpPr>
          <p:cNvPr id="13" name="Shape">
            <a:extLst>
              <a:ext uri="{FF2B5EF4-FFF2-40B4-BE49-F238E27FC236}">
                <a16:creationId xmlns="" xmlns:a16="http://schemas.microsoft.com/office/drawing/2014/main" id="{B27D762B-5D3A-704E-9CD6-7C24976C1C9F}"/>
              </a:ext>
            </a:extLst>
          </p:cNvPr>
          <p:cNvSpPr txBox="1">
            <a:spLocks/>
          </p:cNvSpPr>
          <p:nvPr/>
        </p:nvSpPr>
        <p:spPr>
          <a:xfrm>
            <a:off x="700100" y="10334738"/>
            <a:ext cx="8287728" cy="793703"/>
          </a:xfrm>
          <a:custGeom>
            <a:avLst/>
            <a:gdLst/>
            <a:ahLst/>
            <a:cxnLst>
              <a:cxn ang="0">
                <a:pos x="wd2" y="hd2"/>
              </a:cxn>
              <a:cxn ang="5400000">
                <a:pos x="wd2" y="hd2"/>
              </a:cxn>
              <a:cxn ang="10800000">
                <a:pos x="wd2" y="hd2"/>
              </a:cxn>
              <a:cxn ang="16200000">
                <a:pos x="wd2" y="hd2"/>
              </a:cxn>
            </a:cxnLst>
            <a:rect l="0" t="0" r="r" b="b"/>
            <a:pathLst>
              <a:path w="21570" h="21203" extrusionOk="0">
                <a:moveTo>
                  <a:pt x="20706" y="11117"/>
                </a:moveTo>
                <a:cubicBezTo>
                  <a:pt x="20744" y="11198"/>
                  <a:pt x="20790" y="11201"/>
                  <a:pt x="20832" y="11207"/>
                </a:cubicBezTo>
                <a:cubicBezTo>
                  <a:pt x="20926" y="11219"/>
                  <a:pt x="21020" y="11211"/>
                  <a:pt x="21144" y="11211"/>
                </a:cubicBezTo>
                <a:cubicBezTo>
                  <a:pt x="21136" y="11015"/>
                  <a:pt x="21124" y="10685"/>
                  <a:pt x="21108" y="10249"/>
                </a:cubicBezTo>
                <a:cubicBezTo>
                  <a:pt x="21106" y="10246"/>
                  <a:pt x="21104" y="10243"/>
                  <a:pt x="21103" y="10241"/>
                </a:cubicBezTo>
                <a:cubicBezTo>
                  <a:pt x="21068" y="10481"/>
                  <a:pt x="21050" y="10608"/>
                  <a:pt x="21030" y="10722"/>
                </a:cubicBezTo>
                <a:cubicBezTo>
                  <a:pt x="21028" y="10729"/>
                  <a:pt x="21006" y="10632"/>
                  <a:pt x="20994" y="10584"/>
                </a:cubicBezTo>
                <a:cubicBezTo>
                  <a:pt x="21016" y="10447"/>
                  <a:pt x="21040" y="10186"/>
                  <a:pt x="21058" y="10196"/>
                </a:cubicBezTo>
                <a:cubicBezTo>
                  <a:pt x="21073" y="10206"/>
                  <a:pt x="21088" y="10221"/>
                  <a:pt x="21103" y="10241"/>
                </a:cubicBezTo>
                <a:cubicBezTo>
                  <a:pt x="21104" y="10233"/>
                  <a:pt x="21105" y="10225"/>
                  <a:pt x="21106" y="10217"/>
                </a:cubicBezTo>
                <a:cubicBezTo>
                  <a:pt x="21107" y="10228"/>
                  <a:pt x="21107" y="10238"/>
                  <a:pt x="21108" y="10249"/>
                </a:cubicBezTo>
                <a:cubicBezTo>
                  <a:pt x="21148" y="10306"/>
                  <a:pt x="21187" y="10394"/>
                  <a:pt x="21227" y="10467"/>
                </a:cubicBezTo>
                <a:cubicBezTo>
                  <a:pt x="21238" y="10489"/>
                  <a:pt x="21248" y="10542"/>
                  <a:pt x="21264" y="10604"/>
                </a:cubicBezTo>
                <a:cubicBezTo>
                  <a:pt x="21264" y="10433"/>
                  <a:pt x="21264" y="10310"/>
                  <a:pt x="21264" y="10203"/>
                </a:cubicBezTo>
                <a:cubicBezTo>
                  <a:pt x="21365" y="10257"/>
                  <a:pt x="21465" y="10310"/>
                  <a:pt x="21565" y="10363"/>
                </a:cubicBezTo>
                <a:cubicBezTo>
                  <a:pt x="21567" y="10291"/>
                  <a:pt x="21568" y="10219"/>
                  <a:pt x="21570" y="10147"/>
                </a:cubicBezTo>
                <a:cubicBezTo>
                  <a:pt x="21507" y="10093"/>
                  <a:pt x="21445" y="10025"/>
                  <a:pt x="21382" y="9987"/>
                </a:cubicBezTo>
                <a:cubicBezTo>
                  <a:pt x="21082" y="9811"/>
                  <a:pt x="20782" y="9555"/>
                  <a:pt x="20481" y="9511"/>
                </a:cubicBezTo>
                <a:cubicBezTo>
                  <a:pt x="20326" y="9489"/>
                  <a:pt x="20185" y="8900"/>
                  <a:pt x="20020" y="9257"/>
                </a:cubicBezTo>
                <a:cubicBezTo>
                  <a:pt x="19989" y="9324"/>
                  <a:pt x="19826" y="9565"/>
                  <a:pt x="19901" y="8688"/>
                </a:cubicBezTo>
                <a:cubicBezTo>
                  <a:pt x="19940" y="8614"/>
                  <a:pt x="19978" y="8541"/>
                  <a:pt x="20017" y="8468"/>
                </a:cubicBezTo>
                <a:cubicBezTo>
                  <a:pt x="20032" y="8597"/>
                  <a:pt x="20048" y="8727"/>
                  <a:pt x="20077" y="8978"/>
                </a:cubicBezTo>
                <a:cubicBezTo>
                  <a:pt x="20100" y="8182"/>
                  <a:pt x="20117" y="7594"/>
                  <a:pt x="20134" y="7011"/>
                </a:cubicBezTo>
                <a:cubicBezTo>
                  <a:pt x="20136" y="7007"/>
                  <a:pt x="20137" y="7003"/>
                  <a:pt x="20138" y="6999"/>
                </a:cubicBezTo>
                <a:cubicBezTo>
                  <a:pt x="20138" y="6996"/>
                  <a:pt x="20138" y="6992"/>
                  <a:pt x="20138" y="6988"/>
                </a:cubicBezTo>
                <a:cubicBezTo>
                  <a:pt x="20182" y="7315"/>
                  <a:pt x="20226" y="7644"/>
                  <a:pt x="20275" y="8012"/>
                </a:cubicBezTo>
                <a:cubicBezTo>
                  <a:pt x="20275" y="7886"/>
                  <a:pt x="20275" y="7792"/>
                  <a:pt x="20275" y="7767"/>
                </a:cubicBezTo>
                <a:cubicBezTo>
                  <a:pt x="20633" y="7986"/>
                  <a:pt x="20978" y="8633"/>
                  <a:pt x="21347" y="8246"/>
                </a:cubicBezTo>
                <a:cubicBezTo>
                  <a:pt x="21167" y="8026"/>
                  <a:pt x="20986" y="7806"/>
                  <a:pt x="20806" y="7585"/>
                </a:cubicBezTo>
                <a:cubicBezTo>
                  <a:pt x="20774" y="7605"/>
                  <a:pt x="20746" y="7350"/>
                  <a:pt x="20712" y="7327"/>
                </a:cubicBezTo>
                <a:cubicBezTo>
                  <a:pt x="20644" y="7280"/>
                  <a:pt x="20573" y="7357"/>
                  <a:pt x="20522" y="7377"/>
                </a:cubicBezTo>
                <a:cubicBezTo>
                  <a:pt x="20522" y="6866"/>
                  <a:pt x="20522" y="6507"/>
                  <a:pt x="20522" y="6087"/>
                </a:cubicBezTo>
                <a:cubicBezTo>
                  <a:pt x="20465" y="6405"/>
                  <a:pt x="20424" y="6634"/>
                  <a:pt x="20354" y="7026"/>
                </a:cubicBezTo>
                <a:cubicBezTo>
                  <a:pt x="20318" y="6823"/>
                  <a:pt x="20258" y="6487"/>
                  <a:pt x="20199" y="6153"/>
                </a:cubicBezTo>
                <a:cubicBezTo>
                  <a:pt x="20183" y="5304"/>
                  <a:pt x="20087" y="5742"/>
                  <a:pt x="20014" y="5816"/>
                </a:cubicBezTo>
                <a:cubicBezTo>
                  <a:pt x="20000" y="5928"/>
                  <a:pt x="19987" y="6041"/>
                  <a:pt x="19972" y="6159"/>
                </a:cubicBezTo>
                <a:cubicBezTo>
                  <a:pt x="19954" y="6041"/>
                  <a:pt x="19937" y="5930"/>
                  <a:pt x="19904" y="5720"/>
                </a:cubicBezTo>
                <a:cubicBezTo>
                  <a:pt x="19862" y="6229"/>
                  <a:pt x="19827" y="6658"/>
                  <a:pt x="19782" y="7205"/>
                </a:cubicBezTo>
                <a:cubicBezTo>
                  <a:pt x="19713" y="7011"/>
                  <a:pt x="19661" y="6862"/>
                  <a:pt x="19608" y="6711"/>
                </a:cubicBezTo>
                <a:cubicBezTo>
                  <a:pt x="19628" y="6604"/>
                  <a:pt x="19648" y="6495"/>
                  <a:pt x="19667" y="6388"/>
                </a:cubicBezTo>
                <a:cubicBezTo>
                  <a:pt x="19628" y="6470"/>
                  <a:pt x="19589" y="6552"/>
                  <a:pt x="19526" y="6683"/>
                </a:cubicBezTo>
                <a:cubicBezTo>
                  <a:pt x="19550" y="5998"/>
                  <a:pt x="19569" y="5438"/>
                  <a:pt x="19587" y="4932"/>
                </a:cubicBezTo>
                <a:cubicBezTo>
                  <a:pt x="19569" y="4918"/>
                  <a:pt x="19526" y="4943"/>
                  <a:pt x="19519" y="4867"/>
                </a:cubicBezTo>
                <a:cubicBezTo>
                  <a:pt x="19440" y="4041"/>
                  <a:pt x="19374" y="4719"/>
                  <a:pt x="19344" y="4799"/>
                </a:cubicBezTo>
                <a:cubicBezTo>
                  <a:pt x="19226" y="4641"/>
                  <a:pt x="19143" y="4547"/>
                  <a:pt x="19062" y="4416"/>
                </a:cubicBezTo>
                <a:cubicBezTo>
                  <a:pt x="19009" y="4332"/>
                  <a:pt x="18961" y="4134"/>
                  <a:pt x="18908" y="4099"/>
                </a:cubicBezTo>
                <a:cubicBezTo>
                  <a:pt x="18846" y="4058"/>
                  <a:pt x="18777" y="4214"/>
                  <a:pt x="18717" y="4147"/>
                </a:cubicBezTo>
                <a:cubicBezTo>
                  <a:pt x="18623" y="4041"/>
                  <a:pt x="18500" y="4318"/>
                  <a:pt x="18440" y="3644"/>
                </a:cubicBezTo>
                <a:cubicBezTo>
                  <a:pt x="18440" y="3640"/>
                  <a:pt x="18431" y="3657"/>
                  <a:pt x="18424" y="3666"/>
                </a:cubicBezTo>
                <a:cubicBezTo>
                  <a:pt x="18405" y="3843"/>
                  <a:pt x="18385" y="4028"/>
                  <a:pt x="18365" y="4213"/>
                </a:cubicBezTo>
                <a:cubicBezTo>
                  <a:pt x="18355" y="4214"/>
                  <a:pt x="18345" y="4216"/>
                  <a:pt x="18335" y="4218"/>
                </a:cubicBezTo>
                <a:cubicBezTo>
                  <a:pt x="18335" y="3778"/>
                  <a:pt x="18335" y="3336"/>
                  <a:pt x="18335" y="2892"/>
                </a:cubicBezTo>
                <a:cubicBezTo>
                  <a:pt x="18215" y="3085"/>
                  <a:pt x="18100" y="3270"/>
                  <a:pt x="17977" y="3466"/>
                </a:cubicBezTo>
                <a:cubicBezTo>
                  <a:pt x="17950" y="3221"/>
                  <a:pt x="17913" y="2874"/>
                  <a:pt x="17872" y="2490"/>
                </a:cubicBezTo>
                <a:cubicBezTo>
                  <a:pt x="17833" y="2568"/>
                  <a:pt x="17794" y="2648"/>
                  <a:pt x="17745" y="2744"/>
                </a:cubicBezTo>
                <a:cubicBezTo>
                  <a:pt x="17776" y="3006"/>
                  <a:pt x="17797" y="3188"/>
                  <a:pt x="17837" y="3520"/>
                </a:cubicBezTo>
                <a:cubicBezTo>
                  <a:pt x="17758" y="3411"/>
                  <a:pt x="17711" y="3346"/>
                  <a:pt x="17684" y="3309"/>
                </a:cubicBezTo>
                <a:cubicBezTo>
                  <a:pt x="17700" y="3074"/>
                  <a:pt x="17733" y="2800"/>
                  <a:pt x="17721" y="2706"/>
                </a:cubicBezTo>
                <a:cubicBezTo>
                  <a:pt x="17697" y="2528"/>
                  <a:pt x="17649" y="2392"/>
                  <a:pt x="17607" y="2346"/>
                </a:cubicBezTo>
                <a:cubicBezTo>
                  <a:pt x="17473" y="2202"/>
                  <a:pt x="17337" y="2108"/>
                  <a:pt x="17193" y="1987"/>
                </a:cubicBezTo>
                <a:cubicBezTo>
                  <a:pt x="17178" y="2077"/>
                  <a:pt x="17151" y="2240"/>
                  <a:pt x="17124" y="2405"/>
                </a:cubicBezTo>
                <a:cubicBezTo>
                  <a:pt x="17103" y="2189"/>
                  <a:pt x="17083" y="1977"/>
                  <a:pt x="17048" y="1619"/>
                </a:cubicBezTo>
                <a:cubicBezTo>
                  <a:pt x="17021" y="1838"/>
                  <a:pt x="17003" y="1977"/>
                  <a:pt x="16985" y="2116"/>
                </a:cubicBezTo>
                <a:cubicBezTo>
                  <a:pt x="16850" y="1284"/>
                  <a:pt x="16881" y="2522"/>
                  <a:pt x="16801" y="2540"/>
                </a:cubicBezTo>
                <a:cubicBezTo>
                  <a:pt x="16868" y="1719"/>
                  <a:pt x="16731" y="1777"/>
                  <a:pt x="16668" y="1731"/>
                </a:cubicBezTo>
                <a:cubicBezTo>
                  <a:pt x="16602" y="1683"/>
                  <a:pt x="16528" y="1929"/>
                  <a:pt x="16454" y="2052"/>
                </a:cubicBezTo>
                <a:cubicBezTo>
                  <a:pt x="16301" y="1720"/>
                  <a:pt x="16129" y="1347"/>
                  <a:pt x="15965" y="991"/>
                </a:cubicBezTo>
                <a:cubicBezTo>
                  <a:pt x="15599" y="1642"/>
                  <a:pt x="15216" y="1009"/>
                  <a:pt x="14808" y="1043"/>
                </a:cubicBezTo>
                <a:cubicBezTo>
                  <a:pt x="14761" y="770"/>
                  <a:pt x="14676" y="856"/>
                  <a:pt x="14565" y="1009"/>
                </a:cubicBezTo>
                <a:cubicBezTo>
                  <a:pt x="14487" y="1117"/>
                  <a:pt x="14389" y="789"/>
                  <a:pt x="14300" y="650"/>
                </a:cubicBezTo>
                <a:cubicBezTo>
                  <a:pt x="14292" y="639"/>
                  <a:pt x="14287" y="586"/>
                  <a:pt x="14283" y="568"/>
                </a:cubicBezTo>
                <a:cubicBezTo>
                  <a:pt x="14171" y="809"/>
                  <a:pt x="14084" y="1063"/>
                  <a:pt x="13937" y="790"/>
                </a:cubicBezTo>
                <a:cubicBezTo>
                  <a:pt x="13762" y="468"/>
                  <a:pt x="13552" y="768"/>
                  <a:pt x="13361" y="640"/>
                </a:cubicBezTo>
                <a:cubicBezTo>
                  <a:pt x="13236" y="556"/>
                  <a:pt x="13184" y="690"/>
                  <a:pt x="13187" y="1465"/>
                </a:cubicBezTo>
                <a:cubicBezTo>
                  <a:pt x="13151" y="923"/>
                  <a:pt x="13131" y="574"/>
                  <a:pt x="13002" y="716"/>
                </a:cubicBezTo>
                <a:cubicBezTo>
                  <a:pt x="12952" y="771"/>
                  <a:pt x="12772" y="869"/>
                  <a:pt x="12755" y="0"/>
                </a:cubicBezTo>
                <a:cubicBezTo>
                  <a:pt x="12724" y="0"/>
                  <a:pt x="12693" y="0"/>
                  <a:pt x="12662" y="0"/>
                </a:cubicBezTo>
                <a:cubicBezTo>
                  <a:pt x="12656" y="197"/>
                  <a:pt x="12649" y="394"/>
                  <a:pt x="12642" y="631"/>
                </a:cubicBezTo>
                <a:cubicBezTo>
                  <a:pt x="12574" y="631"/>
                  <a:pt x="12442" y="666"/>
                  <a:pt x="12442" y="625"/>
                </a:cubicBezTo>
                <a:cubicBezTo>
                  <a:pt x="12424" y="-235"/>
                  <a:pt x="12381" y="370"/>
                  <a:pt x="12341" y="546"/>
                </a:cubicBezTo>
                <a:cubicBezTo>
                  <a:pt x="12323" y="625"/>
                  <a:pt x="12293" y="656"/>
                  <a:pt x="12268" y="659"/>
                </a:cubicBezTo>
                <a:cubicBezTo>
                  <a:pt x="12146" y="674"/>
                  <a:pt x="12024" y="678"/>
                  <a:pt x="11901" y="677"/>
                </a:cubicBezTo>
                <a:cubicBezTo>
                  <a:pt x="11851" y="677"/>
                  <a:pt x="11801" y="653"/>
                  <a:pt x="11743" y="639"/>
                </a:cubicBezTo>
                <a:cubicBezTo>
                  <a:pt x="11740" y="687"/>
                  <a:pt x="11732" y="832"/>
                  <a:pt x="11724" y="995"/>
                </a:cubicBezTo>
                <a:cubicBezTo>
                  <a:pt x="11655" y="809"/>
                  <a:pt x="11593" y="638"/>
                  <a:pt x="11535" y="479"/>
                </a:cubicBezTo>
                <a:cubicBezTo>
                  <a:pt x="11512" y="674"/>
                  <a:pt x="11488" y="887"/>
                  <a:pt x="11459" y="1136"/>
                </a:cubicBezTo>
                <a:cubicBezTo>
                  <a:pt x="11411" y="896"/>
                  <a:pt x="11380" y="737"/>
                  <a:pt x="11347" y="574"/>
                </a:cubicBezTo>
                <a:cubicBezTo>
                  <a:pt x="11322" y="787"/>
                  <a:pt x="11299" y="984"/>
                  <a:pt x="11273" y="1207"/>
                </a:cubicBezTo>
                <a:cubicBezTo>
                  <a:pt x="11253" y="877"/>
                  <a:pt x="11239" y="631"/>
                  <a:pt x="11224" y="383"/>
                </a:cubicBezTo>
                <a:cubicBezTo>
                  <a:pt x="11211" y="398"/>
                  <a:pt x="11199" y="411"/>
                  <a:pt x="11186" y="425"/>
                </a:cubicBezTo>
                <a:cubicBezTo>
                  <a:pt x="11184" y="646"/>
                  <a:pt x="11182" y="869"/>
                  <a:pt x="11179" y="1092"/>
                </a:cubicBezTo>
                <a:cubicBezTo>
                  <a:pt x="11173" y="1094"/>
                  <a:pt x="11166" y="1096"/>
                  <a:pt x="11160" y="1097"/>
                </a:cubicBezTo>
                <a:cubicBezTo>
                  <a:pt x="11153" y="868"/>
                  <a:pt x="11146" y="640"/>
                  <a:pt x="11142" y="518"/>
                </a:cubicBezTo>
                <a:cubicBezTo>
                  <a:pt x="11025" y="518"/>
                  <a:pt x="10918" y="518"/>
                  <a:pt x="10811" y="518"/>
                </a:cubicBezTo>
                <a:cubicBezTo>
                  <a:pt x="10810" y="563"/>
                  <a:pt x="10809" y="608"/>
                  <a:pt x="10809" y="653"/>
                </a:cubicBezTo>
                <a:cubicBezTo>
                  <a:pt x="10849" y="745"/>
                  <a:pt x="10889" y="837"/>
                  <a:pt x="10929" y="929"/>
                </a:cubicBezTo>
                <a:cubicBezTo>
                  <a:pt x="10929" y="990"/>
                  <a:pt x="10929" y="1050"/>
                  <a:pt x="10929" y="1110"/>
                </a:cubicBezTo>
                <a:cubicBezTo>
                  <a:pt x="10788" y="1110"/>
                  <a:pt x="10647" y="1110"/>
                  <a:pt x="10505" y="1110"/>
                </a:cubicBezTo>
                <a:cubicBezTo>
                  <a:pt x="10505" y="1055"/>
                  <a:pt x="10504" y="1000"/>
                  <a:pt x="10504" y="945"/>
                </a:cubicBezTo>
                <a:cubicBezTo>
                  <a:pt x="10533" y="849"/>
                  <a:pt x="10562" y="752"/>
                  <a:pt x="10597" y="635"/>
                </a:cubicBezTo>
                <a:cubicBezTo>
                  <a:pt x="10466" y="635"/>
                  <a:pt x="10349" y="635"/>
                  <a:pt x="10232" y="635"/>
                </a:cubicBezTo>
                <a:cubicBezTo>
                  <a:pt x="10232" y="681"/>
                  <a:pt x="10233" y="727"/>
                  <a:pt x="10234" y="773"/>
                </a:cubicBezTo>
                <a:cubicBezTo>
                  <a:pt x="10286" y="835"/>
                  <a:pt x="10339" y="896"/>
                  <a:pt x="10392" y="957"/>
                </a:cubicBezTo>
                <a:cubicBezTo>
                  <a:pt x="10389" y="1049"/>
                  <a:pt x="10386" y="1141"/>
                  <a:pt x="10383" y="1232"/>
                </a:cubicBezTo>
                <a:cubicBezTo>
                  <a:pt x="10311" y="1097"/>
                  <a:pt x="10220" y="1724"/>
                  <a:pt x="10162" y="910"/>
                </a:cubicBezTo>
                <a:cubicBezTo>
                  <a:pt x="10153" y="787"/>
                  <a:pt x="10102" y="625"/>
                  <a:pt x="10086" y="665"/>
                </a:cubicBezTo>
                <a:cubicBezTo>
                  <a:pt x="10029" y="805"/>
                  <a:pt x="9979" y="1025"/>
                  <a:pt x="9959" y="1098"/>
                </a:cubicBezTo>
                <a:cubicBezTo>
                  <a:pt x="9827" y="987"/>
                  <a:pt x="9713" y="835"/>
                  <a:pt x="9599" y="818"/>
                </a:cubicBezTo>
                <a:cubicBezTo>
                  <a:pt x="9545" y="810"/>
                  <a:pt x="9492" y="1092"/>
                  <a:pt x="9435" y="1183"/>
                </a:cubicBezTo>
                <a:cubicBezTo>
                  <a:pt x="9391" y="1254"/>
                  <a:pt x="9342" y="1272"/>
                  <a:pt x="9296" y="1244"/>
                </a:cubicBezTo>
                <a:cubicBezTo>
                  <a:pt x="9256" y="1219"/>
                  <a:pt x="9217" y="1098"/>
                  <a:pt x="9178" y="1020"/>
                </a:cubicBezTo>
                <a:cubicBezTo>
                  <a:pt x="9142" y="1718"/>
                  <a:pt x="9041" y="1551"/>
                  <a:pt x="8953" y="1475"/>
                </a:cubicBezTo>
                <a:cubicBezTo>
                  <a:pt x="8911" y="1439"/>
                  <a:pt x="8873" y="1275"/>
                  <a:pt x="8832" y="1193"/>
                </a:cubicBezTo>
                <a:cubicBezTo>
                  <a:pt x="8727" y="983"/>
                  <a:pt x="8619" y="1527"/>
                  <a:pt x="8514" y="1168"/>
                </a:cubicBezTo>
                <a:cubicBezTo>
                  <a:pt x="8507" y="1147"/>
                  <a:pt x="8479" y="1223"/>
                  <a:pt x="8479" y="1250"/>
                </a:cubicBezTo>
                <a:cubicBezTo>
                  <a:pt x="8485" y="1822"/>
                  <a:pt x="8451" y="1665"/>
                  <a:pt x="8400" y="1394"/>
                </a:cubicBezTo>
                <a:cubicBezTo>
                  <a:pt x="8380" y="1284"/>
                  <a:pt x="8345" y="1193"/>
                  <a:pt x="8317" y="1195"/>
                </a:cubicBezTo>
                <a:cubicBezTo>
                  <a:pt x="7970" y="1232"/>
                  <a:pt x="7624" y="1309"/>
                  <a:pt x="7277" y="1333"/>
                </a:cubicBezTo>
                <a:cubicBezTo>
                  <a:pt x="6981" y="1352"/>
                  <a:pt x="6686" y="1308"/>
                  <a:pt x="6390" y="1311"/>
                </a:cubicBezTo>
                <a:cubicBezTo>
                  <a:pt x="6299" y="1312"/>
                  <a:pt x="6207" y="1420"/>
                  <a:pt x="6116" y="1403"/>
                </a:cubicBezTo>
                <a:cubicBezTo>
                  <a:pt x="5889" y="1360"/>
                  <a:pt x="5662" y="1215"/>
                  <a:pt x="5435" y="1224"/>
                </a:cubicBezTo>
                <a:cubicBezTo>
                  <a:pt x="5235" y="1232"/>
                  <a:pt x="5035" y="1462"/>
                  <a:pt x="4835" y="1473"/>
                </a:cubicBezTo>
                <a:cubicBezTo>
                  <a:pt x="4599" y="1487"/>
                  <a:pt x="4363" y="1354"/>
                  <a:pt x="4126" y="1316"/>
                </a:cubicBezTo>
                <a:cubicBezTo>
                  <a:pt x="3950" y="1287"/>
                  <a:pt x="3772" y="1295"/>
                  <a:pt x="3596" y="1309"/>
                </a:cubicBezTo>
                <a:cubicBezTo>
                  <a:pt x="3329" y="1331"/>
                  <a:pt x="3062" y="1352"/>
                  <a:pt x="2796" y="1413"/>
                </a:cubicBezTo>
                <a:cubicBezTo>
                  <a:pt x="2404" y="1503"/>
                  <a:pt x="2012" y="1563"/>
                  <a:pt x="1621" y="1760"/>
                </a:cubicBezTo>
                <a:cubicBezTo>
                  <a:pt x="1296" y="1923"/>
                  <a:pt x="975" y="2292"/>
                  <a:pt x="650" y="2518"/>
                </a:cubicBezTo>
                <a:cubicBezTo>
                  <a:pt x="483" y="2633"/>
                  <a:pt x="313" y="2612"/>
                  <a:pt x="145" y="2695"/>
                </a:cubicBezTo>
                <a:cubicBezTo>
                  <a:pt x="-5" y="2771"/>
                  <a:pt x="-30" y="3143"/>
                  <a:pt x="31" y="3852"/>
                </a:cubicBezTo>
                <a:cubicBezTo>
                  <a:pt x="85" y="4476"/>
                  <a:pt x="131" y="5150"/>
                  <a:pt x="149" y="5825"/>
                </a:cubicBezTo>
                <a:cubicBezTo>
                  <a:pt x="196" y="7568"/>
                  <a:pt x="239" y="9320"/>
                  <a:pt x="258" y="11076"/>
                </a:cubicBezTo>
                <a:cubicBezTo>
                  <a:pt x="270" y="12143"/>
                  <a:pt x="249" y="13235"/>
                  <a:pt x="218" y="14296"/>
                </a:cubicBezTo>
                <a:cubicBezTo>
                  <a:pt x="202" y="14872"/>
                  <a:pt x="278" y="17555"/>
                  <a:pt x="362" y="17917"/>
                </a:cubicBezTo>
                <a:cubicBezTo>
                  <a:pt x="391" y="18042"/>
                  <a:pt x="435" y="18091"/>
                  <a:pt x="474" y="18120"/>
                </a:cubicBezTo>
                <a:cubicBezTo>
                  <a:pt x="803" y="18359"/>
                  <a:pt x="1131" y="18608"/>
                  <a:pt x="1460" y="18811"/>
                </a:cubicBezTo>
                <a:cubicBezTo>
                  <a:pt x="1679" y="18945"/>
                  <a:pt x="1898" y="19022"/>
                  <a:pt x="2117" y="19097"/>
                </a:cubicBezTo>
                <a:cubicBezTo>
                  <a:pt x="2305" y="19162"/>
                  <a:pt x="2494" y="19156"/>
                  <a:pt x="2681" y="19239"/>
                </a:cubicBezTo>
                <a:cubicBezTo>
                  <a:pt x="2869" y="19323"/>
                  <a:pt x="3054" y="19518"/>
                  <a:pt x="3241" y="19594"/>
                </a:cubicBezTo>
                <a:cubicBezTo>
                  <a:pt x="3432" y="19671"/>
                  <a:pt x="3624" y="19632"/>
                  <a:pt x="3815" y="19700"/>
                </a:cubicBezTo>
                <a:cubicBezTo>
                  <a:pt x="3973" y="19757"/>
                  <a:pt x="4130" y="19930"/>
                  <a:pt x="4288" y="19990"/>
                </a:cubicBezTo>
                <a:cubicBezTo>
                  <a:pt x="4605" y="20109"/>
                  <a:pt x="4922" y="20180"/>
                  <a:pt x="5239" y="20283"/>
                </a:cubicBezTo>
                <a:cubicBezTo>
                  <a:pt x="5401" y="20336"/>
                  <a:pt x="5563" y="20438"/>
                  <a:pt x="5725" y="20477"/>
                </a:cubicBezTo>
                <a:cubicBezTo>
                  <a:pt x="5997" y="20542"/>
                  <a:pt x="6269" y="20544"/>
                  <a:pt x="6540" y="20632"/>
                </a:cubicBezTo>
                <a:cubicBezTo>
                  <a:pt x="6746" y="20698"/>
                  <a:pt x="6951" y="20928"/>
                  <a:pt x="7156" y="20955"/>
                </a:cubicBezTo>
                <a:cubicBezTo>
                  <a:pt x="7436" y="20992"/>
                  <a:pt x="7723" y="20691"/>
                  <a:pt x="7993" y="20951"/>
                </a:cubicBezTo>
                <a:cubicBezTo>
                  <a:pt x="8168" y="21120"/>
                  <a:pt x="8333" y="20739"/>
                  <a:pt x="8511" y="21094"/>
                </a:cubicBezTo>
                <a:cubicBezTo>
                  <a:pt x="8646" y="21365"/>
                  <a:pt x="8818" y="21033"/>
                  <a:pt x="8975" y="21142"/>
                </a:cubicBezTo>
                <a:cubicBezTo>
                  <a:pt x="9130" y="21248"/>
                  <a:pt x="9283" y="20755"/>
                  <a:pt x="9443" y="21068"/>
                </a:cubicBezTo>
                <a:cubicBezTo>
                  <a:pt x="9469" y="21117"/>
                  <a:pt x="9511" y="20844"/>
                  <a:pt x="9547" y="20836"/>
                </a:cubicBezTo>
                <a:cubicBezTo>
                  <a:pt x="9630" y="20818"/>
                  <a:pt x="9715" y="20921"/>
                  <a:pt x="9798" y="20879"/>
                </a:cubicBezTo>
                <a:cubicBezTo>
                  <a:pt x="9877" y="20839"/>
                  <a:pt x="9947" y="20794"/>
                  <a:pt x="10030" y="20865"/>
                </a:cubicBezTo>
                <a:cubicBezTo>
                  <a:pt x="10147" y="20965"/>
                  <a:pt x="10274" y="20760"/>
                  <a:pt x="10396" y="20650"/>
                </a:cubicBezTo>
                <a:cubicBezTo>
                  <a:pt x="10412" y="20636"/>
                  <a:pt x="10422" y="20416"/>
                  <a:pt x="10437" y="20264"/>
                </a:cubicBezTo>
                <a:cubicBezTo>
                  <a:pt x="10514" y="20914"/>
                  <a:pt x="10756" y="20810"/>
                  <a:pt x="10883" y="20156"/>
                </a:cubicBezTo>
                <a:cubicBezTo>
                  <a:pt x="10898" y="20278"/>
                  <a:pt x="10919" y="20526"/>
                  <a:pt x="10930" y="20514"/>
                </a:cubicBezTo>
                <a:cubicBezTo>
                  <a:pt x="11029" y="20400"/>
                  <a:pt x="11127" y="20243"/>
                  <a:pt x="11242" y="20071"/>
                </a:cubicBezTo>
                <a:cubicBezTo>
                  <a:pt x="11241" y="20057"/>
                  <a:pt x="11257" y="20262"/>
                  <a:pt x="11274" y="20474"/>
                </a:cubicBezTo>
                <a:cubicBezTo>
                  <a:pt x="11326" y="20406"/>
                  <a:pt x="11370" y="20347"/>
                  <a:pt x="11414" y="20288"/>
                </a:cubicBezTo>
                <a:cubicBezTo>
                  <a:pt x="11408" y="20129"/>
                  <a:pt x="11403" y="19989"/>
                  <a:pt x="11392" y="19695"/>
                </a:cubicBezTo>
                <a:cubicBezTo>
                  <a:pt x="11444" y="19937"/>
                  <a:pt x="11474" y="20075"/>
                  <a:pt x="11497" y="20184"/>
                </a:cubicBezTo>
                <a:cubicBezTo>
                  <a:pt x="11662" y="19584"/>
                  <a:pt x="11902" y="20704"/>
                  <a:pt x="12028" y="19378"/>
                </a:cubicBezTo>
                <a:cubicBezTo>
                  <a:pt x="12042" y="19636"/>
                  <a:pt x="12050" y="19784"/>
                  <a:pt x="12053" y="19829"/>
                </a:cubicBezTo>
                <a:cubicBezTo>
                  <a:pt x="12124" y="19774"/>
                  <a:pt x="12194" y="19622"/>
                  <a:pt x="12255" y="19693"/>
                </a:cubicBezTo>
                <a:cubicBezTo>
                  <a:pt x="12401" y="19866"/>
                  <a:pt x="12536" y="19945"/>
                  <a:pt x="12665" y="19390"/>
                </a:cubicBezTo>
                <a:cubicBezTo>
                  <a:pt x="12696" y="19256"/>
                  <a:pt x="12795" y="19262"/>
                  <a:pt x="12798" y="19309"/>
                </a:cubicBezTo>
                <a:cubicBezTo>
                  <a:pt x="12829" y="19869"/>
                  <a:pt x="12883" y="19609"/>
                  <a:pt x="12938" y="19476"/>
                </a:cubicBezTo>
                <a:cubicBezTo>
                  <a:pt x="12980" y="19378"/>
                  <a:pt x="13041" y="19183"/>
                  <a:pt x="13064" y="19267"/>
                </a:cubicBezTo>
                <a:cubicBezTo>
                  <a:pt x="13231" y="19879"/>
                  <a:pt x="13403" y="19196"/>
                  <a:pt x="13572" y="19377"/>
                </a:cubicBezTo>
                <a:cubicBezTo>
                  <a:pt x="13640" y="19449"/>
                  <a:pt x="13718" y="19268"/>
                  <a:pt x="13806" y="19188"/>
                </a:cubicBezTo>
                <a:cubicBezTo>
                  <a:pt x="13815" y="19230"/>
                  <a:pt x="13846" y="19368"/>
                  <a:pt x="13878" y="19511"/>
                </a:cubicBezTo>
                <a:cubicBezTo>
                  <a:pt x="13977" y="18524"/>
                  <a:pt x="14197" y="20024"/>
                  <a:pt x="14267" y="19064"/>
                </a:cubicBezTo>
                <a:cubicBezTo>
                  <a:pt x="14353" y="19128"/>
                  <a:pt x="14430" y="19136"/>
                  <a:pt x="14501" y="19250"/>
                </a:cubicBezTo>
                <a:cubicBezTo>
                  <a:pt x="14638" y="19469"/>
                  <a:pt x="14770" y="18219"/>
                  <a:pt x="14899" y="19316"/>
                </a:cubicBezTo>
                <a:cubicBezTo>
                  <a:pt x="14922" y="18993"/>
                  <a:pt x="14939" y="18757"/>
                  <a:pt x="14951" y="18592"/>
                </a:cubicBezTo>
                <a:cubicBezTo>
                  <a:pt x="14986" y="18845"/>
                  <a:pt x="15019" y="19266"/>
                  <a:pt x="15049" y="19259"/>
                </a:cubicBezTo>
                <a:cubicBezTo>
                  <a:pt x="15127" y="19241"/>
                  <a:pt x="15204" y="19039"/>
                  <a:pt x="15288" y="18898"/>
                </a:cubicBezTo>
                <a:cubicBezTo>
                  <a:pt x="15305" y="18917"/>
                  <a:pt x="15342" y="18991"/>
                  <a:pt x="15379" y="18991"/>
                </a:cubicBezTo>
                <a:cubicBezTo>
                  <a:pt x="15417" y="18991"/>
                  <a:pt x="15487" y="18856"/>
                  <a:pt x="15489" y="18885"/>
                </a:cubicBezTo>
                <a:cubicBezTo>
                  <a:pt x="15547" y="19743"/>
                  <a:pt x="15662" y="18955"/>
                  <a:pt x="15746" y="19136"/>
                </a:cubicBezTo>
                <a:cubicBezTo>
                  <a:pt x="15788" y="19228"/>
                  <a:pt x="15854" y="19005"/>
                  <a:pt x="15891" y="18950"/>
                </a:cubicBezTo>
                <a:cubicBezTo>
                  <a:pt x="16019" y="19035"/>
                  <a:pt x="16137" y="19115"/>
                  <a:pt x="16255" y="19194"/>
                </a:cubicBezTo>
                <a:cubicBezTo>
                  <a:pt x="16309" y="18104"/>
                  <a:pt x="16360" y="17998"/>
                  <a:pt x="16578" y="18477"/>
                </a:cubicBezTo>
                <a:cubicBezTo>
                  <a:pt x="16560" y="18636"/>
                  <a:pt x="16541" y="18800"/>
                  <a:pt x="16523" y="18964"/>
                </a:cubicBezTo>
                <a:cubicBezTo>
                  <a:pt x="16598" y="19008"/>
                  <a:pt x="16673" y="19051"/>
                  <a:pt x="16752" y="19097"/>
                </a:cubicBezTo>
                <a:cubicBezTo>
                  <a:pt x="16752" y="19094"/>
                  <a:pt x="16752" y="19207"/>
                  <a:pt x="16752" y="19314"/>
                </a:cubicBezTo>
                <a:cubicBezTo>
                  <a:pt x="16818" y="19249"/>
                  <a:pt x="16879" y="19191"/>
                  <a:pt x="16914" y="19156"/>
                </a:cubicBezTo>
                <a:cubicBezTo>
                  <a:pt x="17003" y="18792"/>
                  <a:pt x="17077" y="18488"/>
                  <a:pt x="17157" y="18159"/>
                </a:cubicBezTo>
                <a:cubicBezTo>
                  <a:pt x="17127" y="18972"/>
                  <a:pt x="17199" y="18869"/>
                  <a:pt x="17287" y="18587"/>
                </a:cubicBezTo>
                <a:cubicBezTo>
                  <a:pt x="17295" y="18734"/>
                  <a:pt x="17303" y="18867"/>
                  <a:pt x="17309" y="18983"/>
                </a:cubicBezTo>
                <a:cubicBezTo>
                  <a:pt x="17374" y="18861"/>
                  <a:pt x="17425" y="18764"/>
                  <a:pt x="17472" y="18675"/>
                </a:cubicBezTo>
                <a:cubicBezTo>
                  <a:pt x="17509" y="18921"/>
                  <a:pt x="17539" y="19124"/>
                  <a:pt x="17591" y="19476"/>
                </a:cubicBezTo>
                <a:cubicBezTo>
                  <a:pt x="17621" y="18995"/>
                  <a:pt x="17642" y="18667"/>
                  <a:pt x="17662" y="18341"/>
                </a:cubicBezTo>
                <a:cubicBezTo>
                  <a:pt x="17669" y="18348"/>
                  <a:pt x="17676" y="18354"/>
                  <a:pt x="17682" y="18361"/>
                </a:cubicBezTo>
                <a:cubicBezTo>
                  <a:pt x="17682" y="18609"/>
                  <a:pt x="17682" y="18857"/>
                  <a:pt x="17682" y="19195"/>
                </a:cubicBezTo>
                <a:cubicBezTo>
                  <a:pt x="17755" y="18835"/>
                  <a:pt x="17825" y="18433"/>
                  <a:pt x="17931" y="19306"/>
                </a:cubicBezTo>
                <a:cubicBezTo>
                  <a:pt x="17931" y="18602"/>
                  <a:pt x="17931" y="18186"/>
                  <a:pt x="17931" y="17773"/>
                </a:cubicBezTo>
                <a:cubicBezTo>
                  <a:pt x="17981" y="18114"/>
                  <a:pt x="18031" y="18456"/>
                  <a:pt x="18082" y="18807"/>
                </a:cubicBezTo>
                <a:cubicBezTo>
                  <a:pt x="18070" y="18833"/>
                  <a:pt x="18031" y="18917"/>
                  <a:pt x="17971" y="19050"/>
                </a:cubicBezTo>
                <a:cubicBezTo>
                  <a:pt x="18078" y="19105"/>
                  <a:pt x="18159" y="19145"/>
                  <a:pt x="18240" y="19186"/>
                </a:cubicBezTo>
                <a:cubicBezTo>
                  <a:pt x="18243" y="18974"/>
                  <a:pt x="18247" y="18733"/>
                  <a:pt x="18250" y="18493"/>
                </a:cubicBezTo>
                <a:cubicBezTo>
                  <a:pt x="18264" y="18537"/>
                  <a:pt x="18278" y="18582"/>
                  <a:pt x="18292" y="18627"/>
                </a:cubicBezTo>
                <a:cubicBezTo>
                  <a:pt x="18330" y="18350"/>
                  <a:pt x="18367" y="18074"/>
                  <a:pt x="18404" y="17803"/>
                </a:cubicBezTo>
                <a:cubicBezTo>
                  <a:pt x="18427" y="18235"/>
                  <a:pt x="18451" y="18674"/>
                  <a:pt x="18478" y="19187"/>
                </a:cubicBezTo>
                <a:cubicBezTo>
                  <a:pt x="18541" y="18740"/>
                  <a:pt x="18588" y="18400"/>
                  <a:pt x="18643" y="18008"/>
                </a:cubicBezTo>
                <a:cubicBezTo>
                  <a:pt x="18674" y="18452"/>
                  <a:pt x="18700" y="18832"/>
                  <a:pt x="18731" y="19275"/>
                </a:cubicBezTo>
                <a:cubicBezTo>
                  <a:pt x="18752" y="18936"/>
                  <a:pt x="18769" y="18659"/>
                  <a:pt x="18784" y="18425"/>
                </a:cubicBezTo>
                <a:cubicBezTo>
                  <a:pt x="18830" y="18473"/>
                  <a:pt x="18872" y="18517"/>
                  <a:pt x="18914" y="18559"/>
                </a:cubicBezTo>
                <a:cubicBezTo>
                  <a:pt x="18848" y="18068"/>
                  <a:pt x="18784" y="17563"/>
                  <a:pt x="18710" y="17109"/>
                </a:cubicBezTo>
                <a:cubicBezTo>
                  <a:pt x="18703" y="17063"/>
                  <a:pt x="18618" y="17272"/>
                  <a:pt x="18591" y="17457"/>
                </a:cubicBezTo>
                <a:cubicBezTo>
                  <a:pt x="18565" y="17644"/>
                  <a:pt x="18566" y="17948"/>
                  <a:pt x="18548" y="18377"/>
                </a:cubicBezTo>
                <a:cubicBezTo>
                  <a:pt x="18501" y="17841"/>
                  <a:pt x="18637" y="17194"/>
                  <a:pt x="18470" y="17143"/>
                </a:cubicBezTo>
                <a:cubicBezTo>
                  <a:pt x="18361" y="17110"/>
                  <a:pt x="18251" y="17092"/>
                  <a:pt x="18144" y="17169"/>
                </a:cubicBezTo>
                <a:cubicBezTo>
                  <a:pt x="18063" y="17228"/>
                  <a:pt x="17946" y="17016"/>
                  <a:pt x="17924" y="17758"/>
                </a:cubicBezTo>
                <a:cubicBezTo>
                  <a:pt x="17907" y="17359"/>
                  <a:pt x="17891" y="16959"/>
                  <a:pt x="17874" y="16559"/>
                </a:cubicBezTo>
                <a:cubicBezTo>
                  <a:pt x="17860" y="16573"/>
                  <a:pt x="17845" y="16587"/>
                  <a:pt x="17831" y="16602"/>
                </a:cubicBezTo>
                <a:cubicBezTo>
                  <a:pt x="17829" y="16695"/>
                  <a:pt x="17834" y="16828"/>
                  <a:pt x="17824" y="16872"/>
                </a:cubicBezTo>
                <a:cubicBezTo>
                  <a:pt x="17806" y="16954"/>
                  <a:pt x="17780" y="16986"/>
                  <a:pt x="17757" y="17038"/>
                </a:cubicBezTo>
                <a:cubicBezTo>
                  <a:pt x="17787" y="16684"/>
                  <a:pt x="17817" y="16331"/>
                  <a:pt x="17839" y="16079"/>
                </a:cubicBezTo>
                <a:cubicBezTo>
                  <a:pt x="17946" y="16348"/>
                  <a:pt x="18032" y="16566"/>
                  <a:pt x="18135" y="16827"/>
                </a:cubicBezTo>
                <a:cubicBezTo>
                  <a:pt x="18184" y="16256"/>
                  <a:pt x="18233" y="15692"/>
                  <a:pt x="18285" y="15092"/>
                </a:cubicBezTo>
                <a:cubicBezTo>
                  <a:pt x="18256" y="15037"/>
                  <a:pt x="18218" y="14961"/>
                  <a:pt x="18179" y="14886"/>
                </a:cubicBezTo>
                <a:cubicBezTo>
                  <a:pt x="18184" y="14804"/>
                  <a:pt x="18189" y="14721"/>
                  <a:pt x="18193" y="14639"/>
                </a:cubicBezTo>
                <a:cubicBezTo>
                  <a:pt x="18145" y="14620"/>
                  <a:pt x="18097" y="14601"/>
                  <a:pt x="18065" y="14589"/>
                </a:cubicBezTo>
                <a:cubicBezTo>
                  <a:pt x="18035" y="14911"/>
                  <a:pt x="18014" y="15151"/>
                  <a:pt x="17975" y="15574"/>
                </a:cubicBezTo>
                <a:cubicBezTo>
                  <a:pt x="17968" y="15105"/>
                  <a:pt x="17964" y="14832"/>
                  <a:pt x="17959" y="14533"/>
                </a:cubicBezTo>
                <a:cubicBezTo>
                  <a:pt x="17842" y="14474"/>
                  <a:pt x="17706" y="14406"/>
                  <a:pt x="17570" y="14337"/>
                </a:cubicBezTo>
                <a:cubicBezTo>
                  <a:pt x="17540" y="14995"/>
                  <a:pt x="17542" y="14982"/>
                  <a:pt x="17451" y="14564"/>
                </a:cubicBezTo>
                <a:cubicBezTo>
                  <a:pt x="17424" y="14442"/>
                  <a:pt x="17383" y="14366"/>
                  <a:pt x="17348" y="14356"/>
                </a:cubicBezTo>
                <a:cubicBezTo>
                  <a:pt x="17202" y="14315"/>
                  <a:pt x="17051" y="14411"/>
                  <a:pt x="16910" y="14255"/>
                </a:cubicBezTo>
                <a:cubicBezTo>
                  <a:pt x="16798" y="14131"/>
                  <a:pt x="16771" y="14275"/>
                  <a:pt x="16786" y="14899"/>
                </a:cubicBezTo>
                <a:cubicBezTo>
                  <a:pt x="16663" y="14049"/>
                  <a:pt x="16837" y="13985"/>
                  <a:pt x="16860" y="13756"/>
                </a:cubicBezTo>
                <a:cubicBezTo>
                  <a:pt x="16879" y="13858"/>
                  <a:pt x="16906" y="13999"/>
                  <a:pt x="16932" y="14140"/>
                </a:cubicBezTo>
                <a:cubicBezTo>
                  <a:pt x="16938" y="14055"/>
                  <a:pt x="16944" y="13969"/>
                  <a:pt x="16950" y="13884"/>
                </a:cubicBezTo>
                <a:cubicBezTo>
                  <a:pt x="16982" y="13753"/>
                  <a:pt x="17014" y="13623"/>
                  <a:pt x="17047" y="13493"/>
                </a:cubicBezTo>
                <a:cubicBezTo>
                  <a:pt x="17049" y="13650"/>
                  <a:pt x="17051" y="13808"/>
                  <a:pt x="17054" y="14014"/>
                </a:cubicBezTo>
                <a:cubicBezTo>
                  <a:pt x="17247" y="13630"/>
                  <a:pt x="17464" y="14347"/>
                  <a:pt x="17647" y="13453"/>
                </a:cubicBezTo>
                <a:cubicBezTo>
                  <a:pt x="17646" y="13419"/>
                  <a:pt x="17645" y="13320"/>
                  <a:pt x="17645" y="13288"/>
                </a:cubicBezTo>
                <a:cubicBezTo>
                  <a:pt x="17726" y="13460"/>
                  <a:pt x="17813" y="13643"/>
                  <a:pt x="17893" y="13814"/>
                </a:cubicBezTo>
                <a:cubicBezTo>
                  <a:pt x="17882" y="13841"/>
                  <a:pt x="17856" y="13914"/>
                  <a:pt x="17821" y="14006"/>
                </a:cubicBezTo>
                <a:cubicBezTo>
                  <a:pt x="18014" y="14475"/>
                  <a:pt x="18179" y="14319"/>
                  <a:pt x="18321" y="13553"/>
                </a:cubicBezTo>
                <a:cubicBezTo>
                  <a:pt x="18318" y="13537"/>
                  <a:pt x="18304" y="13456"/>
                  <a:pt x="18286" y="13349"/>
                </a:cubicBezTo>
                <a:cubicBezTo>
                  <a:pt x="18327" y="13312"/>
                  <a:pt x="18361" y="13280"/>
                  <a:pt x="18400" y="13245"/>
                </a:cubicBezTo>
                <a:cubicBezTo>
                  <a:pt x="18400" y="13620"/>
                  <a:pt x="18400" y="13969"/>
                  <a:pt x="18400" y="14457"/>
                </a:cubicBezTo>
                <a:cubicBezTo>
                  <a:pt x="18433" y="14175"/>
                  <a:pt x="18451" y="14023"/>
                  <a:pt x="18480" y="13776"/>
                </a:cubicBezTo>
                <a:cubicBezTo>
                  <a:pt x="18480" y="14070"/>
                  <a:pt x="18480" y="14227"/>
                  <a:pt x="18480" y="14434"/>
                </a:cubicBezTo>
                <a:cubicBezTo>
                  <a:pt x="18620" y="14037"/>
                  <a:pt x="18544" y="13704"/>
                  <a:pt x="18456" y="13312"/>
                </a:cubicBezTo>
                <a:cubicBezTo>
                  <a:pt x="18564" y="13348"/>
                  <a:pt x="18640" y="13374"/>
                  <a:pt x="18715" y="13398"/>
                </a:cubicBezTo>
                <a:cubicBezTo>
                  <a:pt x="18716" y="13449"/>
                  <a:pt x="18717" y="13502"/>
                  <a:pt x="18718" y="13553"/>
                </a:cubicBezTo>
                <a:cubicBezTo>
                  <a:pt x="18690" y="13611"/>
                  <a:pt x="18663" y="13670"/>
                  <a:pt x="18630" y="13739"/>
                </a:cubicBezTo>
                <a:cubicBezTo>
                  <a:pt x="18783" y="14320"/>
                  <a:pt x="18718" y="13258"/>
                  <a:pt x="18795" y="13193"/>
                </a:cubicBezTo>
                <a:cubicBezTo>
                  <a:pt x="18851" y="13730"/>
                  <a:pt x="18913" y="13702"/>
                  <a:pt x="18965" y="13030"/>
                </a:cubicBezTo>
                <a:cubicBezTo>
                  <a:pt x="18978" y="13188"/>
                  <a:pt x="18988" y="13302"/>
                  <a:pt x="18992" y="13346"/>
                </a:cubicBezTo>
                <a:cubicBezTo>
                  <a:pt x="19078" y="13448"/>
                  <a:pt x="19136" y="13548"/>
                  <a:pt x="19194" y="13577"/>
                </a:cubicBezTo>
                <a:cubicBezTo>
                  <a:pt x="19264" y="13612"/>
                  <a:pt x="19334" y="13586"/>
                  <a:pt x="19411" y="13586"/>
                </a:cubicBezTo>
                <a:cubicBezTo>
                  <a:pt x="19411" y="13567"/>
                  <a:pt x="19408" y="13404"/>
                  <a:pt x="19408" y="13357"/>
                </a:cubicBezTo>
                <a:cubicBezTo>
                  <a:pt x="19529" y="13456"/>
                  <a:pt x="19644" y="13550"/>
                  <a:pt x="19745" y="13634"/>
                </a:cubicBezTo>
                <a:cubicBezTo>
                  <a:pt x="19781" y="13189"/>
                  <a:pt x="19818" y="12742"/>
                  <a:pt x="19855" y="12295"/>
                </a:cubicBezTo>
                <a:cubicBezTo>
                  <a:pt x="19866" y="12304"/>
                  <a:pt x="19877" y="12311"/>
                  <a:pt x="19888" y="12321"/>
                </a:cubicBezTo>
                <a:cubicBezTo>
                  <a:pt x="19903" y="12657"/>
                  <a:pt x="19918" y="12994"/>
                  <a:pt x="19933" y="13333"/>
                </a:cubicBezTo>
                <a:cubicBezTo>
                  <a:pt x="20114" y="13346"/>
                  <a:pt x="19993" y="12256"/>
                  <a:pt x="20090" y="12019"/>
                </a:cubicBezTo>
                <a:cubicBezTo>
                  <a:pt x="20121" y="12499"/>
                  <a:pt x="20153" y="12979"/>
                  <a:pt x="20184" y="13461"/>
                </a:cubicBezTo>
                <a:cubicBezTo>
                  <a:pt x="20195" y="13439"/>
                  <a:pt x="20207" y="13418"/>
                  <a:pt x="20218" y="13397"/>
                </a:cubicBezTo>
                <a:cubicBezTo>
                  <a:pt x="20202" y="13057"/>
                  <a:pt x="20185" y="12716"/>
                  <a:pt x="20165" y="12295"/>
                </a:cubicBezTo>
                <a:cubicBezTo>
                  <a:pt x="20209" y="12272"/>
                  <a:pt x="20272" y="12238"/>
                  <a:pt x="20346" y="12198"/>
                </a:cubicBezTo>
                <a:cubicBezTo>
                  <a:pt x="20346" y="12163"/>
                  <a:pt x="20346" y="12098"/>
                  <a:pt x="20346" y="12032"/>
                </a:cubicBezTo>
                <a:cubicBezTo>
                  <a:pt x="20361" y="12065"/>
                  <a:pt x="20375" y="12099"/>
                  <a:pt x="20389" y="12133"/>
                </a:cubicBezTo>
                <a:cubicBezTo>
                  <a:pt x="20364" y="12315"/>
                  <a:pt x="20329" y="12479"/>
                  <a:pt x="20315" y="12685"/>
                </a:cubicBezTo>
                <a:cubicBezTo>
                  <a:pt x="20297" y="12960"/>
                  <a:pt x="20294" y="13266"/>
                  <a:pt x="20280" y="13707"/>
                </a:cubicBezTo>
                <a:cubicBezTo>
                  <a:pt x="20357" y="13080"/>
                  <a:pt x="20416" y="12602"/>
                  <a:pt x="20486" y="12030"/>
                </a:cubicBezTo>
                <a:cubicBezTo>
                  <a:pt x="20486" y="12397"/>
                  <a:pt x="20486" y="12627"/>
                  <a:pt x="20486" y="12803"/>
                </a:cubicBezTo>
                <a:cubicBezTo>
                  <a:pt x="20531" y="12575"/>
                  <a:pt x="20577" y="12340"/>
                  <a:pt x="20626" y="12087"/>
                </a:cubicBezTo>
                <a:cubicBezTo>
                  <a:pt x="20659" y="12352"/>
                  <a:pt x="20682" y="12542"/>
                  <a:pt x="20715" y="12808"/>
                </a:cubicBezTo>
                <a:cubicBezTo>
                  <a:pt x="20721" y="12535"/>
                  <a:pt x="20724" y="12378"/>
                  <a:pt x="20730" y="12112"/>
                </a:cubicBezTo>
                <a:cubicBezTo>
                  <a:pt x="20803" y="12222"/>
                  <a:pt x="20870" y="12323"/>
                  <a:pt x="20943" y="12432"/>
                </a:cubicBezTo>
                <a:cubicBezTo>
                  <a:pt x="20951" y="12254"/>
                  <a:pt x="20964" y="11958"/>
                  <a:pt x="20978" y="11655"/>
                </a:cubicBezTo>
                <a:cubicBezTo>
                  <a:pt x="20823" y="11655"/>
                  <a:pt x="20687" y="11655"/>
                  <a:pt x="20551" y="11655"/>
                </a:cubicBezTo>
                <a:cubicBezTo>
                  <a:pt x="20567" y="10926"/>
                  <a:pt x="20586" y="10868"/>
                  <a:pt x="20706" y="11117"/>
                </a:cubicBezTo>
                <a:close/>
              </a:path>
            </a:pathLst>
          </a:custGeom>
          <a:solidFill>
            <a:srgbClr val="271880"/>
          </a:solidFill>
          <a:ln w="12700">
            <a:solidFill>
              <a:srgbClr val="000000"/>
            </a:solidFill>
            <a:miter lim="400000"/>
          </a:ln>
          <a:extLst>
            <a:ext uri="{C572A759-6A51-4108-AA02-DFA0A04FC94B}">
              <ma14:wrappingTextBoxFlag xmlns:ma14="http://schemas.microsoft.com/office/mac/drawingml/2011/main" xmlns="" val="1"/>
            </a:ext>
          </a:extLst>
        </p:spPr>
        <p:txBody>
          <a:bodyPr lIns="53578" tIns="53578" rIns="53578" bIns="53578" anchor="ctr"/>
          <a:lstStyle>
            <a:lvl1pPr marL="0" marR="0" indent="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1pPr>
            <a:lvl2pPr marL="0" marR="0" indent="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2pPr>
            <a:lvl3pPr marL="0" marR="0" indent="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3pPr>
            <a:lvl4pPr marL="0" marR="0" indent="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4pPr>
            <a:lvl5pPr marL="0" marR="0" indent="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5pPr>
            <a:lvl6pPr marL="0" marR="0" indent="35560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6pPr>
            <a:lvl7pPr marL="0" marR="0" indent="71120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7pPr>
            <a:lvl8pPr marL="0" marR="0" indent="106680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8pPr>
            <a:lvl9pPr marL="0" marR="0" indent="142240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9pPr>
          </a:lstStyle>
          <a:p>
            <a:pPr defTabSz="642937">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r>
              <a:rPr lang="en-US" sz="40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rPr>
              <a:t> </a:t>
            </a:r>
          </a:p>
        </p:txBody>
      </p:sp>
      <p:sp>
        <p:nvSpPr>
          <p:cNvPr id="3" name="Rectangle 2">
            <a:extLst>
              <a:ext uri="{FF2B5EF4-FFF2-40B4-BE49-F238E27FC236}">
                <a16:creationId xmlns="" xmlns:a16="http://schemas.microsoft.com/office/drawing/2014/main" id="{97F6A366-5BD4-E54E-B16B-1A0729C85C5A}"/>
              </a:ext>
            </a:extLst>
          </p:cNvPr>
          <p:cNvSpPr/>
          <p:nvPr/>
        </p:nvSpPr>
        <p:spPr>
          <a:xfrm>
            <a:off x="2498170" y="10334738"/>
            <a:ext cx="4392549" cy="830997"/>
          </a:xfrm>
          <a:prstGeom prst="rect">
            <a:avLst/>
          </a:prstGeom>
        </p:spPr>
        <p:txBody>
          <a:bodyPr wrap="none">
            <a:spAutoFit/>
          </a:bodyPr>
          <a:lstStyle/>
          <a:p>
            <a:r>
              <a:rPr lang="fr-FR" sz="2400" dirty="0">
                <a:solidFill>
                  <a:schemeClr val="bg1"/>
                </a:solidFill>
                <a:latin typeface="Avenir Next Ultra Light" panose="020B0203020202020204" pitchFamily="34" charset="77"/>
              </a:rPr>
              <a:t>Contact </a:t>
            </a:r>
            <a:r>
              <a:rPr lang="fr-FR" sz="2400" dirty="0" smtClean="0">
                <a:solidFill>
                  <a:schemeClr val="bg1"/>
                </a:solidFill>
                <a:latin typeface="Avenir Next Ultra Light" panose="020B0203020202020204" pitchFamily="34" charset="77"/>
              </a:rPr>
              <a:t>commanditaire : </a:t>
            </a:r>
          </a:p>
          <a:p>
            <a:r>
              <a:rPr lang="fr-FR" sz="2400" dirty="0" smtClean="0">
                <a:solidFill>
                  <a:schemeClr val="bg1"/>
                </a:solidFill>
                <a:latin typeface="Avenir Next Ultra Light" panose="020B0203020202020204" pitchFamily="34" charset="77"/>
              </a:rPr>
              <a:t>Groupe Identité et Démocratie</a:t>
            </a:r>
            <a:endParaRPr lang="fr-FR" sz="2400" dirty="0">
              <a:solidFill>
                <a:schemeClr val="bg1"/>
              </a:solidFill>
              <a:latin typeface="Avenir Next Ultra Light" panose="020B0203020202020204" pitchFamily="34" charset="77"/>
            </a:endParaRPr>
          </a:p>
        </p:txBody>
      </p:sp>
      <p:pic>
        <p:nvPicPr>
          <p:cNvPr id="10" name="Image 9" descr="Une image contenant texte&#10;&#10;Description générée automatiquement">
            <a:extLst>
              <a:ext uri="{FF2B5EF4-FFF2-40B4-BE49-F238E27FC236}">
                <a16:creationId xmlns="" xmlns:a16="http://schemas.microsoft.com/office/drawing/2014/main" id="{AAADBB17-747B-4746-98F3-293C08E22C8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99141" y="1122812"/>
            <a:ext cx="2593056" cy="2991988"/>
          </a:xfrm>
          <a:prstGeom prst="rect">
            <a:avLst/>
          </a:prstGeom>
          <a:effectLst>
            <a:outerShdw blurRad="50800" dist="50800" dir="5400000" algn="ctr" rotWithShape="0">
              <a:schemeClr val="tx1"/>
            </a:outerShdw>
          </a:effectLst>
        </p:spPr>
      </p:pic>
      <p:sp>
        <p:nvSpPr>
          <p:cNvPr id="11" name="Shape">
            <a:extLst>
              <a:ext uri="{FF2B5EF4-FFF2-40B4-BE49-F238E27FC236}">
                <a16:creationId xmlns="" xmlns:a16="http://schemas.microsoft.com/office/drawing/2014/main" id="{BBE3F1B6-662D-6F4D-B14E-9EFB2736AE49}"/>
              </a:ext>
            </a:extLst>
          </p:cNvPr>
          <p:cNvSpPr txBox="1">
            <a:spLocks/>
          </p:cNvSpPr>
          <p:nvPr/>
        </p:nvSpPr>
        <p:spPr>
          <a:xfrm>
            <a:off x="14726399" y="8797599"/>
            <a:ext cx="8702359" cy="1894275"/>
          </a:xfrm>
          <a:custGeom>
            <a:avLst/>
            <a:gdLst/>
            <a:ahLst/>
            <a:cxnLst>
              <a:cxn ang="0">
                <a:pos x="wd2" y="hd2"/>
              </a:cxn>
              <a:cxn ang="5400000">
                <a:pos x="wd2" y="hd2"/>
              </a:cxn>
              <a:cxn ang="10800000">
                <a:pos x="wd2" y="hd2"/>
              </a:cxn>
              <a:cxn ang="16200000">
                <a:pos x="wd2" y="hd2"/>
              </a:cxn>
            </a:cxnLst>
            <a:rect l="0" t="0" r="r" b="b"/>
            <a:pathLst>
              <a:path w="21570" h="21203" extrusionOk="0">
                <a:moveTo>
                  <a:pt x="20706" y="11117"/>
                </a:moveTo>
                <a:cubicBezTo>
                  <a:pt x="20744" y="11198"/>
                  <a:pt x="20790" y="11201"/>
                  <a:pt x="20832" y="11207"/>
                </a:cubicBezTo>
                <a:cubicBezTo>
                  <a:pt x="20926" y="11219"/>
                  <a:pt x="21020" y="11211"/>
                  <a:pt x="21144" y="11211"/>
                </a:cubicBezTo>
                <a:cubicBezTo>
                  <a:pt x="21136" y="11015"/>
                  <a:pt x="21124" y="10685"/>
                  <a:pt x="21108" y="10249"/>
                </a:cubicBezTo>
                <a:cubicBezTo>
                  <a:pt x="21106" y="10246"/>
                  <a:pt x="21104" y="10243"/>
                  <a:pt x="21103" y="10241"/>
                </a:cubicBezTo>
                <a:cubicBezTo>
                  <a:pt x="21068" y="10481"/>
                  <a:pt x="21050" y="10608"/>
                  <a:pt x="21030" y="10722"/>
                </a:cubicBezTo>
                <a:cubicBezTo>
                  <a:pt x="21028" y="10729"/>
                  <a:pt x="21006" y="10632"/>
                  <a:pt x="20994" y="10584"/>
                </a:cubicBezTo>
                <a:cubicBezTo>
                  <a:pt x="21016" y="10447"/>
                  <a:pt x="21040" y="10186"/>
                  <a:pt x="21058" y="10196"/>
                </a:cubicBezTo>
                <a:cubicBezTo>
                  <a:pt x="21073" y="10206"/>
                  <a:pt x="21088" y="10221"/>
                  <a:pt x="21103" y="10241"/>
                </a:cubicBezTo>
                <a:cubicBezTo>
                  <a:pt x="21104" y="10233"/>
                  <a:pt x="21105" y="10225"/>
                  <a:pt x="21106" y="10217"/>
                </a:cubicBezTo>
                <a:cubicBezTo>
                  <a:pt x="21107" y="10228"/>
                  <a:pt x="21107" y="10238"/>
                  <a:pt x="21108" y="10249"/>
                </a:cubicBezTo>
                <a:cubicBezTo>
                  <a:pt x="21148" y="10306"/>
                  <a:pt x="21187" y="10394"/>
                  <a:pt x="21227" y="10467"/>
                </a:cubicBezTo>
                <a:cubicBezTo>
                  <a:pt x="21238" y="10489"/>
                  <a:pt x="21248" y="10542"/>
                  <a:pt x="21264" y="10604"/>
                </a:cubicBezTo>
                <a:cubicBezTo>
                  <a:pt x="21264" y="10433"/>
                  <a:pt x="21264" y="10310"/>
                  <a:pt x="21264" y="10203"/>
                </a:cubicBezTo>
                <a:cubicBezTo>
                  <a:pt x="21365" y="10257"/>
                  <a:pt x="21465" y="10310"/>
                  <a:pt x="21565" y="10363"/>
                </a:cubicBezTo>
                <a:cubicBezTo>
                  <a:pt x="21567" y="10291"/>
                  <a:pt x="21568" y="10219"/>
                  <a:pt x="21570" y="10147"/>
                </a:cubicBezTo>
                <a:cubicBezTo>
                  <a:pt x="21507" y="10093"/>
                  <a:pt x="21445" y="10025"/>
                  <a:pt x="21382" y="9987"/>
                </a:cubicBezTo>
                <a:cubicBezTo>
                  <a:pt x="21082" y="9811"/>
                  <a:pt x="20782" y="9555"/>
                  <a:pt x="20481" y="9511"/>
                </a:cubicBezTo>
                <a:cubicBezTo>
                  <a:pt x="20326" y="9489"/>
                  <a:pt x="20185" y="8900"/>
                  <a:pt x="20020" y="9257"/>
                </a:cubicBezTo>
                <a:cubicBezTo>
                  <a:pt x="19989" y="9324"/>
                  <a:pt x="19826" y="9565"/>
                  <a:pt x="19901" y="8688"/>
                </a:cubicBezTo>
                <a:cubicBezTo>
                  <a:pt x="19940" y="8614"/>
                  <a:pt x="19978" y="8541"/>
                  <a:pt x="20017" y="8468"/>
                </a:cubicBezTo>
                <a:cubicBezTo>
                  <a:pt x="20032" y="8597"/>
                  <a:pt x="20048" y="8727"/>
                  <a:pt x="20077" y="8978"/>
                </a:cubicBezTo>
                <a:cubicBezTo>
                  <a:pt x="20100" y="8182"/>
                  <a:pt x="20117" y="7594"/>
                  <a:pt x="20134" y="7011"/>
                </a:cubicBezTo>
                <a:cubicBezTo>
                  <a:pt x="20136" y="7007"/>
                  <a:pt x="20137" y="7003"/>
                  <a:pt x="20138" y="6999"/>
                </a:cubicBezTo>
                <a:cubicBezTo>
                  <a:pt x="20138" y="6996"/>
                  <a:pt x="20138" y="6992"/>
                  <a:pt x="20138" y="6988"/>
                </a:cubicBezTo>
                <a:cubicBezTo>
                  <a:pt x="20182" y="7315"/>
                  <a:pt x="20226" y="7644"/>
                  <a:pt x="20275" y="8012"/>
                </a:cubicBezTo>
                <a:cubicBezTo>
                  <a:pt x="20275" y="7886"/>
                  <a:pt x="20275" y="7792"/>
                  <a:pt x="20275" y="7767"/>
                </a:cubicBezTo>
                <a:cubicBezTo>
                  <a:pt x="20633" y="7986"/>
                  <a:pt x="20978" y="8633"/>
                  <a:pt x="21347" y="8246"/>
                </a:cubicBezTo>
                <a:cubicBezTo>
                  <a:pt x="21167" y="8026"/>
                  <a:pt x="20986" y="7806"/>
                  <a:pt x="20806" y="7585"/>
                </a:cubicBezTo>
                <a:cubicBezTo>
                  <a:pt x="20774" y="7605"/>
                  <a:pt x="20746" y="7350"/>
                  <a:pt x="20712" y="7327"/>
                </a:cubicBezTo>
                <a:cubicBezTo>
                  <a:pt x="20644" y="7280"/>
                  <a:pt x="20573" y="7357"/>
                  <a:pt x="20522" y="7377"/>
                </a:cubicBezTo>
                <a:cubicBezTo>
                  <a:pt x="20522" y="6866"/>
                  <a:pt x="20522" y="6507"/>
                  <a:pt x="20522" y="6087"/>
                </a:cubicBezTo>
                <a:cubicBezTo>
                  <a:pt x="20465" y="6405"/>
                  <a:pt x="20424" y="6634"/>
                  <a:pt x="20354" y="7026"/>
                </a:cubicBezTo>
                <a:cubicBezTo>
                  <a:pt x="20318" y="6823"/>
                  <a:pt x="20258" y="6487"/>
                  <a:pt x="20199" y="6153"/>
                </a:cubicBezTo>
                <a:cubicBezTo>
                  <a:pt x="20183" y="5304"/>
                  <a:pt x="20087" y="5742"/>
                  <a:pt x="20014" y="5816"/>
                </a:cubicBezTo>
                <a:cubicBezTo>
                  <a:pt x="20000" y="5928"/>
                  <a:pt x="19987" y="6041"/>
                  <a:pt x="19972" y="6159"/>
                </a:cubicBezTo>
                <a:cubicBezTo>
                  <a:pt x="19954" y="6041"/>
                  <a:pt x="19937" y="5930"/>
                  <a:pt x="19904" y="5720"/>
                </a:cubicBezTo>
                <a:cubicBezTo>
                  <a:pt x="19862" y="6229"/>
                  <a:pt x="19827" y="6658"/>
                  <a:pt x="19782" y="7205"/>
                </a:cubicBezTo>
                <a:cubicBezTo>
                  <a:pt x="19713" y="7011"/>
                  <a:pt x="19661" y="6862"/>
                  <a:pt x="19608" y="6711"/>
                </a:cubicBezTo>
                <a:cubicBezTo>
                  <a:pt x="19628" y="6604"/>
                  <a:pt x="19648" y="6495"/>
                  <a:pt x="19667" y="6388"/>
                </a:cubicBezTo>
                <a:cubicBezTo>
                  <a:pt x="19628" y="6470"/>
                  <a:pt x="19589" y="6552"/>
                  <a:pt x="19526" y="6683"/>
                </a:cubicBezTo>
                <a:cubicBezTo>
                  <a:pt x="19550" y="5998"/>
                  <a:pt x="19569" y="5438"/>
                  <a:pt x="19587" y="4932"/>
                </a:cubicBezTo>
                <a:cubicBezTo>
                  <a:pt x="19569" y="4918"/>
                  <a:pt x="19526" y="4943"/>
                  <a:pt x="19519" y="4867"/>
                </a:cubicBezTo>
                <a:cubicBezTo>
                  <a:pt x="19440" y="4041"/>
                  <a:pt x="19374" y="4719"/>
                  <a:pt x="19344" y="4799"/>
                </a:cubicBezTo>
                <a:cubicBezTo>
                  <a:pt x="19226" y="4641"/>
                  <a:pt x="19143" y="4547"/>
                  <a:pt x="19062" y="4416"/>
                </a:cubicBezTo>
                <a:cubicBezTo>
                  <a:pt x="19009" y="4332"/>
                  <a:pt x="18961" y="4134"/>
                  <a:pt x="18908" y="4099"/>
                </a:cubicBezTo>
                <a:cubicBezTo>
                  <a:pt x="18846" y="4058"/>
                  <a:pt x="18777" y="4214"/>
                  <a:pt x="18717" y="4147"/>
                </a:cubicBezTo>
                <a:cubicBezTo>
                  <a:pt x="18623" y="4041"/>
                  <a:pt x="18500" y="4318"/>
                  <a:pt x="18440" y="3644"/>
                </a:cubicBezTo>
                <a:cubicBezTo>
                  <a:pt x="18440" y="3640"/>
                  <a:pt x="18431" y="3657"/>
                  <a:pt x="18424" y="3666"/>
                </a:cubicBezTo>
                <a:cubicBezTo>
                  <a:pt x="18405" y="3843"/>
                  <a:pt x="18385" y="4028"/>
                  <a:pt x="18365" y="4213"/>
                </a:cubicBezTo>
                <a:cubicBezTo>
                  <a:pt x="18355" y="4214"/>
                  <a:pt x="18345" y="4216"/>
                  <a:pt x="18335" y="4218"/>
                </a:cubicBezTo>
                <a:cubicBezTo>
                  <a:pt x="18335" y="3778"/>
                  <a:pt x="18335" y="3336"/>
                  <a:pt x="18335" y="2892"/>
                </a:cubicBezTo>
                <a:cubicBezTo>
                  <a:pt x="18215" y="3085"/>
                  <a:pt x="18100" y="3270"/>
                  <a:pt x="17977" y="3466"/>
                </a:cubicBezTo>
                <a:cubicBezTo>
                  <a:pt x="17950" y="3221"/>
                  <a:pt x="17913" y="2874"/>
                  <a:pt x="17872" y="2490"/>
                </a:cubicBezTo>
                <a:cubicBezTo>
                  <a:pt x="17833" y="2568"/>
                  <a:pt x="17794" y="2648"/>
                  <a:pt x="17745" y="2744"/>
                </a:cubicBezTo>
                <a:cubicBezTo>
                  <a:pt x="17776" y="3006"/>
                  <a:pt x="17797" y="3188"/>
                  <a:pt x="17837" y="3520"/>
                </a:cubicBezTo>
                <a:cubicBezTo>
                  <a:pt x="17758" y="3411"/>
                  <a:pt x="17711" y="3346"/>
                  <a:pt x="17684" y="3309"/>
                </a:cubicBezTo>
                <a:cubicBezTo>
                  <a:pt x="17700" y="3074"/>
                  <a:pt x="17733" y="2800"/>
                  <a:pt x="17721" y="2706"/>
                </a:cubicBezTo>
                <a:cubicBezTo>
                  <a:pt x="17697" y="2528"/>
                  <a:pt x="17649" y="2392"/>
                  <a:pt x="17607" y="2346"/>
                </a:cubicBezTo>
                <a:cubicBezTo>
                  <a:pt x="17473" y="2202"/>
                  <a:pt x="17337" y="2108"/>
                  <a:pt x="17193" y="1987"/>
                </a:cubicBezTo>
                <a:cubicBezTo>
                  <a:pt x="17178" y="2077"/>
                  <a:pt x="17151" y="2240"/>
                  <a:pt x="17124" y="2405"/>
                </a:cubicBezTo>
                <a:cubicBezTo>
                  <a:pt x="17103" y="2189"/>
                  <a:pt x="17083" y="1977"/>
                  <a:pt x="17048" y="1619"/>
                </a:cubicBezTo>
                <a:cubicBezTo>
                  <a:pt x="17021" y="1838"/>
                  <a:pt x="17003" y="1977"/>
                  <a:pt x="16985" y="2116"/>
                </a:cubicBezTo>
                <a:cubicBezTo>
                  <a:pt x="16850" y="1284"/>
                  <a:pt x="16881" y="2522"/>
                  <a:pt x="16801" y="2540"/>
                </a:cubicBezTo>
                <a:cubicBezTo>
                  <a:pt x="16868" y="1719"/>
                  <a:pt x="16731" y="1777"/>
                  <a:pt x="16668" y="1731"/>
                </a:cubicBezTo>
                <a:cubicBezTo>
                  <a:pt x="16602" y="1683"/>
                  <a:pt x="16528" y="1929"/>
                  <a:pt x="16454" y="2052"/>
                </a:cubicBezTo>
                <a:cubicBezTo>
                  <a:pt x="16301" y="1720"/>
                  <a:pt x="16129" y="1347"/>
                  <a:pt x="15965" y="991"/>
                </a:cubicBezTo>
                <a:cubicBezTo>
                  <a:pt x="15599" y="1642"/>
                  <a:pt x="15216" y="1009"/>
                  <a:pt x="14808" y="1043"/>
                </a:cubicBezTo>
                <a:cubicBezTo>
                  <a:pt x="14761" y="770"/>
                  <a:pt x="14676" y="856"/>
                  <a:pt x="14565" y="1009"/>
                </a:cubicBezTo>
                <a:cubicBezTo>
                  <a:pt x="14487" y="1117"/>
                  <a:pt x="14389" y="789"/>
                  <a:pt x="14300" y="650"/>
                </a:cubicBezTo>
                <a:cubicBezTo>
                  <a:pt x="14292" y="639"/>
                  <a:pt x="14287" y="586"/>
                  <a:pt x="14283" y="568"/>
                </a:cubicBezTo>
                <a:cubicBezTo>
                  <a:pt x="14171" y="809"/>
                  <a:pt x="14084" y="1063"/>
                  <a:pt x="13937" y="790"/>
                </a:cubicBezTo>
                <a:cubicBezTo>
                  <a:pt x="13762" y="468"/>
                  <a:pt x="13552" y="768"/>
                  <a:pt x="13361" y="640"/>
                </a:cubicBezTo>
                <a:cubicBezTo>
                  <a:pt x="13236" y="556"/>
                  <a:pt x="13184" y="690"/>
                  <a:pt x="13187" y="1465"/>
                </a:cubicBezTo>
                <a:cubicBezTo>
                  <a:pt x="13151" y="923"/>
                  <a:pt x="13131" y="574"/>
                  <a:pt x="13002" y="716"/>
                </a:cubicBezTo>
                <a:cubicBezTo>
                  <a:pt x="12952" y="771"/>
                  <a:pt x="12772" y="869"/>
                  <a:pt x="12755" y="0"/>
                </a:cubicBezTo>
                <a:cubicBezTo>
                  <a:pt x="12724" y="0"/>
                  <a:pt x="12693" y="0"/>
                  <a:pt x="12662" y="0"/>
                </a:cubicBezTo>
                <a:cubicBezTo>
                  <a:pt x="12656" y="197"/>
                  <a:pt x="12649" y="394"/>
                  <a:pt x="12642" y="631"/>
                </a:cubicBezTo>
                <a:cubicBezTo>
                  <a:pt x="12574" y="631"/>
                  <a:pt x="12442" y="666"/>
                  <a:pt x="12442" y="625"/>
                </a:cubicBezTo>
                <a:cubicBezTo>
                  <a:pt x="12424" y="-235"/>
                  <a:pt x="12381" y="370"/>
                  <a:pt x="12341" y="546"/>
                </a:cubicBezTo>
                <a:cubicBezTo>
                  <a:pt x="12323" y="625"/>
                  <a:pt x="12293" y="656"/>
                  <a:pt x="12268" y="659"/>
                </a:cubicBezTo>
                <a:cubicBezTo>
                  <a:pt x="12146" y="674"/>
                  <a:pt x="12024" y="678"/>
                  <a:pt x="11901" y="677"/>
                </a:cubicBezTo>
                <a:cubicBezTo>
                  <a:pt x="11851" y="677"/>
                  <a:pt x="11801" y="653"/>
                  <a:pt x="11743" y="639"/>
                </a:cubicBezTo>
                <a:cubicBezTo>
                  <a:pt x="11740" y="687"/>
                  <a:pt x="11732" y="832"/>
                  <a:pt x="11724" y="995"/>
                </a:cubicBezTo>
                <a:cubicBezTo>
                  <a:pt x="11655" y="809"/>
                  <a:pt x="11593" y="638"/>
                  <a:pt x="11535" y="479"/>
                </a:cubicBezTo>
                <a:cubicBezTo>
                  <a:pt x="11512" y="674"/>
                  <a:pt x="11488" y="887"/>
                  <a:pt x="11459" y="1136"/>
                </a:cubicBezTo>
                <a:cubicBezTo>
                  <a:pt x="11411" y="896"/>
                  <a:pt x="11380" y="737"/>
                  <a:pt x="11347" y="574"/>
                </a:cubicBezTo>
                <a:cubicBezTo>
                  <a:pt x="11322" y="787"/>
                  <a:pt x="11299" y="984"/>
                  <a:pt x="11273" y="1207"/>
                </a:cubicBezTo>
                <a:cubicBezTo>
                  <a:pt x="11253" y="877"/>
                  <a:pt x="11239" y="631"/>
                  <a:pt x="11224" y="383"/>
                </a:cubicBezTo>
                <a:cubicBezTo>
                  <a:pt x="11211" y="398"/>
                  <a:pt x="11199" y="411"/>
                  <a:pt x="11186" y="425"/>
                </a:cubicBezTo>
                <a:cubicBezTo>
                  <a:pt x="11184" y="646"/>
                  <a:pt x="11182" y="869"/>
                  <a:pt x="11179" y="1092"/>
                </a:cubicBezTo>
                <a:cubicBezTo>
                  <a:pt x="11173" y="1094"/>
                  <a:pt x="11166" y="1096"/>
                  <a:pt x="11160" y="1097"/>
                </a:cubicBezTo>
                <a:cubicBezTo>
                  <a:pt x="11153" y="868"/>
                  <a:pt x="11146" y="640"/>
                  <a:pt x="11142" y="518"/>
                </a:cubicBezTo>
                <a:cubicBezTo>
                  <a:pt x="11025" y="518"/>
                  <a:pt x="10918" y="518"/>
                  <a:pt x="10811" y="518"/>
                </a:cubicBezTo>
                <a:cubicBezTo>
                  <a:pt x="10810" y="563"/>
                  <a:pt x="10809" y="608"/>
                  <a:pt x="10809" y="653"/>
                </a:cubicBezTo>
                <a:cubicBezTo>
                  <a:pt x="10849" y="745"/>
                  <a:pt x="10889" y="837"/>
                  <a:pt x="10929" y="929"/>
                </a:cubicBezTo>
                <a:cubicBezTo>
                  <a:pt x="10929" y="990"/>
                  <a:pt x="10929" y="1050"/>
                  <a:pt x="10929" y="1110"/>
                </a:cubicBezTo>
                <a:cubicBezTo>
                  <a:pt x="10788" y="1110"/>
                  <a:pt x="10647" y="1110"/>
                  <a:pt x="10505" y="1110"/>
                </a:cubicBezTo>
                <a:cubicBezTo>
                  <a:pt x="10505" y="1055"/>
                  <a:pt x="10504" y="1000"/>
                  <a:pt x="10504" y="945"/>
                </a:cubicBezTo>
                <a:cubicBezTo>
                  <a:pt x="10533" y="849"/>
                  <a:pt x="10562" y="752"/>
                  <a:pt x="10597" y="635"/>
                </a:cubicBezTo>
                <a:cubicBezTo>
                  <a:pt x="10466" y="635"/>
                  <a:pt x="10349" y="635"/>
                  <a:pt x="10232" y="635"/>
                </a:cubicBezTo>
                <a:cubicBezTo>
                  <a:pt x="10232" y="681"/>
                  <a:pt x="10233" y="727"/>
                  <a:pt x="10234" y="773"/>
                </a:cubicBezTo>
                <a:cubicBezTo>
                  <a:pt x="10286" y="835"/>
                  <a:pt x="10339" y="896"/>
                  <a:pt x="10392" y="957"/>
                </a:cubicBezTo>
                <a:cubicBezTo>
                  <a:pt x="10389" y="1049"/>
                  <a:pt x="10386" y="1141"/>
                  <a:pt x="10383" y="1232"/>
                </a:cubicBezTo>
                <a:cubicBezTo>
                  <a:pt x="10311" y="1097"/>
                  <a:pt x="10220" y="1724"/>
                  <a:pt x="10162" y="910"/>
                </a:cubicBezTo>
                <a:cubicBezTo>
                  <a:pt x="10153" y="787"/>
                  <a:pt x="10102" y="625"/>
                  <a:pt x="10086" y="665"/>
                </a:cubicBezTo>
                <a:cubicBezTo>
                  <a:pt x="10029" y="805"/>
                  <a:pt x="9979" y="1025"/>
                  <a:pt x="9959" y="1098"/>
                </a:cubicBezTo>
                <a:cubicBezTo>
                  <a:pt x="9827" y="987"/>
                  <a:pt x="9713" y="835"/>
                  <a:pt x="9599" y="818"/>
                </a:cubicBezTo>
                <a:cubicBezTo>
                  <a:pt x="9545" y="810"/>
                  <a:pt x="9492" y="1092"/>
                  <a:pt x="9435" y="1183"/>
                </a:cubicBezTo>
                <a:cubicBezTo>
                  <a:pt x="9391" y="1254"/>
                  <a:pt x="9342" y="1272"/>
                  <a:pt x="9296" y="1244"/>
                </a:cubicBezTo>
                <a:cubicBezTo>
                  <a:pt x="9256" y="1219"/>
                  <a:pt x="9217" y="1098"/>
                  <a:pt x="9178" y="1020"/>
                </a:cubicBezTo>
                <a:cubicBezTo>
                  <a:pt x="9142" y="1718"/>
                  <a:pt x="9041" y="1551"/>
                  <a:pt x="8953" y="1475"/>
                </a:cubicBezTo>
                <a:cubicBezTo>
                  <a:pt x="8911" y="1439"/>
                  <a:pt x="8873" y="1275"/>
                  <a:pt x="8832" y="1193"/>
                </a:cubicBezTo>
                <a:cubicBezTo>
                  <a:pt x="8727" y="983"/>
                  <a:pt x="8619" y="1527"/>
                  <a:pt x="8514" y="1168"/>
                </a:cubicBezTo>
                <a:cubicBezTo>
                  <a:pt x="8507" y="1147"/>
                  <a:pt x="8479" y="1223"/>
                  <a:pt x="8479" y="1250"/>
                </a:cubicBezTo>
                <a:cubicBezTo>
                  <a:pt x="8485" y="1822"/>
                  <a:pt x="8451" y="1665"/>
                  <a:pt x="8400" y="1394"/>
                </a:cubicBezTo>
                <a:cubicBezTo>
                  <a:pt x="8380" y="1284"/>
                  <a:pt x="8345" y="1193"/>
                  <a:pt x="8317" y="1195"/>
                </a:cubicBezTo>
                <a:cubicBezTo>
                  <a:pt x="7970" y="1232"/>
                  <a:pt x="7624" y="1309"/>
                  <a:pt x="7277" y="1333"/>
                </a:cubicBezTo>
                <a:cubicBezTo>
                  <a:pt x="6981" y="1352"/>
                  <a:pt x="6686" y="1308"/>
                  <a:pt x="6390" y="1311"/>
                </a:cubicBezTo>
                <a:cubicBezTo>
                  <a:pt x="6299" y="1312"/>
                  <a:pt x="6207" y="1420"/>
                  <a:pt x="6116" y="1403"/>
                </a:cubicBezTo>
                <a:cubicBezTo>
                  <a:pt x="5889" y="1360"/>
                  <a:pt x="5662" y="1215"/>
                  <a:pt x="5435" y="1224"/>
                </a:cubicBezTo>
                <a:cubicBezTo>
                  <a:pt x="5235" y="1232"/>
                  <a:pt x="5035" y="1462"/>
                  <a:pt x="4835" y="1473"/>
                </a:cubicBezTo>
                <a:cubicBezTo>
                  <a:pt x="4599" y="1487"/>
                  <a:pt x="4363" y="1354"/>
                  <a:pt x="4126" y="1316"/>
                </a:cubicBezTo>
                <a:cubicBezTo>
                  <a:pt x="3950" y="1287"/>
                  <a:pt x="3772" y="1295"/>
                  <a:pt x="3596" y="1309"/>
                </a:cubicBezTo>
                <a:cubicBezTo>
                  <a:pt x="3329" y="1331"/>
                  <a:pt x="3062" y="1352"/>
                  <a:pt x="2796" y="1413"/>
                </a:cubicBezTo>
                <a:cubicBezTo>
                  <a:pt x="2404" y="1503"/>
                  <a:pt x="2012" y="1563"/>
                  <a:pt x="1621" y="1760"/>
                </a:cubicBezTo>
                <a:cubicBezTo>
                  <a:pt x="1296" y="1923"/>
                  <a:pt x="975" y="2292"/>
                  <a:pt x="650" y="2518"/>
                </a:cubicBezTo>
                <a:cubicBezTo>
                  <a:pt x="483" y="2633"/>
                  <a:pt x="313" y="2612"/>
                  <a:pt x="145" y="2695"/>
                </a:cubicBezTo>
                <a:cubicBezTo>
                  <a:pt x="-5" y="2771"/>
                  <a:pt x="-30" y="3143"/>
                  <a:pt x="31" y="3852"/>
                </a:cubicBezTo>
                <a:cubicBezTo>
                  <a:pt x="85" y="4476"/>
                  <a:pt x="131" y="5150"/>
                  <a:pt x="149" y="5825"/>
                </a:cubicBezTo>
                <a:cubicBezTo>
                  <a:pt x="196" y="7568"/>
                  <a:pt x="239" y="9320"/>
                  <a:pt x="258" y="11076"/>
                </a:cubicBezTo>
                <a:cubicBezTo>
                  <a:pt x="270" y="12143"/>
                  <a:pt x="249" y="13235"/>
                  <a:pt x="218" y="14296"/>
                </a:cubicBezTo>
                <a:cubicBezTo>
                  <a:pt x="202" y="14872"/>
                  <a:pt x="278" y="17555"/>
                  <a:pt x="362" y="17917"/>
                </a:cubicBezTo>
                <a:cubicBezTo>
                  <a:pt x="391" y="18042"/>
                  <a:pt x="435" y="18091"/>
                  <a:pt x="474" y="18120"/>
                </a:cubicBezTo>
                <a:cubicBezTo>
                  <a:pt x="803" y="18359"/>
                  <a:pt x="1131" y="18608"/>
                  <a:pt x="1460" y="18811"/>
                </a:cubicBezTo>
                <a:cubicBezTo>
                  <a:pt x="1679" y="18945"/>
                  <a:pt x="1898" y="19022"/>
                  <a:pt x="2117" y="19097"/>
                </a:cubicBezTo>
                <a:cubicBezTo>
                  <a:pt x="2305" y="19162"/>
                  <a:pt x="2494" y="19156"/>
                  <a:pt x="2681" y="19239"/>
                </a:cubicBezTo>
                <a:cubicBezTo>
                  <a:pt x="2869" y="19323"/>
                  <a:pt x="3054" y="19518"/>
                  <a:pt x="3241" y="19594"/>
                </a:cubicBezTo>
                <a:cubicBezTo>
                  <a:pt x="3432" y="19671"/>
                  <a:pt x="3624" y="19632"/>
                  <a:pt x="3815" y="19700"/>
                </a:cubicBezTo>
                <a:cubicBezTo>
                  <a:pt x="3973" y="19757"/>
                  <a:pt x="4130" y="19930"/>
                  <a:pt x="4288" y="19990"/>
                </a:cubicBezTo>
                <a:cubicBezTo>
                  <a:pt x="4605" y="20109"/>
                  <a:pt x="4922" y="20180"/>
                  <a:pt x="5239" y="20283"/>
                </a:cubicBezTo>
                <a:cubicBezTo>
                  <a:pt x="5401" y="20336"/>
                  <a:pt x="5563" y="20438"/>
                  <a:pt x="5725" y="20477"/>
                </a:cubicBezTo>
                <a:cubicBezTo>
                  <a:pt x="5997" y="20542"/>
                  <a:pt x="6269" y="20544"/>
                  <a:pt x="6540" y="20632"/>
                </a:cubicBezTo>
                <a:cubicBezTo>
                  <a:pt x="6746" y="20698"/>
                  <a:pt x="6951" y="20928"/>
                  <a:pt x="7156" y="20955"/>
                </a:cubicBezTo>
                <a:cubicBezTo>
                  <a:pt x="7436" y="20992"/>
                  <a:pt x="7723" y="20691"/>
                  <a:pt x="7993" y="20951"/>
                </a:cubicBezTo>
                <a:cubicBezTo>
                  <a:pt x="8168" y="21120"/>
                  <a:pt x="8333" y="20739"/>
                  <a:pt x="8511" y="21094"/>
                </a:cubicBezTo>
                <a:cubicBezTo>
                  <a:pt x="8646" y="21365"/>
                  <a:pt x="8818" y="21033"/>
                  <a:pt x="8975" y="21142"/>
                </a:cubicBezTo>
                <a:cubicBezTo>
                  <a:pt x="9130" y="21248"/>
                  <a:pt x="9283" y="20755"/>
                  <a:pt x="9443" y="21068"/>
                </a:cubicBezTo>
                <a:cubicBezTo>
                  <a:pt x="9469" y="21117"/>
                  <a:pt x="9511" y="20844"/>
                  <a:pt x="9547" y="20836"/>
                </a:cubicBezTo>
                <a:cubicBezTo>
                  <a:pt x="9630" y="20818"/>
                  <a:pt x="9715" y="20921"/>
                  <a:pt x="9798" y="20879"/>
                </a:cubicBezTo>
                <a:cubicBezTo>
                  <a:pt x="9877" y="20839"/>
                  <a:pt x="9947" y="20794"/>
                  <a:pt x="10030" y="20865"/>
                </a:cubicBezTo>
                <a:cubicBezTo>
                  <a:pt x="10147" y="20965"/>
                  <a:pt x="10274" y="20760"/>
                  <a:pt x="10396" y="20650"/>
                </a:cubicBezTo>
                <a:cubicBezTo>
                  <a:pt x="10412" y="20636"/>
                  <a:pt x="10422" y="20416"/>
                  <a:pt x="10437" y="20264"/>
                </a:cubicBezTo>
                <a:cubicBezTo>
                  <a:pt x="10514" y="20914"/>
                  <a:pt x="10756" y="20810"/>
                  <a:pt x="10883" y="20156"/>
                </a:cubicBezTo>
                <a:cubicBezTo>
                  <a:pt x="10898" y="20278"/>
                  <a:pt x="10919" y="20526"/>
                  <a:pt x="10930" y="20514"/>
                </a:cubicBezTo>
                <a:cubicBezTo>
                  <a:pt x="11029" y="20400"/>
                  <a:pt x="11127" y="20243"/>
                  <a:pt x="11242" y="20071"/>
                </a:cubicBezTo>
                <a:cubicBezTo>
                  <a:pt x="11241" y="20057"/>
                  <a:pt x="11257" y="20262"/>
                  <a:pt x="11274" y="20474"/>
                </a:cubicBezTo>
                <a:cubicBezTo>
                  <a:pt x="11326" y="20406"/>
                  <a:pt x="11370" y="20347"/>
                  <a:pt x="11414" y="20288"/>
                </a:cubicBezTo>
                <a:cubicBezTo>
                  <a:pt x="11408" y="20129"/>
                  <a:pt x="11403" y="19989"/>
                  <a:pt x="11392" y="19695"/>
                </a:cubicBezTo>
                <a:cubicBezTo>
                  <a:pt x="11444" y="19937"/>
                  <a:pt x="11474" y="20075"/>
                  <a:pt x="11497" y="20184"/>
                </a:cubicBezTo>
                <a:cubicBezTo>
                  <a:pt x="11662" y="19584"/>
                  <a:pt x="11902" y="20704"/>
                  <a:pt x="12028" y="19378"/>
                </a:cubicBezTo>
                <a:cubicBezTo>
                  <a:pt x="12042" y="19636"/>
                  <a:pt x="12050" y="19784"/>
                  <a:pt x="12053" y="19829"/>
                </a:cubicBezTo>
                <a:cubicBezTo>
                  <a:pt x="12124" y="19774"/>
                  <a:pt x="12194" y="19622"/>
                  <a:pt x="12255" y="19693"/>
                </a:cubicBezTo>
                <a:cubicBezTo>
                  <a:pt x="12401" y="19866"/>
                  <a:pt x="12536" y="19945"/>
                  <a:pt x="12665" y="19390"/>
                </a:cubicBezTo>
                <a:cubicBezTo>
                  <a:pt x="12696" y="19256"/>
                  <a:pt x="12795" y="19262"/>
                  <a:pt x="12798" y="19309"/>
                </a:cubicBezTo>
                <a:cubicBezTo>
                  <a:pt x="12829" y="19869"/>
                  <a:pt x="12883" y="19609"/>
                  <a:pt x="12938" y="19476"/>
                </a:cubicBezTo>
                <a:cubicBezTo>
                  <a:pt x="12980" y="19378"/>
                  <a:pt x="13041" y="19183"/>
                  <a:pt x="13064" y="19267"/>
                </a:cubicBezTo>
                <a:cubicBezTo>
                  <a:pt x="13231" y="19879"/>
                  <a:pt x="13403" y="19196"/>
                  <a:pt x="13572" y="19377"/>
                </a:cubicBezTo>
                <a:cubicBezTo>
                  <a:pt x="13640" y="19449"/>
                  <a:pt x="13718" y="19268"/>
                  <a:pt x="13806" y="19188"/>
                </a:cubicBezTo>
                <a:cubicBezTo>
                  <a:pt x="13815" y="19230"/>
                  <a:pt x="13846" y="19368"/>
                  <a:pt x="13878" y="19511"/>
                </a:cubicBezTo>
                <a:cubicBezTo>
                  <a:pt x="13977" y="18524"/>
                  <a:pt x="14197" y="20024"/>
                  <a:pt x="14267" y="19064"/>
                </a:cubicBezTo>
                <a:cubicBezTo>
                  <a:pt x="14353" y="19128"/>
                  <a:pt x="14430" y="19136"/>
                  <a:pt x="14501" y="19250"/>
                </a:cubicBezTo>
                <a:cubicBezTo>
                  <a:pt x="14638" y="19469"/>
                  <a:pt x="14770" y="18219"/>
                  <a:pt x="14899" y="19316"/>
                </a:cubicBezTo>
                <a:cubicBezTo>
                  <a:pt x="14922" y="18993"/>
                  <a:pt x="14939" y="18757"/>
                  <a:pt x="14951" y="18592"/>
                </a:cubicBezTo>
                <a:cubicBezTo>
                  <a:pt x="14986" y="18845"/>
                  <a:pt x="15019" y="19266"/>
                  <a:pt x="15049" y="19259"/>
                </a:cubicBezTo>
                <a:cubicBezTo>
                  <a:pt x="15127" y="19241"/>
                  <a:pt x="15204" y="19039"/>
                  <a:pt x="15288" y="18898"/>
                </a:cubicBezTo>
                <a:cubicBezTo>
                  <a:pt x="15305" y="18917"/>
                  <a:pt x="15342" y="18991"/>
                  <a:pt x="15379" y="18991"/>
                </a:cubicBezTo>
                <a:cubicBezTo>
                  <a:pt x="15417" y="18991"/>
                  <a:pt x="15487" y="18856"/>
                  <a:pt x="15489" y="18885"/>
                </a:cubicBezTo>
                <a:cubicBezTo>
                  <a:pt x="15547" y="19743"/>
                  <a:pt x="15662" y="18955"/>
                  <a:pt x="15746" y="19136"/>
                </a:cubicBezTo>
                <a:cubicBezTo>
                  <a:pt x="15788" y="19228"/>
                  <a:pt x="15854" y="19005"/>
                  <a:pt x="15891" y="18950"/>
                </a:cubicBezTo>
                <a:cubicBezTo>
                  <a:pt x="16019" y="19035"/>
                  <a:pt x="16137" y="19115"/>
                  <a:pt x="16255" y="19194"/>
                </a:cubicBezTo>
                <a:cubicBezTo>
                  <a:pt x="16309" y="18104"/>
                  <a:pt x="16360" y="17998"/>
                  <a:pt x="16578" y="18477"/>
                </a:cubicBezTo>
                <a:cubicBezTo>
                  <a:pt x="16560" y="18636"/>
                  <a:pt x="16541" y="18800"/>
                  <a:pt x="16523" y="18964"/>
                </a:cubicBezTo>
                <a:cubicBezTo>
                  <a:pt x="16598" y="19008"/>
                  <a:pt x="16673" y="19051"/>
                  <a:pt x="16752" y="19097"/>
                </a:cubicBezTo>
                <a:cubicBezTo>
                  <a:pt x="16752" y="19094"/>
                  <a:pt x="16752" y="19207"/>
                  <a:pt x="16752" y="19314"/>
                </a:cubicBezTo>
                <a:cubicBezTo>
                  <a:pt x="16818" y="19249"/>
                  <a:pt x="16879" y="19191"/>
                  <a:pt x="16914" y="19156"/>
                </a:cubicBezTo>
                <a:cubicBezTo>
                  <a:pt x="17003" y="18792"/>
                  <a:pt x="17077" y="18488"/>
                  <a:pt x="17157" y="18159"/>
                </a:cubicBezTo>
                <a:cubicBezTo>
                  <a:pt x="17127" y="18972"/>
                  <a:pt x="17199" y="18869"/>
                  <a:pt x="17287" y="18587"/>
                </a:cubicBezTo>
                <a:cubicBezTo>
                  <a:pt x="17295" y="18734"/>
                  <a:pt x="17303" y="18867"/>
                  <a:pt x="17309" y="18983"/>
                </a:cubicBezTo>
                <a:cubicBezTo>
                  <a:pt x="17374" y="18861"/>
                  <a:pt x="17425" y="18764"/>
                  <a:pt x="17472" y="18675"/>
                </a:cubicBezTo>
                <a:cubicBezTo>
                  <a:pt x="17509" y="18921"/>
                  <a:pt x="17539" y="19124"/>
                  <a:pt x="17591" y="19476"/>
                </a:cubicBezTo>
                <a:cubicBezTo>
                  <a:pt x="17621" y="18995"/>
                  <a:pt x="17642" y="18667"/>
                  <a:pt x="17662" y="18341"/>
                </a:cubicBezTo>
                <a:cubicBezTo>
                  <a:pt x="17669" y="18348"/>
                  <a:pt x="17676" y="18354"/>
                  <a:pt x="17682" y="18361"/>
                </a:cubicBezTo>
                <a:cubicBezTo>
                  <a:pt x="17682" y="18609"/>
                  <a:pt x="17682" y="18857"/>
                  <a:pt x="17682" y="19195"/>
                </a:cubicBezTo>
                <a:cubicBezTo>
                  <a:pt x="17755" y="18835"/>
                  <a:pt x="17825" y="18433"/>
                  <a:pt x="17931" y="19306"/>
                </a:cubicBezTo>
                <a:cubicBezTo>
                  <a:pt x="17931" y="18602"/>
                  <a:pt x="17931" y="18186"/>
                  <a:pt x="17931" y="17773"/>
                </a:cubicBezTo>
                <a:cubicBezTo>
                  <a:pt x="17981" y="18114"/>
                  <a:pt x="18031" y="18456"/>
                  <a:pt x="18082" y="18807"/>
                </a:cubicBezTo>
                <a:cubicBezTo>
                  <a:pt x="18070" y="18833"/>
                  <a:pt x="18031" y="18917"/>
                  <a:pt x="17971" y="19050"/>
                </a:cubicBezTo>
                <a:cubicBezTo>
                  <a:pt x="18078" y="19105"/>
                  <a:pt x="18159" y="19145"/>
                  <a:pt x="18240" y="19186"/>
                </a:cubicBezTo>
                <a:cubicBezTo>
                  <a:pt x="18243" y="18974"/>
                  <a:pt x="18247" y="18733"/>
                  <a:pt x="18250" y="18493"/>
                </a:cubicBezTo>
                <a:cubicBezTo>
                  <a:pt x="18264" y="18537"/>
                  <a:pt x="18278" y="18582"/>
                  <a:pt x="18292" y="18627"/>
                </a:cubicBezTo>
                <a:cubicBezTo>
                  <a:pt x="18330" y="18350"/>
                  <a:pt x="18367" y="18074"/>
                  <a:pt x="18404" y="17803"/>
                </a:cubicBezTo>
                <a:cubicBezTo>
                  <a:pt x="18427" y="18235"/>
                  <a:pt x="18451" y="18674"/>
                  <a:pt x="18478" y="19187"/>
                </a:cubicBezTo>
                <a:cubicBezTo>
                  <a:pt x="18541" y="18740"/>
                  <a:pt x="18588" y="18400"/>
                  <a:pt x="18643" y="18008"/>
                </a:cubicBezTo>
                <a:cubicBezTo>
                  <a:pt x="18674" y="18452"/>
                  <a:pt x="18700" y="18832"/>
                  <a:pt x="18731" y="19275"/>
                </a:cubicBezTo>
                <a:cubicBezTo>
                  <a:pt x="18752" y="18936"/>
                  <a:pt x="18769" y="18659"/>
                  <a:pt x="18784" y="18425"/>
                </a:cubicBezTo>
                <a:cubicBezTo>
                  <a:pt x="18830" y="18473"/>
                  <a:pt x="18872" y="18517"/>
                  <a:pt x="18914" y="18559"/>
                </a:cubicBezTo>
                <a:cubicBezTo>
                  <a:pt x="18848" y="18068"/>
                  <a:pt x="18784" y="17563"/>
                  <a:pt x="18710" y="17109"/>
                </a:cubicBezTo>
                <a:cubicBezTo>
                  <a:pt x="18703" y="17063"/>
                  <a:pt x="18618" y="17272"/>
                  <a:pt x="18591" y="17457"/>
                </a:cubicBezTo>
                <a:cubicBezTo>
                  <a:pt x="18565" y="17644"/>
                  <a:pt x="18566" y="17948"/>
                  <a:pt x="18548" y="18377"/>
                </a:cubicBezTo>
                <a:cubicBezTo>
                  <a:pt x="18501" y="17841"/>
                  <a:pt x="18637" y="17194"/>
                  <a:pt x="18470" y="17143"/>
                </a:cubicBezTo>
                <a:cubicBezTo>
                  <a:pt x="18361" y="17110"/>
                  <a:pt x="18251" y="17092"/>
                  <a:pt x="18144" y="17169"/>
                </a:cubicBezTo>
                <a:cubicBezTo>
                  <a:pt x="18063" y="17228"/>
                  <a:pt x="17946" y="17016"/>
                  <a:pt x="17924" y="17758"/>
                </a:cubicBezTo>
                <a:cubicBezTo>
                  <a:pt x="17907" y="17359"/>
                  <a:pt x="17891" y="16959"/>
                  <a:pt x="17874" y="16559"/>
                </a:cubicBezTo>
                <a:cubicBezTo>
                  <a:pt x="17860" y="16573"/>
                  <a:pt x="17845" y="16587"/>
                  <a:pt x="17831" y="16602"/>
                </a:cubicBezTo>
                <a:cubicBezTo>
                  <a:pt x="17829" y="16695"/>
                  <a:pt x="17834" y="16828"/>
                  <a:pt x="17824" y="16872"/>
                </a:cubicBezTo>
                <a:cubicBezTo>
                  <a:pt x="17806" y="16954"/>
                  <a:pt x="17780" y="16986"/>
                  <a:pt x="17757" y="17038"/>
                </a:cubicBezTo>
                <a:cubicBezTo>
                  <a:pt x="17787" y="16684"/>
                  <a:pt x="17817" y="16331"/>
                  <a:pt x="17839" y="16079"/>
                </a:cubicBezTo>
                <a:cubicBezTo>
                  <a:pt x="17946" y="16348"/>
                  <a:pt x="18032" y="16566"/>
                  <a:pt x="18135" y="16827"/>
                </a:cubicBezTo>
                <a:cubicBezTo>
                  <a:pt x="18184" y="16256"/>
                  <a:pt x="18233" y="15692"/>
                  <a:pt x="18285" y="15092"/>
                </a:cubicBezTo>
                <a:cubicBezTo>
                  <a:pt x="18256" y="15037"/>
                  <a:pt x="18218" y="14961"/>
                  <a:pt x="18179" y="14886"/>
                </a:cubicBezTo>
                <a:cubicBezTo>
                  <a:pt x="18184" y="14804"/>
                  <a:pt x="18189" y="14721"/>
                  <a:pt x="18193" y="14639"/>
                </a:cubicBezTo>
                <a:cubicBezTo>
                  <a:pt x="18145" y="14620"/>
                  <a:pt x="18097" y="14601"/>
                  <a:pt x="18065" y="14589"/>
                </a:cubicBezTo>
                <a:cubicBezTo>
                  <a:pt x="18035" y="14911"/>
                  <a:pt x="18014" y="15151"/>
                  <a:pt x="17975" y="15574"/>
                </a:cubicBezTo>
                <a:cubicBezTo>
                  <a:pt x="17968" y="15105"/>
                  <a:pt x="17964" y="14832"/>
                  <a:pt x="17959" y="14533"/>
                </a:cubicBezTo>
                <a:cubicBezTo>
                  <a:pt x="17842" y="14474"/>
                  <a:pt x="17706" y="14406"/>
                  <a:pt x="17570" y="14337"/>
                </a:cubicBezTo>
                <a:cubicBezTo>
                  <a:pt x="17540" y="14995"/>
                  <a:pt x="17542" y="14982"/>
                  <a:pt x="17451" y="14564"/>
                </a:cubicBezTo>
                <a:cubicBezTo>
                  <a:pt x="17424" y="14442"/>
                  <a:pt x="17383" y="14366"/>
                  <a:pt x="17348" y="14356"/>
                </a:cubicBezTo>
                <a:cubicBezTo>
                  <a:pt x="17202" y="14315"/>
                  <a:pt x="17051" y="14411"/>
                  <a:pt x="16910" y="14255"/>
                </a:cubicBezTo>
                <a:cubicBezTo>
                  <a:pt x="16798" y="14131"/>
                  <a:pt x="16771" y="14275"/>
                  <a:pt x="16786" y="14899"/>
                </a:cubicBezTo>
                <a:cubicBezTo>
                  <a:pt x="16663" y="14049"/>
                  <a:pt x="16837" y="13985"/>
                  <a:pt x="16860" y="13756"/>
                </a:cubicBezTo>
                <a:cubicBezTo>
                  <a:pt x="16879" y="13858"/>
                  <a:pt x="16906" y="13999"/>
                  <a:pt x="16932" y="14140"/>
                </a:cubicBezTo>
                <a:cubicBezTo>
                  <a:pt x="16938" y="14055"/>
                  <a:pt x="16944" y="13969"/>
                  <a:pt x="16950" y="13884"/>
                </a:cubicBezTo>
                <a:cubicBezTo>
                  <a:pt x="16982" y="13753"/>
                  <a:pt x="17014" y="13623"/>
                  <a:pt x="17047" y="13493"/>
                </a:cubicBezTo>
                <a:cubicBezTo>
                  <a:pt x="17049" y="13650"/>
                  <a:pt x="17051" y="13808"/>
                  <a:pt x="17054" y="14014"/>
                </a:cubicBezTo>
                <a:cubicBezTo>
                  <a:pt x="17247" y="13630"/>
                  <a:pt x="17464" y="14347"/>
                  <a:pt x="17647" y="13453"/>
                </a:cubicBezTo>
                <a:cubicBezTo>
                  <a:pt x="17646" y="13419"/>
                  <a:pt x="17645" y="13320"/>
                  <a:pt x="17645" y="13288"/>
                </a:cubicBezTo>
                <a:cubicBezTo>
                  <a:pt x="17726" y="13460"/>
                  <a:pt x="17813" y="13643"/>
                  <a:pt x="17893" y="13814"/>
                </a:cubicBezTo>
                <a:cubicBezTo>
                  <a:pt x="17882" y="13841"/>
                  <a:pt x="17856" y="13914"/>
                  <a:pt x="17821" y="14006"/>
                </a:cubicBezTo>
                <a:cubicBezTo>
                  <a:pt x="18014" y="14475"/>
                  <a:pt x="18179" y="14319"/>
                  <a:pt x="18321" y="13553"/>
                </a:cubicBezTo>
                <a:cubicBezTo>
                  <a:pt x="18318" y="13537"/>
                  <a:pt x="18304" y="13456"/>
                  <a:pt x="18286" y="13349"/>
                </a:cubicBezTo>
                <a:cubicBezTo>
                  <a:pt x="18327" y="13312"/>
                  <a:pt x="18361" y="13280"/>
                  <a:pt x="18400" y="13245"/>
                </a:cubicBezTo>
                <a:cubicBezTo>
                  <a:pt x="18400" y="13620"/>
                  <a:pt x="18400" y="13969"/>
                  <a:pt x="18400" y="14457"/>
                </a:cubicBezTo>
                <a:cubicBezTo>
                  <a:pt x="18433" y="14175"/>
                  <a:pt x="18451" y="14023"/>
                  <a:pt x="18480" y="13776"/>
                </a:cubicBezTo>
                <a:cubicBezTo>
                  <a:pt x="18480" y="14070"/>
                  <a:pt x="18480" y="14227"/>
                  <a:pt x="18480" y="14434"/>
                </a:cubicBezTo>
                <a:cubicBezTo>
                  <a:pt x="18620" y="14037"/>
                  <a:pt x="18544" y="13704"/>
                  <a:pt x="18456" y="13312"/>
                </a:cubicBezTo>
                <a:cubicBezTo>
                  <a:pt x="18564" y="13348"/>
                  <a:pt x="18640" y="13374"/>
                  <a:pt x="18715" y="13398"/>
                </a:cubicBezTo>
                <a:cubicBezTo>
                  <a:pt x="18716" y="13449"/>
                  <a:pt x="18717" y="13502"/>
                  <a:pt x="18718" y="13553"/>
                </a:cubicBezTo>
                <a:cubicBezTo>
                  <a:pt x="18690" y="13611"/>
                  <a:pt x="18663" y="13670"/>
                  <a:pt x="18630" y="13739"/>
                </a:cubicBezTo>
                <a:cubicBezTo>
                  <a:pt x="18783" y="14320"/>
                  <a:pt x="18718" y="13258"/>
                  <a:pt x="18795" y="13193"/>
                </a:cubicBezTo>
                <a:cubicBezTo>
                  <a:pt x="18851" y="13730"/>
                  <a:pt x="18913" y="13702"/>
                  <a:pt x="18965" y="13030"/>
                </a:cubicBezTo>
                <a:cubicBezTo>
                  <a:pt x="18978" y="13188"/>
                  <a:pt x="18988" y="13302"/>
                  <a:pt x="18992" y="13346"/>
                </a:cubicBezTo>
                <a:cubicBezTo>
                  <a:pt x="19078" y="13448"/>
                  <a:pt x="19136" y="13548"/>
                  <a:pt x="19194" y="13577"/>
                </a:cubicBezTo>
                <a:cubicBezTo>
                  <a:pt x="19264" y="13612"/>
                  <a:pt x="19334" y="13586"/>
                  <a:pt x="19411" y="13586"/>
                </a:cubicBezTo>
                <a:cubicBezTo>
                  <a:pt x="19411" y="13567"/>
                  <a:pt x="19408" y="13404"/>
                  <a:pt x="19408" y="13357"/>
                </a:cubicBezTo>
                <a:cubicBezTo>
                  <a:pt x="19529" y="13456"/>
                  <a:pt x="19644" y="13550"/>
                  <a:pt x="19745" y="13634"/>
                </a:cubicBezTo>
                <a:cubicBezTo>
                  <a:pt x="19781" y="13189"/>
                  <a:pt x="19818" y="12742"/>
                  <a:pt x="19855" y="12295"/>
                </a:cubicBezTo>
                <a:cubicBezTo>
                  <a:pt x="19866" y="12304"/>
                  <a:pt x="19877" y="12311"/>
                  <a:pt x="19888" y="12321"/>
                </a:cubicBezTo>
                <a:cubicBezTo>
                  <a:pt x="19903" y="12657"/>
                  <a:pt x="19918" y="12994"/>
                  <a:pt x="19933" y="13333"/>
                </a:cubicBezTo>
                <a:cubicBezTo>
                  <a:pt x="20114" y="13346"/>
                  <a:pt x="19993" y="12256"/>
                  <a:pt x="20090" y="12019"/>
                </a:cubicBezTo>
                <a:cubicBezTo>
                  <a:pt x="20121" y="12499"/>
                  <a:pt x="20153" y="12979"/>
                  <a:pt x="20184" y="13461"/>
                </a:cubicBezTo>
                <a:cubicBezTo>
                  <a:pt x="20195" y="13439"/>
                  <a:pt x="20207" y="13418"/>
                  <a:pt x="20218" y="13397"/>
                </a:cubicBezTo>
                <a:cubicBezTo>
                  <a:pt x="20202" y="13057"/>
                  <a:pt x="20185" y="12716"/>
                  <a:pt x="20165" y="12295"/>
                </a:cubicBezTo>
                <a:cubicBezTo>
                  <a:pt x="20209" y="12272"/>
                  <a:pt x="20272" y="12238"/>
                  <a:pt x="20346" y="12198"/>
                </a:cubicBezTo>
                <a:cubicBezTo>
                  <a:pt x="20346" y="12163"/>
                  <a:pt x="20346" y="12098"/>
                  <a:pt x="20346" y="12032"/>
                </a:cubicBezTo>
                <a:cubicBezTo>
                  <a:pt x="20361" y="12065"/>
                  <a:pt x="20375" y="12099"/>
                  <a:pt x="20389" y="12133"/>
                </a:cubicBezTo>
                <a:cubicBezTo>
                  <a:pt x="20364" y="12315"/>
                  <a:pt x="20329" y="12479"/>
                  <a:pt x="20315" y="12685"/>
                </a:cubicBezTo>
                <a:cubicBezTo>
                  <a:pt x="20297" y="12960"/>
                  <a:pt x="20294" y="13266"/>
                  <a:pt x="20280" y="13707"/>
                </a:cubicBezTo>
                <a:cubicBezTo>
                  <a:pt x="20357" y="13080"/>
                  <a:pt x="20416" y="12602"/>
                  <a:pt x="20486" y="12030"/>
                </a:cubicBezTo>
                <a:cubicBezTo>
                  <a:pt x="20486" y="12397"/>
                  <a:pt x="20486" y="12627"/>
                  <a:pt x="20486" y="12803"/>
                </a:cubicBezTo>
                <a:cubicBezTo>
                  <a:pt x="20531" y="12575"/>
                  <a:pt x="20577" y="12340"/>
                  <a:pt x="20626" y="12087"/>
                </a:cubicBezTo>
                <a:cubicBezTo>
                  <a:pt x="20659" y="12352"/>
                  <a:pt x="20682" y="12542"/>
                  <a:pt x="20715" y="12808"/>
                </a:cubicBezTo>
                <a:cubicBezTo>
                  <a:pt x="20721" y="12535"/>
                  <a:pt x="20724" y="12378"/>
                  <a:pt x="20730" y="12112"/>
                </a:cubicBezTo>
                <a:cubicBezTo>
                  <a:pt x="20803" y="12222"/>
                  <a:pt x="20870" y="12323"/>
                  <a:pt x="20943" y="12432"/>
                </a:cubicBezTo>
                <a:cubicBezTo>
                  <a:pt x="20951" y="12254"/>
                  <a:pt x="20964" y="11958"/>
                  <a:pt x="20978" y="11655"/>
                </a:cubicBezTo>
                <a:cubicBezTo>
                  <a:pt x="20823" y="11655"/>
                  <a:pt x="20687" y="11655"/>
                  <a:pt x="20551" y="11655"/>
                </a:cubicBezTo>
                <a:cubicBezTo>
                  <a:pt x="20567" y="10926"/>
                  <a:pt x="20586" y="10868"/>
                  <a:pt x="20706" y="11117"/>
                </a:cubicBezTo>
                <a:close/>
              </a:path>
            </a:pathLst>
          </a:custGeom>
          <a:solidFill>
            <a:srgbClr val="271880"/>
          </a:solidFill>
          <a:ln w="12700">
            <a:solidFill>
              <a:srgbClr val="000000"/>
            </a:solidFill>
            <a:miter lim="400000"/>
          </a:ln>
          <a:extLst>
            <a:ext uri="{C572A759-6A51-4108-AA02-DFA0A04FC94B}">
              <ma14:wrappingTextBoxFlag xmlns:ma14="http://schemas.microsoft.com/office/mac/drawingml/2011/main" xmlns="" val="1"/>
            </a:ext>
          </a:extLst>
        </p:spPr>
        <p:txBody>
          <a:bodyPr lIns="53578" tIns="53578" rIns="53578" bIns="53578" anchor="ctr"/>
          <a:lstStyle>
            <a:lvl1pPr marL="0" marR="0" indent="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1pPr>
            <a:lvl2pPr marL="0" marR="0" indent="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2pPr>
            <a:lvl3pPr marL="0" marR="0" indent="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3pPr>
            <a:lvl4pPr marL="0" marR="0" indent="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4pPr>
            <a:lvl5pPr marL="0" marR="0" indent="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5pPr>
            <a:lvl6pPr marL="0" marR="0" indent="35560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6pPr>
            <a:lvl7pPr marL="0" marR="0" indent="71120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7pPr>
            <a:lvl8pPr marL="0" marR="0" indent="106680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8pPr>
            <a:lvl9pPr marL="0" marR="0" indent="142240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9pPr>
          </a:lstStyle>
          <a:p>
            <a:pPr defTabSz="642937">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r>
              <a:rPr lang="en-US" sz="40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rPr>
              <a:t> </a:t>
            </a:r>
          </a:p>
        </p:txBody>
      </p:sp>
      <p:sp>
        <p:nvSpPr>
          <p:cNvPr id="12" name="Rectangle 11">
            <a:extLst>
              <a:ext uri="{FF2B5EF4-FFF2-40B4-BE49-F238E27FC236}">
                <a16:creationId xmlns="" xmlns:a16="http://schemas.microsoft.com/office/drawing/2014/main" id="{C48A6C84-74BA-5F4C-9CD9-5A90B91A6B9D}"/>
              </a:ext>
            </a:extLst>
          </p:cNvPr>
          <p:cNvSpPr/>
          <p:nvPr/>
        </p:nvSpPr>
        <p:spPr>
          <a:xfrm>
            <a:off x="14875556" y="9104941"/>
            <a:ext cx="7983276" cy="1200329"/>
          </a:xfrm>
          <a:prstGeom prst="rect">
            <a:avLst/>
          </a:prstGeom>
        </p:spPr>
        <p:txBody>
          <a:bodyPr wrap="none">
            <a:spAutoFit/>
          </a:bodyPr>
          <a:lstStyle/>
          <a:p>
            <a:r>
              <a:rPr lang="fr-FR" sz="2400" dirty="0">
                <a:solidFill>
                  <a:schemeClr val="bg1"/>
                </a:solidFill>
                <a:latin typeface="Avenir Next Ultra Light" panose="020B0203020202020204" pitchFamily="34" charset="77"/>
              </a:rPr>
              <a:t>Contact Etude:</a:t>
            </a:r>
          </a:p>
          <a:p>
            <a:r>
              <a:rPr lang="fr-FR" sz="2400" dirty="0">
                <a:solidFill>
                  <a:schemeClr val="bg1"/>
                </a:solidFill>
                <a:latin typeface="Avenir Next Ultra Light" panose="020B0203020202020204" pitchFamily="34" charset="77"/>
              </a:rPr>
              <a:t>Christophe GERVASI</a:t>
            </a:r>
            <a:br>
              <a:rPr lang="fr-FR" sz="2400" dirty="0">
                <a:solidFill>
                  <a:schemeClr val="bg1"/>
                </a:solidFill>
                <a:latin typeface="Avenir Next Ultra Light" panose="020B0203020202020204" pitchFamily="34" charset="77"/>
              </a:rPr>
            </a:br>
            <a:r>
              <a:rPr lang="fr-FR" sz="2400" dirty="0">
                <a:solidFill>
                  <a:schemeClr val="bg1"/>
                </a:solidFill>
                <a:latin typeface="Avenir Next Ultra Light" panose="020B0203020202020204" pitchFamily="34" charset="77"/>
              </a:rPr>
              <a:t>- Senior consultant - Expert études qualitatives en opinion</a:t>
            </a:r>
          </a:p>
        </p:txBody>
      </p:sp>
      <p:sp>
        <p:nvSpPr>
          <p:cNvPr id="5" name="ZoneTexte 4">
            <a:extLst>
              <a:ext uri="{FF2B5EF4-FFF2-40B4-BE49-F238E27FC236}">
                <a16:creationId xmlns="" xmlns:a16="http://schemas.microsoft.com/office/drawing/2014/main" id="{D489B06A-3768-8846-A896-1FB351856DAD}"/>
              </a:ext>
            </a:extLst>
          </p:cNvPr>
          <p:cNvSpPr txBox="1"/>
          <p:nvPr/>
        </p:nvSpPr>
        <p:spPr>
          <a:xfrm>
            <a:off x="9552345" y="12346649"/>
            <a:ext cx="18897903" cy="10675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r>
              <a:rPr lang="fr-FR" sz="2000" dirty="0">
                <a:latin typeface="Avenir Next Ultra Light" panose="020B0203020202020204" pitchFamily="34" charset="77"/>
              </a:rPr>
              <a:t>christophegervasi@gmail.com</a:t>
            </a:r>
          </a:p>
          <a:p>
            <a:r>
              <a:rPr lang="fr-FR" sz="2000" dirty="0">
                <a:latin typeface="Avenir Next Ultra Light" panose="020B0203020202020204" pitchFamily="34" charset="77"/>
              </a:rPr>
              <a:t>SIRET: 412 516 494 00017  APE: 741E   T.V.A. intra-communautaire: FR20412516494</a:t>
            </a:r>
          </a:p>
          <a:p>
            <a:pPr marL="0" marR="0" indent="0" algn="ctr" defTabSz="821531" rtl="0" fontAlgn="auto" latinLnBrk="0" hangingPunct="0">
              <a:lnSpc>
                <a:spcPct val="100000"/>
              </a:lnSpc>
              <a:spcBef>
                <a:spcPts val="0"/>
              </a:spcBef>
              <a:spcAft>
                <a:spcPts val="0"/>
              </a:spcAft>
              <a:buClrTx/>
              <a:buSzTx/>
              <a:buFontTx/>
              <a:buNone/>
              <a:tabLst/>
            </a:pPr>
            <a:endParaRPr kumimoji="0" lang="fr-FR" sz="2000" u="none" strike="noStrike" cap="none" spc="0" normalizeH="0" baseline="0" dirty="0">
              <a:ln>
                <a:noFill/>
              </a:ln>
              <a:solidFill>
                <a:srgbClr val="000000"/>
              </a:solidFill>
              <a:effectLst/>
              <a:uFillTx/>
              <a:latin typeface="Avenir Next Ultra Light" panose="020B0203020202020204" pitchFamily="34" charset="77"/>
              <a:sym typeface="Gill Sans"/>
            </a:endParaRPr>
          </a:p>
        </p:txBody>
      </p:sp>
      <p:sp>
        <p:nvSpPr>
          <p:cNvPr id="14" name="Title"/>
          <p:cNvSpPr txBox="1">
            <a:spLocks/>
          </p:cNvSpPr>
          <p:nvPr/>
        </p:nvSpPr>
        <p:spPr>
          <a:xfrm>
            <a:off x="6646879" y="1339980"/>
            <a:ext cx="13462461" cy="3123648"/>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b"/>
          <a:lstStyle>
            <a:lvl1pPr marL="0" marR="0" indent="0" algn="r" defTabSz="821531" rtl="0" eaLnBrk="1" latinLnBrk="0" hangingPunct="1">
              <a:lnSpc>
                <a:spcPct val="70000"/>
              </a:lnSpc>
              <a:spcBef>
                <a:spcPts val="0"/>
              </a:spcBef>
              <a:spcAft>
                <a:spcPts val="0"/>
              </a:spcAft>
              <a:buClrTx/>
              <a:buSzTx/>
              <a:buFontTx/>
              <a:buNone/>
              <a:tabLst/>
              <a:defRPr sz="11200" b="1" i="0" u="none" strike="noStrike" cap="none" spc="0" baseline="0">
                <a:ln>
                  <a:noFill/>
                </a:ln>
                <a:solidFill>
                  <a:srgbClr val="FFFFFF"/>
                </a:solidFill>
                <a:uFillTx/>
                <a:latin typeface="+mj-lt"/>
                <a:ea typeface="+mj-ea"/>
                <a:cs typeface="+mj-cs"/>
                <a:sym typeface="Avenir Next"/>
              </a:defRPr>
            </a:lvl1pPr>
            <a:lvl2pPr marL="0" marR="0" indent="342900" algn="r" defTabSz="821531" rtl="0" eaLnBrk="1" latinLnBrk="0" hangingPunct="1">
              <a:lnSpc>
                <a:spcPct val="70000"/>
              </a:lnSpc>
              <a:spcBef>
                <a:spcPts val="0"/>
              </a:spcBef>
              <a:spcAft>
                <a:spcPts val="0"/>
              </a:spcAft>
              <a:buClrTx/>
              <a:buSzTx/>
              <a:buFontTx/>
              <a:buNone/>
              <a:tabLst/>
              <a:defRPr sz="11200" b="1" i="0" u="none" strike="noStrike" cap="none" spc="0" baseline="0">
                <a:ln>
                  <a:noFill/>
                </a:ln>
                <a:solidFill>
                  <a:srgbClr val="FFFFFF"/>
                </a:solidFill>
                <a:uFillTx/>
                <a:latin typeface="+mj-lt"/>
                <a:ea typeface="+mj-ea"/>
                <a:cs typeface="+mj-cs"/>
                <a:sym typeface="Avenir Next"/>
              </a:defRPr>
            </a:lvl2pPr>
            <a:lvl3pPr marL="0" marR="0" indent="685800" algn="r" defTabSz="821531" rtl="0" eaLnBrk="1" latinLnBrk="0" hangingPunct="1">
              <a:lnSpc>
                <a:spcPct val="70000"/>
              </a:lnSpc>
              <a:spcBef>
                <a:spcPts val="0"/>
              </a:spcBef>
              <a:spcAft>
                <a:spcPts val="0"/>
              </a:spcAft>
              <a:buClrTx/>
              <a:buSzTx/>
              <a:buFontTx/>
              <a:buNone/>
              <a:tabLst/>
              <a:defRPr sz="11200" b="1" i="0" u="none" strike="noStrike" cap="none" spc="0" baseline="0">
                <a:ln>
                  <a:noFill/>
                </a:ln>
                <a:solidFill>
                  <a:srgbClr val="FFFFFF"/>
                </a:solidFill>
                <a:uFillTx/>
                <a:latin typeface="+mj-lt"/>
                <a:ea typeface="+mj-ea"/>
                <a:cs typeface="+mj-cs"/>
                <a:sym typeface="Avenir Next"/>
              </a:defRPr>
            </a:lvl3pPr>
            <a:lvl4pPr marL="0" marR="0" indent="1028700" algn="r" defTabSz="821531" rtl="0" eaLnBrk="1" latinLnBrk="0" hangingPunct="1">
              <a:lnSpc>
                <a:spcPct val="70000"/>
              </a:lnSpc>
              <a:spcBef>
                <a:spcPts val="0"/>
              </a:spcBef>
              <a:spcAft>
                <a:spcPts val="0"/>
              </a:spcAft>
              <a:buClrTx/>
              <a:buSzTx/>
              <a:buFontTx/>
              <a:buNone/>
              <a:tabLst/>
              <a:defRPr sz="11200" b="1" i="0" u="none" strike="noStrike" cap="none" spc="0" baseline="0">
                <a:ln>
                  <a:noFill/>
                </a:ln>
                <a:solidFill>
                  <a:srgbClr val="FFFFFF"/>
                </a:solidFill>
                <a:uFillTx/>
                <a:latin typeface="+mj-lt"/>
                <a:ea typeface="+mj-ea"/>
                <a:cs typeface="+mj-cs"/>
                <a:sym typeface="Avenir Next"/>
              </a:defRPr>
            </a:lvl4pPr>
            <a:lvl5pPr marL="0" marR="0" indent="1371600" algn="r" defTabSz="821531" rtl="0" eaLnBrk="1" latinLnBrk="0" hangingPunct="1">
              <a:lnSpc>
                <a:spcPct val="70000"/>
              </a:lnSpc>
              <a:spcBef>
                <a:spcPts val="0"/>
              </a:spcBef>
              <a:spcAft>
                <a:spcPts val="0"/>
              </a:spcAft>
              <a:buClrTx/>
              <a:buSzTx/>
              <a:buFontTx/>
              <a:buNone/>
              <a:tabLst/>
              <a:defRPr sz="11200" b="1" i="0" u="none" strike="noStrike" cap="none" spc="0" baseline="0">
                <a:ln>
                  <a:noFill/>
                </a:ln>
                <a:solidFill>
                  <a:srgbClr val="FFFFFF"/>
                </a:solidFill>
                <a:uFillTx/>
                <a:latin typeface="+mj-lt"/>
                <a:ea typeface="+mj-ea"/>
                <a:cs typeface="+mj-cs"/>
                <a:sym typeface="Avenir Next"/>
              </a:defRPr>
            </a:lvl5pPr>
            <a:lvl6pPr marL="0" marR="0" indent="1714500" algn="r" defTabSz="821531" rtl="0" eaLnBrk="1" latinLnBrk="0" hangingPunct="1">
              <a:lnSpc>
                <a:spcPct val="70000"/>
              </a:lnSpc>
              <a:spcBef>
                <a:spcPts val="0"/>
              </a:spcBef>
              <a:spcAft>
                <a:spcPts val="0"/>
              </a:spcAft>
              <a:buClrTx/>
              <a:buSzTx/>
              <a:buFontTx/>
              <a:buNone/>
              <a:tabLst/>
              <a:defRPr sz="11200" b="1" i="0" u="none" strike="noStrike" cap="none" spc="0" baseline="0">
                <a:ln>
                  <a:noFill/>
                </a:ln>
                <a:solidFill>
                  <a:srgbClr val="FFFFFF"/>
                </a:solidFill>
                <a:uFillTx/>
                <a:latin typeface="+mj-lt"/>
                <a:ea typeface="+mj-ea"/>
                <a:cs typeface="+mj-cs"/>
                <a:sym typeface="Avenir Next"/>
              </a:defRPr>
            </a:lvl6pPr>
            <a:lvl7pPr marL="0" marR="0" indent="2057400" algn="r" defTabSz="821531" rtl="0" eaLnBrk="1" latinLnBrk="0" hangingPunct="1">
              <a:lnSpc>
                <a:spcPct val="70000"/>
              </a:lnSpc>
              <a:spcBef>
                <a:spcPts val="0"/>
              </a:spcBef>
              <a:spcAft>
                <a:spcPts val="0"/>
              </a:spcAft>
              <a:buClrTx/>
              <a:buSzTx/>
              <a:buFontTx/>
              <a:buNone/>
              <a:tabLst/>
              <a:defRPr sz="11200" b="1" i="0" u="none" strike="noStrike" cap="none" spc="0" baseline="0">
                <a:ln>
                  <a:noFill/>
                </a:ln>
                <a:solidFill>
                  <a:srgbClr val="FFFFFF"/>
                </a:solidFill>
                <a:uFillTx/>
                <a:latin typeface="+mj-lt"/>
                <a:ea typeface="+mj-ea"/>
                <a:cs typeface="+mj-cs"/>
                <a:sym typeface="Avenir Next"/>
              </a:defRPr>
            </a:lvl7pPr>
            <a:lvl8pPr marL="0" marR="0" indent="2400300" algn="r" defTabSz="821531" rtl="0" eaLnBrk="1" latinLnBrk="0" hangingPunct="1">
              <a:lnSpc>
                <a:spcPct val="70000"/>
              </a:lnSpc>
              <a:spcBef>
                <a:spcPts val="0"/>
              </a:spcBef>
              <a:spcAft>
                <a:spcPts val="0"/>
              </a:spcAft>
              <a:buClrTx/>
              <a:buSzTx/>
              <a:buFontTx/>
              <a:buNone/>
              <a:tabLst/>
              <a:defRPr sz="11200" b="1" i="0" u="none" strike="noStrike" cap="none" spc="0" baseline="0">
                <a:ln>
                  <a:noFill/>
                </a:ln>
                <a:solidFill>
                  <a:srgbClr val="FFFFFF"/>
                </a:solidFill>
                <a:uFillTx/>
                <a:latin typeface="+mj-lt"/>
                <a:ea typeface="+mj-ea"/>
                <a:cs typeface="+mj-cs"/>
                <a:sym typeface="Avenir Next"/>
              </a:defRPr>
            </a:lvl8pPr>
            <a:lvl9pPr marL="0" marR="0" indent="2743200" algn="r" defTabSz="821531" rtl="0" eaLnBrk="1" latinLnBrk="0" hangingPunct="1">
              <a:lnSpc>
                <a:spcPct val="70000"/>
              </a:lnSpc>
              <a:spcBef>
                <a:spcPts val="0"/>
              </a:spcBef>
              <a:spcAft>
                <a:spcPts val="0"/>
              </a:spcAft>
              <a:buClrTx/>
              <a:buSzTx/>
              <a:buFontTx/>
              <a:buNone/>
              <a:tabLst/>
              <a:defRPr sz="11200" b="1" i="0" u="none" strike="noStrike" cap="none" spc="0" baseline="0">
                <a:ln>
                  <a:noFill/>
                </a:ln>
                <a:solidFill>
                  <a:srgbClr val="FFFFFF"/>
                </a:solidFill>
                <a:uFillTx/>
                <a:latin typeface="+mj-lt"/>
                <a:ea typeface="+mj-ea"/>
                <a:cs typeface="+mj-cs"/>
                <a:sym typeface="Avenir Next"/>
              </a:defRPr>
            </a:lvl9pPr>
          </a:lstStyle>
          <a:p>
            <a:pPr algn="l">
              <a:spcBef>
                <a:spcPct val="35000"/>
              </a:spcBef>
              <a:buSzPct val="70000"/>
              <a:defRPr/>
            </a:pPr>
            <a:r>
              <a:rPr lang="fr-FR" sz="6600" dirty="0" smtClean="0">
                <a:solidFill>
                  <a:schemeClr val="tx1">
                    <a:lumMod val="85000"/>
                    <a:lumOff val="15000"/>
                  </a:schemeClr>
                </a:solidFill>
              </a:rPr>
              <a:t>Merci de votre attention</a:t>
            </a:r>
            <a:r>
              <a:rPr lang="fr-FR" sz="9600" dirty="0" smtClean="0">
                <a:solidFill>
                  <a:schemeClr val="tx1">
                    <a:lumMod val="85000"/>
                    <a:lumOff val="15000"/>
                  </a:schemeClr>
                </a:solidFill>
              </a:rPr>
              <a:t/>
            </a:r>
            <a:br>
              <a:rPr lang="fr-FR" sz="9600" dirty="0" smtClean="0">
                <a:solidFill>
                  <a:schemeClr val="tx1">
                    <a:lumMod val="85000"/>
                    <a:lumOff val="15000"/>
                  </a:schemeClr>
                </a:solidFill>
              </a:rPr>
            </a:br>
            <a:endParaRPr lang="fr-FR" dirty="0">
              <a:solidFill>
                <a:schemeClr val="tx1">
                  <a:lumMod val="85000"/>
                  <a:lumOff val="15000"/>
                </a:schemeClr>
              </a:solidFill>
            </a:endParaRPr>
          </a:p>
        </p:txBody>
      </p:sp>
    </p:spTree>
    <p:extLst>
      <p:ext uri="{BB962C8B-B14F-4D97-AF65-F5344CB8AC3E}">
        <p14:creationId xmlns:p14="http://schemas.microsoft.com/office/powerpoint/2010/main" val="3703787746"/>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8" name="Image"/>
          <p:cNvPicPr>
            <a:picLocks noGrp="1"/>
          </p:cNvPicPr>
          <p:nvPr>
            <p:ph type="pic" idx="13"/>
          </p:nvPr>
        </p:nvPicPr>
        <p:blipFill>
          <a:blip r:embed="rId2">
            <a:extLst>
              <a:ext uri="{28A0092B-C50C-407E-A947-70E740481C1C}">
                <a14:useLocalDpi xmlns:a14="http://schemas.microsoft.com/office/drawing/2010/main" val="0"/>
              </a:ext>
            </a:extLst>
          </a:blip>
          <a:srcRect/>
          <a:stretch/>
        </p:blipFill>
        <p:spPr>
          <a:xfrm>
            <a:off x="585216" y="520515"/>
            <a:ext cx="23262335" cy="4372190"/>
          </a:xfrm>
          <a:custGeom>
            <a:avLst/>
            <a:gdLst/>
            <a:ahLst/>
            <a:cxnLst>
              <a:cxn ang="0">
                <a:pos x="wd2" y="hd2"/>
              </a:cxn>
              <a:cxn ang="5400000">
                <a:pos x="wd2" y="hd2"/>
              </a:cxn>
              <a:cxn ang="10800000">
                <a:pos x="wd2" y="hd2"/>
              </a:cxn>
              <a:cxn ang="16200000">
                <a:pos x="wd2" y="hd2"/>
              </a:cxn>
            </a:cxnLst>
            <a:rect l="0" t="0" r="r" b="b"/>
            <a:pathLst>
              <a:path w="21600" h="21599" extrusionOk="0">
                <a:moveTo>
                  <a:pt x="0" y="0"/>
                </a:moveTo>
                <a:lnTo>
                  <a:pt x="3" y="21532"/>
                </a:lnTo>
                <a:cubicBezTo>
                  <a:pt x="112" y="21536"/>
                  <a:pt x="220" y="21544"/>
                  <a:pt x="328" y="21555"/>
                </a:cubicBezTo>
                <a:cubicBezTo>
                  <a:pt x="430" y="21565"/>
                  <a:pt x="525" y="21589"/>
                  <a:pt x="627" y="21592"/>
                </a:cubicBezTo>
                <a:cubicBezTo>
                  <a:pt x="818" y="21600"/>
                  <a:pt x="1011" y="21600"/>
                  <a:pt x="1203" y="21599"/>
                </a:cubicBezTo>
                <a:cubicBezTo>
                  <a:pt x="1272" y="21599"/>
                  <a:pt x="1341" y="21584"/>
                  <a:pt x="1411" y="21583"/>
                </a:cubicBezTo>
                <a:cubicBezTo>
                  <a:pt x="1585" y="21580"/>
                  <a:pt x="1762" y="21587"/>
                  <a:pt x="1934" y="21579"/>
                </a:cubicBezTo>
                <a:cubicBezTo>
                  <a:pt x="2288" y="21563"/>
                  <a:pt x="2639" y="21555"/>
                  <a:pt x="2996" y="21565"/>
                </a:cubicBezTo>
                <a:cubicBezTo>
                  <a:pt x="3222" y="21571"/>
                  <a:pt x="3454" y="21593"/>
                  <a:pt x="3680" y="21553"/>
                </a:cubicBezTo>
                <a:cubicBezTo>
                  <a:pt x="3776" y="21537"/>
                  <a:pt x="3887" y="21525"/>
                  <a:pt x="3990" y="21525"/>
                </a:cubicBezTo>
                <a:cubicBezTo>
                  <a:pt x="4155" y="21527"/>
                  <a:pt x="4319" y="21488"/>
                  <a:pt x="4493" y="21542"/>
                </a:cubicBezTo>
                <a:cubicBezTo>
                  <a:pt x="4586" y="21570"/>
                  <a:pt x="4760" y="21556"/>
                  <a:pt x="4895" y="21561"/>
                </a:cubicBezTo>
                <a:cubicBezTo>
                  <a:pt x="4893" y="21559"/>
                  <a:pt x="4890" y="21557"/>
                  <a:pt x="4888" y="21555"/>
                </a:cubicBezTo>
                <a:cubicBezTo>
                  <a:pt x="4885" y="21552"/>
                  <a:pt x="4882" y="21551"/>
                  <a:pt x="4880" y="21548"/>
                </a:cubicBezTo>
                <a:cubicBezTo>
                  <a:pt x="4931" y="21546"/>
                  <a:pt x="4979" y="21542"/>
                  <a:pt x="5026" y="21540"/>
                </a:cubicBezTo>
                <a:cubicBezTo>
                  <a:pt x="5199" y="21535"/>
                  <a:pt x="5384" y="21512"/>
                  <a:pt x="5541" y="21530"/>
                </a:cubicBezTo>
                <a:cubicBezTo>
                  <a:pt x="5735" y="21553"/>
                  <a:pt x="5857" y="21520"/>
                  <a:pt x="5987" y="21491"/>
                </a:cubicBezTo>
                <a:cubicBezTo>
                  <a:pt x="5897" y="21477"/>
                  <a:pt x="5806" y="21463"/>
                  <a:pt x="5714" y="21449"/>
                </a:cubicBezTo>
                <a:cubicBezTo>
                  <a:pt x="5658" y="21440"/>
                  <a:pt x="5599" y="21434"/>
                  <a:pt x="5547" y="21423"/>
                </a:cubicBezTo>
                <a:cubicBezTo>
                  <a:pt x="5485" y="21409"/>
                  <a:pt x="5428" y="21391"/>
                  <a:pt x="5369" y="21375"/>
                </a:cubicBezTo>
                <a:cubicBezTo>
                  <a:pt x="5361" y="21373"/>
                  <a:pt x="5352" y="21371"/>
                  <a:pt x="5343" y="21369"/>
                </a:cubicBezTo>
                <a:cubicBezTo>
                  <a:pt x="5488" y="21380"/>
                  <a:pt x="5654" y="21330"/>
                  <a:pt x="5779" y="21393"/>
                </a:cubicBezTo>
                <a:cubicBezTo>
                  <a:pt x="5785" y="21397"/>
                  <a:pt x="5829" y="21392"/>
                  <a:pt x="5852" y="21387"/>
                </a:cubicBezTo>
                <a:cubicBezTo>
                  <a:pt x="5875" y="21381"/>
                  <a:pt x="5893" y="21366"/>
                  <a:pt x="5914" y="21365"/>
                </a:cubicBezTo>
                <a:cubicBezTo>
                  <a:pt x="6028" y="21363"/>
                  <a:pt x="6143" y="21364"/>
                  <a:pt x="6257" y="21362"/>
                </a:cubicBezTo>
                <a:cubicBezTo>
                  <a:pt x="6365" y="21360"/>
                  <a:pt x="6486" y="21374"/>
                  <a:pt x="6584" y="21326"/>
                </a:cubicBezTo>
                <a:cubicBezTo>
                  <a:pt x="6555" y="21320"/>
                  <a:pt x="6529" y="21314"/>
                  <a:pt x="6505" y="21308"/>
                </a:cubicBezTo>
                <a:cubicBezTo>
                  <a:pt x="6480" y="21303"/>
                  <a:pt x="6457" y="21297"/>
                  <a:pt x="6434" y="21292"/>
                </a:cubicBezTo>
                <a:cubicBezTo>
                  <a:pt x="6433" y="21289"/>
                  <a:pt x="6433" y="21286"/>
                  <a:pt x="6432" y="21284"/>
                </a:cubicBezTo>
                <a:cubicBezTo>
                  <a:pt x="6432" y="21281"/>
                  <a:pt x="6431" y="21278"/>
                  <a:pt x="6431" y="21276"/>
                </a:cubicBezTo>
                <a:cubicBezTo>
                  <a:pt x="6567" y="21269"/>
                  <a:pt x="6705" y="21267"/>
                  <a:pt x="6837" y="21254"/>
                </a:cubicBezTo>
                <a:cubicBezTo>
                  <a:pt x="6997" y="21239"/>
                  <a:pt x="7165" y="21265"/>
                  <a:pt x="7325" y="21228"/>
                </a:cubicBezTo>
                <a:cubicBezTo>
                  <a:pt x="7410" y="21209"/>
                  <a:pt x="7533" y="21218"/>
                  <a:pt x="7639" y="21213"/>
                </a:cubicBezTo>
                <a:cubicBezTo>
                  <a:pt x="7640" y="21215"/>
                  <a:pt x="7641" y="21215"/>
                  <a:pt x="7642" y="21217"/>
                </a:cubicBezTo>
                <a:cubicBezTo>
                  <a:pt x="7642" y="21218"/>
                  <a:pt x="7643" y="21220"/>
                  <a:pt x="7644" y="21222"/>
                </a:cubicBezTo>
                <a:cubicBezTo>
                  <a:pt x="7622" y="21227"/>
                  <a:pt x="7600" y="21231"/>
                  <a:pt x="7578" y="21236"/>
                </a:cubicBezTo>
                <a:cubicBezTo>
                  <a:pt x="7556" y="21242"/>
                  <a:pt x="7534" y="21247"/>
                  <a:pt x="7512" y="21253"/>
                </a:cubicBezTo>
                <a:cubicBezTo>
                  <a:pt x="7514" y="21255"/>
                  <a:pt x="7515" y="21257"/>
                  <a:pt x="7517" y="21259"/>
                </a:cubicBezTo>
                <a:cubicBezTo>
                  <a:pt x="7519" y="21261"/>
                  <a:pt x="7521" y="21262"/>
                  <a:pt x="7522" y="21264"/>
                </a:cubicBezTo>
                <a:cubicBezTo>
                  <a:pt x="7605" y="21257"/>
                  <a:pt x="7687" y="21249"/>
                  <a:pt x="7769" y="21241"/>
                </a:cubicBezTo>
                <a:cubicBezTo>
                  <a:pt x="7851" y="21234"/>
                  <a:pt x="7934" y="21226"/>
                  <a:pt x="8016" y="21218"/>
                </a:cubicBezTo>
                <a:cubicBezTo>
                  <a:pt x="8017" y="21221"/>
                  <a:pt x="8019" y="21224"/>
                  <a:pt x="8020" y="21227"/>
                </a:cubicBezTo>
                <a:cubicBezTo>
                  <a:pt x="8022" y="21229"/>
                  <a:pt x="8023" y="21234"/>
                  <a:pt x="8024" y="21236"/>
                </a:cubicBezTo>
                <a:cubicBezTo>
                  <a:pt x="7667" y="21276"/>
                  <a:pt x="7309" y="21315"/>
                  <a:pt x="6948" y="21349"/>
                </a:cubicBezTo>
                <a:cubicBezTo>
                  <a:pt x="6587" y="21383"/>
                  <a:pt x="6222" y="21411"/>
                  <a:pt x="5851" y="21427"/>
                </a:cubicBezTo>
                <a:cubicBezTo>
                  <a:pt x="6018" y="21444"/>
                  <a:pt x="6191" y="21462"/>
                  <a:pt x="6365" y="21478"/>
                </a:cubicBezTo>
                <a:cubicBezTo>
                  <a:pt x="6445" y="21486"/>
                  <a:pt x="6527" y="21497"/>
                  <a:pt x="6606" y="21494"/>
                </a:cubicBezTo>
                <a:cubicBezTo>
                  <a:pt x="6706" y="21491"/>
                  <a:pt x="6802" y="21476"/>
                  <a:pt x="6900" y="21467"/>
                </a:cubicBezTo>
                <a:cubicBezTo>
                  <a:pt x="7215" y="21437"/>
                  <a:pt x="7529" y="21403"/>
                  <a:pt x="7847" y="21380"/>
                </a:cubicBezTo>
                <a:cubicBezTo>
                  <a:pt x="8321" y="21346"/>
                  <a:pt x="8801" y="21325"/>
                  <a:pt x="9274" y="21290"/>
                </a:cubicBezTo>
                <a:cubicBezTo>
                  <a:pt x="9694" y="21259"/>
                  <a:pt x="10111" y="21221"/>
                  <a:pt x="10524" y="21178"/>
                </a:cubicBezTo>
                <a:cubicBezTo>
                  <a:pt x="10861" y="21142"/>
                  <a:pt x="11189" y="21095"/>
                  <a:pt x="11523" y="21053"/>
                </a:cubicBezTo>
                <a:cubicBezTo>
                  <a:pt x="11733" y="21027"/>
                  <a:pt x="11947" y="21004"/>
                  <a:pt x="12157" y="20977"/>
                </a:cubicBezTo>
                <a:cubicBezTo>
                  <a:pt x="12192" y="20972"/>
                  <a:pt x="12240" y="20955"/>
                  <a:pt x="12242" y="20942"/>
                </a:cubicBezTo>
                <a:cubicBezTo>
                  <a:pt x="12256" y="20875"/>
                  <a:pt x="12339" y="20836"/>
                  <a:pt x="12495" y="20813"/>
                </a:cubicBezTo>
                <a:cubicBezTo>
                  <a:pt x="12662" y="20789"/>
                  <a:pt x="12702" y="20760"/>
                  <a:pt x="12703" y="20688"/>
                </a:cubicBezTo>
                <a:cubicBezTo>
                  <a:pt x="12703" y="20676"/>
                  <a:pt x="12720" y="20664"/>
                  <a:pt x="12736" y="20643"/>
                </a:cubicBezTo>
                <a:cubicBezTo>
                  <a:pt x="12592" y="20672"/>
                  <a:pt x="12466" y="20650"/>
                  <a:pt x="12337" y="20645"/>
                </a:cubicBezTo>
                <a:cubicBezTo>
                  <a:pt x="12194" y="20640"/>
                  <a:pt x="12068" y="20618"/>
                  <a:pt x="11937" y="20603"/>
                </a:cubicBezTo>
                <a:cubicBezTo>
                  <a:pt x="11896" y="20598"/>
                  <a:pt x="11838" y="20593"/>
                  <a:pt x="11825" y="20581"/>
                </a:cubicBezTo>
                <a:cubicBezTo>
                  <a:pt x="11783" y="20543"/>
                  <a:pt x="11709" y="20542"/>
                  <a:pt x="11627" y="20542"/>
                </a:cubicBezTo>
                <a:cubicBezTo>
                  <a:pt x="11556" y="20542"/>
                  <a:pt x="11486" y="20542"/>
                  <a:pt x="11415" y="20542"/>
                </a:cubicBezTo>
                <a:cubicBezTo>
                  <a:pt x="11413" y="20539"/>
                  <a:pt x="11410" y="20537"/>
                  <a:pt x="11407" y="20534"/>
                </a:cubicBezTo>
                <a:cubicBezTo>
                  <a:pt x="11404" y="20531"/>
                  <a:pt x="11402" y="20527"/>
                  <a:pt x="11399" y="20524"/>
                </a:cubicBezTo>
                <a:cubicBezTo>
                  <a:pt x="11439" y="20516"/>
                  <a:pt x="11477" y="20505"/>
                  <a:pt x="11518" y="20500"/>
                </a:cubicBezTo>
                <a:cubicBezTo>
                  <a:pt x="11573" y="20492"/>
                  <a:pt x="11673" y="20494"/>
                  <a:pt x="11680" y="20483"/>
                </a:cubicBezTo>
                <a:cubicBezTo>
                  <a:pt x="11716" y="20429"/>
                  <a:pt x="11829" y="20431"/>
                  <a:pt x="11920" y="20425"/>
                </a:cubicBezTo>
                <a:cubicBezTo>
                  <a:pt x="12038" y="20416"/>
                  <a:pt x="12173" y="20432"/>
                  <a:pt x="12238" y="20372"/>
                </a:cubicBezTo>
                <a:cubicBezTo>
                  <a:pt x="12241" y="20370"/>
                  <a:pt x="12253" y="20369"/>
                  <a:pt x="12261" y="20367"/>
                </a:cubicBezTo>
                <a:cubicBezTo>
                  <a:pt x="12401" y="20341"/>
                  <a:pt x="12542" y="20314"/>
                  <a:pt x="12684" y="20287"/>
                </a:cubicBezTo>
                <a:cubicBezTo>
                  <a:pt x="12678" y="20282"/>
                  <a:pt x="12670" y="20278"/>
                  <a:pt x="12659" y="20274"/>
                </a:cubicBezTo>
                <a:cubicBezTo>
                  <a:pt x="12649" y="20270"/>
                  <a:pt x="12637" y="20266"/>
                  <a:pt x="12624" y="20263"/>
                </a:cubicBezTo>
                <a:cubicBezTo>
                  <a:pt x="12671" y="20263"/>
                  <a:pt x="12718" y="20261"/>
                  <a:pt x="12766" y="20261"/>
                </a:cubicBezTo>
                <a:cubicBezTo>
                  <a:pt x="13169" y="20266"/>
                  <a:pt x="13572" y="20281"/>
                  <a:pt x="13980" y="20291"/>
                </a:cubicBezTo>
                <a:cubicBezTo>
                  <a:pt x="13916" y="20280"/>
                  <a:pt x="13863" y="20264"/>
                  <a:pt x="13805" y="20261"/>
                </a:cubicBezTo>
                <a:cubicBezTo>
                  <a:pt x="13500" y="20244"/>
                  <a:pt x="13194" y="20223"/>
                  <a:pt x="12887" y="20217"/>
                </a:cubicBezTo>
                <a:cubicBezTo>
                  <a:pt x="12765" y="20215"/>
                  <a:pt x="12643" y="20221"/>
                  <a:pt x="12520" y="20225"/>
                </a:cubicBezTo>
                <a:cubicBezTo>
                  <a:pt x="12513" y="20219"/>
                  <a:pt x="12508" y="20214"/>
                  <a:pt x="12509" y="20206"/>
                </a:cubicBezTo>
                <a:cubicBezTo>
                  <a:pt x="12510" y="20198"/>
                  <a:pt x="12516" y="20189"/>
                  <a:pt x="12531" y="20178"/>
                </a:cubicBezTo>
                <a:cubicBezTo>
                  <a:pt x="12840" y="20189"/>
                  <a:pt x="13150" y="20198"/>
                  <a:pt x="13458" y="20211"/>
                </a:cubicBezTo>
                <a:cubicBezTo>
                  <a:pt x="13545" y="20214"/>
                  <a:pt x="13626" y="20230"/>
                  <a:pt x="13712" y="20237"/>
                </a:cubicBezTo>
                <a:cubicBezTo>
                  <a:pt x="13891" y="20250"/>
                  <a:pt x="14071" y="20263"/>
                  <a:pt x="14250" y="20274"/>
                </a:cubicBezTo>
                <a:cubicBezTo>
                  <a:pt x="14385" y="20283"/>
                  <a:pt x="14520" y="20289"/>
                  <a:pt x="14653" y="20263"/>
                </a:cubicBezTo>
                <a:cubicBezTo>
                  <a:pt x="14518" y="20248"/>
                  <a:pt x="14382" y="20243"/>
                  <a:pt x="14246" y="20237"/>
                </a:cubicBezTo>
                <a:cubicBezTo>
                  <a:pt x="14204" y="20235"/>
                  <a:pt x="14164" y="20226"/>
                  <a:pt x="14123" y="20220"/>
                </a:cubicBezTo>
                <a:cubicBezTo>
                  <a:pt x="13995" y="20204"/>
                  <a:pt x="13863" y="20173"/>
                  <a:pt x="13738" y="20176"/>
                </a:cubicBezTo>
                <a:cubicBezTo>
                  <a:pt x="13592" y="20180"/>
                  <a:pt x="13484" y="20145"/>
                  <a:pt x="13352" y="20140"/>
                </a:cubicBezTo>
                <a:cubicBezTo>
                  <a:pt x="13329" y="20140"/>
                  <a:pt x="13289" y="20124"/>
                  <a:pt x="13289" y="20116"/>
                </a:cubicBezTo>
                <a:cubicBezTo>
                  <a:pt x="13288" y="20075"/>
                  <a:pt x="13207" y="20075"/>
                  <a:pt x="13152" y="20077"/>
                </a:cubicBezTo>
                <a:cubicBezTo>
                  <a:pt x="12990" y="20081"/>
                  <a:pt x="12828" y="20089"/>
                  <a:pt x="12667" y="20099"/>
                </a:cubicBezTo>
                <a:cubicBezTo>
                  <a:pt x="12393" y="20118"/>
                  <a:pt x="12124" y="20154"/>
                  <a:pt x="11840" y="20135"/>
                </a:cubicBezTo>
                <a:cubicBezTo>
                  <a:pt x="11810" y="20133"/>
                  <a:pt x="11777" y="20135"/>
                  <a:pt x="11746" y="20137"/>
                </a:cubicBezTo>
                <a:cubicBezTo>
                  <a:pt x="11752" y="20135"/>
                  <a:pt x="11759" y="20132"/>
                  <a:pt x="11765" y="20131"/>
                </a:cubicBezTo>
                <a:cubicBezTo>
                  <a:pt x="11772" y="20129"/>
                  <a:pt x="11778" y="20128"/>
                  <a:pt x="11784" y="20126"/>
                </a:cubicBezTo>
                <a:cubicBezTo>
                  <a:pt x="12080" y="20102"/>
                  <a:pt x="12376" y="20077"/>
                  <a:pt x="12675" y="20067"/>
                </a:cubicBezTo>
                <a:cubicBezTo>
                  <a:pt x="13025" y="20055"/>
                  <a:pt x="13382" y="20069"/>
                  <a:pt x="13735" y="20077"/>
                </a:cubicBezTo>
                <a:cubicBezTo>
                  <a:pt x="13995" y="20082"/>
                  <a:pt x="14253" y="20094"/>
                  <a:pt x="14512" y="20104"/>
                </a:cubicBezTo>
                <a:cubicBezTo>
                  <a:pt x="14586" y="20108"/>
                  <a:pt x="14660" y="20115"/>
                  <a:pt x="14733" y="20121"/>
                </a:cubicBezTo>
                <a:cubicBezTo>
                  <a:pt x="14940" y="20138"/>
                  <a:pt x="15147" y="20156"/>
                  <a:pt x="15355" y="20171"/>
                </a:cubicBezTo>
                <a:cubicBezTo>
                  <a:pt x="15542" y="20185"/>
                  <a:pt x="15731" y="20194"/>
                  <a:pt x="15918" y="20206"/>
                </a:cubicBezTo>
                <a:cubicBezTo>
                  <a:pt x="15952" y="20208"/>
                  <a:pt x="15984" y="20215"/>
                  <a:pt x="16048" y="20224"/>
                </a:cubicBezTo>
                <a:cubicBezTo>
                  <a:pt x="16008" y="20225"/>
                  <a:pt x="15977" y="20226"/>
                  <a:pt x="15948" y="20227"/>
                </a:cubicBezTo>
                <a:cubicBezTo>
                  <a:pt x="15919" y="20228"/>
                  <a:pt x="15893" y="20229"/>
                  <a:pt x="15865" y="20230"/>
                </a:cubicBezTo>
                <a:cubicBezTo>
                  <a:pt x="15924" y="20243"/>
                  <a:pt x="15981" y="20254"/>
                  <a:pt x="16035" y="20266"/>
                </a:cubicBezTo>
                <a:cubicBezTo>
                  <a:pt x="16090" y="20278"/>
                  <a:pt x="16143" y="20289"/>
                  <a:pt x="16196" y="20300"/>
                </a:cubicBezTo>
                <a:cubicBezTo>
                  <a:pt x="16197" y="20299"/>
                  <a:pt x="16199" y="20298"/>
                  <a:pt x="16201" y="20297"/>
                </a:cubicBezTo>
                <a:cubicBezTo>
                  <a:pt x="16203" y="20296"/>
                  <a:pt x="16204" y="20295"/>
                  <a:pt x="16206" y="20294"/>
                </a:cubicBezTo>
                <a:cubicBezTo>
                  <a:pt x="16194" y="20288"/>
                  <a:pt x="16183" y="20283"/>
                  <a:pt x="16168" y="20276"/>
                </a:cubicBezTo>
                <a:cubicBezTo>
                  <a:pt x="16154" y="20269"/>
                  <a:pt x="16137" y="20262"/>
                  <a:pt x="16113" y="20251"/>
                </a:cubicBezTo>
                <a:cubicBezTo>
                  <a:pt x="16211" y="20246"/>
                  <a:pt x="16283" y="20237"/>
                  <a:pt x="16354" y="20238"/>
                </a:cubicBezTo>
                <a:cubicBezTo>
                  <a:pt x="16485" y="20240"/>
                  <a:pt x="16617" y="20245"/>
                  <a:pt x="16747" y="20253"/>
                </a:cubicBezTo>
                <a:cubicBezTo>
                  <a:pt x="16811" y="20257"/>
                  <a:pt x="16872" y="20272"/>
                  <a:pt x="16935" y="20279"/>
                </a:cubicBezTo>
                <a:cubicBezTo>
                  <a:pt x="17026" y="20289"/>
                  <a:pt x="17129" y="20312"/>
                  <a:pt x="17205" y="20302"/>
                </a:cubicBezTo>
                <a:cubicBezTo>
                  <a:pt x="17341" y="20285"/>
                  <a:pt x="17447" y="20300"/>
                  <a:pt x="17560" y="20320"/>
                </a:cubicBezTo>
                <a:cubicBezTo>
                  <a:pt x="17888" y="20379"/>
                  <a:pt x="18213" y="20441"/>
                  <a:pt x="18546" y="20495"/>
                </a:cubicBezTo>
                <a:cubicBezTo>
                  <a:pt x="18720" y="20523"/>
                  <a:pt x="18913" y="20533"/>
                  <a:pt x="19091" y="20558"/>
                </a:cubicBezTo>
                <a:cubicBezTo>
                  <a:pt x="19324" y="20592"/>
                  <a:pt x="19550" y="20634"/>
                  <a:pt x="19782" y="20670"/>
                </a:cubicBezTo>
                <a:cubicBezTo>
                  <a:pt x="19882" y="20685"/>
                  <a:pt x="19934" y="20701"/>
                  <a:pt x="19831" y="20741"/>
                </a:cubicBezTo>
                <a:cubicBezTo>
                  <a:pt x="19891" y="20758"/>
                  <a:pt x="19950" y="20774"/>
                  <a:pt x="20008" y="20790"/>
                </a:cubicBezTo>
                <a:cubicBezTo>
                  <a:pt x="20066" y="20807"/>
                  <a:pt x="20123" y="20824"/>
                  <a:pt x="20180" y="20839"/>
                </a:cubicBezTo>
                <a:cubicBezTo>
                  <a:pt x="20186" y="20836"/>
                  <a:pt x="20193" y="20833"/>
                  <a:pt x="20199" y="20830"/>
                </a:cubicBezTo>
                <a:cubicBezTo>
                  <a:pt x="20206" y="20826"/>
                  <a:pt x="20213" y="20823"/>
                  <a:pt x="20219" y="20820"/>
                </a:cubicBezTo>
                <a:cubicBezTo>
                  <a:pt x="20193" y="20805"/>
                  <a:pt x="20166" y="20790"/>
                  <a:pt x="20140" y="20776"/>
                </a:cubicBezTo>
                <a:cubicBezTo>
                  <a:pt x="20113" y="20761"/>
                  <a:pt x="20087" y="20746"/>
                  <a:pt x="20061" y="20732"/>
                </a:cubicBezTo>
                <a:cubicBezTo>
                  <a:pt x="20066" y="20730"/>
                  <a:pt x="20071" y="20730"/>
                  <a:pt x="20076" y="20728"/>
                </a:cubicBezTo>
                <a:cubicBezTo>
                  <a:pt x="20081" y="20727"/>
                  <a:pt x="20086" y="20725"/>
                  <a:pt x="20091" y="20723"/>
                </a:cubicBezTo>
                <a:cubicBezTo>
                  <a:pt x="20109" y="20725"/>
                  <a:pt x="20127" y="20726"/>
                  <a:pt x="20146" y="20728"/>
                </a:cubicBezTo>
                <a:cubicBezTo>
                  <a:pt x="20166" y="20730"/>
                  <a:pt x="20187" y="20733"/>
                  <a:pt x="20212" y="20735"/>
                </a:cubicBezTo>
                <a:cubicBezTo>
                  <a:pt x="20197" y="20721"/>
                  <a:pt x="20184" y="20709"/>
                  <a:pt x="20172" y="20697"/>
                </a:cubicBezTo>
                <a:cubicBezTo>
                  <a:pt x="20160" y="20686"/>
                  <a:pt x="20148" y="20674"/>
                  <a:pt x="20136" y="20663"/>
                </a:cubicBezTo>
                <a:cubicBezTo>
                  <a:pt x="20149" y="20664"/>
                  <a:pt x="20163" y="20665"/>
                  <a:pt x="20177" y="20666"/>
                </a:cubicBezTo>
                <a:cubicBezTo>
                  <a:pt x="20191" y="20667"/>
                  <a:pt x="20206" y="20667"/>
                  <a:pt x="20220" y="20668"/>
                </a:cubicBezTo>
                <a:cubicBezTo>
                  <a:pt x="20194" y="20651"/>
                  <a:pt x="20169" y="20634"/>
                  <a:pt x="20143" y="20617"/>
                </a:cubicBezTo>
                <a:cubicBezTo>
                  <a:pt x="20117" y="20600"/>
                  <a:pt x="20090" y="20583"/>
                  <a:pt x="20061" y="20563"/>
                </a:cubicBezTo>
                <a:cubicBezTo>
                  <a:pt x="20261" y="20579"/>
                  <a:pt x="20429" y="20615"/>
                  <a:pt x="20594" y="20658"/>
                </a:cubicBezTo>
                <a:cubicBezTo>
                  <a:pt x="20760" y="20701"/>
                  <a:pt x="21000" y="20686"/>
                  <a:pt x="21123" y="20774"/>
                </a:cubicBezTo>
                <a:cubicBezTo>
                  <a:pt x="21157" y="20758"/>
                  <a:pt x="21188" y="20742"/>
                  <a:pt x="21217" y="20728"/>
                </a:cubicBezTo>
                <a:cubicBezTo>
                  <a:pt x="21246" y="20714"/>
                  <a:pt x="21272" y="20701"/>
                  <a:pt x="21297" y="20689"/>
                </a:cubicBezTo>
                <a:cubicBezTo>
                  <a:pt x="21315" y="20701"/>
                  <a:pt x="21330" y="20711"/>
                  <a:pt x="21345" y="20720"/>
                </a:cubicBezTo>
                <a:cubicBezTo>
                  <a:pt x="21359" y="20729"/>
                  <a:pt x="21372" y="20738"/>
                  <a:pt x="21385" y="20746"/>
                </a:cubicBezTo>
                <a:cubicBezTo>
                  <a:pt x="21389" y="20741"/>
                  <a:pt x="21393" y="20737"/>
                  <a:pt x="21397" y="20732"/>
                </a:cubicBezTo>
                <a:cubicBezTo>
                  <a:pt x="21401" y="20726"/>
                  <a:pt x="21405" y="20720"/>
                  <a:pt x="21409" y="20715"/>
                </a:cubicBezTo>
                <a:cubicBezTo>
                  <a:pt x="21446" y="20722"/>
                  <a:pt x="21483" y="20707"/>
                  <a:pt x="21514" y="20673"/>
                </a:cubicBezTo>
                <a:cubicBezTo>
                  <a:pt x="21568" y="20614"/>
                  <a:pt x="21587" y="20504"/>
                  <a:pt x="21544" y="20443"/>
                </a:cubicBezTo>
                <a:cubicBezTo>
                  <a:pt x="21514" y="20398"/>
                  <a:pt x="21465" y="20409"/>
                  <a:pt x="21443" y="20465"/>
                </a:cubicBezTo>
                <a:cubicBezTo>
                  <a:pt x="21445" y="20416"/>
                  <a:pt x="21375" y="20392"/>
                  <a:pt x="21298" y="20371"/>
                </a:cubicBezTo>
                <a:cubicBezTo>
                  <a:pt x="21221" y="20349"/>
                  <a:pt x="21136" y="20332"/>
                  <a:pt x="21108" y="20291"/>
                </a:cubicBezTo>
                <a:cubicBezTo>
                  <a:pt x="21192" y="20265"/>
                  <a:pt x="21276" y="20237"/>
                  <a:pt x="21362" y="20207"/>
                </a:cubicBezTo>
                <a:cubicBezTo>
                  <a:pt x="21441" y="20180"/>
                  <a:pt x="21521" y="20150"/>
                  <a:pt x="21600" y="20121"/>
                </a:cubicBezTo>
                <a:lnTo>
                  <a:pt x="21590" y="0"/>
                </a:lnTo>
                <a:lnTo>
                  <a:pt x="0" y="0"/>
                </a:lnTo>
                <a:close/>
                <a:moveTo>
                  <a:pt x="9192" y="19629"/>
                </a:moveTo>
                <a:lnTo>
                  <a:pt x="9218" y="19716"/>
                </a:lnTo>
                <a:lnTo>
                  <a:pt x="9132" y="19721"/>
                </a:lnTo>
                <a:lnTo>
                  <a:pt x="8709" y="19799"/>
                </a:lnTo>
                <a:cubicBezTo>
                  <a:pt x="8715" y="19804"/>
                  <a:pt x="8724" y="19808"/>
                  <a:pt x="8734" y="19812"/>
                </a:cubicBezTo>
                <a:cubicBezTo>
                  <a:pt x="8744" y="19816"/>
                  <a:pt x="8757" y="19820"/>
                  <a:pt x="8770" y="19823"/>
                </a:cubicBezTo>
                <a:cubicBezTo>
                  <a:pt x="8722" y="19824"/>
                  <a:pt x="8675" y="19826"/>
                  <a:pt x="8627" y="19825"/>
                </a:cubicBezTo>
                <a:cubicBezTo>
                  <a:pt x="8224" y="19820"/>
                  <a:pt x="7821" y="19807"/>
                  <a:pt x="7413" y="19797"/>
                </a:cubicBezTo>
                <a:cubicBezTo>
                  <a:pt x="7477" y="19808"/>
                  <a:pt x="7531" y="19822"/>
                  <a:pt x="7588" y="19825"/>
                </a:cubicBezTo>
                <a:cubicBezTo>
                  <a:pt x="7894" y="19842"/>
                  <a:pt x="8199" y="19864"/>
                  <a:pt x="8506" y="19871"/>
                </a:cubicBezTo>
                <a:cubicBezTo>
                  <a:pt x="8628" y="19873"/>
                  <a:pt x="8752" y="19867"/>
                  <a:pt x="8874" y="19863"/>
                </a:cubicBezTo>
                <a:cubicBezTo>
                  <a:pt x="8882" y="19868"/>
                  <a:pt x="8886" y="19874"/>
                  <a:pt x="8884" y="19882"/>
                </a:cubicBezTo>
                <a:cubicBezTo>
                  <a:pt x="8883" y="19890"/>
                  <a:pt x="8877" y="19899"/>
                  <a:pt x="8862" y="19910"/>
                </a:cubicBezTo>
                <a:cubicBezTo>
                  <a:pt x="8553" y="19899"/>
                  <a:pt x="8243" y="19889"/>
                  <a:pt x="7935" y="19876"/>
                </a:cubicBezTo>
                <a:cubicBezTo>
                  <a:pt x="7849" y="19872"/>
                  <a:pt x="7766" y="19856"/>
                  <a:pt x="7680" y="19850"/>
                </a:cubicBezTo>
                <a:cubicBezTo>
                  <a:pt x="7502" y="19836"/>
                  <a:pt x="7323" y="19825"/>
                  <a:pt x="7144" y="19814"/>
                </a:cubicBezTo>
                <a:cubicBezTo>
                  <a:pt x="7008" y="19805"/>
                  <a:pt x="6873" y="19799"/>
                  <a:pt x="6740" y="19825"/>
                </a:cubicBezTo>
                <a:cubicBezTo>
                  <a:pt x="6875" y="19840"/>
                  <a:pt x="7012" y="19845"/>
                  <a:pt x="7148" y="19851"/>
                </a:cubicBezTo>
                <a:cubicBezTo>
                  <a:pt x="7189" y="19853"/>
                  <a:pt x="7229" y="19861"/>
                  <a:pt x="7270" y="19866"/>
                </a:cubicBezTo>
                <a:cubicBezTo>
                  <a:pt x="7399" y="19882"/>
                  <a:pt x="7530" y="19914"/>
                  <a:pt x="7655" y="19910"/>
                </a:cubicBezTo>
                <a:cubicBezTo>
                  <a:pt x="7802" y="19906"/>
                  <a:pt x="7909" y="19943"/>
                  <a:pt x="8041" y="19948"/>
                </a:cubicBezTo>
                <a:cubicBezTo>
                  <a:pt x="8064" y="19948"/>
                  <a:pt x="8104" y="19962"/>
                  <a:pt x="8104" y="19970"/>
                </a:cubicBezTo>
                <a:cubicBezTo>
                  <a:pt x="8105" y="20011"/>
                  <a:pt x="8185" y="20011"/>
                  <a:pt x="8241" y="20010"/>
                </a:cubicBezTo>
                <a:cubicBezTo>
                  <a:pt x="8403" y="20006"/>
                  <a:pt x="8566" y="19997"/>
                  <a:pt x="8726" y="19987"/>
                </a:cubicBezTo>
                <a:cubicBezTo>
                  <a:pt x="9000" y="19969"/>
                  <a:pt x="9269" y="19934"/>
                  <a:pt x="9553" y="19952"/>
                </a:cubicBezTo>
                <a:cubicBezTo>
                  <a:pt x="9583" y="19954"/>
                  <a:pt x="9615" y="19951"/>
                  <a:pt x="9647" y="19949"/>
                </a:cubicBezTo>
                <a:cubicBezTo>
                  <a:pt x="9640" y="19951"/>
                  <a:pt x="9634" y="19954"/>
                  <a:pt x="9627" y="19956"/>
                </a:cubicBezTo>
                <a:cubicBezTo>
                  <a:pt x="9621" y="19958"/>
                  <a:pt x="9615" y="19960"/>
                  <a:pt x="9608" y="19962"/>
                </a:cubicBezTo>
                <a:cubicBezTo>
                  <a:pt x="9312" y="19986"/>
                  <a:pt x="9017" y="20009"/>
                  <a:pt x="8718" y="20019"/>
                </a:cubicBezTo>
                <a:cubicBezTo>
                  <a:pt x="8368" y="20031"/>
                  <a:pt x="8011" y="20019"/>
                  <a:pt x="7658" y="20011"/>
                </a:cubicBezTo>
                <a:cubicBezTo>
                  <a:pt x="7398" y="20006"/>
                  <a:pt x="7140" y="19993"/>
                  <a:pt x="6881" y="19982"/>
                </a:cubicBezTo>
                <a:cubicBezTo>
                  <a:pt x="6807" y="19979"/>
                  <a:pt x="6734" y="19972"/>
                  <a:pt x="6661" y="19966"/>
                </a:cubicBezTo>
                <a:cubicBezTo>
                  <a:pt x="6453" y="19949"/>
                  <a:pt x="6247" y="19930"/>
                  <a:pt x="6038" y="19915"/>
                </a:cubicBezTo>
                <a:cubicBezTo>
                  <a:pt x="5851" y="19902"/>
                  <a:pt x="5662" y="19892"/>
                  <a:pt x="5474" y="19881"/>
                </a:cubicBezTo>
                <a:cubicBezTo>
                  <a:pt x="5441" y="19878"/>
                  <a:pt x="5409" y="19871"/>
                  <a:pt x="5345" y="19863"/>
                </a:cubicBezTo>
                <a:cubicBezTo>
                  <a:pt x="5385" y="19861"/>
                  <a:pt x="5417" y="19860"/>
                  <a:pt x="5445" y="19859"/>
                </a:cubicBezTo>
                <a:cubicBezTo>
                  <a:pt x="5474" y="19858"/>
                  <a:pt x="5500" y="19857"/>
                  <a:pt x="5528" y="19856"/>
                </a:cubicBezTo>
                <a:cubicBezTo>
                  <a:pt x="5469" y="19844"/>
                  <a:pt x="5413" y="19832"/>
                  <a:pt x="5358" y="19820"/>
                </a:cubicBezTo>
                <a:cubicBezTo>
                  <a:pt x="5304" y="19809"/>
                  <a:pt x="5251" y="19797"/>
                  <a:pt x="5198" y="19786"/>
                </a:cubicBezTo>
                <a:cubicBezTo>
                  <a:pt x="5196" y="19787"/>
                  <a:pt x="5194" y="19788"/>
                  <a:pt x="5192" y="19789"/>
                </a:cubicBezTo>
                <a:cubicBezTo>
                  <a:pt x="5191" y="19790"/>
                  <a:pt x="5189" y="19791"/>
                  <a:pt x="5188" y="19792"/>
                </a:cubicBezTo>
                <a:cubicBezTo>
                  <a:pt x="5199" y="19798"/>
                  <a:pt x="5210" y="19803"/>
                  <a:pt x="5225" y="19810"/>
                </a:cubicBezTo>
                <a:cubicBezTo>
                  <a:pt x="5239" y="19817"/>
                  <a:pt x="5256" y="19826"/>
                  <a:pt x="5280" y="19837"/>
                </a:cubicBezTo>
                <a:cubicBezTo>
                  <a:pt x="5182" y="19842"/>
                  <a:pt x="5111" y="19851"/>
                  <a:pt x="5039" y="19850"/>
                </a:cubicBezTo>
                <a:cubicBezTo>
                  <a:pt x="4908" y="19847"/>
                  <a:pt x="4776" y="19841"/>
                  <a:pt x="4646" y="19833"/>
                </a:cubicBezTo>
                <a:cubicBezTo>
                  <a:pt x="4582" y="19829"/>
                  <a:pt x="4522" y="19816"/>
                  <a:pt x="4458" y="19809"/>
                </a:cubicBezTo>
                <a:cubicBezTo>
                  <a:pt x="4368" y="19799"/>
                  <a:pt x="4264" y="19776"/>
                  <a:pt x="4188" y="19786"/>
                </a:cubicBezTo>
                <a:cubicBezTo>
                  <a:pt x="4052" y="19803"/>
                  <a:pt x="3945" y="19786"/>
                  <a:pt x="3833" y="19766"/>
                </a:cubicBezTo>
                <a:cubicBezTo>
                  <a:pt x="3699" y="19742"/>
                  <a:pt x="3566" y="19720"/>
                  <a:pt x="3433" y="19696"/>
                </a:cubicBezTo>
                <a:lnTo>
                  <a:pt x="9192" y="19629"/>
                </a:lnTo>
                <a:close/>
                <a:moveTo>
                  <a:pt x="9149" y="19905"/>
                </a:moveTo>
                <a:cubicBezTo>
                  <a:pt x="9132" y="19907"/>
                  <a:pt x="9109" y="19911"/>
                  <a:pt x="9091" y="19913"/>
                </a:cubicBezTo>
                <a:cubicBezTo>
                  <a:pt x="9060" y="19917"/>
                  <a:pt x="9023" y="19915"/>
                  <a:pt x="8990" y="19913"/>
                </a:cubicBezTo>
                <a:cubicBezTo>
                  <a:pt x="9016" y="19912"/>
                  <a:pt x="9043" y="19910"/>
                  <a:pt x="9070" y="19908"/>
                </a:cubicBezTo>
                <a:cubicBezTo>
                  <a:pt x="9096" y="19907"/>
                  <a:pt x="9123" y="19906"/>
                  <a:pt x="9149" y="19905"/>
                </a:cubicBezTo>
                <a:close/>
                <a:moveTo>
                  <a:pt x="12302" y="20173"/>
                </a:moveTo>
                <a:cubicBezTo>
                  <a:pt x="12335" y="20169"/>
                  <a:pt x="12373" y="20172"/>
                  <a:pt x="12408" y="20173"/>
                </a:cubicBezTo>
                <a:cubicBezTo>
                  <a:pt x="12379" y="20175"/>
                  <a:pt x="12351" y="20176"/>
                  <a:pt x="12322" y="20178"/>
                </a:cubicBezTo>
                <a:cubicBezTo>
                  <a:pt x="12293" y="20179"/>
                  <a:pt x="12264" y="20182"/>
                  <a:pt x="12236" y="20183"/>
                </a:cubicBezTo>
                <a:cubicBezTo>
                  <a:pt x="12256" y="20180"/>
                  <a:pt x="12282" y="20176"/>
                  <a:pt x="12302" y="20173"/>
                </a:cubicBezTo>
                <a:close/>
              </a:path>
            </a:pathLst>
          </a:custGeom>
        </p:spPr>
      </p:pic>
      <p:sp>
        <p:nvSpPr>
          <p:cNvPr id="889" name="Shape"/>
          <p:cNvSpPr>
            <a:spLocks noGrp="1"/>
          </p:cNvSpPr>
          <p:nvPr>
            <p:ph type="body" idx="14"/>
          </p:nvPr>
        </p:nvSpPr>
        <p:spPr>
          <a:custGeom>
            <a:avLst/>
            <a:gdLst/>
            <a:ahLst/>
            <a:cxnLst>
              <a:cxn ang="0">
                <a:pos x="wd2" y="hd2"/>
              </a:cxn>
              <a:cxn ang="5400000">
                <a:pos x="wd2" y="hd2"/>
              </a:cxn>
              <a:cxn ang="10800000">
                <a:pos x="wd2" y="hd2"/>
              </a:cxn>
              <a:cxn ang="16200000">
                <a:pos x="wd2" y="hd2"/>
              </a:cxn>
            </a:cxnLst>
            <a:rect l="0" t="0" r="r" b="b"/>
            <a:pathLst>
              <a:path w="21570" h="21203" extrusionOk="0">
                <a:moveTo>
                  <a:pt x="20706" y="11117"/>
                </a:moveTo>
                <a:cubicBezTo>
                  <a:pt x="20744" y="11198"/>
                  <a:pt x="20790" y="11201"/>
                  <a:pt x="20832" y="11207"/>
                </a:cubicBezTo>
                <a:cubicBezTo>
                  <a:pt x="20926" y="11219"/>
                  <a:pt x="21020" y="11211"/>
                  <a:pt x="21144" y="11211"/>
                </a:cubicBezTo>
                <a:cubicBezTo>
                  <a:pt x="21136" y="11015"/>
                  <a:pt x="21124" y="10685"/>
                  <a:pt x="21108" y="10249"/>
                </a:cubicBezTo>
                <a:cubicBezTo>
                  <a:pt x="21106" y="10246"/>
                  <a:pt x="21104" y="10243"/>
                  <a:pt x="21103" y="10241"/>
                </a:cubicBezTo>
                <a:cubicBezTo>
                  <a:pt x="21068" y="10481"/>
                  <a:pt x="21050" y="10608"/>
                  <a:pt x="21030" y="10722"/>
                </a:cubicBezTo>
                <a:cubicBezTo>
                  <a:pt x="21028" y="10729"/>
                  <a:pt x="21006" y="10632"/>
                  <a:pt x="20994" y="10584"/>
                </a:cubicBezTo>
                <a:cubicBezTo>
                  <a:pt x="21016" y="10447"/>
                  <a:pt x="21040" y="10186"/>
                  <a:pt x="21058" y="10196"/>
                </a:cubicBezTo>
                <a:cubicBezTo>
                  <a:pt x="21073" y="10206"/>
                  <a:pt x="21088" y="10221"/>
                  <a:pt x="21103" y="10241"/>
                </a:cubicBezTo>
                <a:cubicBezTo>
                  <a:pt x="21104" y="10233"/>
                  <a:pt x="21105" y="10225"/>
                  <a:pt x="21106" y="10217"/>
                </a:cubicBezTo>
                <a:cubicBezTo>
                  <a:pt x="21107" y="10228"/>
                  <a:pt x="21107" y="10238"/>
                  <a:pt x="21108" y="10249"/>
                </a:cubicBezTo>
                <a:cubicBezTo>
                  <a:pt x="21148" y="10306"/>
                  <a:pt x="21187" y="10394"/>
                  <a:pt x="21227" y="10467"/>
                </a:cubicBezTo>
                <a:cubicBezTo>
                  <a:pt x="21238" y="10489"/>
                  <a:pt x="21248" y="10542"/>
                  <a:pt x="21264" y="10604"/>
                </a:cubicBezTo>
                <a:cubicBezTo>
                  <a:pt x="21264" y="10433"/>
                  <a:pt x="21264" y="10310"/>
                  <a:pt x="21264" y="10203"/>
                </a:cubicBezTo>
                <a:cubicBezTo>
                  <a:pt x="21365" y="10257"/>
                  <a:pt x="21465" y="10310"/>
                  <a:pt x="21565" y="10363"/>
                </a:cubicBezTo>
                <a:cubicBezTo>
                  <a:pt x="21567" y="10291"/>
                  <a:pt x="21568" y="10219"/>
                  <a:pt x="21570" y="10147"/>
                </a:cubicBezTo>
                <a:cubicBezTo>
                  <a:pt x="21507" y="10093"/>
                  <a:pt x="21445" y="10025"/>
                  <a:pt x="21382" y="9987"/>
                </a:cubicBezTo>
                <a:cubicBezTo>
                  <a:pt x="21082" y="9811"/>
                  <a:pt x="20782" y="9555"/>
                  <a:pt x="20481" y="9511"/>
                </a:cubicBezTo>
                <a:cubicBezTo>
                  <a:pt x="20326" y="9489"/>
                  <a:pt x="20185" y="8900"/>
                  <a:pt x="20020" y="9257"/>
                </a:cubicBezTo>
                <a:cubicBezTo>
                  <a:pt x="19989" y="9324"/>
                  <a:pt x="19826" y="9565"/>
                  <a:pt x="19901" y="8688"/>
                </a:cubicBezTo>
                <a:cubicBezTo>
                  <a:pt x="19940" y="8614"/>
                  <a:pt x="19978" y="8541"/>
                  <a:pt x="20017" y="8468"/>
                </a:cubicBezTo>
                <a:cubicBezTo>
                  <a:pt x="20032" y="8597"/>
                  <a:pt x="20048" y="8727"/>
                  <a:pt x="20077" y="8978"/>
                </a:cubicBezTo>
                <a:cubicBezTo>
                  <a:pt x="20100" y="8182"/>
                  <a:pt x="20117" y="7594"/>
                  <a:pt x="20134" y="7011"/>
                </a:cubicBezTo>
                <a:cubicBezTo>
                  <a:pt x="20136" y="7007"/>
                  <a:pt x="20137" y="7003"/>
                  <a:pt x="20138" y="6999"/>
                </a:cubicBezTo>
                <a:cubicBezTo>
                  <a:pt x="20138" y="6996"/>
                  <a:pt x="20138" y="6992"/>
                  <a:pt x="20138" y="6988"/>
                </a:cubicBezTo>
                <a:cubicBezTo>
                  <a:pt x="20182" y="7315"/>
                  <a:pt x="20226" y="7644"/>
                  <a:pt x="20275" y="8012"/>
                </a:cubicBezTo>
                <a:cubicBezTo>
                  <a:pt x="20275" y="7886"/>
                  <a:pt x="20275" y="7792"/>
                  <a:pt x="20275" y="7767"/>
                </a:cubicBezTo>
                <a:cubicBezTo>
                  <a:pt x="20633" y="7986"/>
                  <a:pt x="20978" y="8633"/>
                  <a:pt x="21347" y="8246"/>
                </a:cubicBezTo>
                <a:cubicBezTo>
                  <a:pt x="21167" y="8026"/>
                  <a:pt x="20986" y="7806"/>
                  <a:pt x="20806" y="7585"/>
                </a:cubicBezTo>
                <a:cubicBezTo>
                  <a:pt x="20774" y="7605"/>
                  <a:pt x="20746" y="7350"/>
                  <a:pt x="20712" y="7327"/>
                </a:cubicBezTo>
                <a:cubicBezTo>
                  <a:pt x="20644" y="7280"/>
                  <a:pt x="20573" y="7357"/>
                  <a:pt x="20522" y="7377"/>
                </a:cubicBezTo>
                <a:cubicBezTo>
                  <a:pt x="20522" y="6866"/>
                  <a:pt x="20522" y="6507"/>
                  <a:pt x="20522" y="6087"/>
                </a:cubicBezTo>
                <a:cubicBezTo>
                  <a:pt x="20465" y="6405"/>
                  <a:pt x="20424" y="6634"/>
                  <a:pt x="20354" y="7026"/>
                </a:cubicBezTo>
                <a:cubicBezTo>
                  <a:pt x="20318" y="6823"/>
                  <a:pt x="20258" y="6487"/>
                  <a:pt x="20199" y="6153"/>
                </a:cubicBezTo>
                <a:cubicBezTo>
                  <a:pt x="20183" y="5304"/>
                  <a:pt x="20087" y="5742"/>
                  <a:pt x="20014" y="5816"/>
                </a:cubicBezTo>
                <a:cubicBezTo>
                  <a:pt x="20000" y="5928"/>
                  <a:pt x="19987" y="6041"/>
                  <a:pt x="19972" y="6159"/>
                </a:cubicBezTo>
                <a:cubicBezTo>
                  <a:pt x="19954" y="6041"/>
                  <a:pt x="19937" y="5930"/>
                  <a:pt x="19904" y="5720"/>
                </a:cubicBezTo>
                <a:cubicBezTo>
                  <a:pt x="19862" y="6229"/>
                  <a:pt x="19827" y="6658"/>
                  <a:pt x="19782" y="7205"/>
                </a:cubicBezTo>
                <a:cubicBezTo>
                  <a:pt x="19713" y="7011"/>
                  <a:pt x="19661" y="6862"/>
                  <a:pt x="19608" y="6711"/>
                </a:cubicBezTo>
                <a:cubicBezTo>
                  <a:pt x="19628" y="6604"/>
                  <a:pt x="19648" y="6495"/>
                  <a:pt x="19667" y="6388"/>
                </a:cubicBezTo>
                <a:cubicBezTo>
                  <a:pt x="19628" y="6470"/>
                  <a:pt x="19589" y="6552"/>
                  <a:pt x="19526" y="6683"/>
                </a:cubicBezTo>
                <a:cubicBezTo>
                  <a:pt x="19550" y="5998"/>
                  <a:pt x="19569" y="5438"/>
                  <a:pt x="19587" y="4932"/>
                </a:cubicBezTo>
                <a:cubicBezTo>
                  <a:pt x="19569" y="4918"/>
                  <a:pt x="19526" y="4943"/>
                  <a:pt x="19519" y="4867"/>
                </a:cubicBezTo>
                <a:cubicBezTo>
                  <a:pt x="19440" y="4041"/>
                  <a:pt x="19374" y="4719"/>
                  <a:pt x="19344" y="4799"/>
                </a:cubicBezTo>
                <a:cubicBezTo>
                  <a:pt x="19226" y="4641"/>
                  <a:pt x="19143" y="4547"/>
                  <a:pt x="19062" y="4416"/>
                </a:cubicBezTo>
                <a:cubicBezTo>
                  <a:pt x="19009" y="4332"/>
                  <a:pt x="18961" y="4134"/>
                  <a:pt x="18908" y="4099"/>
                </a:cubicBezTo>
                <a:cubicBezTo>
                  <a:pt x="18846" y="4058"/>
                  <a:pt x="18777" y="4214"/>
                  <a:pt x="18717" y="4147"/>
                </a:cubicBezTo>
                <a:cubicBezTo>
                  <a:pt x="18623" y="4041"/>
                  <a:pt x="18500" y="4318"/>
                  <a:pt x="18440" y="3644"/>
                </a:cubicBezTo>
                <a:cubicBezTo>
                  <a:pt x="18440" y="3640"/>
                  <a:pt x="18431" y="3657"/>
                  <a:pt x="18424" y="3666"/>
                </a:cubicBezTo>
                <a:cubicBezTo>
                  <a:pt x="18405" y="3843"/>
                  <a:pt x="18385" y="4028"/>
                  <a:pt x="18365" y="4213"/>
                </a:cubicBezTo>
                <a:cubicBezTo>
                  <a:pt x="18355" y="4214"/>
                  <a:pt x="18345" y="4216"/>
                  <a:pt x="18335" y="4218"/>
                </a:cubicBezTo>
                <a:cubicBezTo>
                  <a:pt x="18335" y="3778"/>
                  <a:pt x="18335" y="3336"/>
                  <a:pt x="18335" y="2892"/>
                </a:cubicBezTo>
                <a:cubicBezTo>
                  <a:pt x="18215" y="3085"/>
                  <a:pt x="18100" y="3270"/>
                  <a:pt x="17977" y="3466"/>
                </a:cubicBezTo>
                <a:cubicBezTo>
                  <a:pt x="17950" y="3221"/>
                  <a:pt x="17913" y="2874"/>
                  <a:pt x="17872" y="2490"/>
                </a:cubicBezTo>
                <a:cubicBezTo>
                  <a:pt x="17833" y="2568"/>
                  <a:pt x="17794" y="2648"/>
                  <a:pt x="17745" y="2744"/>
                </a:cubicBezTo>
                <a:cubicBezTo>
                  <a:pt x="17776" y="3006"/>
                  <a:pt x="17797" y="3188"/>
                  <a:pt x="17837" y="3520"/>
                </a:cubicBezTo>
                <a:cubicBezTo>
                  <a:pt x="17758" y="3411"/>
                  <a:pt x="17711" y="3346"/>
                  <a:pt x="17684" y="3309"/>
                </a:cubicBezTo>
                <a:cubicBezTo>
                  <a:pt x="17700" y="3074"/>
                  <a:pt x="17733" y="2800"/>
                  <a:pt x="17721" y="2706"/>
                </a:cubicBezTo>
                <a:cubicBezTo>
                  <a:pt x="17697" y="2528"/>
                  <a:pt x="17649" y="2392"/>
                  <a:pt x="17607" y="2346"/>
                </a:cubicBezTo>
                <a:cubicBezTo>
                  <a:pt x="17473" y="2202"/>
                  <a:pt x="17337" y="2108"/>
                  <a:pt x="17193" y="1987"/>
                </a:cubicBezTo>
                <a:cubicBezTo>
                  <a:pt x="17178" y="2077"/>
                  <a:pt x="17151" y="2240"/>
                  <a:pt x="17124" y="2405"/>
                </a:cubicBezTo>
                <a:cubicBezTo>
                  <a:pt x="17103" y="2189"/>
                  <a:pt x="17083" y="1977"/>
                  <a:pt x="17048" y="1619"/>
                </a:cubicBezTo>
                <a:cubicBezTo>
                  <a:pt x="17021" y="1838"/>
                  <a:pt x="17003" y="1977"/>
                  <a:pt x="16985" y="2116"/>
                </a:cubicBezTo>
                <a:cubicBezTo>
                  <a:pt x="16850" y="1284"/>
                  <a:pt x="16881" y="2522"/>
                  <a:pt x="16801" y="2540"/>
                </a:cubicBezTo>
                <a:cubicBezTo>
                  <a:pt x="16868" y="1719"/>
                  <a:pt x="16731" y="1777"/>
                  <a:pt x="16668" y="1731"/>
                </a:cubicBezTo>
                <a:cubicBezTo>
                  <a:pt x="16602" y="1683"/>
                  <a:pt x="16528" y="1929"/>
                  <a:pt x="16454" y="2052"/>
                </a:cubicBezTo>
                <a:cubicBezTo>
                  <a:pt x="16301" y="1720"/>
                  <a:pt x="16129" y="1347"/>
                  <a:pt x="15965" y="991"/>
                </a:cubicBezTo>
                <a:cubicBezTo>
                  <a:pt x="15599" y="1642"/>
                  <a:pt x="15216" y="1009"/>
                  <a:pt x="14808" y="1043"/>
                </a:cubicBezTo>
                <a:cubicBezTo>
                  <a:pt x="14761" y="770"/>
                  <a:pt x="14676" y="856"/>
                  <a:pt x="14565" y="1009"/>
                </a:cubicBezTo>
                <a:cubicBezTo>
                  <a:pt x="14487" y="1117"/>
                  <a:pt x="14389" y="789"/>
                  <a:pt x="14300" y="650"/>
                </a:cubicBezTo>
                <a:cubicBezTo>
                  <a:pt x="14292" y="639"/>
                  <a:pt x="14287" y="586"/>
                  <a:pt x="14283" y="568"/>
                </a:cubicBezTo>
                <a:cubicBezTo>
                  <a:pt x="14171" y="809"/>
                  <a:pt x="14084" y="1063"/>
                  <a:pt x="13937" y="790"/>
                </a:cubicBezTo>
                <a:cubicBezTo>
                  <a:pt x="13762" y="468"/>
                  <a:pt x="13552" y="768"/>
                  <a:pt x="13361" y="640"/>
                </a:cubicBezTo>
                <a:cubicBezTo>
                  <a:pt x="13236" y="556"/>
                  <a:pt x="13184" y="690"/>
                  <a:pt x="13187" y="1465"/>
                </a:cubicBezTo>
                <a:cubicBezTo>
                  <a:pt x="13151" y="923"/>
                  <a:pt x="13131" y="574"/>
                  <a:pt x="13002" y="716"/>
                </a:cubicBezTo>
                <a:cubicBezTo>
                  <a:pt x="12952" y="771"/>
                  <a:pt x="12772" y="869"/>
                  <a:pt x="12755" y="0"/>
                </a:cubicBezTo>
                <a:cubicBezTo>
                  <a:pt x="12724" y="0"/>
                  <a:pt x="12693" y="0"/>
                  <a:pt x="12662" y="0"/>
                </a:cubicBezTo>
                <a:cubicBezTo>
                  <a:pt x="12656" y="197"/>
                  <a:pt x="12649" y="394"/>
                  <a:pt x="12642" y="631"/>
                </a:cubicBezTo>
                <a:cubicBezTo>
                  <a:pt x="12574" y="631"/>
                  <a:pt x="12442" y="666"/>
                  <a:pt x="12442" y="625"/>
                </a:cubicBezTo>
                <a:cubicBezTo>
                  <a:pt x="12424" y="-235"/>
                  <a:pt x="12381" y="370"/>
                  <a:pt x="12341" y="546"/>
                </a:cubicBezTo>
                <a:cubicBezTo>
                  <a:pt x="12323" y="625"/>
                  <a:pt x="12293" y="656"/>
                  <a:pt x="12268" y="659"/>
                </a:cubicBezTo>
                <a:cubicBezTo>
                  <a:pt x="12146" y="674"/>
                  <a:pt x="12024" y="678"/>
                  <a:pt x="11901" y="677"/>
                </a:cubicBezTo>
                <a:cubicBezTo>
                  <a:pt x="11851" y="677"/>
                  <a:pt x="11801" y="653"/>
                  <a:pt x="11743" y="639"/>
                </a:cubicBezTo>
                <a:cubicBezTo>
                  <a:pt x="11740" y="687"/>
                  <a:pt x="11732" y="832"/>
                  <a:pt x="11724" y="995"/>
                </a:cubicBezTo>
                <a:cubicBezTo>
                  <a:pt x="11655" y="809"/>
                  <a:pt x="11593" y="638"/>
                  <a:pt x="11535" y="479"/>
                </a:cubicBezTo>
                <a:cubicBezTo>
                  <a:pt x="11512" y="674"/>
                  <a:pt x="11488" y="887"/>
                  <a:pt x="11459" y="1136"/>
                </a:cubicBezTo>
                <a:cubicBezTo>
                  <a:pt x="11411" y="896"/>
                  <a:pt x="11380" y="737"/>
                  <a:pt x="11347" y="574"/>
                </a:cubicBezTo>
                <a:cubicBezTo>
                  <a:pt x="11322" y="787"/>
                  <a:pt x="11299" y="984"/>
                  <a:pt x="11273" y="1207"/>
                </a:cubicBezTo>
                <a:cubicBezTo>
                  <a:pt x="11253" y="877"/>
                  <a:pt x="11239" y="631"/>
                  <a:pt x="11224" y="383"/>
                </a:cubicBezTo>
                <a:cubicBezTo>
                  <a:pt x="11211" y="398"/>
                  <a:pt x="11199" y="411"/>
                  <a:pt x="11186" y="425"/>
                </a:cubicBezTo>
                <a:cubicBezTo>
                  <a:pt x="11184" y="646"/>
                  <a:pt x="11182" y="869"/>
                  <a:pt x="11179" y="1092"/>
                </a:cubicBezTo>
                <a:cubicBezTo>
                  <a:pt x="11173" y="1094"/>
                  <a:pt x="11166" y="1096"/>
                  <a:pt x="11160" y="1097"/>
                </a:cubicBezTo>
                <a:cubicBezTo>
                  <a:pt x="11153" y="868"/>
                  <a:pt x="11146" y="640"/>
                  <a:pt x="11142" y="518"/>
                </a:cubicBezTo>
                <a:cubicBezTo>
                  <a:pt x="11025" y="518"/>
                  <a:pt x="10918" y="518"/>
                  <a:pt x="10811" y="518"/>
                </a:cubicBezTo>
                <a:cubicBezTo>
                  <a:pt x="10810" y="563"/>
                  <a:pt x="10809" y="608"/>
                  <a:pt x="10809" y="653"/>
                </a:cubicBezTo>
                <a:cubicBezTo>
                  <a:pt x="10849" y="745"/>
                  <a:pt x="10889" y="837"/>
                  <a:pt x="10929" y="929"/>
                </a:cubicBezTo>
                <a:cubicBezTo>
                  <a:pt x="10929" y="990"/>
                  <a:pt x="10929" y="1050"/>
                  <a:pt x="10929" y="1110"/>
                </a:cubicBezTo>
                <a:cubicBezTo>
                  <a:pt x="10788" y="1110"/>
                  <a:pt x="10647" y="1110"/>
                  <a:pt x="10505" y="1110"/>
                </a:cubicBezTo>
                <a:cubicBezTo>
                  <a:pt x="10505" y="1055"/>
                  <a:pt x="10504" y="1000"/>
                  <a:pt x="10504" y="945"/>
                </a:cubicBezTo>
                <a:cubicBezTo>
                  <a:pt x="10533" y="849"/>
                  <a:pt x="10562" y="752"/>
                  <a:pt x="10597" y="635"/>
                </a:cubicBezTo>
                <a:cubicBezTo>
                  <a:pt x="10466" y="635"/>
                  <a:pt x="10349" y="635"/>
                  <a:pt x="10232" y="635"/>
                </a:cubicBezTo>
                <a:cubicBezTo>
                  <a:pt x="10232" y="681"/>
                  <a:pt x="10233" y="727"/>
                  <a:pt x="10234" y="773"/>
                </a:cubicBezTo>
                <a:cubicBezTo>
                  <a:pt x="10286" y="835"/>
                  <a:pt x="10339" y="896"/>
                  <a:pt x="10392" y="957"/>
                </a:cubicBezTo>
                <a:cubicBezTo>
                  <a:pt x="10389" y="1049"/>
                  <a:pt x="10386" y="1141"/>
                  <a:pt x="10383" y="1232"/>
                </a:cubicBezTo>
                <a:cubicBezTo>
                  <a:pt x="10311" y="1097"/>
                  <a:pt x="10220" y="1724"/>
                  <a:pt x="10162" y="910"/>
                </a:cubicBezTo>
                <a:cubicBezTo>
                  <a:pt x="10153" y="787"/>
                  <a:pt x="10102" y="625"/>
                  <a:pt x="10086" y="665"/>
                </a:cubicBezTo>
                <a:cubicBezTo>
                  <a:pt x="10029" y="805"/>
                  <a:pt x="9979" y="1025"/>
                  <a:pt x="9959" y="1098"/>
                </a:cubicBezTo>
                <a:cubicBezTo>
                  <a:pt x="9827" y="987"/>
                  <a:pt x="9713" y="835"/>
                  <a:pt x="9599" y="818"/>
                </a:cubicBezTo>
                <a:cubicBezTo>
                  <a:pt x="9545" y="810"/>
                  <a:pt x="9492" y="1092"/>
                  <a:pt x="9435" y="1183"/>
                </a:cubicBezTo>
                <a:cubicBezTo>
                  <a:pt x="9391" y="1254"/>
                  <a:pt x="9342" y="1272"/>
                  <a:pt x="9296" y="1244"/>
                </a:cubicBezTo>
                <a:cubicBezTo>
                  <a:pt x="9256" y="1219"/>
                  <a:pt x="9217" y="1098"/>
                  <a:pt x="9178" y="1020"/>
                </a:cubicBezTo>
                <a:cubicBezTo>
                  <a:pt x="9142" y="1718"/>
                  <a:pt x="9041" y="1551"/>
                  <a:pt x="8953" y="1475"/>
                </a:cubicBezTo>
                <a:cubicBezTo>
                  <a:pt x="8911" y="1439"/>
                  <a:pt x="8873" y="1275"/>
                  <a:pt x="8832" y="1193"/>
                </a:cubicBezTo>
                <a:cubicBezTo>
                  <a:pt x="8727" y="983"/>
                  <a:pt x="8619" y="1527"/>
                  <a:pt x="8514" y="1168"/>
                </a:cubicBezTo>
                <a:cubicBezTo>
                  <a:pt x="8507" y="1147"/>
                  <a:pt x="8479" y="1223"/>
                  <a:pt x="8479" y="1250"/>
                </a:cubicBezTo>
                <a:cubicBezTo>
                  <a:pt x="8485" y="1822"/>
                  <a:pt x="8451" y="1665"/>
                  <a:pt x="8400" y="1394"/>
                </a:cubicBezTo>
                <a:cubicBezTo>
                  <a:pt x="8380" y="1284"/>
                  <a:pt x="8345" y="1193"/>
                  <a:pt x="8317" y="1195"/>
                </a:cubicBezTo>
                <a:cubicBezTo>
                  <a:pt x="7970" y="1232"/>
                  <a:pt x="7624" y="1309"/>
                  <a:pt x="7277" y="1333"/>
                </a:cubicBezTo>
                <a:cubicBezTo>
                  <a:pt x="6981" y="1352"/>
                  <a:pt x="6686" y="1308"/>
                  <a:pt x="6390" y="1311"/>
                </a:cubicBezTo>
                <a:cubicBezTo>
                  <a:pt x="6299" y="1312"/>
                  <a:pt x="6207" y="1420"/>
                  <a:pt x="6116" y="1403"/>
                </a:cubicBezTo>
                <a:cubicBezTo>
                  <a:pt x="5889" y="1360"/>
                  <a:pt x="5662" y="1215"/>
                  <a:pt x="5435" y="1224"/>
                </a:cubicBezTo>
                <a:cubicBezTo>
                  <a:pt x="5235" y="1232"/>
                  <a:pt x="5035" y="1462"/>
                  <a:pt x="4835" y="1473"/>
                </a:cubicBezTo>
                <a:cubicBezTo>
                  <a:pt x="4599" y="1487"/>
                  <a:pt x="4363" y="1354"/>
                  <a:pt x="4126" y="1316"/>
                </a:cubicBezTo>
                <a:cubicBezTo>
                  <a:pt x="3950" y="1287"/>
                  <a:pt x="3772" y="1295"/>
                  <a:pt x="3596" y="1309"/>
                </a:cubicBezTo>
                <a:cubicBezTo>
                  <a:pt x="3329" y="1331"/>
                  <a:pt x="3062" y="1352"/>
                  <a:pt x="2796" y="1413"/>
                </a:cubicBezTo>
                <a:cubicBezTo>
                  <a:pt x="2404" y="1503"/>
                  <a:pt x="2012" y="1563"/>
                  <a:pt x="1621" y="1760"/>
                </a:cubicBezTo>
                <a:cubicBezTo>
                  <a:pt x="1296" y="1923"/>
                  <a:pt x="975" y="2292"/>
                  <a:pt x="650" y="2518"/>
                </a:cubicBezTo>
                <a:cubicBezTo>
                  <a:pt x="483" y="2633"/>
                  <a:pt x="313" y="2612"/>
                  <a:pt x="145" y="2695"/>
                </a:cubicBezTo>
                <a:cubicBezTo>
                  <a:pt x="-5" y="2771"/>
                  <a:pt x="-30" y="3143"/>
                  <a:pt x="31" y="3852"/>
                </a:cubicBezTo>
                <a:cubicBezTo>
                  <a:pt x="85" y="4476"/>
                  <a:pt x="131" y="5150"/>
                  <a:pt x="149" y="5825"/>
                </a:cubicBezTo>
                <a:cubicBezTo>
                  <a:pt x="196" y="7568"/>
                  <a:pt x="239" y="9320"/>
                  <a:pt x="258" y="11076"/>
                </a:cubicBezTo>
                <a:cubicBezTo>
                  <a:pt x="270" y="12143"/>
                  <a:pt x="249" y="13235"/>
                  <a:pt x="218" y="14296"/>
                </a:cubicBezTo>
                <a:cubicBezTo>
                  <a:pt x="202" y="14872"/>
                  <a:pt x="278" y="17555"/>
                  <a:pt x="362" y="17917"/>
                </a:cubicBezTo>
                <a:cubicBezTo>
                  <a:pt x="391" y="18042"/>
                  <a:pt x="435" y="18091"/>
                  <a:pt x="474" y="18120"/>
                </a:cubicBezTo>
                <a:cubicBezTo>
                  <a:pt x="803" y="18359"/>
                  <a:pt x="1131" y="18608"/>
                  <a:pt x="1460" y="18811"/>
                </a:cubicBezTo>
                <a:cubicBezTo>
                  <a:pt x="1679" y="18945"/>
                  <a:pt x="1898" y="19022"/>
                  <a:pt x="2117" y="19097"/>
                </a:cubicBezTo>
                <a:cubicBezTo>
                  <a:pt x="2305" y="19162"/>
                  <a:pt x="2494" y="19156"/>
                  <a:pt x="2681" y="19239"/>
                </a:cubicBezTo>
                <a:cubicBezTo>
                  <a:pt x="2869" y="19323"/>
                  <a:pt x="3054" y="19518"/>
                  <a:pt x="3241" y="19594"/>
                </a:cubicBezTo>
                <a:cubicBezTo>
                  <a:pt x="3432" y="19671"/>
                  <a:pt x="3624" y="19632"/>
                  <a:pt x="3815" y="19700"/>
                </a:cubicBezTo>
                <a:cubicBezTo>
                  <a:pt x="3973" y="19757"/>
                  <a:pt x="4130" y="19930"/>
                  <a:pt x="4288" y="19990"/>
                </a:cubicBezTo>
                <a:cubicBezTo>
                  <a:pt x="4605" y="20109"/>
                  <a:pt x="4922" y="20180"/>
                  <a:pt x="5239" y="20283"/>
                </a:cubicBezTo>
                <a:cubicBezTo>
                  <a:pt x="5401" y="20336"/>
                  <a:pt x="5563" y="20438"/>
                  <a:pt x="5725" y="20477"/>
                </a:cubicBezTo>
                <a:cubicBezTo>
                  <a:pt x="5997" y="20542"/>
                  <a:pt x="6269" y="20544"/>
                  <a:pt x="6540" y="20632"/>
                </a:cubicBezTo>
                <a:cubicBezTo>
                  <a:pt x="6746" y="20698"/>
                  <a:pt x="6951" y="20928"/>
                  <a:pt x="7156" y="20955"/>
                </a:cubicBezTo>
                <a:cubicBezTo>
                  <a:pt x="7436" y="20992"/>
                  <a:pt x="7723" y="20691"/>
                  <a:pt x="7993" y="20951"/>
                </a:cubicBezTo>
                <a:cubicBezTo>
                  <a:pt x="8168" y="21120"/>
                  <a:pt x="8333" y="20739"/>
                  <a:pt x="8511" y="21094"/>
                </a:cubicBezTo>
                <a:cubicBezTo>
                  <a:pt x="8646" y="21365"/>
                  <a:pt x="8818" y="21033"/>
                  <a:pt x="8975" y="21142"/>
                </a:cubicBezTo>
                <a:cubicBezTo>
                  <a:pt x="9130" y="21248"/>
                  <a:pt x="9283" y="20755"/>
                  <a:pt x="9443" y="21068"/>
                </a:cubicBezTo>
                <a:cubicBezTo>
                  <a:pt x="9469" y="21117"/>
                  <a:pt x="9511" y="20844"/>
                  <a:pt x="9547" y="20836"/>
                </a:cubicBezTo>
                <a:cubicBezTo>
                  <a:pt x="9630" y="20818"/>
                  <a:pt x="9715" y="20921"/>
                  <a:pt x="9798" y="20879"/>
                </a:cubicBezTo>
                <a:cubicBezTo>
                  <a:pt x="9877" y="20839"/>
                  <a:pt x="9947" y="20794"/>
                  <a:pt x="10030" y="20865"/>
                </a:cubicBezTo>
                <a:cubicBezTo>
                  <a:pt x="10147" y="20965"/>
                  <a:pt x="10274" y="20760"/>
                  <a:pt x="10396" y="20650"/>
                </a:cubicBezTo>
                <a:cubicBezTo>
                  <a:pt x="10412" y="20636"/>
                  <a:pt x="10422" y="20416"/>
                  <a:pt x="10437" y="20264"/>
                </a:cubicBezTo>
                <a:cubicBezTo>
                  <a:pt x="10514" y="20914"/>
                  <a:pt x="10756" y="20810"/>
                  <a:pt x="10883" y="20156"/>
                </a:cubicBezTo>
                <a:cubicBezTo>
                  <a:pt x="10898" y="20278"/>
                  <a:pt x="10919" y="20526"/>
                  <a:pt x="10930" y="20514"/>
                </a:cubicBezTo>
                <a:cubicBezTo>
                  <a:pt x="11029" y="20400"/>
                  <a:pt x="11127" y="20243"/>
                  <a:pt x="11242" y="20071"/>
                </a:cubicBezTo>
                <a:cubicBezTo>
                  <a:pt x="11241" y="20057"/>
                  <a:pt x="11257" y="20262"/>
                  <a:pt x="11274" y="20474"/>
                </a:cubicBezTo>
                <a:cubicBezTo>
                  <a:pt x="11326" y="20406"/>
                  <a:pt x="11370" y="20347"/>
                  <a:pt x="11414" y="20288"/>
                </a:cubicBezTo>
                <a:cubicBezTo>
                  <a:pt x="11408" y="20129"/>
                  <a:pt x="11403" y="19989"/>
                  <a:pt x="11392" y="19695"/>
                </a:cubicBezTo>
                <a:cubicBezTo>
                  <a:pt x="11444" y="19937"/>
                  <a:pt x="11474" y="20075"/>
                  <a:pt x="11497" y="20184"/>
                </a:cubicBezTo>
                <a:cubicBezTo>
                  <a:pt x="11662" y="19584"/>
                  <a:pt x="11902" y="20704"/>
                  <a:pt x="12028" y="19378"/>
                </a:cubicBezTo>
                <a:cubicBezTo>
                  <a:pt x="12042" y="19636"/>
                  <a:pt x="12050" y="19784"/>
                  <a:pt x="12053" y="19829"/>
                </a:cubicBezTo>
                <a:cubicBezTo>
                  <a:pt x="12124" y="19774"/>
                  <a:pt x="12194" y="19622"/>
                  <a:pt x="12255" y="19693"/>
                </a:cubicBezTo>
                <a:cubicBezTo>
                  <a:pt x="12401" y="19866"/>
                  <a:pt x="12536" y="19945"/>
                  <a:pt x="12665" y="19390"/>
                </a:cubicBezTo>
                <a:cubicBezTo>
                  <a:pt x="12696" y="19256"/>
                  <a:pt x="12795" y="19262"/>
                  <a:pt x="12798" y="19309"/>
                </a:cubicBezTo>
                <a:cubicBezTo>
                  <a:pt x="12829" y="19869"/>
                  <a:pt x="12883" y="19609"/>
                  <a:pt x="12938" y="19476"/>
                </a:cubicBezTo>
                <a:cubicBezTo>
                  <a:pt x="12980" y="19378"/>
                  <a:pt x="13041" y="19183"/>
                  <a:pt x="13064" y="19267"/>
                </a:cubicBezTo>
                <a:cubicBezTo>
                  <a:pt x="13231" y="19879"/>
                  <a:pt x="13403" y="19196"/>
                  <a:pt x="13572" y="19377"/>
                </a:cubicBezTo>
                <a:cubicBezTo>
                  <a:pt x="13640" y="19449"/>
                  <a:pt x="13718" y="19268"/>
                  <a:pt x="13806" y="19188"/>
                </a:cubicBezTo>
                <a:cubicBezTo>
                  <a:pt x="13815" y="19230"/>
                  <a:pt x="13846" y="19368"/>
                  <a:pt x="13878" y="19511"/>
                </a:cubicBezTo>
                <a:cubicBezTo>
                  <a:pt x="13977" y="18524"/>
                  <a:pt x="14197" y="20024"/>
                  <a:pt x="14267" y="19064"/>
                </a:cubicBezTo>
                <a:cubicBezTo>
                  <a:pt x="14353" y="19128"/>
                  <a:pt x="14430" y="19136"/>
                  <a:pt x="14501" y="19250"/>
                </a:cubicBezTo>
                <a:cubicBezTo>
                  <a:pt x="14638" y="19469"/>
                  <a:pt x="14770" y="18219"/>
                  <a:pt x="14899" y="19316"/>
                </a:cubicBezTo>
                <a:cubicBezTo>
                  <a:pt x="14922" y="18993"/>
                  <a:pt x="14939" y="18757"/>
                  <a:pt x="14951" y="18592"/>
                </a:cubicBezTo>
                <a:cubicBezTo>
                  <a:pt x="14986" y="18845"/>
                  <a:pt x="15019" y="19266"/>
                  <a:pt x="15049" y="19259"/>
                </a:cubicBezTo>
                <a:cubicBezTo>
                  <a:pt x="15127" y="19241"/>
                  <a:pt x="15204" y="19039"/>
                  <a:pt x="15288" y="18898"/>
                </a:cubicBezTo>
                <a:cubicBezTo>
                  <a:pt x="15305" y="18917"/>
                  <a:pt x="15342" y="18991"/>
                  <a:pt x="15379" y="18991"/>
                </a:cubicBezTo>
                <a:cubicBezTo>
                  <a:pt x="15417" y="18991"/>
                  <a:pt x="15487" y="18856"/>
                  <a:pt x="15489" y="18885"/>
                </a:cubicBezTo>
                <a:cubicBezTo>
                  <a:pt x="15547" y="19743"/>
                  <a:pt x="15662" y="18955"/>
                  <a:pt x="15746" y="19136"/>
                </a:cubicBezTo>
                <a:cubicBezTo>
                  <a:pt x="15788" y="19228"/>
                  <a:pt x="15854" y="19005"/>
                  <a:pt x="15891" y="18950"/>
                </a:cubicBezTo>
                <a:cubicBezTo>
                  <a:pt x="16019" y="19035"/>
                  <a:pt x="16137" y="19115"/>
                  <a:pt x="16255" y="19194"/>
                </a:cubicBezTo>
                <a:cubicBezTo>
                  <a:pt x="16309" y="18104"/>
                  <a:pt x="16360" y="17998"/>
                  <a:pt x="16578" y="18477"/>
                </a:cubicBezTo>
                <a:cubicBezTo>
                  <a:pt x="16560" y="18636"/>
                  <a:pt x="16541" y="18800"/>
                  <a:pt x="16523" y="18964"/>
                </a:cubicBezTo>
                <a:cubicBezTo>
                  <a:pt x="16598" y="19008"/>
                  <a:pt x="16673" y="19051"/>
                  <a:pt x="16752" y="19097"/>
                </a:cubicBezTo>
                <a:cubicBezTo>
                  <a:pt x="16752" y="19094"/>
                  <a:pt x="16752" y="19207"/>
                  <a:pt x="16752" y="19314"/>
                </a:cubicBezTo>
                <a:cubicBezTo>
                  <a:pt x="16818" y="19249"/>
                  <a:pt x="16879" y="19191"/>
                  <a:pt x="16914" y="19156"/>
                </a:cubicBezTo>
                <a:cubicBezTo>
                  <a:pt x="17003" y="18792"/>
                  <a:pt x="17077" y="18488"/>
                  <a:pt x="17157" y="18159"/>
                </a:cubicBezTo>
                <a:cubicBezTo>
                  <a:pt x="17127" y="18972"/>
                  <a:pt x="17199" y="18869"/>
                  <a:pt x="17287" y="18587"/>
                </a:cubicBezTo>
                <a:cubicBezTo>
                  <a:pt x="17295" y="18734"/>
                  <a:pt x="17303" y="18867"/>
                  <a:pt x="17309" y="18983"/>
                </a:cubicBezTo>
                <a:cubicBezTo>
                  <a:pt x="17374" y="18861"/>
                  <a:pt x="17425" y="18764"/>
                  <a:pt x="17472" y="18675"/>
                </a:cubicBezTo>
                <a:cubicBezTo>
                  <a:pt x="17509" y="18921"/>
                  <a:pt x="17539" y="19124"/>
                  <a:pt x="17591" y="19476"/>
                </a:cubicBezTo>
                <a:cubicBezTo>
                  <a:pt x="17621" y="18995"/>
                  <a:pt x="17642" y="18667"/>
                  <a:pt x="17662" y="18341"/>
                </a:cubicBezTo>
                <a:cubicBezTo>
                  <a:pt x="17669" y="18348"/>
                  <a:pt x="17676" y="18354"/>
                  <a:pt x="17682" y="18361"/>
                </a:cubicBezTo>
                <a:cubicBezTo>
                  <a:pt x="17682" y="18609"/>
                  <a:pt x="17682" y="18857"/>
                  <a:pt x="17682" y="19195"/>
                </a:cubicBezTo>
                <a:cubicBezTo>
                  <a:pt x="17755" y="18835"/>
                  <a:pt x="17825" y="18433"/>
                  <a:pt x="17931" y="19306"/>
                </a:cubicBezTo>
                <a:cubicBezTo>
                  <a:pt x="17931" y="18602"/>
                  <a:pt x="17931" y="18186"/>
                  <a:pt x="17931" y="17773"/>
                </a:cubicBezTo>
                <a:cubicBezTo>
                  <a:pt x="17981" y="18114"/>
                  <a:pt x="18031" y="18456"/>
                  <a:pt x="18082" y="18807"/>
                </a:cubicBezTo>
                <a:cubicBezTo>
                  <a:pt x="18070" y="18833"/>
                  <a:pt x="18031" y="18917"/>
                  <a:pt x="17971" y="19050"/>
                </a:cubicBezTo>
                <a:cubicBezTo>
                  <a:pt x="18078" y="19105"/>
                  <a:pt x="18159" y="19145"/>
                  <a:pt x="18240" y="19186"/>
                </a:cubicBezTo>
                <a:cubicBezTo>
                  <a:pt x="18243" y="18974"/>
                  <a:pt x="18247" y="18733"/>
                  <a:pt x="18250" y="18493"/>
                </a:cubicBezTo>
                <a:cubicBezTo>
                  <a:pt x="18264" y="18537"/>
                  <a:pt x="18278" y="18582"/>
                  <a:pt x="18292" y="18627"/>
                </a:cubicBezTo>
                <a:cubicBezTo>
                  <a:pt x="18330" y="18350"/>
                  <a:pt x="18367" y="18074"/>
                  <a:pt x="18404" y="17803"/>
                </a:cubicBezTo>
                <a:cubicBezTo>
                  <a:pt x="18427" y="18235"/>
                  <a:pt x="18451" y="18674"/>
                  <a:pt x="18478" y="19187"/>
                </a:cubicBezTo>
                <a:cubicBezTo>
                  <a:pt x="18541" y="18740"/>
                  <a:pt x="18588" y="18400"/>
                  <a:pt x="18643" y="18008"/>
                </a:cubicBezTo>
                <a:cubicBezTo>
                  <a:pt x="18674" y="18452"/>
                  <a:pt x="18700" y="18832"/>
                  <a:pt x="18731" y="19275"/>
                </a:cubicBezTo>
                <a:cubicBezTo>
                  <a:pt x="18752" y="18936"/>
                  <a:pt x="18769" y="18659"/>
                  <a:pt x="18784" y="18425"/>
                </a:cubicBezTo>
                <a:cubicBezTo>
                  <a:pt x="18830" y="18473"/>
                  <a:pt x="18872" y="18517"/>
                  <a:pt x="18914" y="18559"/>
                </a:cubicBezTo>
                <a:cubicBezTo>
                  <a:pt x="18848" y="18068"/>
                  <a:pt x="18784" y="17563"/>
                  <a:pt x="18710" y="17109"/>
                </a:cubicBezTo>
                <a:cubicBezTo>
                  <a:pt x="18703" y="17063"/>
                  <a:pt x="18618" y="17272"/>
                  <a:pt x="18591" y="17457"/>
                </a:cubicBezTo>
                <a:cubicBezTo>
                  <a:pt x="18565" y="17644"/>
                  <a:pt x="18566" y="17948"/>
                  <a:pt x="18548" y="18377"/>
                </a:cubicBezTo>
                <a:cubicBezTo>
                  <a:pt x="18501" y="17841"/>
                  <a:pt x="18637" y="17194"/>
                  <a:pt x="18470" y="17143"/>
                </a:cubicBezTo>
                <a:cubicBezTo>
                  <a:pt x="18361" y="17110"/>
                  <a:pt x="18251" y="17092"/>
                  <a:pt x="18144" y="17169"/>
                </a:cubicBezTo>
                <a:cubicBezTo>
                  <a:pt x="18063" y="17228"/>
                  <a:pt x="17946" y="17016"/>
                  <a:pt x="17924" y="17758"/>
                </a:cubicBezTo>
                <a:cubicBezTo>
                  <a:pt x="17907" y="17359"/>
                  <a:pt x="17891" y="16959"/>
                  <a:pt x="17874" y="16559"/>
                </a:cubicBezTo>
                <a:cubicBezTo>
                  <a:pt x="17860" y="16573"/>
                  <a:pt x="17845" y="16587"/>
                  <a:pt x="17831" y="16602"/>
                </a:cubicBezTo>
                <a:cubicBezTo>
                  <a:pt x="17829" y="16695"/>
                  <a:pt x="17834" y="16828"/>
                  <a:pt x="17824" y="16872"/>
                </a:cubicBezTo>
                <a:cubicBezTo>
                  <a:pt x="17806" y="16954"/>
                  <a:pt x="17780" y="16986"/>
                  <a:pt x="17757" y="17038"/>
                </a:cubicBezTo>
                <a:cubicBezTo>
                  <a:pt x="17787" y="16684"/>
                  <a:pt x="17817" y="16331"/>
                  <a:pt x="17839" y="16079"/>
                </a:cubicBezTo>
                <a:cubicBezTo>
                  <a:pt x="17946" y="16348"/>
                  <a:pt x="18032" y="16566"/>
                  <a:pt x="18135" y="16827"/>
                </a:cubicBezTo>
                <a:cubicBezTo>
                  <a:pt x="18184" y="16256"/>
                  <a:pt x="18233" y="15692"/>
                  <a:pt x="18285" y="15092"/>
                </a:cubicBezTo>
                <a:cubicBezTo>
                  <a:pt x="18256" y="15037"/>
                  <a:pt x="18218" y="14961"/>
                  <a:pt x="18179" y="14886"/>
                </a:cubicBezTo>
                <a:cubicBezTo>
                  <a:pt x="18184" y="14804"/>
                  <a:pt x="18189" y="14721"/>
                  <a:pt x="18193" y="14639"/>
                </a:cubicBezTo>
                <a:cubicBezTo>
                  <a:pt x="18145" y="14620"/>
                  <a:pt x="18097" y="14601"/>
                  <a:pt x="18065" y="14589"/>
                </a:cubicBezTo>
                <a:cubicBezTo>
                  <a:pt x="18035" y="14911"/>
                  <a:pt x="18014" y="15151"/>
                  <a:pt x="17975" y="15574"/>
                </a:cubicBezTo>
                <a:cubicBezTo>
                  <a:pt x="17968" y="15105"/>
                  <a:pt x="17964" y="14832"/>
                  <a:pt x="17959" y="14533"/>
                </a:cubicBezTo>
                <a:cubicBezTo>
                  <a:pt x="17842" y="14474"/>
                  <a:pt x="17706" y="14406"/>
                  <a:pt x="17570" y="14337"/>
                </a:cubicBezTo>
                <a:cubicBezTo>
                  <a:pt x="17540" y="14995"/>
                  <a:pt x="17542" y="14982"/>
                  <a:pt x="17451" y="14564"/>
                </a:cubicBezTo>
                <a:cubicBezTo>
                  <a:pt x="17424" y="14442"/>
                  <a:pt x="17383" y="14366"/>
                  <a:pt x="17348" y="14356"/>
                </a:cubicBezTo>
                <a:cubicBezTo>
                  <a:pt x="17202" y="14315"/>
                  <a:pt x="17051" y="14411"/>
                  <a:pt x="16910" y="14255"/>
                </a:cubicBezTo>
                <a:cubicBezTo>
                  <a:pt x="16798" y="14131"/>
                  <a:pt x="16771" y="14275"/>
                  <a:pt x="16786" y="14899"/>
                </a:cubicBezTo>
                <a:cubicBezTo>
                  <a:pt x="16663" y="14049"/>
                  <a:pt x="16837" y="13985"/>
                  <a:pt x="16860" y="13756"/>
                </a:cubicBezTo>
                <a:cubicBezTo>
                  <a:pt x="16879" y="13858"/>
                  <a:pt x="16906" y="13999"/>
                  <a:pt x="16932" y="14140"/>
                </a:cubicBezTo>
                <a:cubicBezTo>
                  <a:pt x="16938" y="14055"/>
                  <a:pt x="16944" y="13969"/>
                  <a:pt x="16950" y="13884"/>
                </a:cubicBezTo>
                <a:cubicBezTo>
                  <a:pt x="16982" y="13753"/>
                  <a:pt x="17014" y="13623"/>
                  <a:pt x="17047" y="13493"/>
                </a:cubicBezTo>
                <a:cubicBezTo>
                  <a:pt x="17049" y="13650"/>
                  <a:pt x="17051" y="13808"/>
                  <a:pt x="17054" y="14014"/>
                </a:cubicBezTo>
                <a:cubicBezTo>
                  <a:pt x="17247" y="13630"/>
                  <a:pt x="17464" y="14347"/>
                  <a:pt x="17647" y="13453"/>
                </a:cubicBezTo>
                <a:cubicBezTo>
                  <a:pt x="17646" y="13419"/>
                  <a:pt x="17645" y="13320"/>
                  <a:pt x="17645" y="13288"/>
                </a:cubicBezTo>
                <a:cubicBezTo>
                  <a:pt x="17726" y="13460"/>
                  <a:pt x="17813" y="13643"/>
                  <a:pt x="17893" y="13814"/>
                </a:cubicBezTo>
                <a:cubicBezTo>
                  <a:pt x="17882" y="13841"/>
                  <a:pt x="17856" y="13914"/>
                  <a:pt x="17821" y="14006"/>
                </a:cubicBezTo>
                <a:cubicBezTo>
                  <a:pt x="18014" y="14475"/>
                  <a:pt x="18179" y="14319"/>
                  <a:pt x="18321" y="13553"/>
                </a:cubicBezTo>
                <a:cubicBezTo>
                  <a:pt x="18318" y="13537"/>
                  <a:pt x="18304" y="13456"/>
                  <a:pt x="18286" y="13349"/>
                </a:cubicBezTo>
                <a:cubicBezTo>
                  <a:pt x="18327" y="13312"/>
                  <a:pt x="18361" y="13280"/>
                  <a:pt x="18400" y="13245"/>
                </a:cubicBezTo>
                <a:cubicBezTo>
                  <a:pt x="18400" y="13620"/>
                  <a:pt x="18400" y="13969"/>
                  <a:pt x="18400" y="14457"/>
                </a:cubicBezTo>
                <a:cubicBezTo>
                  <a:pt x="18433" y="14175"/>
                  <a:pt x="18451" y="14023"/>
                  <a:pt x="18480" y="13776"/>
                </a:cubicBezTo>
                <a:cubicBezTo>
                  <a:pt x="18480" y="14070"/>
                  <a:pt x="18480" y="14227"/>
                  <a:pt x="18480" y="14434"/>
                </a:cubicBezTo>
                <a:cubicBezTo>
                  <a:pt x="18620" y="14037"/>
                  <a:pt x="18544" y="13704"/>
                  <a:pt x="18456" y="13312"/>
                </a:cubicBezTo>
                <a:cubicBezTo>
                  <a:pt x="18564" y="13348"/>
                  <a:pt x="18640" y="13374"/>
                  <a:pt x="18715" y="13398"/>
                </a:cubicBezTo>
                <a:cubicBezTo>
                  <a:pt x="18716" y="13449"/>
                  <a:pt x="18717" y="13502"/>
                  <a:pt x="18718" y="13553"/>
                </a:cubicBezTo>
                <a:cubicBezTo>
                  <a:pt x="18690" y="13611"/>
                  <a:pt x="18663" y="13670"/>
                  <a:pt x="18630" y="13739"/>
                </a:cubicBezTo>
                <a:cubicBezTo>
                  <a:pt x="18783" y="14320"/>
                  <a:pt x="18718" y="13258"/>
                  <a:pt x="18795" y="13193"/>
                </a:cubicBezTo>
                <a:cubicBezTo>
                  <a:pt x="18851" y="13730"/>
                  <a:pt x="18913" y="13702"/>
                  <a:pt x="18965" y="13030"/>
                </a:cubicBezTo>
                <a:cubicBezTo>
                  <a:pt x="18978" y="13188"/>
                  <a:pt x="18988" y="13302"/>
                  <a:pt x="18992" y="13346"/>
                </a:cubicBezTo>
                <a:cubicBezTo>
                  <a:pt x="19078" y="13448"/>
                  <a:pt x="19136" y="13548"/>
                  <a:pt x="19194" y="13577"/>
                </a:cubicBezTo>
                <a:cubicBezTo>
                  <a:pt x="19264" y="13612"/>
                  <a:pt x="19334" y="13586"/>
                  <a:pt x="19411" y="13586"/>
                </a:cubicBezTo>
                <a:cubicBezTo>
                  <a:pt x="19411" y="13567"/>
                  <a:pt x="19408" y="13404"/>
                  <a:pt x="19408" y="13357"/>
                </a:cubicBezTo>
                <a:cubicBezTo>
                  <a:pt x="19529" y="13456"/>
                  <a:pt x="19644" y="13550"/>
                  <a:pt x="19745" y="13634"/>
                </a:cubicBezTo>
                <a:cubicBezTo>
                  <a:pt x="19781" y="13189"/>
                  <a:pt x="19818" y="12742"/>
                  <a:pt x="19855" y="12295"/>
                </a:cubicBezTo>
                <a:cubicBezTo>
                  <a:pt x="19866" y="12304"/>
                  <a:pt x="19877" y="12311"/>
                  <a:pt x="19888" y="12321"/>
                </a:cubicBezTo>
                <a:cubicBezTo>
                  <a:pt x="19903" y="12657"/>
                  <a:pt x="19918" y="12994"/>
                  <a:pt x="19933" y="13333"/>
                </a:cubicBezTo>
                <a:cubicBezTo>
                  <a:pt x="20114" y="13346"/>
                  <a:pt x="19993" y="12256"/>
                  <a:pt x="20090" y="12019"/>
                </a:cubicBezTo>
                <a:cubicBezTo>
                  <a:pt x="20121" y="12499"/>
                  <a:pt x="20153" y="12979"/>
                  <a:pt x="20184" y="13461"/>
                </a:cubicBezTo>
                <a:cubicBezTo>
                  <a:pt x="20195" y="13439"/>
                  <a:pt x="20207" y="13418"/>
                  <a:pt x="20218" y="13397"/>
                </a:cubicBezTo>
                <a:cubicBezTo>
                  <a:pt x="20202" y="13057"/>
                  <a:pt x="20185" y="12716"/>
                  <a:pt x="20165" y="12295"/>
                </a:cubicBezTo>
                <a:cubicBezTo>
                  <a:pt x="20209" y="12272"/>
                  <a:pt x="20272" y="12238"/>
                  <a:pt x="20346" y="12198"/>
                </a:cubicBezTo>
                <a:cubicBezTo>
                  <a:pt x="20346" y="12163"/>
                  <a:pt x="20346" y="12098"/>
                  <a:pt x="20346" y="12032"/>
                </a:cubicBezTo>
                <a:cubicBezTo>
                  <a:pt x="20361" y="12065"/>
                  <a:pt x="20375" y="12099"/>
                  <a:pt x="20389" y="12133"/>
                </a:cubicBezTo>
                <a:cubicBezTo>
                  <a:pt x="20364" y="12315"/>
                  <a:pt x="20329" y="12479"/>
                  <a:pt x="20315" y="12685"/>
                </a:cubicBezTo>
                <a:cubicBezTo>
                  <a:pt x="20297" y="12960"/>
                  <a:pt x="20294" y="13266"/>
                  <a:pt x="20280" y="13707"/>
                </a:cubicBezTo>
                <a:cubicBezTo>
                  <a:pt x="20357" y="13080"/>
                  <a:pt x="20416" y="12602"/>
                  <a:pt x="20486" y="12030"/>
                </a:cubicBezTo>
                <a:cubicBezTo>
                  <a:pt x="20486" y="12397"/>
                  <a:pt x="20486" y="12627"/>
                  <a:pt x="20486" y="12803"/>
                </a:cubicBezTo>
                <a:cubicBezTo>
                  <a:pt x="20531" y="12575"/>
                  <a:pt x="20577" y="12340"/>
                  <a:pt x="20626" y="12087"/>
                </a:cubicBezTo>
                <a:cubicBezTo>
                  <a:pt x="20659" y="12352"/>
                  <a:pt x="20682" y="12542"/>
                  <a:pt x="20715" y="12808"/>
                </a:cubicBezTo>
                <a:cubicBezTo>
                  <a:pt x="20721" y="12535"/>
                  <a:pt x="20724" y="12378"/>
                  <a:pt x="20730" y="12112"/>
                </a:cubicBezTo>
                <a:cubicBezTo>
                  <a:pt x="20803" y="12222"/>
                  <a:pt x="20870" y="12323"/>
                  <a:pt x="20943" y="12432"/>
                </a:cubicBezTo>
                <a:cubicBezTo>
                  <a:pt x="20951" y="12254"/>
                  <a:pt x="20964" y="11958"/>
                  <a:pt x="20978" y="11655"/>
                </a:cubicBezTo>
                <a:cubicBezTo>
                  <a:pt x="20823" y="11655"/>
                  <a:pt x="20687" y="11655"/>
                  <a:pt x="20551" y="11655"/>
                </a:cubicBezTo>
                <a:cubicBezTo>
                  <a:pt x="20567" y="10926"/>
                  <a:pt x="20586" y="10868"/>
                  <a:pt x="20706" y="11117"/>
                </a:cubicBezTo>
                <a:close/>
              </a:path>
            </a:pathLst>
          </a:custGeom>
        </p:spPr>
        <p:txBody>
          <a:bodyPr/>
          <a:lstStyle/>
          <a:p>
            <a:pPr defTabSz="642937">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p>
        </p:txBody>
      </p:sp>
      <p:sp>
        <p:nvSpPr>
          <p:cNvPr id="890" name="Title"/>
          <p:cNvSpPr txBox="1">
            <a:spLocks noGrp="1"/>
          </p:cNvSpPr>
          <p:nvPr>
            <p:ph type="title"/>
          </p:nvPr>
        </p:nvSpPr>
        <p:spPr>
          <a:xfrm>
            <a:off x="9817768" y="1805157"/>
            <a:ext cx="12327388" cy="984569"/>
          </a:xfrm>
          <a:prstGeom prst="rect">
            <a:avLst/>
          </a:prstGeom>
        </p:spPr>
        <p:txBody>
          <a:bodyPr/>
          <a:lstStyle/>
          <a:p>
            <a:r>
              <a:rPr lang="fr-FR" sz="4400" dirty="0" smtClean="0"/>
              <a:t>L’Allemagne</a:t>
            </a:r>
            <a:endParaRPr sz="4400" dirty="0"/>
          </a:p>
        </p:txBody>
      </p:sp>
      <p:sp>
        <p:nvSpPr>
          <p:cNvPr id="891" name="Shape"/>
          <p:cNvSpPr>
            <a:spLocks noGrp="1"/>
          </p:cNvSpPr>
          <p:nvPr>
            <p:ph type="body" idx="15"/>
          </p:nvPr>
        </p:nvSpPr>
        <p:spPr>
          <a:xfrm>
            <a:off x="8581313" y="7702771"/>
            <a:ext cx="1236455" cy="1178650"/>
          </a:xfrm>
          <a:custGeom>
            <a:avLst/>
            <a:gdLst/>
            <a:ahLst/>
            <a:cxnLst>
              <a:cxn ang="0">
                <a:pos x="wd2" y="hd2"/>
              </a:cxn>
              <a:cxn ang="5400000">
                <a:pos x="wd2" y="hd2"/>
              </a:cxn>
              <a:cxn ang="10800000">
                <a:pos x="wd2" y="hd2"/>
              </a:cxn>
              <a:cxn ang="16200000">
                <a:pos x="wd2" y="hd2"/>
              </a:cxn>
            </a:cxnLst>
            <a:rect l="0" t="0" r="r" b="b"/>
            <a:pathLst>
              <a:path w="21568" h="21583" extrusionOk="0">
                <a:moveTo>
                  <a:pt x="16592" y="2"/>
                </a:moveTo>
                <a:cubicBezTo>
                  <a:pt x="16492" y="-9"/>
                  <a:pt x="16386" y="16"/>
                  <a:pt x="16290" y="57"/>
                </a:cubicBezTo>
                <a:cubicBezTo>
                  <a:pt x="16249" y="74"/>
                  <a:pt x="16225" y="182"/>
                  <a:pt x="16193" y="245"/>
                </a:cubicBezTo>
                <a:cubicBezTo>
                  <a:pt x="16240" y="268"/>
                  <a:pt x="16289" y="302"/>
                  <a:pt x="16336" y="306"/>
                </a:cubicBezTo>
                <a:cubicBezTo>
                  <a:pt x="16441" y="316"/>
                  <a:pt x="16545" y="312"/>
                  <a:pt x="16650" y="312"/>
                </a:cubicBezTo>
                <a:cubicBezTo>
                  <a:pt x="16653" y="348"/>
                  <a:pt x="16656" y="380"/>
                  <a:pt x="16659" y="416"/>
                </a:cubicBezTo>
                <a:cubicBezTo>
                  <a:pt x="16603" y="443"/>
                  <a:pt x="16546" y="497"/>
                  <a:pt x="16491" y="495"/>
                </a:cubicBezTo>
                <a:cubicBezTo>
                  <a:pt x="16260" y="486"/>
                  <a:pt x="16030" y="460"/>
                  <a:pt x="15799" y="440"/>
                </a:cubicBezTo>
                <a:cubicBezTo>
                  <a:pt x="15671" y="429"/>
                  <a:pt x="15542" y="420"/>
                  <a:pt x="15414" y="404"/>
                </a:cubicBezTo>
                <a:cubicBezTo>
                  <a:pt x="15307" y="390"/>
                  <a:pt x="15200" y="344"/>
                  <a:pt x="15095" y="355"/>
                </a:cubicBezTo>
                <a:cubicBezTo>
                  <a:pt x="14983" y="367"/>
                  <a:pt x="14871" y="428"/>
                  <a:pt x="14731" y="477"/>
                </a:cubicBezTo>
                <a:cubicBezTo>
                  <a:pt x="14755" y="314"/>
                  <a:pt x="14770" y="216"/>
                  <a:pt x="14785" y="118"/>
                </a:cubicBezTo>
                <a:cubicBezTo>
                  <a:pt x="14476" y="3"/>
                  <a:pt x="14417" y="373"/>
                  <a:pt x="14295" y="623"/>
                </a:cubicBezTo>
                <a:cubicBezTo>
                  <a:pt x="14133" y="296"/>
                  <a:pt x="13756" y="295"/>
                  <a:pt x="13548" y="550"/>
                </a:cubicBezTo>
                <a:cubicBezTo>
                  <a:pt x="13464" y="495"/>
                  <a:pt x="13378" y="393"/>
                  <a:pt x="13343" y="422"/>
                </a:cubicBezTo>
                <a:cubicBezTo>
                  <a:pt x="13121" y="604"/>
                  <a:pt x="12922" y="745"/>
                  <a:pt x="12643" y="616"/>
                </a:cubicBezTo>
                <a:cubicBezTo>
                  <a:pt x="12449" y="527"/>
                  <a:pt x="12219" y="591"/>
                  <a:pt x="12006" y="586"/>
                </a:cubicBezTo>
                <a:cubicBezTo>
                  <a:pt x="11905" y="584"/>
                  <a:pt x="11803" y="567"/>
                  <a:pt x="11704" y="586"/>
                </a:cubicBezTo>
                <a:cubicBezTo>
                  <a:pt x="11466" y="631"/>
                  <a:pt x="11225" y="671"/>
                  <a:pt x="10991" y="750"/>
                </a:cubicBezTo>
                <a:cubicBezTo>
                  <a:pt x="10704" y="848"/>
                  <a:pt x="10421" y="982"/>
                  <a:pt x="10136" y="1097"/>
                </a:cubicBezTo>
                <a:cubicBezTo>
                  <a:pt x="10040" y="1136"/>
                  <a:pt x="9932" y="1221"/>
                  <a:pt x="9847" y="1188"/>
                </a:cubicBezTo>
                <a:cubicBezTo>
                  <a:pt x="9372" y="1005"/>
                  <a:pt x="8962" y="1257"/>
                  <a:pt x="8548" y="1541"/>
                </a:cubicBezTo>
                <a:cubicBezTo>
                  <a:pt x="8169" y="1799"/>
                  <a:pt x="7784" y="2030"/>
                  <a:pt x="7395" y="2252"/>
                </a:cubicBezTo>
                <a:cubicBezTo>
                  <a:pt x="7186" y="2372"/>
                  <a:pt x="6961" y="2441"/>
                  <a:pt x="6745" y="2538"/>
                </a:cubicBezTo>
                <a:cubicBezTo>
                  <a:pt x="5965" y="2891"/>
                  <a:pt x="5188" y="3250"/>
                  <a:pt x="4406" y="3596"/>
                </a:cubicBezTo>
                <a:cubicBezTo>
                  <a:pt x="4214" y="3682"/>
                  <a:pt x="4011" y="3714"/>
                  <a:pt x="3815" y="3785"/>
                </a:cubicBezTo>
                <a:cubicBezTo>
                  <a:pt x="3506" y="3897"/>
                  <a:pt x="3188" y="3983"/>
                  <a:pt x="2893" y="4150"/>
                </a:cubicBezTo>
                <a:cubicBezTo>
                  <a:pt x="2407" y="4424"/>
                  <a:pt x="1934" y="4749"/>
                  <a:pt x="1459" y="5062"/>
                </a:cubicBezTo>
                <a:cubicBezTo>
                  <a:pt x="1365" y="5124"/>
                  <a:pt x="1283" y="5228"/>
                  <a:pt x="1195" y="5311"/>
                </a:cubicBezTo>
                <a:cubicBezTo>
                  <a:pt x="1210" y="5357"/>
                  <a:pt x="1226" y="5400"/>
                  <a:pt x="1242" y="5445"/>
                </a:cubicBezTo>
                <a:cubicBezTo>
                  <a:pt x="1678" y="5255"/>
                  <a:pt x="2113" y="5064"/>
                  <a:pt x="2549" y="4874"/>
                </a:cubicBezTo>
                <a:cubicBezTo>
                  <a:pt x="2555" y="4900"/>
                  <a:pt x="2564" y="4927"/>
                  <a:pt x="2570" y="4953"/>
                </a:cubicBezTo>
                <a:cubicBezTo>
                  <a:pt x="2474" y="5018"/>
                  <a:pt x="2378" y="5106"/>
                  <a:pt x="2277" y="5147"/>
                </a:cubicBezTo>
                <a:cubicBezTo>
                  <a:pt x="1845" y="5322"/>
                  <a:pt x="1413" y="5491"/>
                  <a:pt x="977" y="5646"/>
                </a:cubicBezTo>
                <a:cubicBezTo>
                  <a:pt x="734" y="5732"/>
                  <a:pt x="576" y="5952"/>
                  <a:pt x="592" y="6193"/>
                </a:cubicBezTo>
                <a:cubicBezTo>
                  <a:pt x="732" y="6230"/>
                  <a:pt x="865" y="6268"/>
                  <a:pt x="998" y="6303"/>
                </a:cubicBezTo>
                <a:cubicBezTo>
                  <a:pt x="1000" y="6332"/>
                  <a:pt x="1005" y="6358"/>
                  <a:pt x="1007" y="6388"/>
                </a:cubicBezTo>
                <a:cubicBezTo>
                  <a:pt x="761" y="6533"/>
                  <a:pt x="419" y="6398"/>
                  <a:pt x="286" y="6868"/>
                </a:cubicBezTo>
                <a:cubicBezTo>
                  <a:pt x="456" y="7047"/>
                  <a:pt x="436" y="7105"/>
                  <a:pt x="80" y="7428"/>
                </a:cubicBezTo>
                <a:cubicBezTo>
                  <a:pt x="296" y="7412"/>
                  <a:pt x="480" y="7400"/>
                  <a:pt x="688" y="7385"/>
                </a:cubicBezTo>
                <a:cubicBezTo>
                  <a:pt x="494" y="7693"/>
                  <a:pt x="126" y="7500"/>
                  <a:pt x="1" y="8006"/>
                </a:cubicBezTo>
                <a:cubicBezTo>
                  <a:pt x="97" y="7971"/>
                  <a:pt x="165" y="7951"/>
                  <a:pt x="231" y="7927"/>
                </a:cubicBezTo>
                <a:cubicBezTo>
                  <a:pt x="351" y="7884"/>
                  <a:pt x="467" y="7835"/>
                  <a:pt x="588" y="7799"/>
                </a:cubicBezTo>
                <a:cubicBezTo>
                  <a:pt x="876" y="7712"/>
                  <a:pt x="1166" y="7633"/>
                  <a:pt x="1455" y="7549"/>
                </a:cubicBezTo>
                <a:cubicBezTo>
                  <a:pt x="1584" y="7512"/>
                  <a:pt x="1711" y="7468"/>
                  <a:pt x="1841" y="7440"/>
                </a:cubicBezTo>
                <a:cubicBezTo>
                  <a:pt x="1848" y="7439"/>
                  <a:pt x="1869" y="7544"/>
                  <a:pt x="1879" y="7586"/>
                </a:cubicBezTo>
                <a:cubicBezTo>
                  <a:pt x="2276" y="7512"/>
                  <a:pt x="2605" y="6999"/>
                  <a:pt x="3094" y="7282"/>
                </a:cubicBezTo>
                <a:cubicBezTo>
                  <a:pt x="2357" y="7676"/>
                  <a:pt x="1648" y="8053"/>
                  <a:pt x="940" y="8431"/>
                </a:cubicBezTo>
                <a:cubicBezTo>
                  <a:pt x="940" y="8442"/>
                  <a:pt x="939" y="8451"/>
                  <a:pt x="940" y="8462"/>
                </a:cubicBezTo>
                <a:cubicBezTo>
                  <a:pt x="1094" y="8433"/>
                  <a:pt x="1250" y="8404"/>
                  <a:pt x="1363" y="8383"/>
                </a:cubicBezTo>
                <a:cubicBezTo>
                  <a:pt x="1256" y="8490"/>
                  <a:pt x="1135" y="8615"/>
                  <a:pt x="1015" y="8735"/>
                </a:cubicBezTo>
                <a:cubicBezTo>
                  <a:pt x="954" y="8716"/>
                  <a:pt x="892" y="8700"/>
                  <a:pt x="831" y="8650"/>
                </a:cubicBezTo>
                <a:cubicBezTo>
                  <a:pt x="798" y="8624"/>
                  <a:pt x="714" y="8642"/>
                  <a:pt x="697" y="8681"/>
                </a:cubicBezTo>
                <a:cubicBezTo>
                  <a:pt x="672" y="8735"/>
                  <a:pt x="668" y="8838"/>
                  <a:pt x="688" y="8900"/>
                </a:cubicBezTo>
                <a:cubicBezTo>
                  <a:pt x="746" y="9078"/>
                  <a:pt x="843" y="9181"/>
                  <a:pt x="965" y="9228"/>
                </a:cubicBezTo>
                <a:cubicBezTo>
                  <a:pt x="968" y="9255"/>
                  <a:pt x="970" y="9280"/>
                  <a:pt x="973" y="9307"/>
                </a:cubicBezTo>
                <a:cubicBezTo>
                  <a:pt x="1019" y="9300"/>
                  <a:pt x="1065" y="9290"/>
                  <a:pt x="1112" y="9283"/>
                </a:cubicBezTo>
                <a:cubicBezTo>
                  <a:pt x="1199" y="9290"/>
                  <a:pt x="1248" y="9346"/>
                  <a:pt x="1271" y="9435"/>
                </a:cubicBezTo>
                <a:cubicBezTo>
                  <a:pt x="1187" y="9483"/>
                  <a:pt x="1103" y="9533"/>
                  <a:pt x="1019" y="9581"/>
                </a:cubicBezTo>
                <a:cubicBezTo>
                  <a:pt x="1013" y="9579"/>
                  <a:pt x="1005" y="9577"/>
                  <a:pt x="998" y="9575"/>
                </a:cubicBezTo>
                <a:cubicBezTo>
                  <a:pt x="988" y="9593"/>
                  <a:pt x="985" y="9598"/>
                  <a:pt x="982" y="9605"/>
                </a:cubicBezTo>
                <a:cubicBezTo>
                  <a:pt x="959" y="9618"/>
                  <a:pt x="937" y="9629"/>
                  <a:pt x="915" y="9642"/>
                </a:cubicBezTo>
                <a:cubicBezTo>
                  <a:pt x="936" y="9679"/>
                  <a:pt x="951" y="9702"/>
                  <a:pt x="969" y="9733"/>
                </a:cubicBezTo>
                <a:cubicBezTo>
                  <a:pt x="965" y="9808"/>
                  <a:pt x="965" y="9884"/>
                  <a:pt x="977" y="9958"/>
                </a:cubicBezTo>
                <a:cubicBezTo>
                  <a:pt x="923" y="9986"/>
                  <a:pt x="870" y="10011"/>
                  <a:pt x="797" y="10049"/>
                </a:cubicBezTo>
                <a:cubicBezTo>
                  <a:pt x="885" y="10163"/>
                  <a:pt x="962" y="10247"/>
                  <a:pt x="1040" y="10353"/>
                </a:cubicBezTo>
                <a:cubicBezTo>
                  <a:pt x="1054" y="10486"/>
                  <a:pt x="1053" y="10627"/>
                  <a:pt x="994" y="10779"/>
                </a:cubicBezTo>
                <a:cubicBezTo>
                  <a:pt x="905" y="11008"/>
                  <a:pt x="1293" y="11361"/>
                  <a:pt x="1501" y="11223"/>
                </a:cubicBezTo>
                <a:cubicBezTo>
                  <a:pt x="1665" y="11114"/>
                  <a:pt x="1667" y="11257"/>
                  <a:pt x="1686" y="11332"/>
                </a:cubicBezTo>
                <a:cubicBezTo>
                  <a:pt x="1608" y="11492"/>
                  <a:pt x="1549" y="11607"/>
                  <a:pt x="1506" y="11697"/>
                </a:cubicBezTo>
                <a:cubicBezTo>
                  <a:pt x="1433" y="11715"/>
                  <a:pt x="1324" y="11707"/>
                  <a:pt x="1313" y="11752"/>
                </a:cubicBezTo>
                <a:cubicBezTo>
                  <a:pt x="1286" y="11858"/>
                  <a:pt x="1275" y="12017"/>
                  <a:pt x="1313" y="12105"/>
                </a:cubicBezTo>
                <a:cubicBezTo>
                  <a:pt x="1399" y="12302"/>
                  <a:pt x="1518" y="12471"/>
                  <a:pt x="1610" y="12628"/>
                </a:cubicBezTo>
                <a:cubicBezTo>
                  <a:pt x="1317" y="12641"/>
                  <a:pt x="1130" y="12818"/>
                  <a:pt x="1091" y="13102"/>
                </a:cubicBezTo>
                <a:cubicBezTo>
                  <a:pt x="999" y="13173"/>
                  <a:pt x="898" y="13254"/>
                  <a:pt x="856" y="13376"/>
                </a:cubicBezTo>
                <a:cubicBezTo>
                  <a:pt x="727" y="13753"/>
                  <a:pt x="983" y="13793"/>
                  <a:pt x="1124" y="13941"/>
                </a:cubicBezTo>
                <a:cubicBezTo>
                  <a:pt x="1049" y="13959"/>
                  <a:pt x="986" y="13957"/>
                  <a:pt x="923" y="13953"/>
                </a:cubicBezTo>
                <a:cubicBezTo>
                  <a:pt x="727" y="13943"/>
                  <a:pt x="660" y="14071"/>
                  <a:pt x="751" y="14312"/>
                </a:cubicBezTo>
                <a:cubicBezTo>
                  <a:pt x="791" y="14419"/>
                  <a:pt x="850" y="14525"/>
                  <a:pt x="919" y="14592"/>
                </a:cubicBezTo>
                <a:cubicBezTo>
                  <a:pt x="1129" y="14798"/>
                  <a:pt x="1134" y="14791"/>
                  <a:pt x="936" y="15103"/>
                </a:cubicBezTo>
                <a:cubicBezTo>
                  <a:pt x="1078" y="15261"/>
                  <a:pt x="1202" y="15462"/>
                  <a:pt x="1359" y="15559"/>
                </a:cubicBezTo>
                <a:cubicBezTo>
                  <a:pt x="1520" y="15659"/>
                  <a:pt x="1712" y="15651"/>
                  <a:pt x="1887" y="15711"/>
                </a:cubicBezTo>
                <a:cubicBezTo>
                  <a:pt x="1946" y="15731"/>
                  <a:pt x="2021" y="15806"/>
                  <a:pt x="2038" y="15881"/>
                </a:cubicBezTo>
                <a:cubicBezTo>
                  <a:pt x="2056" y="15961"/>
                  <a:pt x="2015" y="16067"/>
                  <a:pt x="1992" y="16210"/>
                </a:cubicBezTo>
                <a:cubicBezTo>
                  <a:pt x="1826" y="15931"/>
                  <a:pt x="1771" y="15873"/>
                  <a:pt x="1610" y="16015"/>
                </a:cubicBezTo>
                <a:cubicBezTo>
                  <a:pt x="1335" y="16260"/>
                  <a:pt x="977" y="16418"/>
                  <a:pt x="927" y="17019"/>
                </a:cubicBezTo>
                <a:cubicBezTo>
                  <a:pt x="683" y="17155"/>
                  <a:pt x="331" y="17611"/>
                  <a:pt x="219" y="17955"/>
                </a:cubicBezTo>
                <a:cubicBezTo>
                  <a:pt x="200" y="18012"/>
                  <a:pt x="173" y="18090"/>
                  <a:pt x="185" y="18138"/>
                </a:cubicBezTo>
                <a:cubicBezTo>
                  <a:pt x="250" y="18389"/>
                  <a:pt x="165" y="18556"/>
                  <a:pt x="59" y="18734"/>
                </a:cubicBezTo>
                <a:cubicBezTo>
                  <a:pt x="15" y="18809"/>
                  <a:pt x="-16" y="18968"/>
                  <a:pt x="9" y="19044"/>
                </a:cubicBezTo>
                <a:cubicBezTo>
                  <a:pt x="30" y="19107"/>
                  <a:pt x="142" y="19104"/>
                  <a:pt x="215" y="19129"/>
                </a:cubicBezTo>
                <a:cubicBezTo>
                  <a:pt x="239" y="19137"/>
                  <a:pt x="265" y="19138"/>
                  <a:pt x="311" y="19141"/>
                </a:cubicBezTo>
                <a:cubicBezTo>
                  <a:pt x="234" y="19360"/>
                  <a:pt x="171" y="19546"/>
                  <a:pt x="85" y="19792"/>
                </a:cubicBezTo>
                <a:cubicBezTo>
                  <a:pt x="309" y="19878"/>
                  <a:pt x="538" y="19949"/>
                  <a:pt x="759" y="20053"/>
                </a:cubicBezTo>
                <a:cubicBezTo>
                  <a:pt x="1272" y="20294"/>
                  <a:pt x="1775" y="20566"/>
                  <a:pt x="2289" y="20795"/>
                </a:cubicBezTo>
                <a:cubicBezTo>
                  <a:pt x="2523" y="20900"/>
                  <a:pt x="2793" y="21055"/>
                  <a:pt x="3010" y="20978"/>
                </a:cubicBezTo>
                <a:cubicBezTo>
                  <a:pt x="3330" y="20864"/>
                  <a:pt x="3591" y="20988"/>
                  <a:pt x="3845" y="21166"/>
                </a:cubicBezTo>
                <a:cubicBezTo>
                  <a:pt x="4208" y="21421"/>
                  <a:pt x="4587" y="21536"/>
                  <a:pt x="4981" y="21580"/>
                </a:cubicBezTo>
                <a:cubicBezTo>
                  <a:pt x="5080" y="21591"/>
                  <a:pt x="5187" y="21566"/>
                  <a:pt x="5282" y="21525"/>
                </a:cubicBezTo>
                <a:cubicBezTo>
                  <a:pt x="5323" y="21508"/>
                  <a:pt x="5343" y="21406"/>
                  <a:pt x="5375" y="21343"/>
                </a:cubicBezTo>
                <a:cubicBezTo>
                  <a:pt x="5328" y="21320"/>
                  <a:pt x="5284" y="21280"/>
                  <a:pt x="5236" y="21276"/>
                </a:cubicBezTo>
                <a:cubicBezTo>
                  <a:pt x="5131" y="21266"/>
                  <a:pt x="5023" y="21276"/>
                  <a:pt x="4918" y="21276"/>
                </a:cubicBezTo>
                <a:cubicBezTo>
                  <a:pt x="4915" y="21240"/>
                  <a:pt x="4912" y="21202"/>
                  <a:pt x="4909" y="21166"/>
                </a:cubicBezTo>
                <a:cubicBezTo>
                  <a:pt x="4965" y="21139"/>
                  <a:pt x="5022" y="21085"/>
                  <a:pt x="5077" y="21087"/>
                </a:cubicBezTo>
                <a:cubicBezTo>
                  <a:pt x="5308" y="21096"/>
                  <a:pt x="5538" y="21122"/>
                  <a:pt x="5769" y="21142"/>
                </a:cubicBezTo>
                <a:cubicBezTo>
                  <a:pt x="5897" y="21153"/>
                  <a:pt x="6026" y="21168"/>
                  <a:pt x="6154" y="21184"/>
                </a:cubicBezTo>
                <a:cubicBezTo>
                  <a:pt x="6261" y="21198"/>
                  <a:pt x="6368" y="21238"/>
                  <a:pt x="6473" y="21227"/>
                </a:cubicBezTo>
                <a:cubicBezTo>
                  <a:pt x="6585" y="21215"/>
                  <a:pt x="6697" y="21154"/>
                  <a:pt x="6837" y="21105"/>
                </a:cubicBezTo>
                <a:cubicBezTo>
                  <a:pt x="6813" y="21268"/>
                  <a:pt x="6798" y="21372"/>
                  <a:pt x="6783" y="21470"/>
                </a:cubicBezTo>
                <a:cubicBezTo>
                  <a:pt x="7092" y="21585"/>
                  <a:pt x="7156" y="21209"/>
                  <a:pt x="7278" y="20959"/>
                </a:cubicBezTo>
                <a:cubicBezTo>
                  <a:pt x="7439" y="21286"/>
                  <a:pt x="7812" y="21293"/>
                  <a:pt x="8020" y="21039"/>
                </a:cubicBezTo>
                <a:cubicBezTo>
                  <a:pt x="8104" y="21093"/>
                  <a:pt x="8190" y="21189"/>
                  <a:pt x="8225" y="21160"/>
                </a:cubicBezTo>
                <a:cubicBezTo>
                  <a:pt x="8447" y="20978"/>
                  <a:pt x="8651" y="20837"/>
                  <a:pt x="8929" y="20966"/>
                </a:cubicBezTo>
                <a:cubicBezTo>
                  <a:pt x="9124" y="21055"/>
                  <a:pt x="9349" y="20997"/>
                  <a:pt x="9562" y="21002"/>
                </a:cubicBezTo>
                <a:cubicBezTo>
                  <a:pt x="9663" y="21004"/>
                  <a:pt x="9769" y="21021"/>
                  <a:pt x="9868" y="21002"/>
                </a:cubicBezTo>
                <a:cubicBezTo>
                  <a:pt x="10107" y="20957"/>
                  <a:pt x="10343" y="20911"/>
                  <a:pt x="10577" y="20832"/>
                </a:cubicBezTo>
                <a:cubicBezTo>
                  <a:pt x="10864" y="20734"/>
                  <a:pt x="11147" y="20600"/>
                  <a:pt x="11432" y="20485"/>
                </a:cubicBezTo>
                <a:cubicBezTo>
                  <a:pt x="11528" y="20446"/>
                  <a:pt x="11636" y="20361"/>
                  <a:pt x="11721" y="20394"/>
                </a:cubicBezTo>
                <a:cubicBezTo>
                  <a:pt x="12196" y="20577"/>
                  <a:pt x="12606" y="20331"/>
                  <a:pt x="13020" y="20047"/>
                </a:cubicBezTo>
                <a:cubicBezTo>
                  <a:pt x="13399" y="19789"/>
                  <a:pt x="13788" y="19552"/>
                  <a:pt x="14177" y="19330"/>
                </a:cubicBezTo>
                <a:cubicBezTo>
                  <a:pt x="14386" y="19210"/>
                  <a:pt x="14607" y="19147"/>
                  <a:pt x="14823" y="19050"/>
                </a:cubicBezTo>
                <a:cubicBezTo>
                  <a:pt x="15603" y="18697"/>
                  <a:pt x="16380" y="18332"/>
                  <a:pt x="17162" y="17986"/>
                </a:cubicBezTo>
                <a:cubicBezTo>
                  <a:pt x="17354" y="17900"/>
                  <a:pt x="17561" y="17868"/>
                  <a:pt x="17757" y="17797"/>
                </a:cubicBezTo>
                <a:cubicBezTo>
                  <a:pt x="18066" y="17685"/>
                  <a:pt x="18380" y="17605"/>
                  <a:pt x="18675" y="17438"/>
                </a:cubicBezTo>
                <a:cubicBezTo>
                  <a:pt x="19161" y="17164"/>
                  <a:pt x="19634" y="16833"/>
                  <a:pt x="20109" y="16520"/>
                </a:cubicBezTo>
                <a:cubicBezTo>
                  <a:pt x="20203" y="16458"/>
                  <a:pt x="20285" y="16360"/>
                  <a:pt x="20373" y="16277"/>
                </a:cubicBezTo>
                <a:cubicBezTo>
                  <a:pt x="20358" y="16231"/>
                  <a:pt x="20342" y="16182"/>
                  <a:pt x="20326" y="16137"/>
                </a:cubicBezTo>
                <a:cubicBezTo>
                  <a:pt x="19890" y="16327"/>
                  <a:pt x="19455" y="16518"/>
                  <a:pt x="19019" y="16708"/>
                </a:cubicBezTo>
                <a:cubicBezTo>
                  <a:pt x="19013" y="16682"/>
                  <a:pt x="19008" y="16655"/>
                  <a:pt x="19002" y="16629"/>
                </a:cubicBezTo>
                <a:cubicBezTo>
                  <a:pt x="19099" y="16564"/>
                  <a:pt x="19190" y="16482"/>
                  <a:pt x="19291" y="16441"/>
                </a:cubicBezTo>
                <a:cubicBezTo>
                  <a:pt x="19723" y="16266"/>
                  <a:pt x="20155" y="16097"/>
                  <a:pt x="20591" y="15942"/>
                </a:cubicBezTo>
                <a:cubicBezTo>
                  <a:pt x="20834" y="15856"/>
                  <a:pt x="20992" y="15630"/>
                  <a:pt x="20976" y="15389"/>
                </a:cubicBezTo>
                <a:cubicBezTo>
                  <a:pt x="20836" y="15352"/>
                  <a:pt x="20703" y="15320"/>
                  <a:pt x="20570" y="15285"/>
                </a:cubicBezTo>
                <a:cubicBezTo>
                  <a:pt x="20568" y="15256"/>
                  <a:pt x="20567" y="15224"/>
                  <a:pt x="20565" y="15194"/>
                </a:cubicBezTo>
                <a:cubicBezTo>
                  <a:pt x="20811" y="15049"/>
                  <a:pt x="21153" y="15184"/>
                  <a:pt x="21286" y="14714"/>
                </a:cubicBezTo>
                <a:cubicBezTo>
                  <a:pt x="21116" y="14535"/>
                  <a:pt x="21136" y="14477"/>
                  <a:pt x="21492" y="14154"/>
                </a:cubicBezTo>
                <a:cubicBezTo>
                  <a:pt x="21276" y="14170"/>
                  <a:pt x="21088" y="14182"/>
                  <a:pt x="20880" y="14197"/>
                </a:cubicBezTo>
                <a:cubicBezTo>
                  <a:pt x="21074" y="13889"/>
                  <a:pt x="21442" y="14082"/>
                  <a:pt x="21567" y="13576"/>
                </a:cubicBezTo>
                <a:cubicBezTo>
                  <a:pt x="21471" y="13611"/>
                  <a:pt x="21408" y="13637"/>
                  <a:pt x="21341" y="13662"/>
                </a:cubicBezTo>
                <a:cubicBezTo>
                  <a:pt x="21222" y="13704"/>
                  <a:pt x="21101" y="13753"/>
                  <a:pt x="20980" y="13789"/>
                </a:cubicBezTo>
                <a:cubicBezTo>
                  <a:pt x="20692" y="13876"/>
                  <a:pt x="20402" y="13955"/>
                  <a:pt x="20113" y="14039"/>
                </a:cubicBezTo>
                <a:cubicBezTo>
                  <a:pt x="19984" y="14076"/>
                  <a:pt x="19857" y="14114"/>
                  <a:pt x="19727" y="14142"/>
                </a:cubicBezTo>
                <a:cubicBezTo>
                  <a:pt x="19720" y="14143"/>
                  <a:pt x="19703" y="14038"/>
                  <a:pt x="19694" y="13996"/>
                </a:cubicBezTo>
                <a:cubicBezTo>
                  <a:pt x="19297" y="14070"/>
                  <a:pt x="18968" y="14583"/>
                  <a:pt x="18478" y="14300"/>
                </a:cubicBezTo>
                <a:cubicBezTo>
                  <a:pt x="19215" y="13906"/>
                  <a:pt x="19920" y="13529"/>
                  <a:pt x="20628" y="13151"/>
                </a:cubicBezTo>
                <a:cubicBezTo>
                  <a:pt x="20628" y="13140"/>
                  <a:pt x="20629" y="13131"/>
                  <a:pt x="20628" y="13120"/>
                </a:cubicBezTo>
                <a:cubicBezTo>
                  <a:pt x="20474" y="13149"/>
                  <a:pt x="20318" y="13178"/>
                  <a:pt x="20205" y="13199"/>
                </a:cubicBezTo>
                <a:cubicBezTo>
                  <a:pt x="20312" y="13092"/>
                  <a:pt x="20437" y="12973"/>
                  <a:pt x="20557" y="12853"/>
                </a:cubicBezTo>
                <a:cubicBezTo>
                  <a:pt x="20618" y="12872"/>
                  <a:pt x="20680" y="12888"/>
                  <a:pt x="20741" y="12938"/>
                </a:cubicBezTo>
                <a:cubicBezTo>
                  <a:pt x="20774" y="12964"/>
                  <a:pt x="20854" y="12946"/>
                  <a:pt x="20871" y="12907"/>
                </a:cubicBezTo>
                <a:cubicBezTo>
                  <a:pt x="20896" y="12853"/>
                  <a:pt x="20900" y="12744"/>
                  <a:pt x="20880" y="12682"/>
                </a:cubicBezTo>
                <a:cubicBezTo>
                  <a:pt x="20822" y="12503"/>
                  <a:pt x="20725" y="12406"/>
                  <a:pt x="20603" y="12360"/>
                </a:cubicBezTo>
                <a:cubicBezTo>
                  <a:pt x="20600" y="12332"/>
                  <a:pt x="20598" y="12303"/>
                  <a:pt x="20595" y="12275"/>
                </a:cubicBezTo>
                <a:cubicBezTo>
                  <a:pt x="20549" y="12282"/>
                  <a:pt x="20503" y="12292"/>
                  <a:pt x="20456" y="12299"/>
                </a:cubicBezTo>
                <a:cubicBezTo>
                  <a:pt x="20369" y="12292"/>
                  <a:pt x="20320" y="12237"/>
                  <a:pt x="20297" y="12147"/>
                </a:cubicBezTo>
                <a:cubicBezTo>
                  <a:pt x="20381" y="12099"/>
                  <a:pt x="20465" y="12049"/>
                  <a:pt x="20549" y="12001"/>
                </a:cubicBezTo>
                <a:cubicBezTo>
                  <a:pt x="20555" y="12003"/>
                  <a:pt x="20563" y="12005"/>
                  <a:pt x="20570" y="12007"/>
                </a:cubicBezTo>
                <a:cubicBezTo>
                  <a:pt x="20580" y="11989"/>
                  <a:pt x="20583" y="11984"/>
                  <a:pt x="20586" y="11977"/>
                </a:cubicBezTo>
                <a:cubicBezTo>
                  <a:pt x="20609" y="11964"/>
                  <a:pt x="20631" y="11953"/>
                  <a:pt x="20653" y="11940"/>
                </a:cubicBezTo>
                <a:cubicBezTo>
                  <a:pt x="20631" y="11902"/>
                  <a:pt x="20617" y="11880"/>
                  <a:pt x="20599" y="11849"/>
                </a:cubicBezTo>
                <a:cubicBezTo>
                  <a:pt x="20603" y="11776"/>
                  <a:pt x="20606" y="11702"/>
                  <a:pt x="20595" y="11630"/>
                </a:cubicBezTo>
                <a:cubicBezTo>
                  <a:pt x="20649" y="11602"/>
                  <a:pt x="20699" y="11571"/>
                  <a:pt x="20771" y="11533"/>
                </a:cubicBezTo>
                <a:cubicBezTo>
                  <a:pt x="20683" y="11419"/>
                  <a:pt x="20610" y="11334"/>
                  <a:pt x="20532" y="11229"/>
                </a:cubicBezTo>
                <a:cubicBezTo>
                  <a:pt x="20518" y="11097"/>
                  <a:pt x="20519" y="10960"/>
                  <a:pt x="20578" y="10809"/>
                </a:cubicBezTo>
                <a:cubicBezTo>
                  <a:pt x="20667" y="10580"/>
                  <a:pt x="20275" y="10221"/>
                  <a:pt x="20067" y="10359"/>
                </a:cubicBezTo>
                <a:cubicBezTo>
                  <a:pt x="19903" y="10468"/>
                  <a:pt x="19905" y="10325"/>
                  <a:pt x="19886" y="10250"/>
                </a:cubicBezTo>
                <a:cubicBezTo>
                  <a:pt x="19964" y="10090"/>
                  <a:pt x="20019" y="9981"/>
                  <a:pt x="20062" y="9891"/>
                </a:cubicBezTo>
                <a:cubicBezTo>
                  <a:pt x="20135" y="9873"/>
                  <a:pt x="20248" y="9882"/>
                  <a:pt x="20259" y="9836"/>
                </a:cubicBezTo>
                <a:cubicBezTo>
                  <a:pt x="20287" y="9730"/>
                  <a:pt x="20293" y="9571"/>
                  <a:pt x="20255" y="9483"/>
                </a:cubicBezTo>
                <a:cubicBezTo>
                  <a:pt x="20169" y="9286"/>
                  <a:pt x="20050" y="9117"/>
                  <a:pt x="19958" y="8960"/>
                </a:cubicBezTo>
                <a:cubicBezTo>
                  <a:pt x="20251" y="8947"/>
                  <a:pt x="20442" y="8764"/>
                  <a:pt x="20482" y="8480"/>
                </a:cubicBezTo>
                <a:cubicBezTo>
                  <a:pt x="20573" y="8409"/>
                  <a:pt x="20670" y="8334"/>
                  <a:pt x="20712" y="8212"/>
                </a:cubicBezTo>
                <a:cubicBezTo>
                  <a:pt x="20841" y="7835"/>
                  <a:pt x="20585" y="7789"/>
                  <a:pt x="20444" y="7641"/>
                </a:cubicBezTo>
                <a:cubicBezTo>
                  <a:pt x="20519" y="7623"/>
                  <a:pt x="20582" y="7631"/>
                  <a:pt x="20645" y="7635"/>
                </a:cubicBezTo>
                <a:cubicBezTo>
                  <a:pt x="20841" y="7645"/>
                  <a:pt x="20908" y="7511"/>
                  <a:pt x="20817" y="7270"/>
                </a:cubicBezTo>
                <a:cubicBezTo>
                  <a:pt x="20777" y="7163"/>
                  <a:pt x="20718" y="7057"/>
                  <a:pt x="20649" y="6990"/>
                </a:cubicBezTo>
                <a:cubicBezTo>
                  <a:pt x="20439" y="6784"/>
                  <a:pt x="20438" y="6791"/>
                  <a:pt x="20637" y="6479"/>
                </a:cubicBezTo>
                <a:cubicBezTo>
                  <a:pt x="20494" y="6321"/>
                  <a:pt x="20366" y="6120"/>
                  <a:pt x="20209" y="6023"/>
                </a:cubicBezTo>
                <a:cubicBezTo>
                  <a:pt x="20048" y="5923"/>
                  <a:pt x="19856" y="5937"/>
                  <a:pt x="19681" y="5877"/>
                </a:cubicBezTo>
                <a:cubicBezTo>
                  <a:pt x="19622" y="5857"/>
                  <a:pt x="19547" y="5782"/>
                  <a:pt x="19530" y="5707"/>
                </a:cubicBezTo>
                <a:cubicBezTo>
                  <a:pt x="19512" y="5627"/>
                  <a:pt x="19553" y="5515"/>
                  <a:pt x="19576" y="5372"/>
                </a:cubicBezTo>
                <a:cubicBezTo>
                  <a:pt x="19742" y="5651"/>
                  <a:pt x="19801" y="5709"/>
                  <a:pt x="19962" y="5567"/>
                </a:cubicBezTo>
                <a:cubicBezTo>
                  <a:pt x="20237" y="5322"/>
                  <a:pt x="20591" y="5164"/>
                  <a:pt x="20641" y="4563"/>
                </a:cubicBezTo>
                <a:cubicBezTo>
                  <a:pt x="20885" y="4427"/>
                  <a:pt x="21237" y="3971"/>
                  <a:pt x="21349" y="3627"/>
                </a:cubicBezTo>
                <a:cubicBezTo>
                  <a:pt x="21368" y="3570"/>
                  <a:pt x="21395" y="3492"/>
                  <a:pt x="21383" y="3444"/>
                </a:cubicBezTo>
                <a:cubicBezTo>
                  <a:pt x="21318" y="3193"/>
                  <a:pt x="21403" y="3033"/>
                  <a:pt x="21509" y="2854"/>
                </a:cubicBezTo>
                <a:cubicBezTo>
                  <a:pt x="21553" y="2779"/>
                  <a:pt x="21584" y="2621"/>
                  <a:pt x="21559" y="2544"/>
                </a:cubicBezTo>
                <a:cubicBezTo>
                  <a:pt x="21538" y="2481"/>
                  <a:pt x="21426" y="2478"/>
                  <a:pt x="21353" y="2453"/>
                </a:cubicBezTo>
                <a:cubicBezTo>
                  <a:pt x="21329" y="2445"/>
                  <a:pt x="21303" y="2450"/>
                  <a:pt x="21257" y="2447"/>
                </a:cubicBezTo>
                <a:cubicBezTo>
                  <a:pt x="21334" y="2228"/>
                  <a:pt x="21402" y="2042"/>
                  <a:pt x="21488" y="1796"/>
                </a:cubicBezTo>
                <a:cubicBezTo>
                  <a:pt x="21263" y="1710"/>
                  <a:pt x="21034" y="1633"/>
                  <a:pt x="20813" y="1529"/>
                </a:cubicBezTo>
                <a:cubicBezTo>
                  <a:pt x="20301" y="1288"/>
                  <a:pt x="19793" y="1016"/>
                  <a:pt x="19279" y="787"/>
                </a:cubicBezTo>
                <a:cubicBezTo>
                  <a:pt x="19045" y="682"/>
                  <a:pt x="18779" y="533"/>
                  <a:pt x="18562" y="610"/>
                </a:cubicBezTo>
                <a:cubicBezTo>
                  <a:pt x="18242" y="724"/>
                  <a:pt x="17977" y="600"/>
                  <a:pt x="17723" y="422"/>
                </a:cubicBezTo>
                <a:cubicBezTo>
                  <a:pt x="17360" y="167"/>
                  <a:pt x="16986" y="46"/>
                  <a:pt x="16592" y="2"/>
                </a:cubicBezTo>
                <a:close/>
              </a:path>
            </a:pathLst>
          </a:custGeom>
        </p:spPr>
        <p:txBody>
          <a:bodyPr/>
          <a:lstStyle/>
          <a:p>
            <a:pPr defTabSz="642937">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p>
        </p:txBody>
      </p:sp>
      <p:sp>
        <p:nvSpPr>
          <p:cNvPr id="892" name="Venenatis Euismod Purus"/>
          <p:cNvSpPr txBox="1">
            <a:spLocks noGrp="1"/>
          </p:cNvSpPr>
          <p:nvPr>
            <p:ph type="body" idx="16"/>
          </p:nvPr>
        </p:nvSpPr>
        <p:spPr>
          <a:xfrm>
            <a:off x="11087196" y="7832332"/>
            <a:ext cx="6317342" cy="984568"/>
          </a:xfrm>
          <a:prstGeom prst="rect">
            <a:avLst/>
          </a:prstGeom>
        </p:spPr>
        <p:txBody>
          <a:bodyPr/>
          <a:lstStyle/>
          <a:p>
            <a:pPr>
              <a:lnSpc>
                <a:spcPct val="80000"/>
              </a:lnSpc>
            </a:pPr>
            <a:r>
              <a:rPr lang="fr-FR" sz="6000" dirty="0" smtClean="0"/>
              <a:t>L’Allemagne</a:t>
            </a:r>
          </a:p>
          <a:p>
            <a:pPr>
              <a:lnSpc>
                <a:spcPct val="80000"/>
              </a:lnSpc>
            </a:pPr>
            <a:r>
              <a:rPr lang="fr-FR" sz="2800" dirty="0" smtClean="0"/>
              <a:t>(Europe du Nord)</a:t>
            </a:r>
            <a:endParaRPr sz="2800" dirty="0"/>
          </a:p>
        </p:txBody>
      </p:sp>
      <p:sp>
        <p:nvSpPr>
          <p:cNvPr id="894" name="Rectangle"/>
          <p:cNvSpPr>
            <a:spLocks noGrp="1"/>
          </p:cNvSpPr>
          <p:nvPr>
            <p:ph type="body" idx="17"/>
          </p:nvPr>
        </p:nvSpPr>
        <p:spPr>
          <a:prstGeom prst="rect">
            <a:avLst/>
          </a:prstGeom>
        </p:spPr>
        <p:txBody>
          <a:bodyPr/>
          <a:lstStyle/>
          <a:p>
            <a:pPr>
              <a:defRPr sz="5800">
                <a:latin typeface="Gill Sans"/>
                <a:ea typeface="Gill Sans"/>
                <a:cs typeface="Gill Sans"/>
                <a:sym typeface="Gill Sans"/>
              </a:defRPr>
            </a:pPr>
            <a:endParaRPr dirty="0"/>
          </a:p>
        </p:txBody>
      </p:sp>
      <p:sp>
        <p:nvSpPr>
          <p:cNvPr id="895" name="Line"/>
          <p:cNvSpPr>
            <a:spLocks noGrp="1"/>
          </p:cNvSpPr>
          <p:nvPr>
            <p:ph type="body" idx="18"/>
          </p:nvPr>
        </p:nvSpPr>
        <p:spPr>
          <a:xfrm>
            <a:off x="12191999" y="12260426"/>
            <a:ext cx="1" cy="371869"/>
          </a:xfrm>
          <a:prstGeom prst="line">
            <a:avLst/>
          </a:prstGeom>
        </p:spPr>
        <p:txBody>
          <a:bodyPr/>
          <a:lstStyle/>
          <a:p>
            <a:pPr>
              <a:defRPr sz="56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p>
        </p:txBody>
      </p:sp>
      <p:sp>
        <p:nvSpPr>
          <p:cNvPr id="896" name="Slide Number"/>
          <p:cNvSpPr txBox="1">
            <a:spLocks noGrp="1"/>
          </p:cNvSpPr>
          <p:nvPr>
            <p:ph type="sldNum" sz="quarter" idx="2"/>
          </p:nvPr>
        </p:nvSpPr>
        <p:spPr>
          <a:xfrm>
            <a:off x="12051220" y="11772503"/>
            <a:ext cx="281560" cy="422276"/>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16</a:t>
            </a:fld>
            <a:endParaRPr dirty="0"/>
          </a:p>
        </p:txBody>
      </p:sp>
      <p:sp>
        <p:nvSpPr>
          <p:cNvPr id="897" name="#1"/>
          <p:cNvSpPr txBox="1">
            <a:spLocks noGrp="1"/>
          </p:cNvSpPr>
          <p:nvPr>
            <p:ph type="body" idx="19"/>
          </p:nvPr>
        </p:nvSpPr>
        <p:spPr>
          <a:xfrm>
            <a:off x="8787016" y="7896853"/>
            <a:ext cx="1030752" cy="984568"/>
          </a:xfrm>
          <a:prstGeom prst="rect">
            <a:avLst/>
          </a:prstGeom>
        </p:spPr>
        <p:txBody>
          <a:bodyPr/>
          <a:lstStyle/>
          <a:p>
            <a:r>
              <a:rPr dirty="0" smtClean="0"/>
              <a:t>#</a:t>
            </a:r>
            <a:r>
              <a:rPr lang="fr-FR" dirty="0" smtClean="0"/>
              <a:t>A</a:t>
            </a:r>
            <a:endParaRPr dirty="0"/>
          </a:p>
        </p:txBody>
      </p:sp>
      <p:sp>
        <p:nvSpPr>
          <p:cNvPr id="900" name="#2"/>
          <p:cNvSpPr txBox="1">
            <a:spLocks noGrp="1"/>
          </p:cNvSpPr>
          <p:nvPr>
            <p:ph type="body" idx="22"/>
          </p:nvPr>
        </p:nvSpPr>
        <p:spPr>
          <a:xfrm>
            <a:off x="3745523" y="8977455"/>
            <a:ext cx="1030752" cy="984568"/>
          </a:xfrm>
          <a:prstGeom prst="rect">
            <a:avLst/>
          </a:prstGeom>
        </p:spPr>
        <p:txBody>
          <a:bodyPr/>
          <a:lstStyle/>
          <a:p>
            <a:r>
              <a:rPr dirty="0"/>
              <a:t>#2</a:t>
            </a:r>
          </a:p>
        </p:txBody>
      </p:sp>
      <p:sp>
        <p:nvSpPr>
          <p:cNvPr id="904" name="#3"/>
          <p:cNvSpPr txBox="1">
            <a:spLocks noGrp="1"/>
          </p:cNvSpPr>
          <p:nvPr>
            <p:ph type="body" idx="26"/>
          </p:nvPr>
        </p:nvSpPr>
        <p:spPr>
          <a:xfrm>
            <a:off x="13730491" y="6280498"/>
            <a:ext cx="1030752" cy="984568"/>
          </a:xfrm>
          <a:prstGeom prst="rect">
            <a:avLst/>
          </a:prstGeom>
        </p:spPr>
        <p:txBody>
          <a:bodyPr/>
          <a:lstStyle/>
          <a:p>
            <a:r>
              <a:rPr dirty="0"/>
              <a:t>#3</a:t>
            </a:r>
          </a:p>
        </p:txBody>
      </p:sp>
      <p:sp>
        <p:nvSpPr>
          <p:cNvPr id="22" name="#3">
            <a:extLst>
              <a:ext uri="{FF2B5EF4-FFF2-40B4-BE49-F238E27FC236}">
                <a16:creationId xmlns="" xmlns:a16="http://schemas.microsoft.com/office/drawing/2014/main" id="{A5EDDBB0-B435-894F-AB23-B334E1D7CBEC}"/>
              </a:ext>
            </a:extLst>
          </p:cNvPr>
          <p:cNvSpPr txBox="1">
            <a:spLocks/>
          </p:cNvSpPr>
          <p:nvPr/>
        </p:nvSpPr>
        <p:spPr>
          <a:xfrm>
            <a:off x="14132913" y="9030625"/>
            <a:ext cx="1030752" cy="984568"/>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lstStyle>
            <a:lvl1pPr marL="0" marR="0" indent="0" algn="l" defTabSz="821531" eaLnBrk="1" latinLnBrk="0" hangingPunct="1">
              <a:lnSpc>
                <a:spcPct val="70000"/>
              </a:lnSpc>
              <a:spcBef>
                <a:spcPts val="0"/>
              </a:spcBef>
              <a:spcAft>
                <a:spcPts val="0"/>
              </a:spcAft>
              <a:buClrTx/>
              <a:buSzTx/>
              <a:buFontTx/>
              <a:buNone/>
              <a:tabLst/>
              <a:defRPr sz="5000" b="1" i="0" u="none" strike="noStrike" cap="all" spc="0" baseline="0">
                <a:ln>
                  <a:noFill/>
                </a:ln>
                <a:solidFill>
                  <a:srgbClr val="FFFFFF"/>
                </a:solidFill>
                <a:uFillTx/>
                <a:latin typeface="+mj-lt"/>
                <a:ea typeface="+mj-ea"/>
                <a:cs typeface="+mj-cs"/>
                <a:sym typeface="Avenir Next"/>
              </a:defRPr>
            </a:lvl1pPr>
            <a:lvl2pPr marL="0" marR="0" indent="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2pPr>
            <a:lvl3pPr marL="0" marR="0" indent="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3pPr>
            <a:lvl4pPr marL="0" marR="0" indent="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4pPr>
            <a:lvl5pPr marL="0" marR="0" indent="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5pPr>
            <a:lvl6pPr marL="0" marR="0" indent="35560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6pPr>
            <a:lvl7pPr marL="0" marR="0" indent="71120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7pPr>
            <a:lvl8pPr marL="0" marR="0" indent="106680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8pPr>
            <a:lvl9pPr marL="0" marR="0" indent="142240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9pPr>
          </a:lstStyle>
          <a:p>
            <a:r>
              <a:rPr lang="fr-FR" dirty="0"/>
              <a:t>#3</a:t>
            </a:r>
          </a:p>
        </p:txBody>
      </p:sp>
      <p:sp>
        <p:nvSpPr>
          <p:cNvPr id="42" name="ZoneTexte 41">
            <a:extLst>
              <a:ext uri="{FF2B5EF4-FFF2-40B4-BE49-F238E27FC236}">
                <a16:creationId xmlns="" xmlns:a16="http://schemas.microsoft.com/office/drawing/2014/main" id="{1F2D9E2C-2BAD-6A4A-BC28-3DF9F36E2171}"/>
              </a:ext>
            </a:extLst>
          </p:cNvPr>
          <p:cNvSpPr txBox="1"/>
          <p:nvPr/>
        </p:nvSpPr>
        <p:spPr>
          <a:xfrm>
            <a:off x="897444" y="12362917"/>
            <a:ext cx="7636956" cy="7598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algn="l"/>
            <a:r>
              <a:rPr lang="fr-FR" sz="2000" dirty="0">
                <a:latin typeface="Avenir Next Ultra Light" panose="020B0203020202020204" pitchFamily="34" charset="77"/>
              </a:rPr>
              <a:t>Christophe Gervasi – </a:t>
            </a:r>
            <a:r>
              <a:rPr lang="fr-FR" sz="2000" dirty="0" smtClean="0">
                <a:latin typeface="Avenir Next Ultra Light" panose="020B0203020202020204" pitchFamily="34" charset="77"/>
              </a:rPr>
              <a:t> Rapport qualitatif  - Construire un </a:t>
            </a:r>
            <a:r>
              <a:rPr lang="fr-FR" sz="2000" dirty="0">
                <a:latin typeface="Avenir Next Ultra Light" panose="020B0203020202020204" pitchFamily="34" charset="77"/>
              </a:rPr>
              <a:t>Nous </a:t>
            </a:r>
            <a:r>
              <a:rPr lang="fr-FR" sz="2000" dirty="0" smtClean="0">
                <a:latin typeface="Avenir Next Ultra Light" panose="020B0203020202020204" pitchFamily="34" charset="77"/>
              </a:rPr>
              <a:t>européen – Juillet 2021</a:t>
            </a:r>
            <a:endParaRPr kumimoji="0" lang="fr-FR" sz="2000" u="none" strike="noStrike" cap="none" spc="0" normalizeH="0" baseline="0" dirty="0">
              <a:ln>
                <a:noFill/>
              </a:ln>
              <a:solidFill>
                <a:srgbClr val="000000"/>
              </a:solidFill>
              <a:effectLst/>
              <a:uFillTx/>
              <a:latin typeface="Avenir Next Ultra Light" panose="020B0203020202020204" pitchFamily="34" charset="77"/>
              <a:sym typeface="Gill Sans"/>
            </a:endParaRPr>
          </a:p>
        </p:txBody>
      </p:sp>
      <p:pic>
        <p:nvPicPr>
          <p:cNvPr id="5" name="Image 4"/>
          <p:cNvPicPr>
            <a:picLocks noChangeAspect="1"/>
          </p:cNvPicPr>
          <p:nvPr/>
        </p:nvPicPr>
        <p:blipFill>
          <a:blip r:embed="rId3"/>
          <a:stretch>
            <a:fillRect/>
          </a:stretch>
        </p:blipFill>
        <p:spPr>
          <a:xfrm>
            <a:off x="21704426" y="3236933"/>
            <a:ext cx="2143125" cy="1472669"/>
          </a:xfrm>
          <a:prstGeom prst="rect">
            <a:avLst/>
          </a:prstGeom>
        </p:spPr>
      </p:pic>
      <p:pic>
        <p:nvPicPr>
          <p:cNvPr id="16" name="Image 15"/>
          <p:cNvPicPr>
            <a:picLocks noChangeAspect="1"/>
          </p:cNvPicPr>
          <p:nvPr/>
        </p:nvPicPr>
        <p:blipFill rotWithShape="1">
          <a:blip r:embed="rId4"/>
          <a:srcRect t="18883" b="18467"/>
          <a:stretch/>
        </p:blipFill>
        <p:spPr>
          <a:xfrm>
            <a:off x="19551526" y="3236933"/>
            <a:ext cx="2143125" cy="1472669"/>
          </a:xfrm>
          <a:prstGeom prst="rect">
            <a:avLst/>
          </a:prstGeom>
        </p:spPr>
      </p:pic>
    </p:spTree>
    <p:extLst>
      <p:ext uri="{BB962C8B-B14F-4D97-AF65-F5344CB8AC3E}">
        <p14:creationId xmlns:p14="http://schemas.microsoft.com/office/powerpoint/2010/main" val="1969034794"/>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8" name="Image"/>
          <p:cNvPicPr>
            <a:picLocks noGrp="1"/>
          </p:cNvPicPr>
          <p:nvPr>
            <p:ph type="pic" idx="13"/>
          </p:nvPr>
        </p:nvPicPr>
        <p:blipFill>
          <a:blip r:embed="rId2">
            <a:extLst>
              <a:ext uri="{28A0092B-C50C-407E-A947-70E740481C1C}">
                <a14:useLocalDpi xmlns:a14="http://schemas.microsoft.com/office/drawing/2010/main" val="0"/>
              </a:ext>
            </a:extLst>
          </a:blip>
          <a:srcRect/>
          <a:stretch/>
        </p:blipFill>
        <p:spPr>
          <a:xfrm>
            <a:off x="585216" y="520515"/>
            <a:ext cx="23262335" cy="4372190"/>
          </a:xfrm>
          <a:custGeom>
            <a:avLst/>
            <a:gdLst/>
            <a:ahLst/>
            <a:cxnLst>
              <a:cxn ang="0">
                <a:pos x="wd2" y="hd2"/>
              </a:cxn>
              <a:cxn ang="5400000">
                <a:pos x="wd2" y="hd2"/>
              </a:cxn>
              <a:cxn ang="10800000">
                <a:pos x="wd2" y="hd2"/>
              </a:cxn>
              <a:cxn ang="16200000">
                <a:pos x="wd2" y="hd2"/>
              </a:cxn>
            </a:cxnLst>
            <a:rect l="0" t="0" r="r" b="b"/>
            <a:pathLst>
              <a:path w="21600" h="21599" extrusionOk="0">
                <a:moveTo>
                  <a:pt x="0" y="0"/>
                </a:moveTo>
                <a:lnTo>
                  <a:pt x="3" y="21532"/>
                </a:lnTo>
                <a:cubicBezTo>
                  <a:pt x="112" y="21536"/>
                  <a:pt x="220" y="21544"/>
                  <a:pt x="328" y="21555"/>
                </a:cubicBezTo>
                <a:cubicBezTo>
                  <a:pt x="430" y="21565"/>
                  <a:pt x="525" y="21589"/>
                  <a:pt x="627" y="21592"/>
                </a:cubicBezTo>
                <a:cubicBezTo>
                  <a:pt x="818" y="21600"/>
                  <a:pt x="1011" y="21600"/>
                  <a:pt x="1203" y="21599"/>
                </a:cubicBezTo>
                <a:cubicBezTo>
                  <a:pt x="1272" y="21599"/>
                  <a:pt x="1341" y="21584"/>
                  <a:pt x="1411" y="21583"/>
                </a:cubicBezTo>
                <a:cubicBezTo>
                  <a:pt x="1585" y="21580"/>
                  <a:pt x="1762" y="21587"/>
                  <a:pt x="1934" y="21579"/>
                </a:cubicBezTo>
                <a:cubicBezTo>
                  <a:pt x="2288" y="21563"/>
                  <a:pt x="2639" y="21555"/>
                  <a:pt x="2996" y="21565"/>
                </a:cubicBezTo>
                <a:cubicBezTo>
                  <a:pt x="3222" y="21571"/>
                  <a:pt x="3454" y="21593"/>
                  <a:pt x="3680" y="21553"/>
                </a:cubicBezTo>
                <a:cubicBezTo>
                  <a:pt x="3776" y="21537"/>
                  <a:pt x="3887" y="21525"/>
                  <a:pt x="3990" y="21525"/>
                </a:cubicBezTo>
                <a:cubicBezTo>
                  <a:pt x="4155" y="21527"/>
                  <a:pt x="4319" y="21488"/>
                  <a:pt x="4493" y="21542"/>
                </a:cubicBezTo>
                <a:cubicBezTo>
                  <a:pt x="4586" y="21570"/>
                  <a:pt x="4760" y="21556"/>
                  <a:pt x="4895" y="21561"/>
                </a:cubicBezTo>
                <a:cubicBezTo>
                  <a:pt x="4893" y="21559"/>
                  <a:pt x="4890" y="21557"/>
                  <a:pt x="4888" y="21555"/>
                </a:cubicBezTo>
                <a:cubicBezTo>
                  <a:pt x="4885" y="21552"/>
                  <a:pt x="4882" y="21551"/>
                  <a:pt x="4880" y="21548"/>
                </a:cubicBezTo>
                <a:cubicBezTo>
                  <a:pt x="4931" y="21546"/>
                  <a:pt x="4979" y="21542"/>
                  <a:pt x="5026" y="21540"/>
                </a:cubicBezTo>
                <a:cubicBezTo>
                  <a:pt x="5199" y="21535"/>
                  <a:pt x="5384" y="21512"/>
                  <a:pt x="5541" y="21530"/>
                </a:cubicBezTo>
                <a:cubicBezTo>
                  <a:pt x="5735" y="21553"/>
                  <a:pt x="5857" y="21520"/>
                  <a:pt x="5987" y="21491"/>
                </a:cubicBezTo>
                <a:cubicBezTo>
                  <a:pt x="5897" y="21477"/>
                  <a:pt x="5806" y="21463"/>
                  <a:pt x="5714" y="21449"/>
                </a:cubicBezTo>
                <a:cubicBezTo>
                  <a:pt x="5658" y="21440"/>
                  <a:pt x="5599" y="21434"/>
                  <a:pt x="5547" y="21423"/>
                </a:cubicBezTo>
                <a:cubicBezTo>
                  <a:pt x="5485" y="21409"/>
                  <a:pt x="5428" y="21391"/>
                  <a:pt x="5369" y="21375"/>
                </a:cubicBezTo>
                <a:cubicBezTo>
                  <a:pt x="5361" y="21373"/>
                  <a:pt x="5352" y="21371"/>
                  <a:pt x="5343" y="21369"/>
                </a:cubicBezTo>
                <a:cubicBezTo>
                  <a:pt x="5488" y="21380"/>
                  <a:pt x="5654" y="21330"/>
                  <a:pt x="5779" y="21393"/>
                </a:cubicBezTo>
                <a:cubicBezTo>
                  <a:pt x="5785" y="21397"/>
                  <a:pt x="5829" y="21392"/>
                  <a:pt x="5852" y="21387"/>
                </a:cubicBezTo>
                <a:cubicBezTo>
                  <a:pt x="5875" y="21381"/>
                  <a:pt x="5893" y="21366"/>
                  <a:pt x="5914" y="21365"/>
                </a:cubicBezTo>
                <a:cubicBezTo>
                  <a:pt x="6028" y="21363"/>
                  <a:pt x="6143" y="21364"/>
                  <a:pt x="6257" y="21362"/>
                </a:cubicBezTo>
                <a:cubicBezTo>
                  <a:pt x="6365" y="21360"/>
                  <a:pt x="6486" y="21374"/>
                  <a:pt x="6584" y="21326"/>
                </a:cubicBezTo>
                <a:cubicBezTo>
                  <a:pt x="6555" y="21320"/>
                  <a:pt x="6529" y="21314"/>
                  <a:pt x="6505" y="21308"/>
                </a:cubicBezTo>
                <a:cubicBezTo>
                  <a:pt x="6480" y="21303"/>
                  <a:pt x="6457" y="21297"/>
                  <a:pt x="6434" y="21292"/>
                </a:cubicBezTo>
                <a:cubicBezTo>
                  <a:pt x="6433" y="21289"/>
                  <a:pt x="6433" y="21286"/>
                  <a:pt x="6432" y="21284"/>
                </a:cubicBezTo>
                <a:cubicBezTo>
                  <a:pt x="6432" y="21281"/>
                  <a:pt x="6431" y="21278"/>
                  <a:pt x="6431" y="21276"/>
                </a:cubicBezTo>
                <a:cubicBezTo>
                  <a:pt x="6567" y="21269"/>
                  <a:pt x="6705" y="21267"/>
                  <a:pt x="6837" y="21254"/>
                </a:cubicBezTo>
                <a:cubicBezTo>
                  <a:pt x="6997" y="21239"/>
                  <a:pt x="7165" y="21265"/>
                  <a:pt x="7325" y="21228"/>
                </a:cubicBezTo>
                <a:cubicBezTo>
                  <a:pt x="7410" y="21209"/>
                  <a:pt x="7533" y="21218"/>
                  <a:pt x="7639" y="21213"/>
                </a:cubicBezTo>
                <a:cubicBezTo>
                  <a:pt x="7640" y="21215"/>
                  <a:pt x="7641" y="21215"/>
                  <a:pt x="7642" y="21217"/>
                </a:cubicBezTo>
                <a:cubicBezTo>
                  <a:pt x="7642" y="21218"/>
                  <a:pt x="7643" y="21220"/>
                  <a:pt x="7644" y="21222"/>
                </a:cubicBezTo>
                <a:cubicBezTo>
                  <a:pt x="7622" y="21227"/>
                  <a:pt x="7600" y="21231"/>
                  <a:pt x="7578" y="21236"/>
                </a:cubicBezTo>
                <a:cubicBezTo>
                  <a:pt x="7556" y="21242"/>
                  <a:pt x="7534" y="21247"/>
                  <a:pt x="7512" y="21253"/>
                </a:cubicBezTo>
                <a:cubicBezTo>
                  <a:pt x="7514" y="21255"/>
                  <a:pt x="7515" y="21257"/>
                  <a:pt x="7517" y="21259"/>
                </a:cubicBezTo>
                <a:cubicBezTo>
                  <a:pt x="7519" y="21261"/>
                  <a:pt x="7521" y="21262"/>
                  <a:pt x="7522" y="21264"/>
                </a:cubicBezTo>
                <a:cubicBezTo>
                  <a:pt x="7605" y="21257"/>
                  <a:pt x="7687" y="21249"/>
                  <a:pt x="7769" y="21241"/>
                </a:cubicBezTo>
                <a:cubicBezTo>
                  <a:pt x="7851" y="21234"/>
                  <a:pt x="7934" y="21226"/>
                  <a:pt x="8016" y="21218"/>
                </a:cubicBezTo>
                <a:cubicBezTo>
                  <a:pt x="8017" y="21221"/>
                  <a:pt x="8019" y="21224"/>
                  <a:pt x="8020" y="21227"/>
                </a:cubicBezTo>
                <a:cubicBezTo>
                  <a:pt x="8022" y="21229"/>
                  <a:pt x="8023" y="21234"/>
                  <a:pt x="8024" y="21236"/>
                </a:cubicBezTo>
                <a:cubicBezTo>
                  <a:pt x="7667" y="21276"/>
                  <a:pt x="7309" y="21315"/>
                  <a:pt x="6948" y="21349"/>
                </a:cubicBezTo>
                <a:cubicBezTo>
                  <a:pt x="6587" y="21383"/>
                  <a:pt x="6222" y="21411"/>
                  <a:pt x="5851" y="21427"/>
                </a:cubicBezTo>
                <a:cubicBezTo>
                  <a:pt x="6018" y="21444"/>
                  <a:pt x="6191" y="21462"/>
                  <a:pt x="6365" y="21478"/>
                </a:cubicBezTo>
                <a:cubicBezTo>
                  <a:pt x="6445" y="21486"/>
                  <a:pt x="6527" y="21497"/>
                  <a:pt x="6606" y="21494"/>
                </a:cubicBezTo>
                <a:cubicBezTo>
                  <a:pt x="6706" y="21491"/>
                  <a:pt x="6802" y="21476"/>
                  <a:pt x="6900" y="21467"/>
                </a:cubicBezTo>
                <a:cubicBezTo>
                  <a:pt x="7215" y="21437"/>
                  <a:pt x="7529" y="21403"/>
                  <a:pt x="7847" y="21380"/>
                </a:cubicBezTo>
                <a:cubicBezTo>
                  <a:pt x="8321" y="21346"/>
                  <a:pt x="8801" y="21325"/>
                  <a:pt x="9274" y="21290"/>
                </a:cubicBezTo>
                <a:cubicBezTo>
                  <a:pt x="9694" y="21259"/>
                  <a:pt x="10111" y="21221"/>
                  <a:pt x="10524" y="21178"/>
                </a:cubicBezTo>
                <a:cubicBezTo>
                  <a:pt x="10861" y="21142"/>
                  <a:pt x="11189" y="21095"/>
                  <a:pt x="11523" y="21053"/>
                </a:cubicBezTo>
                <a:cubicBezTo>
                  <a:pt x="11733" y="21027"/>
                  <a:pt x="11947" y="21004"/>
                  <a:pt x="12157" y="20977"/>
                </a:cubicBezTo>
                <a:cubicBezTo>
                  <a:pt x="12192" y="20972"/>
                  <a:pt x="12240" y="20955"/>
                  <a:pt x="12242" y="20942"/>
                </a:cubicBezTo>
                <a:cubicBezTo>
                  <a:pt x="12256" y="20875"/>
                  <a:pt x="12339" y="20836"/>
                  <a:pt x="12495" y="20813"/>
                </a:cubicBezTo>
                <a:cubicBezTo>
                  <a:pt x="12662" y="20789"/>
                  <a:pt x="12702" y="20760"/>
                  <a:pt x="12703" y="20688"/>
                </a:cubicBezTo>
                <a:cubicBezTo>
                  <a:pt x="12703" y="20676"/>
                  <a:pt x="12720" y="20664"/>
                  <a:pt x="12736" y="20643"/>
                </a:cubicBezTo>
                <a:cubicBezTo>
                  <a:pt x="12592" y="20672"/>
                  <a:pt x="12466" y="20650"/>
                  <a:pt x="12337" y="20645"/>
                </a:cubicBezTo>
                <a:cubicBezTo>
                  <a:pt x="12194" y="20640"/>
                  <a:pt x="12068" y="20618"/>
                  <a:pt x="11937" y="20603"/>
                </a:cubicBezTo>
                <a:cubicBezTo>
                  <a:pt x="11896" y="20598"/>
                  <a:pt x="11838" y="20593"/>
                  <a:pt x="11825" y="20581"/>
                </a:cubicBezTo>
                <a:cubicBezTo>
                  <a:pt x="11783" y="20543"/>
                  <a:pt x="11709" y="20542"/>
                  <a:pt x="11627" y="20542"/>
                </a:cubicBezTo>
                <a:cubicBezTo>
                  <a:pt x="11556" y="20542"/>
                  <a:pt x="11486" y="20542"/>
                  <a:pt x="11415" y="20542"/>
                </a:cubicBezTo>
                <a:cubicBezTo>
                  <a:pt x="11413" y="20539"/>
                  <a:pt x="11410" y="20537"/>
                  <a:pt x="11407" y="20534"/>
                </a:cubicBezTo>
                <a:cubicBezTo>
                  <a:pt x="11404" y="20531"/>
                  <a:pt x="11402" y="20527"/>
                  <a:pt x="11399" y="20524"/>
                </a:cubicBezTo>
                <a:cubicBezTo>
                  <a:pt x="11439" y="20516"/>
                  <a:pt x="11477" y="20505"/>
                  <a:pt x="11518" y="20500"/>
                </a:cubicBezTo>
                <a:cubicBezTo>
                  <a:pt x="11573" y="20492"/>
                  <a:pt x="11673" y="20494"/>
                  <a:pt x="11680" y="20483"/>
                </a:cubicBezTo>
                <a:cubicBezTo>
                  <a:pt x="11716" y="20429"/>
                  <a:pt x="11829" y="20431"/>
                  <a:pt x="11920" y="20425"/>
                </a:cubicBezTo>
                <a:cubicBezTo>
                  <a:pt x="12038" y="20416"/>
                  <a:pt x="12173" y="20432"/>
                  <a:pt x="12238" y="20372"/>
                </a:cubicBezTo>
                <a:cubicBezTo>
                  <a:pt x="12241" y="20370"/>
                  <a:pt x="12253" y="20369"/>
                  <a:pt x="12261" y="20367"/>
                </a:cubicBezTo>
                <a:cubicBezTo>
                  <a:pt x="12401" y="20341"/>
                  <a:pt x="12542" y="20314"/>
                  <a:pt x="12684" y="20287"/>
                </a:cubicBezTo>
                <a:cubicBezTo>
                  <a:pt x="12678" y="20282"/>
                  <a:pt x="12670" y="20278"/>
                  <a:pt x="12659" y="20274"/>
                </a:cubicBezTo>
                <a:cubicBezTo>
                  <a:pt x="12649" y="20270"/>
                  <a:pt x="12637" y="20266"/>
                  <a:pt x="12624" y="20263"/>
                </a:cubicBezTo>
                <a:cubicBezTo>
                  <a:pt x="12671" y="20263"/>
                  <a:pt x="12718" y="20261"/>
                  <a:pt x="12766" y="20261"/>
                </a:cubicBezTo>
                <a:cubicBezTo>
                  <a:pt x="13169" y="20266"/>
                  <a:pt x="13572" y="20281"/>
                  <a:pt x="13980" y="20291"/>
                </a:cubicBezTo>
                <a:cubicBezTo>
                  <a:pt x="13916" y="20280"/>
                  <a:pt x="13863" y="20264"/>
                  <a:pt x="13805" y="20261"/>
                </a:cubicBezTo>
                <a:cubicBezTo>
                  <a:pt x="13500" y="20244"/>
                  <a:pt x="13194" y="20223"/>
                  <a:pt x="12887" y="20217"/>
                </a:cubicBezTo>
                <a:cubicBezTo>
                  <a:pt x="12765" y="20215"/>
                  <a:pt x="12643" y="20221"/>
                  <a:pt x="12520" y="20225"/>
                </a:cubicBezTo>
                <a:cubicBezTo>
                  <a:pt x="12513" y="20219"/>
                  <a:pt x="12508" y="20214"/>
                  <a:pt x="12509" y="20206"/>
                </a:cubicBezTo>
                <a:cubicBezTo>
                  <a:pt x="12510" y="20198"/>
                  <a:pt x="12516" y="20189"/>
                  <a:pt x="12531" y="20178"/>
                </a:cubicBezTo>
                <a:cubicBezTo>
                  <a:pt x="12840" y="20189"/>
                  <a:pt x="13150" y="20198"/>
                  <a:pt x="13458" y="20211"/>
                </a:cubicBezTo>
                <a:cubicBezTo>
                  <a:pt x="13545" y="20214"/>
                  <a:pt x="13626" y="20230"/>
                  <a:pt x="13712" y="20237"/>
                </a:cubicBezTo>
                <a:cubicBezTo>
                  <a:pt x="13891" y="20250"/>
                  <a:pt x="14071" y="20263"/>
                  <a:pt x="14250" y="20274"/>
                </a:cubicBezTo>
                <a:cubicBezTo>
                  <a:pt x="14385" y="20283"/>
                  <a:pt x="14520" y="20289"/>
                  <a:pt x="14653" y="20263"/>
                </a:cubicBezTo>
                <a:cubicBezTo>
                  <a:pt x="14518" y="20248"/>
                  <a:pt x="14382" y="20243"/>
                  <a:pt x="14246" y="20237"/>
                </a:cubicBezTo>
                <a:cubicBezTo>
                  <a:pt x="14204" y="20235"/>
                  <a:pt x="14164" y="20226"/>
                  <a:pt x="14123" y="20220"/>
                </a:cubicBezTo>
                <a:cubicBezTo>
                  <a:pt x="13995" y="20204"/>
                  <a:pt x="13863" y="20173"/>
                  <a:pt x="13738" y="20176"/>
                </a:cubicBezTo>
                <a:cubicBezTo>
                  <a:pt x="13592" y="20180"/>
                  <a:pt x="13484" y="20145"/>
                  <a:pt x="13352" y="20140"/>
                </a:cubicBezTo>
                <a:cubicBezTo>
                  <a:pt x="13329" y="20140"/>
                  <a:pt x="13289" y="20124"/>
                  <a:pt x="13289" y="20116"/>
                </a:cubicBezTo>
                <a:cubicBezTo>
                  <a:pt x="13288" y="20075"/>
                  <a:pt x="13207" y="20075"/>
                  <a:pt x="13152" y="20077"/>
                </a:cubicBezTo>
                <a:cubicBezTo>
                  <a:pt x="12990" y="20081"/>
                  <a:pt x="12828" y="20089"/>
                  <a:pt x="12667" y="20099"/>
                </a:cubicBezTo>
                <a:cubicBezTo>
                  <a:pt x="12393" y="20118"/>
                  <a:pt x="12124" y="20154"/>
                  <a:pt x="11840" y="20135"/>
                </a:cubicBezTo>
                <a:cubicBezTo>
                  <a:pt x="11810" y="20133"/>
                  <a:pt x="11777" y="20135"/>
                  <a:pt x="11746" y="20137"/>
                </a:cubicBezTo>
                <a:cubicBezTo>
                  <a:pt x="11752" y="20135"/>
                  <a:pt x="11759" y="20132"/>
                  <a:pt x="11765" y="20131"/>
                </a:cubicBezTo>
                <a:cubicBezTo>
                  <a:pt x="11772" y="20129"/>
                  <a:pt x="11778" y="20128"/>
                  <a:pt x="11784" y="20126"/>
                </a:cubicBezTo>
                <a:cubicBezTo>
                  <a:pt x="12080" y="20102"/>
                  <a:pt x="12376" y="20077"/>
                  <a:pt x="12675" y="20067"/>
                </a:cubicBezTo>
                <a:cubicBezTo>
                  <a:pt x="13025" y="20055"/>
                  <a:pt x="13382" y="20069"/>
                  <a:pt x="13735" y="20077"/>
                </a:cubicBezTo>
                <a:cubicBezTo>
                  <a:pt x="13995" y="20082"/>
                  <a:pt x="14253" y="20094"/>
                  <a:pt x="14512" y="20104"/>
                </a:cubicBezTo>
                <a:cubicBezTo>
                  <a:pt x="14586" y="20108"/>
                  <a:pt x="14660" y="20115"/>
                  <a:pt x="14733" y="20121"/>
                </a:cubicBezTo>
                <a:cubicBezTo>
                  <a:pt x="14940" y="20138"/>
                  <a:pt x="15147" y="20156"/>
                  <a:pt x="15355" y="20171"/>
                </a:cubicBezTo>
                <a:cubicBezTo>
                  <a:pt x="15542" y="20185"/>
                  <a:pt x="15731" y="20194"/>
                  <a:pt x="15918" y="20206"/>
                </a:cubicBezTo>
                <a:cubicBezTo>
                  <a:pt x="15952" y="20208"/>
                  <a:pt x="15984" y="20215"/>
                  <a:pt x="16048" y="20224"/>
                </a:cubicBezTo>
                <a:cubicBezTo>
                  <a:pt x="16008" y="20225"/>
                  <a:pt x="15977" y="20226"/>
                  <a:pt x="15948" y="20227"/>
                </a:cubicBezTo>
                <a:cubicBezTo>
                  <a:pt x="15919" y="20228"/>
                  <a:pt x="15893" y="20229"/>
                  <a:pt x="15865" y="20230"/>
                </a:cubicBezTo>
                <a:cubicBezTo>
                  <a:pt x="15924" y="20243"/>
                  <a:pt x="15981" y="20254"/>
                  <a:pt x="16035" y="20266"/>
                </a:cubicBezTo>
                <a:cubicBezTo>
                  <a:pt x="16090" y="20278"/>
                  <a:pt x="16143" y="20289"/>
                  <a:pt x="16196" y="20300"/>
                </a:cubicBezTo>
                <a:cubicBezTo>
                  <a:pt x="16197" y="20299"/>
                  <a:pt x="16199" y="20298"/>
                  <a:pt x="16201" y="20297"/>
                </a:cubicBezTo>
                <a:cubicBezTo>
                  <a:pt x="16203" y="20296"/>
                  <a:pt x="16204" y="20295"/>
                  <a:pt x="16206" y="20294"/>
                </a:cubicBezTo>
                <a:cubicBezTo>
                  <a:pt x="16194" y="20288"/>
                  <a:pt x="16183" y="20283"/>
                  <a:pt x="16168" y="20276"/>
                </a:cubicBezTo>
                <a:cubicBezTo>
                  <a:pt x="16154" y="20269"/>
                  <a:pt x="16137" y="20262"/>
                  <a:pt x="16113" y="20251"/>
                </a:cubicBezTo>
                <a:cubicBezTo>
                  <a:pt x="16211" y="20246"/>
                  <a:pt x="16283" y="20237"/>
                  <a:pt x="16354" y="20238"/>
                </a:cubicBezTo>
                <a:cubicBezTo>
                  <a:pt x="16485" y="20240"/>
                  <a:pt x="16617" y="20245"/>
                  <a:pt x="16747" y="20253"/>
                </a:cubicBezTo>
                <a:cubicBezTo>
                  <a:pt x="16811" y="20257"/>
                  <a:pt x="16872" y="20272"/>
                  <a:pt x="16935" y="20279"/>
                </a:cubicBezTo>
                <a:cubicBezTo>
                  <a:pt x="17026" y="20289"/>
                  <a:pt x="17129" y="20312"/>
                  <a:pt x="17205" y="20302"/>
                </a:cubicBezTo>
                <a:cubicBezTo>
                  <a:pt x="17341" y="20285"/>
                  <a:pt x="17447" y="20300"/>
                  <a:pt x="17560" y="20320"/>
                </a:cubicBezTo>
                <a:cubicBezTo>
                  <a:pt x="17888" y="20379"/>
                  <a:pt x="18213" y="20441"/>
                  <a:pt x="18546" y="20495"/>
                </a:cubicBezTo>
                <a:cubicBezTo>
                  <a:pt x="18720" y="20523"/>
                  <a:pt x="18913" y="20533"/>
                  <a:pt x="19091" y="20558"/>
                </a:cubicBezTo>
                <a:cubicBezTo>
                  <a:pt x="19324" y="20592"/>
                  <a:pt x="19550" y="20634"/>
                  <a:pt x="19782" y="20670"/>
                </a:cubicBezTo>
                <a:cubicBezTo>
                  <a:pt x="19882" y="20685"/>
                  <a:pt x="19934" y="20701"/>
                  <a:pt x="19831" y="20741"/>
                </a:cubicBezTo>
                <a:cubicBezTo>
                  <a:pt x="19891" y="20758"/>
                  <a:pt x="19950" y="20774"/>
                  <a:pt x="20008" y="20790"/>
                </a:cubicBezTo>
                <a:cubicBezTo>
                  <a:pt x="20066" y="20807"/>
                  <a:pt x="20123" y="20824"/>
                  <a:pt x="20180" y="20839"/>
                </a:cubicBezTo>
                <a:cubicBezTo>
                  <a:pt x="20186" y="20836"/>
                  <a:pt x="20193" y="20833"/>
                  <a:pt x="20199" y="20830"/>
                </a:cubicBezTo>
                <a:cubicBezTo>
                  <a:pt x="20206" y="20826"/>
                  <a:pt x="20213" y="20823"/>
                  <a:pt x="20219" y="20820"/>
                </a:cubicBezTo>
                <a:cubicBezTo>
                  <a:pt x="20193" y="20805"/>
                  <a:pt x="20166" y="20790"/>
                  <a:pt x="20140" y="20776"/>
                </a:cubicBezTo>
                <a:cubicBezTo>
                  <a:pt x="20113" y="20761"/>
                  <a:pt x="20087" y="20746"/>
                  <a:pt x="20061" y="20732"/>
                </a:cubicBezTo>
                <a:cubicBezTo>
                  <a:pt x="20066" y="20730"/>
                  <a:pt x="20071" y="20730"/>
                  <a:pt x="20076" y="20728"/>
                </a:cubicBezTo>
                <a:cubicBezTo>
                  <a:pt x="20081" y="20727"/>
                  <a:pt x="20086" y="20725"/>
                  <a:pt x="20091" y="20723"/>
                </a:cubicBezTo>
                <a:cubicBezTo>
                  <a:pt x="20109" y="20725"/>
                  <a:pt x="20127" y="20726"/>
                  <a:pt x="20146" y="20728"/>
                </a:cubicBezTo>
                <a:cubicBezTo>
                  <a:pt x="20166" y="20730"/>
                  <a:pt x="20187" y="20733"/>
                  <a:pt x="20212" y="20735"/>
                </a:cubicBezTo>
                <a:cubicBezTo>
                  <a:pt x="20197" y="20721"/>
                  <a:pt x="20184" y="20709"/>
                  <a:pt x="20172" y="20697"/>
                </a:cubicBezTo>
                <a:cubicBezTo>
                  <a:pt x="20160" y="20686"/>
                  <a:pt x="20148" y="20674"/>
                  <a:pt x="20136" y="20663"/>
                </a:cubicBezTo>
                <a:cubicBezTo>
                  <a:pt x="20149" y="20664"/>
                  <a:pt x="20163" y="20665"/>
                  <a:pt x="20177" y="20666"/>
                </a:cubicBezTo>
                <a:cubicBezTo>
                  <a:pt x="20191" y="20667"/>
                  <a:pt x="20206" y="20667"/>
                  <a:pt x="20220" y="20668"/>
                </a:cubicBezTo>
                <a:cubicBezTo>
                  <a:pt x="20194" y="20651"/>
                  <a:pt x="20169" y="20634"/>
                  <a:pt x="20143" y="20617"/>
                </a:cubicBezTo>
                <a:cubicBezTo>
                  <a:pt x="20117" y="20600"/>
                  <a:pt x="20090" y="20583"/>
                  <a:pt x="20061" y="20563"/>
                </a:cubicBezTo>
                <a:cubicBezTo>
                  <a:pt x="20261" y="20579"/>
                  <a:pt x="20429" y="20615"/>
                  <a:pt x="20594" y="20658"/>
                </a:cubicBezTo>
                <a:cubicBezTo>
                  <a:pt x="20760" y="20701"/>
                  <a:pt x="21000" y="20686"/>
                  <a:pt x="21123" y="20774"/>
                </a:cubicBezTo>
                <a:cubicBezTo>
                  <a:pt x="21157" y="20758"/>
                  <a:pt x="21188" y="20742"/>
                  <a:pt x="21217" y="20728"/>
                </a:cubicBezTo>
                <a:cubicBezTo>
                  <a:pt x="21246" y="20714"/>
                  <a:pt x="21272" y="20701"/>
                  <a:pt x="21297" y="20689"/>
                </a:cubicBezTo>
                <a:cubicBezTo>
                  <a:pt x="21315" y="20701"/>
                  <a:pt x="21330" y="20711"/>
                  <a:pt x="21345" y="20720"/>
                </a:cubicBezTo>
                <a:cubicBezTo>
                  <a:pt x="21359" y="20729"/>
                  <a:pt x="21372" y="20738"/>
                  <a:pt x="21385" y="20746"/>
                </a:cubicBezTo>
                <a:cubicBezTo>
                  <a:pt x="21389" y="20741"/>
                  <a:pt x="21393" y="20737"/>
                  <a:pt x="21397" y="20732"/>
                </a:cubicBezTo>
                <a:cubicBezTo>
                  <a:pt x="21401" y="20726"/>
                  <a:pt x="21405" y="20720"/>
                  <a:pt x="21409" y="20715"/>
                </a:cubicBezTo>
                <a:cubicBezTo>
                  <a:pt x="21446" y="20722"/>
                  <a:pt x="21483" y="20707"/>
                  <a:pt x="21514" y="20673"/>
                </a:cubicBezTo>
                <a:cubicBezTo>
                  <a:pt x="21568" y="20614"/>
                  <a:pt x="21587" y="20504"/>
                  <a:pt x="21544" y="20443"/>
                </a:cubicBezTo>
                <a:cubicBezTo>
                  <a:pt x="21514" y="20398"/>
                  <a:pt x="21465" y="20409"/>
                  <a:pt x="21443" y="20465"/>
                </a:cubicBezTo>
                <a:cubicBezTo>
                  <a:pt x="21445" y="20416"/>
                  <a:pt x="21375" y="20392"/>
                  <a:pt x="21298" y="20371"/>
                </a:cubicBezTo>
                <a:cubicBezTo>
                  <a:pt x="21221" y="20349"/>
                  <a:pt x="21136" y="20332"/>
                  <a:pt x="21108" y="20291"/>
                </a:cubicBezTo>
                <a:cubicBezTo>
                  <a:pt x="21192" y="20265"/>
                  <a:pt x="21276" y="20237"/>
                  <a:pt x="21362" y="20207"/>
                </a:cubicBezTo>
                <a:cubicBezTo>
                  <a:pt x="21441" y="20180"/>
                  <a:pt x="21521" y="20150"/>
                  <a:pt x="21600" y="20121"/>
                </a:cubicBezTo>
                <a:lnTo>
                  <a:pt x="21590" y="0"/>
                </a:lnTo>
                <a:lnTo>
                  <a:pt x="0" y="0"/>
                </a:lnTo>
                <a:close/>
                <a:moveTo>
                  <a:pt x="9192" y="19629"/>
                </a:moveTo>
                <a:lnTo>
                  <a:pt x="9218" y="19716"/>
                </a:lnTo>
                <a:lnTo>
                  <a:pt x="9132" y="19721"/>
                </a:lnTo>
                <a:lnTo>
                  <a:pt x="8709" y="19799"/>
                </a:lnTo>
                <a:cubicBezTo>
                  <a:pt x="8715" y="19804"/>
                  <a:pt x="8724" y="19808"/>
                  <a:pt x="8734" y="19812"/>
                </a:cubicBezTo>
                <a:cubicBezTo>
                  <a:pt x="8744" y="19816"/>
                  <a:pt x="8757" y="19820"/>
                  <a:pt x="8770" y="19823"/>
                </a:cubicBezTo>
                <a:cubicBezTo>
                  <a:pt x="8722" y="19824"/>
                  <a:pt x="8675" y="19826"/>
                  <a:pt x="8627" y="19825"/>
                </a:cubicBezTo>
                <a:cubicBezTo>
                  <a:pt x="8224" y="19820"/>
                  <a:pt x="7821" y="19807"/>
                  <a:pt x="7413" y="19797"/>
                </a:cubicBezTo>
                <a:cubicBezTo>
                  <a:pt x="7477" y="19808"/>
                  <a:pt x="7531" y="19822"/>
                  <a:pt x="7588" y="19825"/>
                </a:cubicBezTo>
                <a:cubicBezTo>
                  <a:pt x="7894" y="19842"/>
                  <a:pt x="8199" y="19864"/>
                  <a:pt x="8506" y="19871"/>
                </a:cubicBezTo>
                <a:cubicBezTo>
                  <a:pt x="8628" y="19873"/>
                  <a:pt x="8752" y="19867"/>
                  <a:pt x="8874" y="19863"/>
                </a:cubicBezTo>
                <a:cubicBezTo>
                  <a:pt x="8882" y="19868"/>
                  <a:pt x="8886" y="19874"/>
                  <a:pt x="8884" y="19882"/>
                </a:cubicBezTo>
                <a:cubicBezTo>
                  <a:pt x="8883" y="19890"/>
                  <a:pt x="8877" y="19899"/>
                  <a:pt x="8862" y="19910"/>
                </a:cubicBezTo>
                <a:cubicBezTo>
                  <a:pt x="8553" y="19899"/>
                  <a:pt x="8243" y="19889"/>
                  <a:pt x="7935" y="19876"/>
                </a:cubicBezTo>
                <a:cubicBezTo>
                  <a:pt x="7849" y="19872"/>
                  <a:pt x="7766" y="19856"/>
                  <a:pt x="7680" y="19850"/>
                </a:cubicBezTo>
                <a:cubicBezTo>
                  <a:pt x="7502" y="19836"/>
                  <a:pt x="7323" y="19825"/>
                  <a:pt x="7144" y="19814"/>
                </a:cubicBezTo>
                <a:cubicBezTo>
                  <a:pt x="7008" y="19805"/>
                  <a:pt x="6873" y="19799"/>
                  <a:pt x="6740" y="19825"/>
                </a:cubicBezTo>
                <a:cubicBezTo>
                  <a:pt x="6875" y="19840"/>
                  <a:pt x="7012" y="19845"/>
                  <a:pt x="7148" y="19851"/>
                </a:cubicBezTo>
                <a:cubicBezTo>
                  <a:pt x="7189" y="19853"/>
                  <a:pt x="7229" y="19861"/>
                  <a:pt x="7270" y="19866"/>
                </a:cubicBezTo>
                <a:cubicBezTo>
                  <a:pt x="7399" y="19882"/>
                  <a:pt x="7530" y="19914"/>
                  <a:pt x="7655" y="19910"/>
                </a:cubicBezTo>
                <a:cubicBezTo>
                  <a:pt x="7802" y="19906"/>
                  <a:pt x="7909" y="19943"/>
                  <a:pt x="8041" y="19948"/>
                </a:cubicBezTo>
                <a:cubicBezTo>
                  <a:pt x="8064" y="19948"/>
                  <a:pt x="8104" y="19962"/>
                  <a:pt x="8104" y="19970"/>
                </a:cubicBezTo>
                <a:cubicBezTo>
                  <a:pt x="8105" y="20011"/>
                  <a:pt x="8185" y="20011"/>
                  <a:pt x="8241" y="20010"/>
                </a:cubicBezTo>
                <a:cubicBezTo>
                  <a:pt x="8403" y="20006"/>
                  <a:pt x="8566" y="19997"/>
                  <a:pt x="8726" y="19987"/>
                </a:cubicBezTo>
                <a:cubicBezTo>
                  <a:pt x="9000" y="19969"/>
                  <a:pt x="9269" y="19934"/>
                  <a:pt x="9553" y="19952"/>
                </a:cubicBezTo>
                <a:cubicBezTo>
                  <a:pt x="9583" y="19954"/>
                  <a:pt x="9615" y="19951"/>
                  <a:pt x="9647" y="19949"/>
                </a:cubicBezTo>
                <a:cubicBezTo>
                  <a:pt x="9640" y="19951"/>
                  <a:pt x="9634" y="19954"/>
                  <a:pt x="9627" y="19956"/>
                </a:cubicBezTo>
                <a:cubicBezTo>
                  <a:pt x="9621" y="19958"/>
                  <a:pt x="9615" y="19960"/>
                  <a:pt x="9608" y="19962"/>
                </a:cubicBezTo>
                <a:cubicBezTo>
                  <a:pt x="9312" y="19986"/>
                  <a:pt x="9017" y="20009"/>
                  <a:pt x="8718" y="20019"/>
                </a:cubicBezTo>
                <a:cubicBezTo>
                  <a:pt x="8368" y="20031"/>
                  <a:pt x="8011" y="20019"/>
                  <a:pt x="7658" y="20011"/>
                </a:cubicBezTo>
                <a:cubicBezTo>
                  <a:pt x="7398" y="20006"/>
                  <a:pt x="7140" y="19993"/>
                  <a:pt x="6881" y="19982"/>
                </a:cubicBezTo>
                <a:cubicBezTo>
                  <a:pt x="6807" y="19979"/>
                  <a:pt x="6734" y="19972"/>
                  <a:pt x="6661" y="19966"/>
                </a:cubicBezTo>
                <a:cubicBezTo>
                  <a:pt x="6453" y="19949"/>
                  <a:pt x="6247" y="19930"/>
                  <a:pt x="6038" y="19915"/>
                </a:cubicBezTo>
                <a:cubicBezTo>
                  <a:pt x="5851" y="19902"/>
                  <a:pt x="5662" y="19892"/>
                  <a:pt x="5474" y="19881"/>
                </a:cubicBezTo>
                <a:cubicBezTo>
                  <a:pt x="5441" y="19878"/>
                  <a:pt x="5409" y="19871"/>
                  <a:pt x="5345" y="19863"/>
                </a:cubicBezTo>
                <a:cubicBezTo>
                  <a:pt x="5385" y="19861"/>
                  <a:pt x="5417" y="19860"/>
                  <a:pt x="5445" y="19859"/>
                </a:cubicBezTo>
                <a:cubicBezTo>
                  <a:pt x="5474" y="19858"/>
                  <a:pt x="5500" y="19857"/>
                  <a:pt x="5528" y="19856"/>
                </a:cubicBezTo>
                <a:cubicBezTo>
                  <a:pt x="5469" y="19844"/>
                  <a:pt x="5413" y="19832"/>
                  <a:pt x="5358" y="19820"/>
                </a:cubicBezTo>
                <a:cubicBezTo>
                  <a:pt x="5304" y="19809"/>
                  <a:pt x="5251" y="19797"/>
                  <a:pt x="5198" y="19786"/>
                </a:cubicBezTo>
                <a:cubicBezTo>
                  <a:pt x="5196" y="19787"/>
                  <a:pt x="5194" y="19788"/>
                  <a:pt x="5192" y="19789"/>
                </a:cubicBezTo>
                <a:cubicBezTo>
                  <a:pt x="5191" y="19790"/>
                  <a:pt x="5189" y="19791"/>
                  <a:pt x="5188" y="19792"/>
                </a:cubicBezTo>
                <a:cubicBezTo>
                  <a:pt x="5199" y="19798"/>
                  <a:pt x="5210" y="19803"/>
                  <a:pt x="5225" y="19810"/>
                </a:cubicBezTo>
                <a:cubicBezTo>
                  <a:pt x="5239" y="19817"/>
                  <a:pt x="5256" y="19826"/>
                  <a:pt x="5280" y="19837"/>
                </a:cubicBezTo>
                <a:cubicBezTo>
                  <a:pt x="5182" y="19842"/>
                  <a:pt x="5111" y="19851"/>
                  <a:pt x="5039" y="19850"/>
                </a:cubicBezTo>
                <a:cubicBezTo>
                  <a:pt x="4908" y="19847"/>
                  <a:pt x="4776" y="19841"/>
                  <a:pt x="4646" y="19833"/>
                </a:cubicBezTo>
                <a:cubicBezTo>
                  <a:pt x="4582" y="19829"/>
                  <a:pt x="4522" y="19816"/>
                  <a:pt x="4458" y="19809"/>
                </a:cubicBezTo>
                <a:cubicBezTo>
                  <a:pt x="4368" y="19799"/>
                  <a:pt x="4264" y="19776"/>
                  <a:pt x="4188" y="19786"/>
                </a:cubicBezTo>
                <a:cubicBezTo>
                  <a:pt x="4052" y="19803"/>
                  <a:pt x="3945" y="19786"/>
                  <a:pt x="3833" y="19766"/>
                </a:cubicBezTo>
                <a:cubicBezTo>
                  <a:pt x="3699" y="19742"/>
                  <a:pt x="3566" y="19720"/>
                  <a:pt x="3433" y="19696"/>
                </a:cubicBezTo>
                <a:lnTo>
                  <a:pt x="9192" y="19629"/>
                </a:lnTo>
                <a:close/>
                <a:moveTo>
                  <a:pt x="9149" y="19905"/>
                </a:moveTo>
                <a:cubicBezTo>
                  <a:pt x="9132" y="19907"/>
                  <a:pt x="9109" y="19911"/>
                  <a:pt x="9091" y="19913"/>
                </a:cubicBezTo>
                <a:cubicBezTo>
                  <a:pt x="9060" y="19917"/>
                  <a:pt x="9023" y="19915"/>
                  <a:pt x="8990" y="19913"/>
                </a:cubicBezTo>
                <a:cubicBezTo>
                  <a:pt x="9016" y="19912"/>
                  <a:pt x="9043" y="19910"/>
                  <a:pt x="9070" y="19908"/>
                </a:cubicBezTo>
                <a:cubicBezTo>
                  <a:pt x="9096" y="19907"/>
                  <a:pt x="9123" y="19906"/>
                  <a:pt x="9149" y="19905"/>
                </a:cubicBezTo>
                <a:close/>
                <a:moveTo>
                  <a:pt x="12302" y="20173"/>
                </a:moveTo>
                <a:cubicBezTo>
                  <a:pt x="12335" y="20169"/>
                  <a:pt x="12373" y="20172"/>
                  <a:pt x="12408" y="20173"/>
                </a:cubicBezTo>
                <a:cubicBezTo>
                  <a:pt x="12379" y="20175"/>
                  <a:pt x="12351" y="20176"/>
                  <a:pt x="12322" y="20178"/>
                </a:cubicBezTo>
                <a:cubicBezTo>
                  <a:pt x="12293" y="20179"/>
                  <a:pt x="12264" y="20182"/>
                  <a:pt x="12236" y="20183"/>
                </a:cubicBezTo>
                <a:cubicBezTo>
                  <a:pt x="12256" y="20180"/>
                  <a:pt x="12282" y="20176"/>
                  <a:pt x="12302" y="20173"/>
                </a:cubicBezTo>
                <a:close/>
              </a:path>
            </a:pathLst>
          </a:custGeom>
        </p:spPr>
      </p:pic>
      <p:sp>
        <p:nvSpPr>
          <p:cNvPr id="891" name="Shape"/>
          <p:cNvSpPr>
            <a:spLocks noGrp="1"/>
          </p:cNvSpPr>
          <p:nvPr>
            <p:ph type="body" idx="15"/>
          </p:nvPr>
        </p:nvSpPr>
        <p:spPr>
          <a:xfrm>
            <a:off x="8581313" y="7702771"/>
            <a:ext cx="1236455" cy="1178650"/>
          </a:xfrm>
          <a:custGeom>
            <a:avLst/>
            <a:gdLst/>
            <a:ahLst/>
            <a:cxnLst>
              <a:cxn ang="0">
                <a:pos x="wd2" y="hd2"/>
              </a:cxn>
              <a:cxn ang="5400000">
                <a:pos x="wd2" y="hd2"/>
              </a:cxn>
              <a:cxn ang="10800000">
                <a:pos x="wd2" y="hd2"/>
              </a:cxn>
              <a:cxn ang="16200000">
                <a:pos x="wd2" y="hd2"/>
              </a:cxn>
            </a:cxnLst>
            <a:rect l="0" t="0" r="r" b="b"/>
            <a:pathLst>
              <a:path w="21568" h="21583" extrusionOk="0">
                <a:moveTo>
                  <a:pt x="16592" y="2"/>
                </a:moveTo>
                <a:cubicBezTo>
                  <a:pt x="16492" y="-9"/>
                  <a:pt x="16386" y="16"/>
                  <a:pt x="16290" y="57"/>
                </a:cubicBezTo>
                <a:cubicBezTo>
                  <a:pt x="16249" y="74"/>
                  <a:pt x="16225" y="182"/>
                  <a:pt x="16193" y="245"/>
                </a:cubicBezTo>
                <a:cubicBezTo>
                  <a:pt x="16240" y="268"/>
                  <a:pt x="16289" y="302"/>
                  <a:pt x="16336" y="306"/>
                </a:cubicBezTo>
                <a:cubicBezTo>
                  <a:pt x="16441" y="316"/>
                  <a:pt x="16545" y="312"/>
                  <a:pt x="16650" y="312"/>
                </a:cubicBezTo>
                <a:cubicBezTo>
                  <a:pt x="16653" y="348"/>
                  <a:pt x="16656" y="380"/>
                  <a:pt x="16659" y="416"/>
                </a:cubicBezTo>
                <a:cubicBezTo>
                  <a:pt x="16603" y="443"/>
                  <a:pt x="16546" y="497"/>
                  <a:pt x="16491" y="495"/>
                </a:cubicBezTo>
                <a:cubicBezTo>
                  <a:pt x="16260" y="486"/>
                  <a:pt x="16030" y="460"/>
                  <a:pt x="15799" y="440"/>
                </a:cubicBezTo>
                <a:cubicBezTo>
                  <a:pt x="15671" y="429"/>
                  <a:pt x="15542" y="420"/>
                  <a:pt x="15414" y="404"/>
                </a:cubicBezTo>
                <a:cubicBezTo>
                  <a:pt x="15307" y="390"/>
                  <a:pt x="15200" y="344"/>
                  <a:pt x="15095" y="355"/>
                </a:cubicBezTo>
                <a:cubicBezTo>
                  <a:pt x="14983" y="367"/>
                  <a:pt x="14871" y="428"/>
                  <a:pt x="14731" y="477"/>
                </a:cubicBezTo>
                <a:cubicBezTo>
                  <a:pt x="14755" y="314"/>
                  <a:pt x="14770" y="216"/>
                  <a:pt x="14785" y="118"/>
                </a:cubicBezTo>
                <a:cubicBezTo>
                  <a:pt x="14476" y="3"/>
                  <a:pt x="14417" y="373"/>
                  <a:pt x="14295" y="623"/>
                </a:cubicBezTo>
                <a:cubicBezTo>
                  <a:pt x="14133" y="296"/>
                  <a:pt x="13756" y="295"/>
                  <a:pt x="13548" y="550"/>
                </a:cubicBezTo>
                <a:cubicBezTo>
                  <a:pt x="13464" y="495"/>
                  <a:pt x="13378" y="393"/>
                  <a:pt x="13343" y="422"/>
                </a:cubicBezTo>
                <a:cubicBezTo>
                  <a:pt x="13121" y="604"/>
                  <a:pt x="12922" y="745"/>
                  <a:pt x="12643" y="616"/>
                </a:cubicBezTo>
                <a:cubicBezTo>
                  <a:pt x="12449" y="527"/>
                  <a:pt x="12219" y="591"/>
                  <a:pt x="12006" y="586"/>
                </a:cubicBezTo>
                <a:cubicBezTo>
                  <a:pt x="11905" y="584"/>
                  <a:pt x="11803" y="567"/>
                  <a:pt x="11704" y="586"/>
                </a:cubicBezTo>
                <a:cubicBezTo>
                  <a:pt x="11466" y="631"/>
                  <a:pt x="11225" y="671"/>
                  <a:pt x="10991" y="750"/>
                </a:cubicBezTo>
                <a:cubicBezTo>
                  <a:pt x="10704" y="848"/>
                  <a:pt x="10421" y="982"/>
                  <a:pt x="10136" y="1097"/>
                </a:cubicBezTo>
                <a:cubicBezTo>
                  <a:pt x="10040" y="1136"/>
                  <a:pt x="9932" y="1221"/>
                  <a:pt x="9847" y="1188"/>
                </a:cubicBezTo>
                <a:cubicBezTo>
                  <a:pt x="9372" y="1005"/>
                  <a:pt x="8962" y="1257"/>
                  <a:pt x="8548" y="1541"/>
                </a:cubicBezTo>
                <a:cubicBezTo>
                  <a:pt x="8169" y="1799"/>
                  <a:pt x="7784" y="2030"/>
                  <a:pt x="7395" y="2252"/>
                </a:cubicBezTo>
                <a:cubicBezTo>
                  <a:pt x="7186" y="2372"/>
                  <a:pt x="6961" y="2441"/>
                  <a:pt x="6745" y="2538"/>
                </a:cubicBezTo>
                <a:cubicBezTo>
                  <a:pt x="5965" y="2891"/>
                  <a:pt x="5188" y="3250"/>
                  <a:pt x="4406" y="3596"/>
                </a:cubicBezTo>
                <a:cubicBezTo>
                  <a:pt x="4214" y="3682"/>
                  <a:pt x="4011" y="3714"/>
                  <a:pt x="3815" y="3785"/>
                </a:cubicBezTo>
                <a:cubicBezTo>
                  <a:pt x="3506" y="3897"/>
                  <a:pt x="3188" y="3983"/>
                  <a:pt x="2893" y="4150"/>
                </a:cubicBezTo>
                <a:cubicBezTo>
                  <a:pt x="2407" y="4424"/>
                  <a:pt x="1934" y="4749"/>
                  <a:pt x="1459" y="5062"/>
                </a:cubicBezTo>
                <a:cubicBezTo>
                  <a:pt x="1365" y="5124"/>
                  <a:pt x="1283" y="5228"/>
                  <a:pt x="1195" y="5311"/>
                </a:cubicBezTo>
                <a:cubicBezTo>
                  <a:pt x="1210" y="5357"/>
                  <a:pt x="1226" y="5400"/>
                  <a:pt x="1242" y="5445"/>
                </a:cubicBezTo>
                <a:cubicBezTo>
                  <a:pt x="1678" y="5255"/>
                  <a:pt x="2113" y="5064"/>
                  <a:pt x="2549" y="4874"/>
                </a:cubicBezTo>
                <a:cubicBezTo>
                  <a:pt x="2555" y="4900"/>
                  <a:pt x="2564" y="4927"/>
                  <a:pt x="2570" y="4953"/>
                </a:cubicBezTo>
                <a:cubicBezTo>
                  <a:pt x="2474" y="5018"/>
                  <a:pt x="2378" y="5106"/>
                  <a:pt x="2277" y="5147"/>
                </a:cubicBezTo>
                <a:cubicBezTo>
                  <a:pt x="1845" y="5322"/>
                  <a:pt x="1413" y="5491"/>
                  <a:pt x="977" y="5646"/>
                </a:cubicBezTo>
                <a:cubicBezTo>
                  <a:pt x="734" y="5732"/>
                  <a:pt x="576" y="5952"/>
                  <a:pt x="592" y="6193"/>
                </a:cubicBezTo>
                <a:cubicBezTo>
                  <a:pt x="732" y="6230"/>
                  <a:pt x="865" y="6268"/>
                  <a:pt x="998" y="6303"/>
                </a:cubicBezTo>
                <a:cubicBezTo>
                  <a:pt x="1000" y="6332"/>
                  <a:pt x="1005" y="6358"/>
                  <a:pt x="1007" y="6388"/>
                </a:cubicBezTo>
                <a:cubicBezTo>
                  <a:pt x="761" y="6533"/>
                  <a:pt x="419" y="6398"/>
                  <a:pt x="286" y="6868"/>
                </a:cubicBezTo>
                <a:cubicBezTo>
                  <a:pt x="456" y="7047"/>
                  <a:pt x="436" y="7105"/>
                  <a:pt x="80" y="7428"/>
                </a:cubicBezTo>
                <a:cubicBezTo>
                  <a:pt x="296" y="7412"/>
                  <a:pt x="480" y="7400"/>
                  <a:pt x="688" y="7385"/>
                </a:cubicBezTo>
                <a:cubicBezTo>
                  <a:pt x="494" y="7693"/>
                  <a:pt x="126" y="7500"/>
                  <a:pt x="1" y="8006"/>
                </a:cubicBezTo>
                <a:cubicBezTo>
                  <a:pt x="97" y="7971"/>
                  <a:pt x="165" y="7951"/>
                  <a:pt x="231" y="7927"/>
                </a:cubicBezTo>
                <a:cubicBezTo>
                  <a:pt x="351" y="7884"/>
                  <a:pt x="467" y="7835"/>
                  <a:pt x="588" y="7799"/>
                </a:cubicBezTo>
                <a:cubicBezTo>
                  <a:pt x="876" y="7712"/>
                  <a:pt x="1166" y="7633"/>
                  <a:pt x="1455" y="7549"/>
                </a:cubicBezTo>
                <a:cubicBezTo>
                  <a:pt x="1584" y="7512"/>
                  <a:pt x="1711" y="7468"/>
                  <a:pt x="1841" y="7440"/>
                </a:cubicBezTo>
                <a:cubicBezTo>
                  <a:pt x="1848" y="7439"/>
                  <a:pt x="1869" y="7544"/>
                  <a:pt x="1879" y="7586"/>
                </a:cubicBezTo>
                <a:cubicBezTo>
                  <a:pt x="2276" y="7512"/>
                  <a:pt x="2605" y="6999"/>
                  <a:pt x="3094" y="7282"/>
                </a:cubicBezTo>
                <a:cubicBezTo>
                  <a:pt x="2357" y="7676"/>
                  <a:pt x="1648" y="8053"/>
                  <a:pt x="940" y="8431"/>
                </a:cubicBezTo>
                <a:cubicBezTo>
                  <a:pt x="940" y="8442"/>
                  <a:pt x="939" y="8451"/>
                  <a:pt x="940" y="8462"/>
                </a:cubicBezTo>
                <a:cubicBezTo>
                  <a:pt x="1094" y="8433"/>
                  <a:pt x="1250" y="8404"/>
                  <a:pt x="1363" y="8383"/>
                </a:cubicBezTo>
                <a:cubicBezTo>
                  <a:pt x="1256" y="8490"/>
                  <a:pt x="1135" y="8615"/>
                  <a:pt x="1015" y="8735"/>
                </a:cubicBezTo>
                <a:cubicBezTo>
                  <a:pt x="954" y="8716"/>
                  <a:pt x="892" y="8700"/>
                  <a:pt x="831" y="8650"/>
                </a:cubicBezTo>
                <a:cubicBezTo>
                  <a:pt x="798" y="8624"/>
                  <a:pt x="714" y="8642"/>
                  <a:pt x="697" y="8681"/>
                </a:cubicBezTo>
                <a:cubicBezTo>
                  <a:pt x="672" y="8735"/>
                  <a:pt x="668" y="8838"/>
                  <a:pt x="688" y="8900"/>
                </a:cubicBezTo>
                <a:cubicBezTo>
                  <a:pt x="746" y="9078"/>
                  <a:pt x="843" y="9181"/>
                  <a:pt x="965" y="9228"/>
                </a:cubicBezTo>
                <a:cubicBezTo>
                  <a:pt x="968" y="9255"/>
                  <a:pt x="970" y="9280"/>
                  <a:pt x="973" y="9307"/>
                </a:cubicBezTo>
                <a:cubicBezTo>
                  <a:pt x="1019" y="9300"/>
                  <a:pt x="1065" y="9290"/>
                  <a:pt x="1112" y="9283"/>
                </a:cubicBezTo>
                <a:cubicBezTo>
                  <a:pt x="1199" y="9290"/>
                  <a:pt x="1248" y="9346"/>
                  <a:pt x="1271" y="9435"/>
                </a:cubicBezTo>
                <a:cubicBezTo>
                  <a:pt x="1187" y="9483"/>
                  <a:pt x="1103" y="9533"/>
                  <a:pt x="1019" y="9581"/>
                </a:cubicBezTo>
                <a:cubicBezTo>
                  <a:pt x="1013" y="9579"/>
                  <a:pt x="1005" y="9577"/>
                  <a:pt x="998" y="9575"/>
                </a:cubicBezTo>
                <a:cubicBezTo>
                  <a:pt x="988" y="9593"/>
                  <a:pt x="985" y="9598"/>
                  <a:pt x="982" y="9605"/>
                </a:cubicBezTo>
                <a:cubicBezTo>
                  <a:pt x="959" y="9618"/>
                  <a:pt x="937" y="9629"/>
                  <a:pt x="915" y="9642"/>
                </a:cubicBezTo>
                <a:cubicBezTo>
                  <a:pt x="936" y="9679"/>
                  <a:pt x="951" y="9702"/>
                  <a:pt x="969" y="9733"/>
                </a:cubicBezTo>
                <a:cubicBezTo>
                  <a:pt x="965" y="9808"/>
                  <a:pt x="965" y="9884"/>
                  <a:pt x="977" y="9958"/>
                </a:cubicBezTo>
                <a:cubicBezTo>
                  <a:pt x="923" y="9986"/>
                  <a:pt x="870" y="10011"/>
                  <a:pt x="797" y="10049"/>
                </a:cubicBezTo>
                <a:cubicBezTo>
                  <a:pt x="885" y="10163"/>
                  <a:pt x="962" y="10247"/>
                  <a:pt x="1040" y="10353"/>
                </a:cubicBezTo>
                <a:cubicBezTo>
                  <a:pt x="1054" y="10486"/>
                  <a:pt x="1053" y="10627"/>
                  <a:pt x="994" y="10779"/>
                </a:cubicBezTo>
                <a:cubicBezTo>
                  <a:pt x="905" y="11008"/>
                  <a:pt x="1293" y="11361"/>
                  <a:pt x="1501" y="11223"/>
                </a:cubicBezTo>
                <a:cubicBezTo>
                  <a:pt x="1665" y="11114"/>
                  <a:pt x="1667" y="11257"/>
                  <a:pt x="1686" y="11332"/>
                </a:cubicBezTo>
                <a:cubicBezTo>
                  <a:pt x="1608" y="11492"/>
                  <a:pt x="1549" y="11607"/>
                  <a:pt x="1506" y="11697"/>
                </a:cubicBezTo>
                <a:cubicBezTo>
                  <a:pt x="1433" y="11715"/>
                  <a:pt x="1324" y="11707"/>
                  <a:pt x="1313" y="11752"/>
                </a:cubicBezTo>
                <a:cubicBezTo>
                  <a:pt x="1286" y="11858"/>
                  <a:pt x="1275" y="12017"/>
                  <a:pt x="1313" y="12105"/>
                </a:cubicBezTo>
                <a:cubicBezTo>
                  <a:pt x="1399" y="12302"/>
                  <a:pt x="1518" y="12471"/>
                  <a:pt x="1610" y="12628"/>
                </a:cubicBezTo>
                <a:cubicBezTo>
                  <a:pt x="1317" y="12641"/>
                  <a:pt x="1130" y="12818"/>
                  <a:pt x="1091" y="13102"/>
                </a:cubicBezTo>
                <a:cubicBezTo>
                  <a:pt x="999" y="13173"/>
                  <a:pt x="898" y="13254"/>
                  <a:pt x="856" y="13376"/>
                </a:cubicBezTo>
                <a:cubicBezTo>
                  <a:pt x="727" y="13753"/>
                  <a:pt x="983" y="13793"/>
                  <a:pt x="1124" y="13941"/>
                </a:cubicBezTo>
                <a:cubicBezTo>
                  <a:pt x="1049" y="13959"/>
                  <a:pt x="986" y="13957"/>
                  <a:pt x="923" y="13953"/>
                </a:cubicBezTo>
                <a:cubicBezTo>
                  <a:pt x="727" y="13943"/>
                  <a:pt x="660" y="14071"/>
                  <a:pt x="751" y="14312"/>
                </a:cubicBezTo>
                <a:cubicBezTo>
                  <a:pt x="791" y="14419"/>
                  <a:pt x="850" y="14525"/>
                  <a:pt x="919" y="14592"/>
                </a:cubicBezTo>
                <a:cubicBezTo>
                  <a:pt x="1129" y="14798"/>
                  <a:pt x="1134" y="14791"/>
                  <a:pt x="936" y="15103"/>
                </a:cubicBezTo>
                <a:cubicBezTo>
                  <a:pt x="1078" y="15261"/>
                  <a:pt x="1202" y="15462"/>
                  <a:pt x="1359" y="15559"/>
                </a:cubicBezTo>
                <a:cubicBezTo>
                  <a:pt x="1520" y="15659"/>
                  <a:pt x="1712" y="15651"/>
                  <a:pt x="1887" y="15711"/>
                </a:cubicBezTo>
                <a:cubicBezTo>
                  <a:pt x="1946" y="15731"/>
                  <a:pt x="2021" y="15806"/>
                  <a:pt x="2038" y="15881"/>
                </a:cubicBezTo>
                <a:cubicBezTo>
                  <a:pt x="2056" y="15961"/>
                  <a:pt x="2015" y="16067"/>
                  <a:pt x="1992" y="16210"/>
                </a:cubicBezTo>
                <a:cubicBezTo>
                  <a:pt x="1826" y="15931"/>
                  <a:pt x="1771" y="15873"/>
                  <a:pt x="1610" y="16015"/>
                </a:cubicBezTo>
                <a:cubicBezTo>
                  <a:pt x="1335" y="16260"/>
                  <a:pt x="977" y="16418"/>
                  <a:pt x="927" y="17019"/>
                </a:cubicBezTo>
                <a:cubicBezTo>
                  <a:pt x="683" y="17155"/>
                  <a:pt x="331" y="17611"/>
                  <a:pt x="219" y="17955"/>
                </a:cubicBezTo>
                <a:cubicBezTo>
                  <a:pt x="200" y="18012"/>
                  <a:pt x="173" y="18090"/>
                  <a:pt x="185" y="18138"/>
                </a:cubicBezTo>
                <a:cubicBezTo>
                  <a:pt x="250" y="18389"/>
                  <a:pt x="165" y="18556"/>
                  <a:pt x="59" y="18734"/>
                </a:cubicBezTo>
                <a:cubicBezTo>
                  <a:pt x="15" y="18809"/>
                  <a:pt x="-16" y="18968"/>
                  <a:pt x="9" y="19044"/>
                </a:cubicBezTo>
                <a:cubicBezTo>
                  <a:pt x="30" y="19107"/>
                  <a:pt x="142" y="19104"/>
                  <a:pt x="215" y="19129"/>
                </a:cubicBezTo>
                <a:cubicBezTo>
                  <a:pt x="239" y="19137"/>
                  <a:pt x="265" y="19138"/>
                  <a:pt x="311" y="19141"/>
                </a:cubicBezTo>
                <a:cubicBezTo>
                  <a:pt x="234" y="19360"/>
                  <a:pt x="171" y="19546"/>
                  <a:pt x="85" y="19792"/>
                </a:cubicBezTo>
                <a:cubicBezTo>
                  <a:pt x="309" y="19878"/>
                  <a:pt x="538" y="19949"/>
                  <a:pt x="759" y="20053"/>
                </a:cubicBezTo>
                <a:cubicBezTo>
                  <a:pt x="1272" y="20294"/>
                  <a:pt x="1775" y="20566"/>
                  <a:pt x="2289" y="20795"/>
                </a:cubicBezTo>
                <a:cubicBezTo>
                  <a:pt x="2523" y="20900"/>
                  <a:pt x="2793" y="21055"/>
                  <a:pt x="3010" y="20978"/>
                </a:cubicBezTo>
                <a:cubicBezTo>
                  <a:pt x="3330" y="20864"/>
                  <a:pt x="3591" y="20988"/>
                  <a:pt x="3845" y="21166"/>
                </a:cubicBezTo>
                <a:cubicBezTo>
                  <a:pt x="4208" y="21421"/>
                  <a:pt x="4587" y="21536"/>
                  <a:pt x="4981" y="21580"/>
                </a:cubicBezTo>
                <a:cubicBezTo>
                  <a:pt x="5080" y="21591"/>
                  <a:pt x="5187" y="21566"/>
                  <a:pt x="5282" y="21525"/>
                </a:cubicBezTo>
                <a:cubicBezTo>
                  <a:pt x="5323" y="21508"/>
                  <a:pt x="5343" y="21406"/>
                  <a:pt x="5375" y="21343"/>
                </a:cubicBezTo>
                <a:cubicBezTo>
                  <a:pt x="5328" y="21320"/>
                  <a:pt x="5284" y="21280"/>
                  <a:pt x="5236" y="21276"/>
                </a:cubicBezTo>
                <a:cubicBezTo>
                  <a:pt x="5131" y="21266"/>
                  <a:pt x="5023" y="21276"/>
                  <a:pt x="4918" y="21276"/>
                </a:cubicBezTo>
                <a:cubicBezTo>
                  <a:pt x="4915" y="21240"/>
                  <a:pt x="4912" y="21202"/>
                  <a:pt x="4909" y="21166"/>
                </a:cubicBezTo>
                <a:cubicBezTo>
                  <a:pt x="4965" y="21139"/>
                  <a:pt x="5022" y="21085"/>
                  <a:pt x="5077" y="21087"/>
                </a:cubicBezTo>
                <a:cubicBezTo>
                  <a:pt x="5308" y="21096"/>
                  <a:pt x="5538" y="21122"/>
                  <a:pt x="5769" y="21142"/>
                </a:cubicBezTo>
                <a:cubicBezTo>
                  <a:pt x="5897" y="21153"/>
                  <a:pt x="6026" y="21168"/>
                  <a:pt x="6154" y="21184"/>
                </a:cubicBezTo>
                <a:cubicBezTo>
                  <a:pt x="6261" y="21198"/>
                  <a:pt x="6368" y="21238"/>
                  <a:pt x="6473" y="21227"/>
                </a:cubicBezTo>
                <a:cubicBezTo>
                  <a:pt x="6585" y="21215"/>
                  <a:pt x="6697" y="21154"/>
                  <a:pt x="6837" y="21105"/>
                </a:cubicBezTo>
                <a:cubicBezTo>
                  <a:pt x="6813" y="21268"/>
                  <a:pt x="6798" y="21372"/>
                  <a:pt x="6783" y="21470"/>
                </a:cubicBezTo>
                <a:cubicBezTo>
                  <a:pt x="7092" y="21585"/>
                  <a:pt x="7156" y="21209"/>
                  <a:pt x="7278" y="20959"/>
                </a:cubicBezTo>
                <a:cubicBezTo>
                  <a:pt x="7439" y="21286"/>
                  <a:pt x="7812" y="21293"/>
                  <a:pt x="8020" y="21039"/>
                </a:cubicBezTo>
                <a:cubicBezTo>
                  <a:pt x="8104" y="21093"/>
                  <a:pt x="8190" y="21189"/>
                  <a:pt x="8225" y="21160"/>
                </a:cubicBezTo>
                <a:cubicBezTo>
                  <a:pt x="8447" y="20978"/>
                  <a:pt x="8651" y="20837"/>
                  <a:pt x="8929" y="20966"/>
                </a:cubicBezTo>
                <a:cubicBezTo>
                  <a:pt x="9124" y="21055"/>
                  <a:pt x="9349" y="20997"/>
                  <a:pt x="9562" y="21002"/>
                </a:cubicBezTo>
                <a:cubicBezTo>
                  <a:pt x="9663" y="21004"/>
                  <a:pt x="9769" y="21021"/>
                  <a:pt x="9868" y="21002"/>
                </a:cubicBezTo>
                <a:cubicBezTo>
                  <a:pt x="10107" y="20957"/>
                  <a:pt x="10343" y="20911"/>
                  <a:pt x="10577" y="20832"/>
                </a:cubicBezTo>
                <a:cubicBezTo>
                  <a:pt x="10864" y="20734"/>
                  <a:pt x="11147" y="20600"/>
                  <a:pt x="11432" y="20485"/>
                </a:cubicBezTo>
                <a:cubicBezTo>
                  <a:pt x="11528" y="20446"/>
                  <a:pt x="11636" y="20361"/>
                  <a:pt x="11721" y="20394"/>
                </a:cubicBezTo>
                <a:cubicBezTo>
                  <a:pt x="12196" y="20577"/>
                  <a:pt x="12606" y="20331"/>
                  <a:pt x="13020" y="20047"/>
                </a:cubicBezTo>
                <a:cubicBezTo>
                  <a:pt x="13399" y="19789"/>
                  <a:pt x="13788" y="19552"/>
                  <a:pt x="14177" y="19330"/>
                </a:cubicBezTo>
                <a:cubicBezTo>
                  <a:pt x="14386" y="19210"/>
                  <a:pt x="14607" y="19147"/>
                  <a:pt x="14823" y="19050"/>
                </a:cubicBezTo>
                <a:cubicBezTo>
                  <a:pt x="15603" y="18697"/>
                  <a:pt x="16380" y="18332"/>
                  <a:pt x="17162" y="17986"/>
                </a:cubicBezTo>
                <a:cubicBezTo>
                  <a:pt x="17354" y="17900"/>
                  <a:pt x="17561" y="17868"/>
                  <a:pt x="17757" y="17797"/>
                </a:cubicBezTo>
                <a:cubicBezTo>
                  <a:pt x="18066" y="17685"/>
                  <a:pt x="18380" y="17605"/>
                  <a:pt x="18675" y="17438"/>
                </a:cubicBezTo>
                <a:cubicBezTo>
                  <a:pt x="19161" y="17164"/>
                  <a:pt x="19634" y="16833"/>
                  <a:pt x="20109" y="16520"/>
                </a:cubicBezTo>
                <a:cubicBezTo>
                  <a:pt x="20203" y="16458"/>
                  <a:pt x="20285" y="16360"/>
                  <a:pt x="20373" y="16277"/>
                </a:cubicBezTo>
                <a:cubicBezTo>
                  <a:pt x="20358" y="16231"/>
                  <a:pt x="20342" y="16182"/>
                  <a:pt x="20326" y="16137"/>
                </a:cubicBezTo>
                <a:cubicBezTo>
                  <a:pt x="19890" y="16327"/>
                  <a:pt x="19455" y="16518"/>
                  <a:pt x="19019" y="16708"/>
                </a:cubicBezTo>
                <a:cubicBezTo>
                  <a:pt x="19013" y="16682"/>
                  <a:pt x="19008" y="16655"/>
                  <a:pt x="19002" y="16629"/>
                </a:cubicBezTo>
                <a:cubicBezTo>
                  <a:pt x="19099" y="16564"/>
                  <a:pt x="19190" y="16482"/>
                  <a:pt x="19291" y="16441"/>
                </a:cubicBezTo>
                <a:cubicBezTo>
                  <a:pt x="19723" y="16266"/>
                  <a:pt x="20155" y="16097"/>
                  <a:pt x="20591" y="15942"/>
                </a:cubicBezTo>
                <a:cubicBezTo>
                  <a:pt x="20834" y="15856"/>
                  <a:pt x="20992" y="15630"/>
                  <a:pt x="20976" y="15389"/>
                </a:cubicBezTo>
                <a:cubicBezTo>
                  <a:pt x="20836" y="15352"/>
                  <a:pt x="20703" y="15320"/>
                  <a:pt x="20570" y="15285"/>
                </a:cubicBezTo>
                <a:cubicBezTo>
                  <a:pt x="20568" y="15256"/>
                  <a:pt x="20567" y="15224"/>
                  <a:pt x="20565" y="15194"/>
                </a:cubicBezTo>
                <a:cubicBezTo>
                  <a:pt x="20811" y="15049"/>
                  <a:pt x="21153" y="15184"/>
                  <a:pt x="21286" y="14714"/>
                </a:cubicBezTo>
                <a:cubicBezTo>
                  <a:pt x="21116" y="14535"/>
                  <a:pt x="21136" y="14477"/>
                  <a:pt x="21492" y="14154"/>
                </a:cubicBezTo>
                <a:cubicBezTo>
                  <a:pt x="21276" y="14170"/>
                  <a:pt x="21088" y="14182"/>
                  <a:pt x="20880" y="14197"/>
                </a:cubicBezTo>
                <a:cubicBezTo>
                  <a:pt x="21074" y="13889"/>
                  <a:pt x="21442" y="14082"/>
                  <a:pt x="21567" y="13576"/>
                </a:cubicBezTo>
                <a:cubicBezTo>
                  <a:pt x="21471" y="13611"/>
                  <a:pt x="21408" y="13637"/>
                  <a:pt x="21341" y="13662"/>
                </a:cubicBezTo>
                <a:cubicBezTo>
                  <a:pt x="21222" y="13704"/>
                  <a:pt x="21101" y="13753"/>
                  <a:pt x="20980" y="13789"/>
                </a:cubicBezTo>
                <a:cubicBezTo>
                  <a:pt x="20692" y="13876"/>
                  <a:pt x="20402" y="13955"/>
                  <a:pt x="20113" y="14039"/>
                </a:cubicBezTo>
                <a:cubicBezTo>
                  <a:pt x="19984" y="14076"/>
                  <a:pt x="19857" y="14114"/>
                  <a:pt x="19727" y="14142"/>
                </a:cubicBezTo>
                <a:cubicBezTo>
                  <a:pt x="19720" y="14143"/>
                  <a:pt x="19703" y="14038"/>
                  <a:pt x="19694" y="13996"/>
                </a:cubicBezTo>
                <a:cubicBezTo>
                  <a:pt x="19297" y="14070"/>
                  <a:pt x="18968" y="14583"/>
                  <a:pt x="18478" y="14300"/>
                </a:cubicBezTo>
                <a:cubicBezTo>
                  <a:pt x="19215" y="13906"/>
                  <a:pt x="19920" y="13529"/>
                  <a:pt x="20628" y="13151"/>
                </a:cubicBezTo>
                <a:cubicBezTo>
                  <a:pt x="20628" y="13140"/>
                  <a:pt x="20629" y="13131"/>
                  <a:pt x="20628" y="13120"/>
                </a:cubicBezTo>
                <a:cubicBezTo>
                  <a:pt x="20474" y="13149"/>
                  <a:pt x="20318" y="13178"/>
                  <a:pt x="20205" y="13199"/>
                </a:cubicBezTo>
                <a:cubicBezTo>
                  <a:pt x="20312" y="13092"/>
                  <a:pt x="20437" y="12973"/>
                  <a:pt x="20557" y="12853"/>
                </a:cubicBezTo>
                <a:cubicBezTo>
                  <a:pt x="20618" y="12872"/>
                  <a:pt x="20680" y="12888"/>
                  <a:pt x="20741" y="12938"/>
                </a:cubicBezTo>
                <a:cubicBezTo>
                  <a:pt x="20774" y="12964"/>
                  <a:pt x="20854" y="12946"/>
                  <a:pt x="20871" y="12907"/>
                </a:cubicBezTo>
                <a:cubicBezTo>
                  <a:pt x="20896" y="12853"/>
                  <a:pt x="20900" y="12744"/>
                  <a:pt x="20880" y="12682"/>
                </a:cubicBezTo>
                <a:cubicBezTo>
                  <a:pt x="20822" y="12503"/>
                  <a:pt x="20725" y="12406"/>
                  <a:pt x="20603" y="12360"/>
                </a:cubicBezTo>
                <a:cubicBezTo>
                  <a:pt x="20600" y="12332"/>
                  <a:pt x="20598" y="12303"/>
                  <a:pt x="20595" y="12275"/>
                </a:cubicBezTo>
                <a:cubicBezTo>
                  <a:pt x="20549" y="12282"/>
                  <a:pt x="20503" y="12292"/>
                  <a:pt x="20456" y="12299"/>
                </a:cubicBezTo>
                <a:cubicBezTo>
                  <a:pt x="20369" y="12292"/>
                  <a:pt x="20320" y="12237"/>
                  <a:pt x="20297" y="12147"/>
                </a:cubicBezTo>
                <a:cubicBezTo>
                  <a:pt x="20381" y="12099"/>
                  <a:pt x="20465" y="12049"/>
                  <a:pt x="20549" y="12001"/>
                </a:cubicBezTo>
                <a:cubicBezTo>
                  <a:pt x="20555" y="12003"/>
                  <a:pt x="20563" y="12005"/>
                  <a:pt x="20570" y="12007"/>
                </a:cubicBezTo>
                <a:cubicBezTo>
                  <a:pt x="20580" y="11989"/>
                  <a:pt x="20583" y="11984"/>
                  <a:pt x="20586" y="11977"/>
                </a:cubicBezTo>
                <a:cubicBezTo>
                  <a:pt x="20609" y="11964"/>
                  <a:pt x="20631" y="11953"/>
                  <a:pt x="20653" y="11940"/>
                </a:cubicBezTo>
                <a:cubicBezTo>
                  <a:pt x="20631" y="11902"/>
                  <a:pt x="20617" y="11880"/>
                  <a:pt x="20599" y="11849"/>
                </a:cubicBezTo>
                <a:cubicBezTo>
                  <a:pt x="20603" y="11776"/>
                  <a:pt x="20606" y="11702"/>
                  <a:pt x="20595" y="11630"/>
                </a:cubicBezTo>
                <a:cubicBezTo>
                  <a:pt x="20649" y="11602"/>
                  <a:pt x="20699" y="11571"/>
                  <a:pt x="20771" y="11533"/>
                </a:cubicBezTo>
                <a:cubicBezTo>
                  <a:pt x="20683" y="11419"/>
                  <a:pt x="20610" y="11334"/>
                  <a:pt x="20532" y="11229"/>
                </a:cubicBezTo>
                <a:cubicBezTo>
                  <a:pt x="20518" y="11097"/>
                  <a:pt x="20519" y="10960"/>
                  <a:pt x="20578" y="10809"/>
                </a:cubicBezTo>
                <a:cubicBezTo>
                  <a:pt x="20667" y="10580"/>
                  <a:pt x="20275" y="10221"/>
                  <a:pt x="20067" y="10359"/>
                </a:cubicBezTo>
                <a:cubicBezTo>
                  <a:pt x="19903" y="10468"/>
                  <a:pt x="19905" y="10325"/>
                  <a:pt x="19886" y="10250"/>
                </a:cubicBezTo>
                <a:cubicBezTo>
                  <a:pt x="19964" y="10090"/>
                  <a:pt x="20019" y="9981"/>
                  <a:pt x="20062" y="9891"/>
                </a:cubicBezTo>
                <a:cubicBezTo>
                  <a:pt x="20135" y="9873"/>
                  <a:pt x="20248" y="9882"/>
                  <a:pt x="20259" y="9836"/>
                </a:cubicBezTo>
                <a:cubicBezTo>
                  <a:pt x="20287" y="9730"/>
                  <a:pt x="20293" y="9571"/>
                  <a:pt x="20255" y="9483"/>
                </a:cubicBezTo>
                <a:cubicBezTo>
                  <a:pt x="20169" y="9286"/>
                  <a:pt x="20050" y="9117"/>
                  <a:pt x="19958" y="8960"/>
                </a:cubicBezTo>
                <a:cubicBezTo>
                  <a:pt x="20251" y="8947"/>
                  <a:pt x="20442" y="8764"/>
                  <a:pt x="20482" y="8480"/>
                </a:cubicBezTo>
                <a:cubicBezTo>
                  <a:pt x="20573" y="8409"/>
                  <a:pt x="20670" y="8334"/>
                  <a:pt x="20712" y="8212"/>
                </a:cubicBezTo>
                <a:cubicBezTo>
                  <a:pt x="20841" y="7835"/>
                  <a:pt x="20585" y="7789"/>
                  <a:pt x="20444" y="7641"/>
                </a:cubicBezTo>
                <a:cubicBezTo>
                  <a:pt x="20519" y="7623"/>
                  <a:pt x="20582" y="7631"/>
                  <a:pt x="20645" y="7635"/>
                </a:cubicBezTo>
                <a:cubicBezTo>
                  <a:pt x="20841" y="7645"/>
                  <a:pt x="20908" y="7511"/>
                  <a:pt x="20817" y="7270"/>
                </a:cubicBezTo>
                <a:cubicBezTo>
                  <a:pt x="20777" y="7163"/>
                  <a:pt x="20718" y="7057"/>
                  <a:pt x="20649" y="6990"/>
                </a:cubicBezTo>
                <a:cubicBezTo>
                  <a:pt x="20439" y="6784"/>
                  <a:pt x="20438" y="6791"/>
                  <a:pt x="20637" y="6479"/>
                </a:cubicBezTo>
                <a:cubicBezTo>
                  <a:pt x="20494" y="6321"/>
                  <a:pt x="20366" y="6120"/>
                  <a:pt x="20209" y="6023"/>
                </a:cubicBezTo>
                <a:cubicBezTo>
                  <a:pt x="20048" y="5923"/>
                  <a:pt x="19856" y="5937"/>
                  <a:pt x="19681" y="5877"/>
                </a:cubicBezTo>
                <a:cubicBezTo>
                  <a:pt x="19622" y="5857"/>
                  <a:pt x="19547" y="5782"/>
                  <a:pt x="19530" y="5707"/>
                </a:cubicBezTo>
                <a:cubicBezTo>
                  <a:pt x="19512" y="5627"/>
                  <a:pt x="19553" y="5515"/>
                  <a:pt x="19576" y="5372"/>
                </a:cubicBezTo>
                <a:cubicBezTo>
                  <a:pt x="19742" y="5651"/>
                  <a:pt x="19801" y="5709"/>
                  <a:pt x="19962" y="5567"/>
                </a:cubicBezTo>
                <a:cubicBezTo>
                  <a:pt x="20237" y="5322"/>
                  <a:pt x="20591" y="5164"/>
                  <a:pt x="20641" y="4563"/>
                </a:cubicBezTo>
                <a:cubicBezTo>
                  <a:pt x="20885" y="4427"/>
                  <a:pt x="21237" y="3971"/>
                  <a:pt x="21349" y="3627"/>
                </a:cubicBezTo>
                <a:cubicBezTo>
                  <a:pt x="21368" y="3570"/>
                  <a:pt x="21395" y="3492"/>
                  <a:pt x="21383" y="3444"/>
                </a:cubicBezTo>
                <a:cubicBezTo>
                  <a:pt x="21318" y="3193"/>
                  <a:pt x="21403" y="3033"/>
                  <a:pt x="21509" y="2854"/>
                </a:cubicBezTo>
                <a:cubicBezTo>
                  <a:pt x="21553" y="2779"/>
                  <a:pt x="21584" y="2621"/>
                  <a:pt x="21559" y="2544"/>
                </a:cubicBezTo>
                <a:cubicBezTo>
                  <a:pt x="21538" y="2481"/>
                  <a:pt x="21426" y="2478"/>
                  <a:pt x="21353" y="2453"/>
                </a:cubicBezTo>
                <a:cubicBezTo>
                  <a:pt x="21329" y="2445"/>
                  <a:pt x="21303" y="2450"/>
                  <a:pt x="21257" y="2447"/>
                </a:cubicBezTo>
                <a:cubicBezTo>
                  <a:pt x="21334" y="2228"/>
                  <a:pt x="21402" y="2042"/>
                  <a:pt x="21488" y="1796"/>
                </a:cubicBezTo>
                <a:cubicBezTo>
                  <a:pt x="21263" y="1710"/>
                  <a:pt x="21034" y="1633"/>
                  <a:pt x="20813" y="1529"/>
                </a:cubicBezTo>
                <a:cubicBezTo>
                  <a:pt x="20301" y="1288"/>
                  <a:pt x="19793" y="1016"/>
                  <a:pt x="19279" y="787"/>
                </a:cubicBezTo>
                <a:cubicBezTo>
                  <a:pt x="19045" y="682"/>
                  <a:pt x="18779" y="533"/>
                  <a:pt x="18562" y="610"/>
                </a:cubicBezTo>
                <a:cubicBezTo>
                  <a:pt x="18242" y="724"/>
                  <a:pt x="17977" y="600"/>
                  <a:pt x="17723" y="422"/>
                </a:cubicBezTo>
                <a:cubicBezTo>
                  <a:pt x="17360" y="167"/>
                  <a:pt x="16986" y="46"/>
                  <a:pt x="16592" y="2"/>
                </a:cubicBezTo>
                <a:close/>
              </a:path>
            </a:pathLst>
          </a:custGeom>
        </p:spPr>
        <p:txBody>
          <a:bodyPr/>
          <a:lstStyle/>
          <a:p>
            <a:pPr defTabSz="642937">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p>
        </p:txBody>
      </p:sp>
      <p:sp>
        <p:nvSpPr>
          <p:cNvPr id="892" name="Venenatis Euismod Purus"/>
          <p:cNvSpPr txBox="1">
            <a:spLocks noGrp="1"/>
          </p:cNvSpPr>
          <p:nvPr>
            <p:ph type="body" idx="16"/>
          </p:nvPr>
        </p:nvSpPr>
        <p:spPr>
          <a:xfrm>
            <a:off x="11087196" y="7832332"/>
            <a:ext cx="10617230" cy="984568"/>
          </a:xfrm>
          <a:prstGeom prst="rect">
            <a:avLst/>
          </a:prstGeom>
        </p:spPr>
        <p:txBody>
          <a:bodyPr/>
          <a:lstStyle/>
          <a:p>
            <a:pPr>
              <a:lnSpc>
                <a:spcPct val="80000"/>
              </a:lnSpc>
            </a:pPr>
            <a:r>
              <a:rPr lang="fr-FR" sz="6000" dirty="0" smtClean="0"/>
              <a:t>the participants</a:t>
            </a:r>
            <a:endParaRPr sz="2800" dirty="0"/>
          </a:p>
        </p:txBody>
      </p:sp>
      <p:sp>
        <p:nvSpPr>
          <p:cNvPr id="894" name="Rectangle"/>
          <p:cNvSpPr>
            <a:spLocks noGrp="1"/>
          </p:cNvSpPr>
          <p:nvPr>
            <p:ph type="body" idx="17"/>
          </p:nvPr>
        </p:nvSpPr>
        <p:spPr>
          <a:prstGeom prst="rect">
            <a:avLst/>
          </a:prstGeom>
        </p:spPr>
        <p:txBody>
          <a:bodyPr/>
          <a:lstStyle/>
          <a:p>
            <a:pPr>
              <a:defRPr sz="5800">
                <a:latin typeface="Gill Sans"/>
                <a:ea typeface="Gill Sans"/>
                <a:cs typeface="Gill Sans"/>
                <a:sym typeface="Gill Sans"/>
              </a:defRPr>
            </a:pPr>
            <a:endParaRPr dirty="0"/>
          </a:p>
        </p:txBody>
      </p:sp>
      <p:sp>
        <p:nvSpPr>
          <p:cNvPr id="895" name="Line"/>
          <p:cNvSpPr>
            <a:spLocks noGrp="1"/>
          </p:cNvSpPr>
          <p:nvPr>
            <p:ph type="body" idx="18"/>
          </p:nvPr>
        </p:nvSpPr>
        <p:spPr>
          <a:xfrm>
            <a:off x="12191999" y="12260426"/>
            <a:ext cx="1" cy="371869"/>
          </a:xfrm>
          <a:prstGeom prst="line">
            <a:avLst/>
          </a:prstGeom>
        </p:spPr>
        <p:txBody>
          <a:bodyPr/>
          <a:lstStyle/>
          <a:p>
            <a:pPr>
              <a:defRPr sz="56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p>
        </p:txBody>
      </p:sp>
      <p:sp>
        <p:nvSpPr>
          <p:cNvPr id="896" name="Slide Number"/>
          <p:cNvSpPr txBox="1">
            <a:spLocks noGrp="1"/>
          </p:cNvSpPr>
          <p:nvPr>
            <p:ph type="sldNum" sz="quarter" idx="2"/>
          </p:nvPr>
        </p:nvSpPr>
        <p:spPr>
          <a:xfrm>
            <a:off x="12051220" y="11772503"/>
            <a:ext cx="281560" cy="422276"/>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17</a:t>
            </a:fld>
            <a:endParaRPr dirty="0"/>
          </a:p>
        </p:txBody>
      </p:sp>
      <p:sp>
        <p:nvSpPr>
          <p:cNvPr id="897" name="#1"/>
          <p:cNvSpPr txBox="1">
            <a:spLocks noGrp="1"/>
          </p:cNvSpPr>
          <p:nvPr>
            <p:ph type="body" idx="19"/>
          </p:nvPr>
        </p:nvSpPr>
        <p:spPr>
          <a:xfrm>
            <a:off x="8787016" y="7896853"/>
            <a:ext cx="1030752" cy="984568"/>
          </a:xfrm>
          <a:prstGeom prst="rect">
            <a:avLst/>
          </a:prstGeom>
        </p:spPr>
        <p:txBody>
          <a:bodyPr/>
          <a:lstStyle/>
          <a:p>
            <a:r>
              <a:rPr dirty="0" smtClean="0"/>
              <a:t>#</a:t>
            </a:r>
            <a:r>
              <a:rPr lang="fr-FR" dirty="0" smtClean="0"/>
              <a:t> 1</a:t>
            </a:r>
            <a:endParaRPr dirty="0"/>
          </a:p>
        </p:txBody>
      </p:sp>
      <p:sp>
        <p:nvSpPr>
          <p:cNvPr id="900" name="#2"/>
          <p:cNvSpPr txBox="1">
            <a:spLocks noGrp="1"/>
          </p:cNvSpPr>
          <p:nvPr>
            <p:ph type="body" idx="22"/>
          </p:nvPr>
        </p:nvSpPr>
        <p:spPr>
          <a:xfrm>
            <a:off x="3745523" y="8977455"/>
            <a:ext cx="1030752" cy="984568"/>
          </a:xfrm>
          <a:prstGeom prst="rect">
            <a:avLst/>
          </a:prstGeom>
        </p:spPr>
        <p:txBody>
          <a:bodyPr/>
          <a:lstStyle/>
          <a:p>
            <a:r>
              <a:rPr dirty="0"/>
              <a:t>#2</a:t>
            </a:r>
          </a:p>
        </p:txBody>
      </p:sp>
      <p:sp>
        <p:nvSpPr>
          <p:cNvPr id="904" name="#3"/>
          <p:cNvSpPr txBox="1">
            <a:spLocks noGrp="1"/>
          </p:cNvSpPr>
          <p:nvPr>
            <p:ph type="body" idx="26"/>
          </p:nvPr>
        </p:nvSpPr>
        <p:spPr>
          <a:xfrm>
            <a:off x="13730491" y="6280498"/>
            <a:ext cx="1030752" cy="984568"/>
          </a:xfrm>
          <a:prstGeom prst="rect">
            <a:avLst/>
          </a:prstGeom>
        </p:spPr>
        <p:txBody>
          <a:bodyPr/>
          <a:lstStyle/>
          <a:p>
            <a:r>
              <a:rPr dirty="0"/>
              <a:t>#3</a:t>
            </a:r>
          </a:p>
        </p:txBody>
      </p:sp>
      <p:sp>
        <p:nvSpPr>
          <p:cNvPr id="22" name="#3">
            <a:extLst>
              <a:ext uri="{FF2B5EF4-FFF2-40B4-BE49-F238E27FC236}">
                <a16:creationId xmlns="" xmlns:a16="http://schemas.microsoft.com/office/drawing/2014/main" id="{A5EDDBB0-B435-894F-AB23-B334E1D7CBEC}"/>
              </a:ext>
            </a:extLst>
          </p:cNvPr>
          <p:cNvSpPr txBox="1">
            <a:spLocks/>
          </p:cNvSpPr>
          <p:nvPr/>
        </p:nvSpPr>
        <p:spPr>
          <a:xfrm>
            <a:off x="14132913" y="9030625"/>
            <a:ext cx="1030752" cy="984568"/>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lstStyle>
            <a:lvl1pPr marL="0" marR="0" indent="0" algn="l" defTabSz="821531" eaLnBrk="1" latinLnBrk="0" hangingPunct="1">
              <a:lnSpc>
                <a:spcPct val="70000"/>
              </a:lnSpc>
              <a:spcBef>
                <a:spcPts val="0"/>
              </a:spcBef>
              <a:spcAft>
                <a:spcPts val="0"/>
              </a:spcAft>
              <a:buClrTx/>
              <a:buSzTx/>
              <a:buFontTx/>
              <a:buNone/>
              <a:tabLst/>
              <a:defRPr sz="5000" b="1" i="0" u="none" strike="noStrike" cap="all" spc="0" baseline="0">
                <a:ln>
                  <a:noFill/>
                </a:ln>
                <a:solidFill>
                  <a:srgbClr val="FFFFFF"/>
                </a:solidFill>
                <a:uFillTx/>
                <a:latin typeface="+mj-lt"/>
                <a:ea typeface="+mj-ea"/>
                <a:cs typeface="+mj-cs"/>
                <a:sym typeface="Avenir Next"/>
              </a:defRPr>
            </a:lvl1pPr>
            <a:lvl2pPr marL="0" marR="0" indent="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2pPr>
            <a:lvl3pPr marL="0" marR="0" indent="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3pPr>
            <a:lvl4pPr marL="0" marR="0" indent="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4pPr>
            <a:lvl5pPr marL="0" marR="0" indent="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5pPr>
            <a:lvl6pPr marL="0" marR="0" indent="35560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6pPr>
            <a:lvl7pPr marL="0" marR="0" indent="71120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7pPr>
            <a:lvl8pPr marL="0" marR="0" indent="106680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8pPr>
            <a:lvl9pPr marL="0" marR="0" indent="142240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9pPr>
          </a:lstStyle>
          <a:p>
            <a:r>
              <a:rPr lang="fr-FR" dirty="0"/>
              <a:t>#3</a:t>
            </a:r>
          </a:p>
        </p:txBody>
      </p:sp>
      <p:sp>
        <p:nvSpPr>
          <p:cNvPr id="42" name="ZoneTexte 41">
            <a:extLst>
              <a:ext uri="{FF2B5EF4-FFF2-40B4-BE49-F238E27FC236}">
                <a16:creationId xmlns="" xmlns:a16="http://schemas.microsoft.com/office/drawing/2014/main" id="{1F2D9E2C-2BAD-6A4A-BC28-3DF9F36E2171}"/>
              </a:ext>
            </a:extLst>
          </p:cNvPr>
          <p:cNvSpPr txBox="1"/>
          <p:nvPr/>
        </p:nvSpPr>
        <p:spPr>
          <a:xfrm>
            <a:off x="897444" y="12362917"/>
            <a:ext cx="7636956" cy="7598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algn="l"/>
            <a:r>
              <a:rPr lang="fr-FR" sz="2000" dirty="0">
                <a:latin typeface="Avenir Next Ultra Light" panose="020B0203020202020204" pitchFamily="34" charset="77"/>
              </a:rPr>
              <a:t>Christophe Gervasi – </a:t>
            </a:r>
            <a:r>
              <a:rPr lang="fr-FR" sz="2000" dirty="0" smtClean="0">
                <a:latin typeface="Avenir Next Ultra Light" panose="020B0203020202020204" pitchFamily="34" charset="77"/>
              </a:rPr>
              <a:t> Rapport qualitatif  - Construire un </a:t>
            </a:r>
            <a:r>
              <a:rPr lang="fr-FR" sz="2000" dirty="0">
                <a:latin typeface="Avenir Next Ultra Light" panose="020B0203020202020204" pitchFamily="34" charset="77"/>
              </a:rPr>
              <a:t>Nous </a:t>
            </a:r>
            <a:r>
              <a:rPr lang="fr-FR" sz="2000" dirty="0" smtClean="0">
                <a:latin typeface="Avenir Next Ultra Light" panose="020B0203020202020204" pitchFamily="34" charset="77"/>
              </a:rPr>
              <a:t>européen – Juillet 2021</a:t>
            </a:r>
            <a:endParaRPr kumimoji="0" lang="fr-FR" sz="2000" u="none" strike="noStrike" cap="none" spc="0" normalizeH="0" baseline="0" dirty="0">
              <a:ln>
                <a:noFill/>
              </a:ln>
              <a:solidFill>
                <a:srgbClr val="000000"/>
              </a:solidFill>
              <a:effectLst/>
              <a:uFillTx/>
              <a:latin typeface="Avenir Next Ultra Light" panose="020B0203020202020204" pitchFamily="34" charset="77"/>
              <a:sym typeface="Gill Sans"/>
            </a:endParaRPr>
          </a:p>
        </p:txBody>
      </p:sp>
      <p:pic>
        <p:nvPicPr>
          <p:cNvPr id="18" name="Image 17"/>
          <p:cNvPicPr>
            <a:picLocks noChangeAspect="1"/>
          </p:cNvPicPr>
          <p:nvPr/>
        </p:nvPicPr>
        <p:blipFill rotWithShape="1">
          <a:blip r:embed="rId3"/>
          <a:srcRect t="18883" b="18467"/>
          <a:stretch/>
        </p:blipFill>
        <p:spPr>
          <a:xfrm>
            <a:off x="19551525" y="3461290"/>
            <a:ext cx="2143125" cy="1431415"/>
          </a:xfrm>
          <a:prstGeom prst="rect">
            <a:avLst/>
          </a:prstGeom>
        </p:spPr>
      </p:pic>
      <p:pic>
        <p:nvPicPr>
          <p:cNvPr id="15" name="Image 14"/>
          <p:cNvPicPr>
            <a:picLocks noChangeAspect="1"/>
          </p:cNvPicPr>
          <p:nvPr/>
        </p:nvPicPr>
        <p:blipFill>
          <a:blip r:embed="rId4"/>
          <a:stretch>
            <a:fillRect/>
          </a:stretch>
        </p:blipFill>
        <p:spPr>
          <a:xfrm>
            <a:off x="21704426" y="3461290"/>
            <a:ext cx="2143125" cy="1472669"/>
          </a:xfrm>
          <a:prstGeom prst="rect">
            <a:avLst/>
          </a:prstGeom>
        </p:spPr>
      </p:pic>
    </p:spTree>
    <p:extLst>
      <p:ext uri="{BB962C8B-B14F-4D97-AF65-F5344CB8AC3E}">
        <p14:creationId xmlns:p14="http://schemas.microsoft.com/office/powerpoint/2010/main" val="2644597517"/>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 xmlns:a16="http://schemas.microsoft.com/office/drawing/2014/main" id="{9A3C046A-B3F5-9A42-B408-759E55BE4BE7}"/>
              </a:ext>
            </a:extLst>
          </p:cNvPr>
          <p:cNvSpPr>
            <a:spLocks noGrp="1"/>
          </p:cNvSpPr>
          <p:nvPr>
            <p:ph type="body" sz="quarter" idx="15"/>
          </p:nvPr>
        </p:nvSpPr>
        <p:spPr/>
        <p:txBody>
          <a:bodyPr/>
          <a:lstStyle/>
          <a:p>
            <a:endParaRPr lang="fr-FR" dirty="0"/>
          </a:p>
        </p:txBody>
      </p:sp>
      <p:sp>
        <p:nvSpPr>
          <p:cNvPr id="5" name="Espace réservé du texte 4">
            <a:extLst>
              <a:ext uri="{FF2B5EF4-FFF2-40B4-BE49-F238E27FC236}">
                <a16:creationId xmlns="" xmlns:a16="http://schemas.microsoft.com/office/drawing/2014/main" id="{81AA34F7-61BD-DE46-A618-3EEE7C67794C}"/>
              </a:ext>
            </a:extLst>
          </p:cNvPr>
          <p:cNvSpPr>
            <a:spLocks noGrp="1"/>
          </p:cNvSpPr>
          <p:nvPr>
            <p:ph type="body" sz="quarter" idx="16"/>
          </p:nvPr>
        </p:nvSpPr>
        <p:spPr/>
        <p:txBody>
          <a:bodyPr/>
          <a:lstStyle/>
          <a:p>
            <a:endParaRPr lang="fr-FR" dirty="0"/>
          </a:p>
        </p:txBody>
      </p:sp>
      <p:sp>
        <p:nvSpPr>
          <p:cNvPr id="885"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18</a:t>
            </a:fld>
            <a:endParaRPr dirty="0"/>
          </a:p>
        </p:txBody>
      </p:sp>
      <p:sp>
        <p:nvSpPr>
          <p:cNvPr id="19" name="Espace réservé du texte 2">
            <a:extLst>
              <a:ext uri="{FF2B5EF4-FFF2-40B4-BE49-F238E27FC236}">
                <a16:creationId xmlns="" xmlns:a16="http://schemas.microsoft.com/office/drawing/2014/main" id="{AB3789C9-0B28-4640-961A-BE451E50B0EF}"/>
              </a:ext>
            </a:extLst>
          </p:cNvPr>
          <p:cNvSpPr>
            <a:spLocks noGrp="1"/>
          </p:cNvSpPr>
          <p:nvPr>
            <p:ph type="body" sz="quarter" idx="13"/>
          </p:nvPr>
        </p:nvSpPr>
        <p:spPr>
          <a:xfrm>
            <a:off x="7652084" y="2017984"/>
            <a:ext cx="8229600" cy="793703"/>
          </a:xfrm>
        </p:spPr>
        <p:txBody>
          <a:bodyPr/>
          <a:lstStyle/>
          <a:p>
            <a:endParaRPr lang="fr-FR" dirty="0"/>
          </a:p>
        </p:txBody>
      </p:sp>
      <p:sp>
        <p:nvSpPr>
          <p:cNvPr id="20" name="Titre 1">
            <a:extLst>
              <a:ext uri="{FF2B5EF4-FFF2-40B4-BE49-F238E27FC236}">
                <a16:creationId xmlns="" xmlns:a16="http://schemas.microsoft.com/office/drawing/2014/main" id="{C3D392D1-BDA7-FA46-919D-428FD8FCC2D7}"/>
              </a:ext>
            </a:extLst>
          </p:cNvPr>
          <p:cNvSpPr>
            <a:spLocks noGrp="1"/>
          </p:cNvSpPr>
          <p:nvPr>
            <p:ph type="title"/>
          </p:nvPr>
        </p:nvSpPr>
        <p:spPr>
          <a:xfrm>
            <a:off x="4255906" y="2066389"/>
            <a:ext cx="14711312" cy="935665"/>
          </a:xfrm>
        </p:spPr>
        <p:txBody>
          <a:bodyPr/>
          <a:lstStyle/>
          <a:p>
            <a:r>
              <a:rPr lang="fr-FR" dirty="0" smtClean="0">
                <a:solidFill>
                  <a:schemeClr val="bg1"/>
                </a:solidFill>
              </a:rPr>
              <a:t>les participants</a:t>
            </a:r>
            <a:endParaRPr lang="fr-FR" dirty="0"/>
          </a:p>
        </p:txBody>
      </p:sp>
      <p:sp>
        <p:nvSpPr>
          <p:cNvPr id="21" name="SuBTITLE GOES HERE">
            <a:extLst>
              <a:ext uri="{FF2B5EF4-FFF2-40B4-BE49-F238E27FC236}">
                <a16:creationId xmlns="" xmlns:a16="http://schemas.microsoft.com/office/drawing/2014/main" id="{35871DBC-935A-2347-A21E-2565A12C9458}"/>
              </a:ext>
            </a:extLst>
          </p:cNvPr>
          <p:cNvSpPr txBox="1">
            <a:spLocks noGrp="1"/>
          </p:cNvSpPr>
          <p:nvPr>
            <p:ph type="body" sz="quarter" idx="14"/>
          </p:nvPr>
        </p:nvSpPr>
        <p:spPr>
          <a:xfrm>
            <a:off x="4836344" y="747149"/>
            <a:ext cx="14711312" cy="371281"/>
          </a:xfrm>
          <a:prstGeom prst="rect">
            <a:avLst/>
          </a:prstGeom>
        </p:spPr>
        <p:txBody>
          <a:bodyPr/>
          <a:lstStyle/>
          <a:p>
            <a:r>
              <a:rPr lang="fr-FR" sz="2400" dirty="0" smtClean="0"/>
              <a:t>Analyse détaillée</a:t>
            </a:r>
            <a:endParaRPr lang="fr-FR" sz="2400" dirty="0"/>
          </a:p>
        </p:txBody>
      </p:sp>
      <p:sp>
        <p:nvSpPr>
          <p:cNvPr id="9" name="ZoneTexte 8">
            <a:extLst>
              <a:ext uri="{FF2B5EF4-FFF2-40B4-BE49-F238E27FC236}">
                <a16:creationId xmlns="" xmlns:a16="http://schemas.microsoft.com/office/drawing/2014/main" id="{C9FA69AC-CE85-7143-AB32-6EDEC5829621}"/>
              </a:ext>
            </a:extLst>
          </p:cNvPr>
          <p:cNvSpPr txBox="1"/>
          <p:nvPr/>
        </p:nvSpPr>
        <p:spPr>
          <a:xfrm>
            <a:off x="897443" y="12362917"/>
            <a:ext cx="7218945" cy="7598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algn="l"/>
            <a:r>
              <a:rPr lang="fr-FR" sz="2000" dirty="0">
                <a:latin typeface="Avenir Next Ultra Light" panose="020B0203020202020204" pitchFamily="34" charset="77"/>
              </a:rPr>
              <a:t>Christophe Gervasi –  Rapport qualitatif  - Construire un Nous européen – Juillet 2021</a:t>
            </a:r>
          </a:p>
        </p:txBody>
      </p:sp>
      <p:pic>
        <p:nvPicPr>
          <p:cNvPr id="12" name="Image 11"/>
          <p:cNvPicPr>
            <a:picLocks noChangeAspect="1"/>
          </p:cNvPicPr>
          <p:nvPr/>
        </p:nvPicPr>
        <p:blipFill rotWithShape="1">
          <a:blip r:embed="rId2"/>
          <a:srcRect t="18883" b="18467"/>
          <a:stretch/>
        </p:blipFill>
        <p:spPr>
          <a:xfrm>
            <a:off x="19551526" y="500510"/>
            <a:ext cx="2143125" cy="1472669"/>
          </a:xfrm>
          <a:prstGeom prst="rect">
            <a:avLst/>
          </a:prstGeom>
        </p:spPr>
      </p:pic>
      <p:pic>
        <p:nvPicPr>
          <p:cNvPr id="15" name="Image 14"/>
          <p:cNvPicPr>
            <a:picLocks noChangeAspect="1"/>
          </p:cNvPicPr>
          <p:nvPr/>
        </p:nvPicPr>
        <p:blipFill>
          <a:blip r:embed="rId3"/>
          <a:stretch>
            <a:fillRect/>
          </a:stretch>
        </p:blipFill>
        <p:spPr>
          <a:xfrm>
            <a:off x="385012" y="500510"/>
            <a:ext cx="4259178" cy="2940522"/>
          </a:xfrm>
          <a:prstGeom prst="rect">
            <a:avLst/>
          </a:prstGeom>
        </p:spPr>
      </p:pic>
      <p:sp>
        <p:nvSpPr>
          <p:cNvPr id="17" name="7 CuadroTexto"/>
          <p:cNvSpPr txBox="1"/>
          <p:nvPr/>
        </p:nvSpPr>
        <p:spPr>
          <a:xfrm>
            <a:off x="3057109" y="3447669"/>
            <a:ext cx="18985831" cy="77867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r>
              <a:rPr lang="de-DE" sz="2800" b="1" dirty="0" smtClean="0">
                <a:solidFill>
                  <a:srgbClr val="271880"/>
                </a:solidFill>
              </a:rPr>
              <a:t>ID </a:t>
            </a:r>
            <a:r>
              <a:rPr lang="de-DE" sz="2800" b="1" dirty="0">
                <a:solidFill>
                  <a:srgbClr val="271880"/>
                </a:solidFill>
              </a:rPr>
              <a:t>1 </a:t>
            </a:r>
            <a:r>
              <a:rPr lang="de-DE" sz="2800" b="1" dirty="0" smtClean="0">
                <a:solidFill>
                  <a:srgbClr val="271880"/>
                </a:solidFill>
              </a:rPr>
              <a:t>Anna</a:t>
            </a:r>
            <a:endParaRPr lang="fr-FR" sz="2800" b="1" dirty="0">
              <a:solidFill>
                <a:srgbClr val="271880"/>
              </a:solidFill>
            </a:endParaRPr>
          </a:p>
          <a:p>
            <a:r>
              <a:rPr lang="de-DE" sz="2000" dirty="0"/>
              <a:t>Likes to play sports, feels younger than I am, communicative, flashy, humorous, young, freaky, interested in many things, helpful, adventurous, always on the </a:t>
            </a:r>
            <a:r>
              <a:rPr lang="de-DE" sz="2000" dirty="0" smtClean="0"/>
              <a:t>go</a:t>
            </a:r>
            <a:r>
              <a:rPr lang="de-DE" sz="2800" dirty="0"/>
              <a:t> </a:t>
            </a:r>
            <a:endParaRPr lang="fr-FR" sz="2800" dirty="0"/>
          </a:p>
          <a:p>
            <a:r>
              <a:rPr lang="de-DE" sz="2800" b="1" dirty="0" smtClean="0">
                <a:solidFill>
                  <a:srgbClr val="271880"/>
                </a:solidFill>
              </a:rPr>
              <a:t>ID </a:t>
            </a:r>
            <a:r>
              <a:rPr lang="de-DE" sz="2800" b="1" dirty="0">
                <a:solidFill>
                  <a:srgbClr val="271880"/>
                </a:solidFill>
              </a:rPr>
              <a:t>2 Gwen Emily</a:t>
            </a:r>
            <a:endParaRPr lang="fr-FR" sz="2800" b="1" dirty="0">
              <a:solidFill>
                <a:srgbClr val="271880"/>
              </a:solidFill>
            </a:endParaRPr>
          </a:p>
          <a:p>
            <a:r>
              <a:rPr lang="de-DE" sz="2000" dirty="0"/>
              <a:t>Open-minded, social / helpful, interested in environment &amp; social, likes to test food, loves dogs, critical / </a:t>
            </a:r>
            <a:r>
              <a:rPr lang="de-DE" sz="2000" dirty="0" smtClean="0"/>
              <a:t>questioning</a:t>
            </a:r>
            <a:r>
              <a:rPr lang="de-DE" sz="2800" dirty="0"/>
              <a:t> </a:t>
            </a:r>
            <a:endParaRPr lang="fr-FR" sz="2800" dirty="0"/>
          </a:p>
          <a:p>
            <a:r>
              <a:rPr lang="de-DE" sz="2800" b="1" dirty="0">
                <a:solidFill>
                  <a:srgbClr val="271880"/>
                </a:solidFill>
              </a:rPr>
              <a:t>ID 3 </a:t>
            </a:r>
            <a:r>
              <a:rPr lang="de-DE" sz="2800" b="1" dirty="0" smtClean="0">
                <a:solidFill>
                  <a:srgbClr val="271880"/>
                </a:solidFill>
              </a:rPr>
              <a:t>Ingo</a:t>
            </a:r>
            <a:endParaRPr lang="fr-FR" sz="2800" b="1" dirty="0">
              <a:solidFill>
                <a:srgbClr val="271880"/>
              </a:solidFill>
            </a:endParaRPr>
          </a:p>
          <a:p>
            <a:r>
              <a:rPr lang="de-DE" sz="2000" dirty="0"/>
              <a:t>Self-confident, I come from Cologne from the Rhineland, can listen, likes to go to the </a:t>
            </a:r>
            <a:r>
              <a:rPr lang="de-DE" sz="2000" dirty="0" smtClean="0"/>
              <a:t>stadium</a:t>
            </a:r>
            <a:endParaRPr lang="fr-FR" sz="2800" dirty="0"/>
          </a:p>
          <a:p>
            <a:r>
              <a:rPr lang="de-DE" sz="2800" b="1" dirty="0">
                <a:solidFill>
                  <a:srgbClr val="271880"/>
                </a:solidFill>
              </a:rPr>
              <a:t>ID 4 </a:t>
            </a:r>
            <a:r>
              <a:rPr lang="de-DE" sz="2800" b="1" dirty="0" smtClean="0">
                <a:solidFill>
                  <a:srgbClr val="271880"/>
                </a:solidFill>
              </a:rPr>
              <a:t>Yvonne</a:t>
            </a:r>
            <a:endParaRPr lang="fr-FR" sz="2800" b="1" dirty="0">
              <a:solidFill>
                <a:srgbClr val="271880"/>
              </a:solidFill>
            </a:endParaRPr>
          </a:p>
          <a:p>
            <a:r>
              <a:rPr lang="de-DE" sz="2000" dirty="0"/>
              <a:t>I am from Germany, employed in the travel industry and speak English and French as well as German because I live in a part of Germany (Rhine-Main area) where that is just an advantage (proximity to the Rhine rift valley/border to France on the doorstep; historical and cultural connections</a:t>
            </a:r>
            <a:r>
              <a:rPr lang="de-DE" sz="2000" dirty="0" smtClean="0"/>
              <a:t>)</a:t>
            </a:r>
            <a:endParaRPr lang="fr-FR" sz="2800" dirty="0"/>
          </a:p>
          <a:p>
            <a:r>
              <a:rPr lang="de-DE" sz="2800" b="1" dirty="0">
                <a:solidFill>
                  <a:srgbClr val="271880"/>
                </a:solidFill>
              </a:rPr>
              <a:t>ID 5 </a:t>
            </a:r>
            <a:r>
              <a:rPr lang="de-DE" sz="2800" b="1" dirty="0" smtClean="0">
                <a:solidFill>
                  <a:srgbClr val="271880"/>
                </a:solidFill>
              </a:rPr>
              <a:t>Nico</a:t>
            </a:r>
            <a:endParaRPr lang="fr-FR" sz="2800" b="1" dirty="0">
              <a:solidFill>
                <a:srgbClr val="271880"/>
              </a:solidFill>
            </a:endParaRPr>
          </a:p>
          <a:p>
            <a:r>
              <a:rPr lang="de-DE" sz="2000" dirty="0"/>
              <a:t>30 years, born in Germany, living in partnership, owner of 2 dogs, operations manager in a logistics company, interests: sports, traveling, music, languages: German, English, Spanish, Place of residence: Schönebeck (Saxony-Anhalt</a:t>
            </a:r>
            <a:r>
              <a:rPr lang="de-DE" sz="2000" dirty="0" smtClean="0"/>
              <a:t>)</a:t>
            </a:r>
            <a:endParaRPr lang="fr-FR" sz="2800" dirty="0"/>
          </a:p>
          <a:p>
            <a:r>
              <a:rPr lang="de-DE" sz="2800" b="1" dirty="0">
                <a:solidFill>
                  <a:srgbClr val="271880"/>
                </a:solidFill>
              </a:rPr>
              <a:t>ID 6 </a:t>
            </a:r>
            <a:r>
              <a:rPr lang="de-DE" sz="2800" b="1" dirty="0" smtClean="0">
                <a:solidFill>
                  <a:srgbClr val="271880"/>
                </a:solidFill>
              </a:rPr>
              <a:t>Karin</a:t>
            </a:r>
            <a:endParaRPr lang="fr-FR" sz="2800" b="1" dirty="0">
              <a:solidFill>
                <a:srgbClr val="271880"/>
              </a:solidFill>
            </a:endParaRPr>
          </a:p>
          <a:p>
            <a:r>
              <a:rPr lang="de-DE" sz="2000" dirty="0"/>
              <a:t>My name is Karin, I live in South-Thuringia (former GDR), I am retired, I like music, I like good food, I like to drink a glass of champagne, I am reliable, perfectionist, I don't like to be in the foreground, my car is always clean (inside and outside), my apartment is always tidy, because I don't like </a:t>
            </a:r>
            <a:r>
              <a:rPr lang="de-DE" sz="2000" dirty="0" smtClean="0"/>
              <a:t>disorder</a:t>
            </a:r>
            <a:endParaRPr lang="fr-FR" sz="2800" dirty="0"/>
          </a:p>
          <a:p>
            <a:r>
              <a:rPr lang="de-DE" sz="2800" b="1" dirty="0">
                <a:solidFill>
                  <a:srgbClr val="271880"/>
                </a:solidFill>
              </a:rPr>
              <a:t>ID 7 </a:t>
            </a:r>
            <a:r>
              <a:rPr lang="de-DE" sz="2800" b="1" dirty="0" smtClean="0">
                <a:solidFill>
                  <a:srgbClr val="271880"/>
                </a:solidFill>
              </a:rPr>
              <a:t>Kristian</a:t>
            </a:r>
            <a:endParaRPr lang="fr-FR" sz="2800" b="1" dirty="0">
              <a:solidFill>
                <a:srgbClr val="271880"/>
              </a:solidFill>
            </a:endParaRPr>
          </a:p>
          <a:p>
            <a:r>
              <a:rPr lang="de-DE" sz="2000" dirty="0"/>
              <a:t>Swabian northern German in the Stuttgart area, passionate husband, father, workaholic, techie, optimist, skier, skydiver, camper, conciliator + communicator, bean </a:t>
            </a:r>
            <a:r>
              <a:rPr lang="de-DE" sz="2000" dirty="0" smtClean="0"/>
              <a:t>counter</a:t>
            </a:r>
            <a:endParaRPr lang="fr-FR" sz="2800" dirty="0"/>
          </a:p>
          <a:p>
            <a:r>
              <a:rPr lang="de-DE" sz="2800" b="1" dirty="0">
                <a:solidFill>
                  <a:srgbClr val="271880"/>
                </a:solidFill>
              </a:rPr>
              <a:t>ID 8 </a:t>
            </a:r>
            <a:r>
              <a:rPr lang="de-DE" sz="2800" b="1" dirty="0" smtClean="0">
                <a:solidFill>
                  <a:srgbClr val="271880"/>
                </a:solidFill>
              </a:rPr>
              <a:t>Benno</a:t>
            </a:r>
            <a:endParaRPr lang="fr-FR" sz="2800" b="1" dirty="0">
              <a:solidFill>
                <a:srgbClr val="271880"/>
              </a:solidFill>
            </a:endParaRPr>
          </a:p>
          <a:p>
            <a:r>
              <a:rPr lang="de-DE" sz="2000" dirty="0"/>
              <a:t>I'm Benno, I'm very happy to spend this evening with you. I won't tell you much about myself yet, but I'm sure it will be great to get to know each other better during the party and to learn a lot about each other. The main thing is not to talk about politics and relationship </a:t>
            </a:r>
            <a:r>
              <a:rPr lang="de-DE" sz="2000" dirty="0" smtClean="0"/>
              <a:t>problems. </a:t>
            </a:r>
            <a:r>
              <a:rPr lang="de-DE" sz="2000" dirty="0"/>
              <a:t>Here's to a great </a:t>
            </a:r>
            <a:r>
              <a:rPr lang="de-DE" sz="2000" dirty="0" smtClean="0"/>
              <a:t>party</a:t>
            </a:r>
            <a:endParaRPr lang="fr-FR" sz="2000" dirty="0"/>
          </a:p>
        </p:txBody>
      </p:sp>
      <p:pic>
        <p:nvPicPr>
          <p:cNvPr id="13" name="Image 12"/>
          <p:cNvPicPr>
            <a:picLocks noChangeAspect="1"/>
          </p:cNvPicPr>
          <p:nvPr/>
        </p:nvPicPr>
        <p:blipFill>
          <a:blip r:embed="rId4"/>
          <a:stretch>
            <a:fillRect/>
          </a:stretch>
        </p:blipFill>
        <p:spPr>
          <a:xfrm>
            <a:off x="21704426" y="500510"/>
            <a:ext cx="2143125" cy="1472669"/>
          </a:xfrm>
          <a:prstGeom prst="rect">
            <a:avLst/>
          </a:prstGeom>
        </p:spPr>
      </p:pic>
    </p:spTree>
    <p:extLst>
      <p:ext uri="{BB962C8B-B14F-4D97-AF65-F5344CB8AC3E}">
        <p14:creationId xmlns:p14="http://schemas.microsoft.com/office/powerpoint/2010/main" val="238993358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fill="hold" grpId="0" nodeType="clickEffect">
                                  <p:stCondLst>
                                    <p:cond delay="0"/>
                                  </p:stCondLst>
                                  <p:iterate>
                                    <p:tmAbs val="0"/>
                                  </p:iterate>
                                  <p:childTnLst>
                                    <p:set>
                                      <p:cBhvr>
                                        <p:cTn id="6" fill="hold"/>
                                        <p:tgtEl>
                                          <p:spTgt spid="17"/>
                                        </p:tgtEl>
                                        <p:attrNameLst>
                                          <p:attrName>style.visibility</p:attrName>
                                        </p:attrNameLst>
                                      </p:cBhvr>
                                      <p:to>
                                        <p:strVal val="visible"/>
                                      </p:to>
                                    </p:set>
                                    <p:animEffect transition="in" filter="fade">
                                      <p:cBhvr>
                                        <p:cTn id="7" dur="7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advAuto="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8" name="Image"/>
          <p:cNvPicPr>
            <a:picLocks noGrp="1"/>
          </p:cNvPicPr>
          <p:nvPr>
            <p:ph type="pic" idx="13"/>
          </p:nvPr>
        </p:nvPicPr>
        <p:blipFill>
          <a:blip r:embed="rId2">
            <a:extLst>
              <a:ext uri="{28A0092B-C50C-407E-A947-70E740481C1C}">
                <a14:useLocalDpi xmlns:a14="http://schemas.microsoft.com/office/drawing/2010/main" val="0"/>
              </a:ext>
            </a:extLst>
          </a:blip>
          <a:srcRect/>
          <a:stretch/>
        </p:blipFill>
        <p:spPr>
          <a:xfrm>
            <a:off x="585216" y="520515"/>
            <a:ext cx="23262335" cy="4372190"/>
          </a:xfrm>
          <a:custGeom>
            <a:avLst/>
            <a:gdLst/>
            <a:ahLst/>
            <a:cxnLst>
              <a:cxn ang="0">
                <a:pos x="wd2" y="hd2"/>
              </a:cxn>
              <a:cxn ang="5400000">
                <a:pos x="wd2" y="hd2"/>
              </a:cxn>
              <a:cxn ang="10800000">
                <a:pos x="wd2" y="hd2"/>
              </a:cxn>
              <a:cxn ang="16200000">
                <a:pos x="wd2" y="hd2"/>
              </a:cxn>
            </a:cxnLst>
            <a:rect l="0" t="0" r="r" b="b"/>
            <a:pathLst>
              <a:path w="21600" h="21599" extrusionOk="0">
                <a:moveTo>
                  <a:pt x="0" y="0"/>
                </a:moveTo>
                <a:lnTo>
                  <a:pt x="3" y="21532"/>
                </a:lnTo>
                <a:cubicBezTo>
                  <a:pt x="112" y="21536"/>
                  <a:pt x="220" y="21544"/>
                  <a:pt x="328" y="21555"/>
                </a:cubicBezTo>
                <a:cubicBezTo>
                  <a:pt x="430" y="21565"/>
                  <a:pt x="525" y="21589"/>
                  <a:pt x="627" y="21592"/>
                </a:cubicBezTo>
                <a:cubicBezTo>
                  <a:pt x="818" y="21600"/>
                  <a:pt x="1011" y="21600"/>
                  <a:pt x="1203" y="21599"/>
                </a:cubicBezTo>
                <a:cubicBezTo>
                  <a:pt x="1272" y="21599"/>
                  <a:pt x="1341" y="21584"/>
                  <a:pt x="1411" y="21583"/>
                </a:cubicBezTo>
                <a:cubicBezTo>
                  <a:pt x="1585" y="21580"/>
                  <a:pt x="1762" y="21587"/>
                  <a:pt x="1934" y="21579"/>
                </a:cubicBezTo>
                <a:cubicBezTo>
                  <a:pt x="2288" y="21563"/>
                  <a:pt x="2639" y="21555"/>
                  <a:pt x="2996" y="21565"/>
                </a:cubicBezTo>
                <a:cubicBezTo>
                  <a:pt x="3222" y="21571"/>
                  <a:pt x="3454" y="21593"/>
                  <a:pt x="3680" y="21553"/>
                </a:cubicBezTo>
                <a:cubicBezTo>
                  <a:pt x="3776" y="21537"/>
                  <a:pt x="3887" y="21525"/>
                  <a:pt x="3990" y="21525"/>
                </a:cubicBezTo>
                <a:cubicBezTo>
                  <a:pt x="4155" y="21527"/>
                  <a:pt x="4319" y="21488"/>
                  <a:pt x="4493" y="21542"/>
                </a:cubicBezTo>
                <a:cubicBezTo>
                  <a:pt x="4586" y="21570"/>
                  <a:pt x="4760" y="21556"/>
                  <a:pt x="4895" y="21561"/>
                </a:cubicBezTo>
                <a:cubicBezTo>
                  <a:pt x="4893" y="21559"/>
                  <a:pt x="4890" y="21557"/>
                  <a:pt x="4888" y="21555"/>
                </a:cubicBezTo>
                <a:cubicBezTo>
                  <a:pt x="4885" y="21552"/>
                  <a:pt x="4882" y="21551"/>
                  <a:pt x="4880" y="21548"/>
                </a:cubicBezTo>
                <a:cubicBezTo>
                  <a:pt x="4931" y="21546"/>
                  <a:pt x="4979" y="21542"/>
                  <a:pt x="5026" y="21540"/>
                </a:cubicBezTo>
                <a:cubicBezTo>
                  <a:pt x="5199" y="21535"/>
                  <a:pt x="5384" y="21512"/>
                  <a:pt x="5541" y="21530"/>
                </a:cubicBezTo>
                <a:cubicBezTo>
                  <a:pt x="5735" y="21553"/>
                  <a:pt x="5857" y="21520"/>
                  <a:pt x="5987" y="21491"/>
                </a:cubicBezTo>
                <a:cubicBezTo>
                  <a:pt x="5897" y="21477"/>
                  <a:pt x="5806" y="21463"/>
                  <a:pt x="5714" y="21449"/>
                </a:cubicBezTo>
                <a:cubicBezTo>
                  <a:pt x="5658" y="21440"/>
                  <a:pt x="5599" y="21434"/>
                  <a:pt x="5547" y="21423"/>
                </a:cubicBezTo>
                <a:cubicBezTo>
                  <a:pt x="5485" y="21409"/>
                  <a:pt x="5428" y="21391"/>
                  <a:pt x="5369" y="21375"/>
                </a:cubicBezTo>
                <a:cubicBezTo>
                  <a:pt x="5361" y="21373"/>
                  <a:pt x="5352" y="21371"/>
                  <a:pt x="5343" y="21369"/>
                </a:cubicBezTo>
                <a:cubicBezTo>
                  <a:pt x="5488" y="21380"/>
                  <a:pt x="5654" y="21330"/>
                  <a:pt x="5779" y="21393"/>
                </a:cubicBezTo>
                <a:cubicBezTo>
                  <a:pt x="5785" y="21397"/>
                  <a:pt x="5829" y="21392"/>
                  <a:pt x="5852" y="21387"/>
                </a:cubicBezTo>
                <a:cubicBezTo>
                  <a:pt x="5875" y="21381"/>
                  <a:pt x="5893" y="21366"/>
                  <a:pt x="5914" y="21365"/>
                </a:cubicBezTo>
                <a:cubicBezTo>
                  <a:pt x="6028" y="21363"/>
                  <a:pt x="6143" y="21364"/>
                  <a:pt x="6257" y="21362"/>
                </a:cubicBezTo>
                <a:cubicBezTo>
                  <a:pt x="6365" y="21360"/>
                  <a:pt x="6486" y="21374"/>
                  <a:pt x="6584" y="21326"/>
                </a:cubicBezTo>
                <a:cubicBezTo>
                  <a:pt x="6555" y="21320"/>
                  <a:pt x="6529" y="21314"/>
                  <a:pt x="6505" y="21308"/>
                </a:cubicBezTo>
                <a:cubicBezTo>
                  <a:pt x="6480" y="21303"/>
                  <a:pt x="6457" y="21297"/>
                  <a:pt x="6434" y="21292"/>
                </a:cubicBezTo>
                <a:cubicBezTo>
                  <a:pt x="6433" y="21289"/>
                  <a:pt x="6433" y="21286"/>
                  <a:pt x="6432" y="21284"/>
                </a:cubicBezTo>
                <a:cubicBezTo>
                  <a:pt x="6432" y="21281"/>
                  <a:pt x="6431" y="21278"/>
                  <a:pt x="6431" y="21276"/>
                </a:cubicBezTo>
                <a:cubicBezTo>
                  <a:pt x="6567" y="21269"/>
                  <a:pt x="6705" y="21267"/>
                  <a:pt x="6837" y="21254"/>
                </a:cubicBezTo>
                <a:cubicBezTo>
                  <a:pt x="6997" y="21239"/>
                  <a:pt x="7165" y="21265"/>
                  <a:pt x="7325" y="21228"/>
                </a:cubicBezTo>
                <a:cubicBezTo>
                  <a:pt x="7410" y="21209"/>
                  <a:pt x="7533" y="21218"/>
                  <a:pt x="7639" y="21213"/>
                </a:cubicBezTo>
                <a:cubicBezTo>
                  <a:pt x="7640" y="21215"/>
                  <a:pt x="7641" y="21215"/>
                  <a:pt x="7642" y="21217"/>
                </a:cubicBezTo>
                <a:cubicBezTo>
                  <a:pt x="7642" y="21218"/>
                  <a:pt x="7643" y="21220"/>
                  <a:pt x="7644" y="21222"/>
                </a:cubicBezTo>
                <a:cubicBezTo>
                  <a:pt x="7622" y="21227"/>
                  <a:pt x="7600" y="21231"/>
                  <a:pt x="7578" y="21236"/>
                </a:cubicBezTo>
                <a:cubicBezTo>
                  <a:pt x="7556" y="21242"/>
                  <a:pt x="7534" y="21247"/>
                  <a:pt x="7512" y="21253"/>
                </a:cubicBezTo>
                <a:cubicBezTo>
                  <a:pt x="7514" y="21255"/>
                  <a:pt x="7515" y="21257"/>
                  <a:pt x="7517" y="21259"/>
                </a:cubicBezTo>
                <a:cubicBezTo>
                  <a:pt x="7519" y="21261"/>
                  <a:pt x="7521" y="21262"/>
                  <a:pt x="7522" y="21264"/>
                </a:cubicBezTo>
                <a:cubicBezTo>
                  <a:pt x="7605" y="21257"/>
                  <a:pt x="7687" y="21249"/>
                  <a:pt x="7769" y="21241"/>
                </a:cubicBezTo>
                <a:cubicBezTo>
                  <a:pt x="7851" y="21234"/>
                  <a:pt x="7934" y="21226"/>
                  <a:pt x="8016" y="21218"/>
                </a:cubicBezTo>
                <a:cubicBezTo>
                  <a:pt x="8017" y="21221"/>
                  <a:pt x="8019" y="21224"/>
                  <a:pt x="8020" y="21227"/>
                </a:cubicBezTo>
                <a:cubicBezTo>
                  <a:pt x="8022" y="21229"/>
                  <a:pt x="8023" y="21234"/>
                  <a:pt x="8024" y="21236"/>
                </a:cubicBezTo>
                <a:cubicBezTo>
                  <a:pt x="7667" y="21276"/>
                  <a:pt x="7309" y="21315"/>
                  <a:pt x="6948" y="21349"/>
                </a:cubicBezTo>
                <a:cubicBezTo>
                  <a:pt x="6587" y="21383"/>
                  <a:pt x="6222" y="21411"/>
                  <a:pt x="5851" y="21427"/>
                </a:cubicBezTo>
                <a:cubicBezTo>
                  <a:pt x="6018" y="21444"/>
                  <a:pt x="6191" y="21462"/>
                  <a:pt x="6365" y="21478"/>
                </a:cubicBezTo>
                <a:cubicBezTo>
                  <a:pt x="6445" y="21486"/>
                  <a:pt x="6527" y="21497"/>
                  <a:pt x="6606" y="21494"/>
                </a:cubicBezTo>
                <a:cubicBezTo>
                  <a:pt x="6706" y="21491"/>
                  <a:pt x="6802" y="21476"/>
                  <a:pt x="6900" y="21467"/>
                </a:cubicBezTo>
                <a:cubicBezTo>
                  <a:pt x="7215" y="21437"/>
                  <a:pt x="7529" y="21403"/>
                  <a:pt x="7847" y="21380"/>
                </a:cubicBezTo>
                <a:cubicBezTo>
                  <a:pt x="8321" y="21346"/>
                  <a:pt x="8801" y="21325"/>
                  <a:pt x="9274" y="21290"/>
                </a:cubicBezTo>
                <a:cubicBezTo>
                  <a:pt x="9694" y="21259"/>
                  <a:pt x="10111" y="21221"/>
                  <a:pt x="10524" y="21178"/>
                </a:cubicBezTo>
                <a:cubicBezTo>
                  <a:pt x="10861" y="21142"/>
                  <a:pt x="11189" y="21095"/>
                  <a:pt x="11523" y="21053"/>
                </a:cubicBezTo>
                <a:cubicBezTo>
                  <a:pt x="11733" y="21027"/>
                  <a:pt x="11947" y="21004"/>
                  <a:pt x="12157" y="20977"/>
                </a:cubicBezTo>
                <a:cubicBezTo>
                  <a:pt x="12192" y="20972"/>
                  <a:pt x="12240" y="20955"/>
                  <a:pt x="12242" y="20942"/>
                </a:cubicBezTo>
                <a:cubicBezTo>
                  <a:pt x="12256" y="20875"/>
                  <a:pt x="12339" y="20836"/>
                  <a:pt x="12495" y="20813"/>
                </a:cubicBezTo>
                <a:cubicBezTo>
                  <a:pt x="12662" y="20789"/>
                  <a:pt x="12702" y="20760"/>
                  <a:pt x="12703" y="20688"/>
                </a:cubicBezTo>
                <a:cubicBezTo>
                  <a:pt x="12703" y="20676"/>
                  <a:pt x="12720" y="20664"/>
                  <a:pt x="12736" y="20643"/>
                </a:cubicBezTo>
                <a:cubicBezTo>
                  <a:pt x="12592" y="20672"/>
                  <a:pt x="12466" y="20650"/>
                  <a:pt x="12337" y="20645"/>
                </a:cubicBezTo>
                <a:cubicBezTo>
                  <a:pt x="12194" y="20640"/>
                  <a:pt x="12068" y="20618"/>
                  <a:pt x="11937" y="20603"/>
                </a:cubicBezTo>
                <a:cubicBezTo>
                  <a:pt x="11896" y="20598"/>
                  <a:pt x="11838" y="20593"/>
                  <a:pt x="11825" y="20581"/>
                </a:cubicBezTo>
                <a:cubicBezTo>
                  <a:pt x="11783" y="20543"/>
                  <a:pt x="11709" y="20542"/>
                  <a:pt x="11627" y="20542"/>
                </a:cubicBezTo>
                <a:cubicBezTo>
                  <a:pt x="11556" y="20542"/>
                  <a:pt x="11486" y="20542"/>
                  <a:pt x="11415" y="20542"/>
                </a:cubicBezTo>
                <a:cubicBezTo>
                  <a:pt x="11413" y="20539"/>
                  <a:pt x="11410" y="20537"/>
                  <a:pt x="11407" y="20534"/>
                </a:cubicBezTo>
                <a:cubicBezTo>
                  <a:pt x="11404" y="20531"/>
                  <a:pt x="11402" y="20527"/>
                  <a:pt x="11399" y="20524"/>
                </a:cubicBezTo>
                <a:cubicBezTo>
                  <a:pt x="11439" y="20516"/>
                  <a:pt x="11477" y="20505"/>
                  <a:pt x="11518" y="20500"/>
                </a:cubicBezTo>
                <a:cubicBezTo>
                  <a:pt x="11573" y="20492"/>
                  <a:pt x="11673" y="20494"/>
                  <a:pt x="11680" y="20483"/>
                </a:cubicBezTo>
                <a:cubicBezTo>
                  <a:pt x="11716" y="20429"/>
                  <a:pt x="11829" y="20431"/>
                  <a:pt x="11920" y="20425"/>
                </a:cubicBezTo>
                <a:cubicBezTo>
                  <a:pt x="12038" y="20416"/>
                  <a:pt x="12173" y="20432"/>
                  <a:pt x="12238" y="20372"/>
                </a:cubicBezTo>
                <a:cubicBezTo>
                  <a:pt x="12241" y="20370"/>
                  <a:pt x="12253" y="20369"/>
                  <a:pt x="12261" y="20367"/>
                </a:cubicBezTo>
                <a:cubicBezTo>
                  <a:pt x="12401" y="20341"/>
                  <a:pt x="12542" y="20314"/>
                  <a:pt x="12684" y="20287"/>
                </a:cubicBezTo>
                <a:cubicBezTo>
                  <a:pt x="12678" y="20282"/>
                  <a:pt x="12670" y="20278"/>
                  <a:pt x="12659" y="20274"/>
                </a:cubicBezTo>
                <a:cubicBezTo>
                  <a:pt x="12649" y="20270"/>
                  <a:pt x="12637" y="20266"/>
                  <a:pt x="12624" y="20263"/>
                </a:cubicBezTo>
                <a:cubicBezTo>
                  <a:pt x="12671" y="20263"/>
                  <a:pt x="12718" y="20261"/>
                  <a:pt x="12766" y="20261"/>
                </a:cubicBezTo>
                <a:cubicBezTo>
                  <a:pt x="13169" y="20266"/>
                  <a:pt x="13572" y="20281"/>
                  <a:pt x="13980" y="20291"/>
                </a:cubicBezTo>
                <a:cubicBezTo>
                  <a:pt x="13916" y="20280"/>
                  <a:pt x="13863" y="20264"/>
                  <a:pt x="13805" y="20261"/>
                </a:cubicBezTo>
                <a:cubicBezTo>
                  <a:pt x="13500" y="20244"/>
                  <a:pt x="13194" y="20223"/>
                  <a:pt x="12887" y="20217"/>
                </a:cubicBezTo>
                <a:cubicBezTo>
                  <a:pt x="12765" y="20215"/>
                  <a:pt x="12643" y="20221"/>
                  <a:pt x="12520" y="20225"/>
                </a:cubicBezTo>
                <a:cubicBezTo>
                  <a:pt x="12513" y="20219"/>
                  <a:pt x="12508" y="20214"/>
                  <a:pt x="12509" y="20206"/>
                </a:cubicBezTo>
                <a:cubicBezTo>
                  <a:pt x="12510" y="20198"/>
                  <a:pt x="12516" y="20189"/>
                  <a:pt x="12531" y="20178"/>
                </a:cubicBezTo>
                <a:cubicBezTo>
                  <a:pt x="12840" y="20189"/>
                  <a:pt x="13150" y="20198"/>
                  <a:pt x="13458" y="20211"/>
                </a:cubicBezTo>
                <a:cubicBezTo>
                  <a:pt x="13545" y="20214"/>
                  <a:pt x="13626" y="20230"/>
                  <a:pt x="13712" y="20237"/>
                </a:cubicBezTo>
                <a:cubicBezTo>
                  <a:pt x="13891" y="20250"/>
                  <a:pt x="14071" y="20263"/>
                  <a:pt x="14250" y="20274"/>
                </a:cubicBezTo>
                <a:cubicBezTo>
                  <a:pt x="14385" y="20283"/>
                  <a:pt x="14520" y="20289"/>
                  <a:pt x="14653" y="20263"/>
                </a:cubicBezTo>
                <a:cubicBezTo>
                  <a:pt x="14518" y="20248"/>
                  <a:pt x="14382" y="20243"/>
                  <a:pt x="14246" y="20237"/>
                </a:cubicBezTo>
                <a:cubicBezTo>
                  <a:pt x="14204" y="20235"/>
                  <a:pt x="14164" y="20226"/>
                  <a:pt x="14123" y="20220"/>
                </a:cubicBezTo>
                <a:cubicBezTo>
                  <a:pt x="13995" y="20204"/>
                  <a:pt x="13863" y="20173"/>
                  <a:pt x="13738" y="20176"/>
                </a:cubicBezTo>
                <a:cubicBezTo>
                  <a:pt x="13592" y="20180"/>
                  <a:pt x="13484" y="20145"/>
                  <a:pt x="13352" y="20140"/>
                </a:cubicBezTo>
                <a:cubicBezTo>
                  <a:pt x="13329" y="20140"/>
                  <a:pt x="13289" y="20124"/>
                  <a:pt x="13289" y="20116"/>
                </a:cubicBezTo>
                <a:cubicBezTo>
                  <a:pt x="13288" y="20075"/>
                  <a:pt x="13207" y="20075"/>
                  <a:pt x="13152" y="20077"/>
                </a:cubicBezTo>
                <a:cubicBezTo>
                  <a:pt x="12990" y="20081"/>
                  <a:pt x="12828" y="20089"/>
                  <a:pt x="12667" y="20099"/>
                </a:cubicBezTo>
                <a:cubicBezTo>
                  <a:pt x="12393" y="20118"/>
                  <a:pt x="12124" y="20154"/>
                  <a:pt x="11840" y="20135"/>
                </a:cubicBezTo>
                <a:cubicBezTo>
                  <a:pt x="11810" y="20133"/>
                  <a:pt x="11777" y="20135"/>
                  <a:pt x="11746" y="20137"/>
                </a:cubicBezTo>
                <a:cubicBezTo>
                  <a:pt x="11752" y="20135"/>
                  <a:pt x="11759" y="20132"/>
                  <a:pt x="11765" y="20131"/>
                </a:cubicBezTo>
                <a:cubicBezTo>
                  <a:pt x="11772" y="20129"/>
                  <a:pt x="11778" y="20128"/>
                  <a:pt x="11784" y="20126"/>
                </a:cubicBezTo>
                <a:cubicBezTo>
                  <a:pt x="12080" y="20102"/>
                  <a:pt x="12376" y="20077"/>
                  <a:pt x="12675" y="20067"/>
                </a:cubicBezTo>
                <a:cubicBezTo>
                  <a:pt x="13025" y="20055"/>
                  <a:pt x="13382" y="20069"/>
                  <a:pt x="13735" y="20077"/>
                </a:cubicBezTo>
                <a:cubicBezTo>
                  <a:pt x="13995" y="20082"/>
                  <a:pt x="14253" y="20094"/>
                  <a:pt x="14512" y="20104"/>
                </a:cubicBezTo>
                <a:cubicBezTo>
                  <a:pt x="14586" y="20108"/>
                  <a:pt x="14660" y="20115"/>
                  <a:pt x="14733" y="20121"/>
                </a:cubicBezTo>
                <a:cubicBezTo>
                  <a:pt x="14940" y="20138"/>
                  <a:pt x="15147" y="20156"/>
                  <a:pt x="15355" y="20171"/>
                </a:cubicBezTo>
                <a:cubicBezTo>
                  <a:pt x="15542" y="20185"/>
                  <a:pt x="15731" y="20194"/>
                  <a:pt x="15918" y="20206"/>
                </a:cubicBezTo>
                <a:cubicBezTo>
                  <a:pt x="15952" y="20208"/>
                  <a:pt x="15984" y="20215"/>
                  <a:pt x="16048" y="20224"/>
                </a:cubicBezTo>
                <a:cubicBezTo>
                  <a:pt x="16008" y="20225"/>
                  <a:pt x="15977" y="20226"/>
                  <a:pt x="15948" y="20227"/>
                </a:cubicBezTo>
                <a:cubicBezTo>
                  <a:pt x="15919" y="20228"/>
                  <a:pt x="15893" y="20229"/>
                  <a:pt x="15865" y="20230"/>
                </a:cubicBezTo>
                <a:cubicBezTo>
                  <a:pt x="15924" y="20243"/>
                  <a:pt x="15981" y="20254"/>
                  <a:pt x="16035" y="20266"/>
                </a:cubicBezTo>
                <a:cubicBezTo>
                  <a:pt x="16090" y="20278"/>
                  <a:pt x="16143" y="20289"/>
                  <a:pt x="16196" y="20300"/>
                </a:cubicBezTo>
                <a:cubicBezTo>
                  <a:pt x="16197" y="20299"/>
                  <a:pt x="16199" y="20298"/>
                  <a:pt x="16201" y="20297"/>
                </a:cubicBezTo>
                <a:cubicBezTo>
                  <a:pt x="16203" y="20296"/>
                  <a:pt x="16204" y="20295"/>
                  <a:pt x="16206" y="20294"/>
                </a:cubicBezTo>
                <a:cubicBezTo>
                  <a:pt x="16194" y="20288"/>
                  <a:pt x="16183" y="20283"/>
                  <a:pt x="16168" y="20276"/>
                </a:cubicBezTo>
                <a:cubicBezTo>
                  <a:pt x="16154" y="20269"/>
                  <a:pt x="16137" y="20262"/>
                  <a:pt x="16113" y="20251"/>
                </a:cubicBezTo>
                <a:cubicBezTo>
                  <a:pt x="16211" y="20246"/>
                  <a:pt x="16283" y="20237"/>
                  <a:pt x="16354" y="20238"/>
                </a:cubicBezTo>
                <a:cubicBezTo>
                  <a:pt x="16485" y="20240"/>
                  <a:pt x="16617" y="20245"/>
                  <a:pt x="16747" y="20253"/>
                </a:cubicBezTo>
                <a:cubicBezTo>
                  <a:pt x="16811" y="20257"/>
                  <a:pt x="16872" y="20272"/>
                  <a:pt x="16935" y="20279"/>
                </a:cubicBezTo>
                <a:cubicBezTo>
                  <a:pt x="17026" y="20289"/>
                  <a:pt x="17129" y="20312"/>
                  <a:pt x="17205" y="20302"/>
                </a:cubicBezTo>
                <a:cubicBezTo>
                  <a:pt x="17341" y="20285"/>
                  <a:pt x="17447" y="20300"/>
                  <a:pt x="17560" y="20320"/>
                </a:cubicBezTo>
                <a:cubicBezTo>
                  <a:pt x="17888" y="20379"/>
                  <a:pt x="18213" y="20441"/>
                  <a:pt x="18546" y="20495"/>
                </a:cubicBezTo>
                <a:cubicBezTo>
                  <a:pt x="18720" y="20523"/>
                  <a:pt x="18913" y="20533"/>
                  <a:pt x="19091" y="20558"/>
                </a:cubicBezTo>
                <a:cubicBezTo>
                  <a:pt x="19324" y="20592"/>
                  <a:pt x="19550" y="20634"/>
                  <a:pt x="19782" y="20670"/>
                </a:cubicBezTo>
                <a:cubicBezTo>
                  <a:pt x="19882" y="20685"/>
                  <a:pt x="19934" y="20701"/>
                  <a:pt x="19831" y="20741"/>
                </a:cubicBezTo>
                <a:cubicBezTo>
                  <a:pt x="19891" y="20758"/>
                  <a:pt x="19950" y="20774"/>
                  <a:pt x="20008" y="20790"/>
                </a:cubicBezTo>
                <a:cubicBezTo>
                  <a:pt x="20066" y="20807"/>
                  <a:pt x="20123" y="20824"/>
                  <a:pt x="20180" y="20839"/>
                </a:cubicBezTo>
                <a:cubicBezTo>
                  <a:pt x="20186" y="20836"/>
                  <a:pt x="20193" y="20833"/>
                  <a:pt x="20199" y="20830"/>
                </a:cubicBezTo>
                <a:cubicBezTo>
                  <a:pt x="20206" y="20826"/>
                  <a:pt x="20213" y="20823"/>
                  <a:pt x="20219" y="20820"/>
                </a:cubicBezTo>
                <a:cubicBezTo>
                  <a:pt x="20193" y="20805"/>
                  <a:pt x="20166" y="20790"/>
                  <a:pt x="20140" y="20776"/>
                </a:cubicBezTo>
                <a:cubicBezTo>
                  <a:pt x="20113" y="20761"/>
                  <a:pt x="20087" y="20746"/>
                  <a:pt x="20061" y="20732"/>
                </a:cubicBezTo>
                <a:cubicBezTo>
                  <a:pt x="20066" y="20730"/>
                  <a:pt x="20071" y="20730"/>
                  <a:pt x="20076" y="20728"/>
                </a:cubicBezTo>
                <a:cubicBezTo>
                  <a:pt x="20081" y="20727"/>
                  <a:pt x="20086" y="20725"/>
                  <a:pt x="20091" y="20723"/>
                </a:cubicBezTo>
                <a:cubicBezTo>
                  <a:pt x="20109" y="20725"/>
                  <a:pt x="20127" y="20726"/>
                  <a:pt x="20146" y="20728"/>
                </a:cubicBezTo>
                <a:cubicBezTo>
                  <a:pt x="20166" y="20730"/>
                  <a:pt x="20187" y="20733"/>
                  <a:pt x="20212" y="20735"/>
                </a:cubicBezTo>
                <a:cubicBezTo>
                  <a:pt x="20197" y="20721"/>
                  <a:pt x="20184" y="20709"/>
                  <a:pt x="20172" y="20697"/>
                </a:cubicBezTo>
                <a:cubicBezTo>
                  <a:pt x="20160" y="20686"/>
                  <a:pt x="20148" y="20674"/>
                  <a:pt x="20136" y="20663"/>
                </a:cubicBezTo>
                <a:cubicBezTo>
                  <a:pt x="20149" y="20664"/>
                  <a:pt x="20163" y="20665"/>
                  <a:pt x="20177" y="20666"/>
                </a:cubicBezTo>
                <a:cubicBezTo>
                  <a:pt x="20191" y="20667"/>
                  <a:pt x="20206" y="20667"/>
                  <a:pt x="20220" y="20668"/>
                </a:cubicBezTo>
                <a:cubicBezTo>
                  <a:pt x="20194" y="20651"/>
                  <a:pt x="20169" y="20634"/>
                  <a:pt x="20143" y="20617"/>
                </a:cubicBezTo>
                <a:cubicBezTo>
                  <a:pt x="20117" y="20600"/>
                  <a:pt x="20090" y="20583"/>
                  <a:pt x="20061" y="20563"/>
                </a:cubicBezTo>
                <a:cubicBezTo>
                  <a:pt x="20261" y="20579"/>
                  <a:pt x="20429" y="20615"/>
                  <a:pt x="20594" y="20658"/>
                </a:cubicBezTo>
                <a:cubicBezTo>
                  <a:pt x="20760" y="20701"/>
                  <a:pt x="21000" y="20686"/>
                  <a:pt x="21123" y="20774"/>
                </a:cubicBezTo>
                <a:cubicBezTo>
                  <a:pt x="21157" y="20758"/>
                  <a:pt x="21188" y="20742"/>
                  <a:pt x="21217" y="20728"/>
                </a:cubicBezTo>
                <a:cubicBezTo>
                  <a:pt x="21246" y="20714"/>
                  <a:pt x="21272" y="20701"/>
                  <a:pt x="21297" y="20689"/>
                </a:cubicBezTo>
                <a:cubicBezTo>
                  <a:pt x="21315" y="20701"/>
                  <a:pt x="21330" y="20711"/>
                  <a:pt x="21345" y="20720"/>
                </a:cubicBezTo>
                <a:cubicBezTo>
                  <a:pt x="21359" y="20729"/>
                  <a:pt x="21372" y="20738"/>
                  <a:pt x="21385" y="20746"/>
                </a:cubicBezTo>
                <a:cubicBezTo>
                  <a:pt x="21389" y="20741"/>
                  <a:pt x="21393" y="20737"/>
                  <a:pt x="21397" y="20732"/>
                </a:cubicBezTo>
                <a:cubicBezTo>
                  <a:pt x="21401" y="20726"/>
                  <a:pt x="21405" y="20720"/>
                  <a:pt x="21409" y="20715"/>
                </a:cubicBezTo>
                <a:cubicBezTo>
                  <a:pt x="21446" y="20722"/>
                  <a:pt x="21483" y="20707"/>
                  <a:pt x="21514" y="20673"/>
                </a:cubicBezTo>
                <a:cubicBezTo>
                  <a:pt x="21568" y="20614"/>
                  <a:pt x="21587" y="20504"/>
                  <a:pt x="21544" y="20443"/>
                </a:cubicBezTo>
                <a:cubicBezTo>
                  <a:pt x="21514" y="20398"/>
                  <a:pt x="21465" y="20409"/>
                  <a:pt x="21443" y="20465"/>
                </a:cubicBezTo>
                <a:cubicBezTo>
                  <a:pt x="21445" y="20416"/>
                  <a:pt x="21375" y="20392"/>
                  <a:pt x="21298" y="20371"/>
                </a:cubicBezTo>
                <a:cubicBezTo>
                  <a:pt x="21221" y="20349"/>
                  <a:pt x="21136" y="20332"/>
                  <a:pt x="21108" y="20291"/>
                </a:cubicBezTo>
                <a:cubicBezTo>
                  <a:pt x="21192" y="20265"/>
                  <a:pt x="21276" y="20237"/>
                  <a:pt x="21362" y="20207"/>
                </a:cubicBezTo>
                <a:cubicBezTo>
                  <a:pt x="21441" y="20180"/>
                  <a:pt x="21521" y="20150"/>
                  <a:pt x="21600" y="20121"/>
                </a:cubicBezTo>
                <a:lnTo>
                  <a:pt x="21590" y="0"/>
                </a:lnTo>
                <a:lnTo>
                  <a:pt x="0" y="0"/>
                </a:lnTo>
                <a:close/>
                <a:moveTo>
                  <a:pt x="9192" y="19629"/>
                </a:moveTo>
                <a:lnTo>
                  <a:pt x="9218" y="19716"/>
                </a:lnTo>
                <a:lnTo>
                  <a:pt x="9132" y="19721"/>
                </a:lnTo>
                <a:lnTo>
                  <a:pt x="8709" y="19799"/>
                </a:lnTo>
                <a:cubicBezTo>
                  <a:pt x="8715" y="19804"/>
                  <a:pt x="8724" y="19808"/>
                  <a:pt x="8734" y="19812"/>
                </a:cubicBezTo>
                <a:cubicBezTo>
                  <a:pt x="8744" y="19816"/>
                  <a:pt x="8757" y="19820"/>
                  <a:pt x="8770" y="19823"/>
                </a:cubicBezTo>
                <a:cubicBezTo>
                  <a:pt x="8722" y="19824"/>
                  <a:pt x="8675" y="19826"/>
                  <a:pt x="8627" y="19825"/>
                </a:cubicBezTo>
                <a:cubicBezTo>
                  <a:pt x="8224" y="19820"/>
                  <a:pt x="7821" y="19807"/>
                  <a:pt x="7413" y="19797"/>
                </a:cubicBezTo>
                <a:cubicBezTo>
                  <a:pt x="7477" y="19808"/>
                  <a:pt x="7531" y="19822"/>
                  <a:pt x="7588" y="19825"/>
                </a:cubicBezTo>
                <a:cubicBezTo>
                  <a:pt x="7894" y="19842"/>
                  <a:pt x="8199" y="19864"/>
                  <a:pt x="8506" y="19871"/>
                </a:cubicBezTo>
                <a:cubicBezTo>
                  <a:pt x="8628" y="19873"/>
                  <a:pt x="8752" y="19867"/>
                  <a:pt x="8874" y="19863"/>
                </a:cubicBezTo>
                <a:cubicBezTo>
                  <a:pt x="8882" y="19868"/>
                  <a:pt x="8886" y="19874"/>
                  <a:pt x="8884" y="19882"/>
                </a:cubicBezTo>
                <a:cubicBezTo>
                  <a:pt x="8883" y="19890"/>
                  <a:pt x="8877" y="19899"/>
                  <a:pt x="8862" y="19910"/>
                </a:cubicBezTo>
                <a:cubicBezTo>
                  <a:pt x="8553" y="19899"/>
                  <a:pt x="8243" y="19889"/>
                  <a:pt x="7935" y="19876"/>
                </a:cubicBezTo>
                <a:cubicBezTo>
                  <a:pt x="7849" y="19872"/>
                  <a:pt x="7766" y="19856"/>
                  <a:pt x="7680" y="19850"/>
                </a:cubicBezTo>
                <a:cubicBezTo>
                  <a:pt x="7502" y="19836"/>
                  <a:pt x="7323" y="19825"/>
                  <a:pt x="7144" y="19814"/>
                </a:cubicBezTo>
                <a:cubicBezTo>
                  <a:pt x="7008" y="19805"/>
                  <a:pt x="6873" y="19799"/>
                  <a:pt x="6740" y="19825"/>
                </a:cubicBezTo>
                <a:cubicBezTo>
                  <a:pt x="6875" y="19840"/>
                  <a:pt x="7012" y="19845"/>
                  <a:pt x="7148" y="19851"/>
                </a:cubicBezTo>
                <a:cubicBezTo>
                  <a:pt x="7189" y="19853"/>
                  <a:pt x="7229" y="19861"/>
                  <a:pt x="7270" y="19866"/>
                </a:cubicBezTo>
                <a:cubicBezTo>
                  <a:pt x="7399" y="19882"/>
                  <a:pt x="7530" y="19914"/>
                  <a:pt x="7655" y="19910"/>
                </a:cubicBezTo>
                <a:cubicBezTo>
                  <a:pt x="7802" y="19906"/>
                  <a:pt x="7909" y="19943"/>
                  <a:pt x="8041" y="19948"/>
                </a:cubicBezTo>
                <a:cubicBezTo>
                  <a:pt x="8064" y="19948"/>
                  <a:pt x="8104" y="19962"/>
                  <a:pt x="8104" y="19970"/>
                </a:cubicBezTo>
                <a:cubicBezTo>
                  <a:pt x="8105" y="20011"/>
                  <a:pt x="8185" y="20011"/>
                  <a:pt x="8241" y="20010"/>
                </a:cubicBezTo>
                <a:cubicBezTo>
                  <a:pt x="8403" y="20006"/>
                  <a:pt x="8566" y="19997"/>
                  <a:pt x="8726" y="19987"/>
                </a:cubicBezTo>
                <a:cubicBezTo>
                  <a:pt x="9000" y="19969"/>
                  <a:pt x="9269" y="19934"/>
                  <a:pt x="9553" y="19952"/>
                </a:cubicBezTo>
                <a:cubicBezTo>
                  <a:pt x="9583" y="19954"/>
                  <a:pt x="9615" y="19951"/>
                  <a:pt x="9647" y="19949"/>
                </a:cubicBezTo>
                <a:cubicBezTo>
                  <a:pt x="9640" y="19951"/>
                  <a:pt x="9634" y="19954"/>
                  <a:pt x="9627" y="19956"/>
                </a:cubicBezTo>
                <a:cubicBezTo>
                  <a:pt x="9621" y="19958"/>
                  <a:pt x="9615" y="19960"/>
                  <a:pt x="9608" y="19962"/>
                </a:cubicBezTo>
                <a:cubicBezTo>
                  <a:pt x="9312" y="19986"/>
                  <a:pt x="9017" y="20009"/>
                  <a:pt x="8718" y="20019"/>
                </a:cubicBezTo>
                <a:cubicBezTo>
                  <a:pt x="8368" y="20031"/>
                  <a:pt x="8011" y="20019"/>
                  <a:pt x="7658" y="20011"/>
                </a:cubicBezTo>
                <a:cubicBezTo>
                  <a:pt x="7398" y="20006"/>
                  <a:pt x="7140" y="19993"/>
                  <a:pt x="6881" y="19982"/>
                </a:cubicBezTo>
                <a:cubicBezTo>
                  <a:pt x="6807" y="19979"/>
                  <a:pt x="6734" y="19972"/>
                  <a:pt x="6661" y="19966"/>
                </a:cubicBezTo>
                <a:cubicBezTo>
                  <a:pt x="6453" y="19949"/>
                  <a:pt x="6247" y="19930"/>
                  <a:pt x="6038" y="19915"/>
                </a:cubicBezTo>
                <a:cubicBezTo>
                  <a:pt x="5851" y="19902"/>
                  <a:pt x="5662" y="19892"/>
                  <a:pt x="5474" y="19881"/>
                </a:cubicBezTo>
                <a:cubicBezTo>
                  <a:pt x="5441" y="19878"/>
                  <a:pt x="5409" y="19871"/>
                  <a:pt x="5345" y="19863"/>
                </a:cubicBezTo>
                <a:cubicBezTo>
                  <a:pt x="5385" y="19861"/>
                  <a:pt x="5417" y="19860"/>
                  <a:pt x="5445" y="19859"/>
                </a:cubicBezTo>
                <a:cubicBezTo>
                  <a:pt x="5474" y="19858"/>
                  <a:pt x="5500" y="19857"/>
                  <a:pt x="5528" y="19856"/>
                </a:cubicBezTo>
                <a:cubicBezTo>
                  <a:pt x="5469" y="19844"/>
                  <a:pt x="5413" y="19832"/>
                  <a:pt x="5358" y="19820"/>
                </a:cubicBezTo>
                <a:cubicBezTo>
                  <a:pt x="5304" y="19809"/>
                  <a:pt x="5251" y="19797"/>
                  <a:pt x="5198" y="19786"/>
                </a:cubicBezTo>
                <a:cubicBezTo>
                  <a:pt x="5196" y="19787"/>
                  <a:pt x="5194" y="19788"/>
                  <a:pt x="5192" y="19789"/>
                </a:cubicBezTo>
                <a:cubicBezTo>
                  <a:pt x="5191" y="19790"/>
                  <a:pt x="5189" y="19791"/>
                  <a:pt x="5188" y="19792"/>
                </a:cubicBezTo>
                <a:cubicBezTo>
                  <a:pt x="5199" y="19798"/>
                  <a:pt x="5210" y="19803"/>
                  <a:pt x="5225" y="19810"/>
                </a:cubicBezTo>
                <a:cubicBezTo>
                  <a:pt x="5239" y="19817"/>
                  <a:pt x="5256" y="19826"/>
                  <a:pt x="5280" y="19837"/>
                </a:cubicBezTo>
                <a:cubicBezTo>
                  <a:pt x="5182" y="19842"/>
                  <a:pt x="5111" y="19851"/>
                  <a:pt x="5039" y="19850"/>
                </a:cubicBezTo>
                <a:cubicBezTo>
                  <a:pt x="4908" y="19847"/>
                  <a:pt x="4776" y="19841"/>
                  <a:pt x="4646" y="19833"/>
                </a:cubicBezTo>
                <a:cubicBezTo>
                  <a:pt x="4582" y="19829"/>
                  <a:pt x="4522" y="19816"/>
                  <a:pt x="4458" y="19809"/>
                </a:cubicBezTo>
                <a:cubicBezTo>
                  <a:pt x="4368" y="19799"/>
                  <a:pt x="4264" y="19776"/>
                  <a:pt x="4188" y="19786"/>
                </a:cubicBezTo>
                <a:cubicBezTo>
                  <a:pt x="4052" y="19803"/>
                  <a:pt x="3945" y="19786"/>
                  <a:pt x="3833" y="19766"/>
                </a:cubicBezTo>
                <a:cubicBezTo>
                  <a:pt x="3699" y="19742"/>
                  <a:pt x="3566" y="19720"/>
                  <a:pt x="3433" y="19696"/>
                </a:cubicBezTo>
                <a:lnTo>
                  <a:pt x="9192" y="19629"/>
                </a:lnTo>
                <a:close/>
                <a:moveTo>
                  <a:pt x="9149" y="19905"/>
                </a:moveTo>
                <a:cubicBezTo>
                  <a:pt x="9132" y="19907"/>
                  <a:pt x="9109" y="19911"/>
                  <a:pt x="9091" y="19913"/>
                </a:cubicBezTo>
                <a:cubicBezTo>
                  <a:pt x="9060" y="19917"/>
                  <a:pt x="9023" y="19915"/>
                  <a:pt x="8990" y="19913"/>
                </a:cubicBezTo>
                <a:cubicBezTo>
                  <a:pt x="9016" y="19912"/>
                  <a:pt x="9043" y="19910"/>
                  <a:pt x="9070" y="19908"/>
                </a:cubicBezTo>
                <a:cubicBezTo>
                  <a:pt x="9096" y="19907"/>
                  <a:pt x="9123" y="19906"/>
                  <a:pt x="9149" y="19905"/>
                </a:cubicBezTo>
                <a:close/>
                <a:moveTo>
                  <a:pt x="12302" y="20173"/>
                </a:moveTo>
                <a:cubicBezTo>
                  <a:pt x="12335" y="20169"/>
                  <a:pt x="12373" y="20172"/>
                  <a:pt x="12408" y="20173"/>
                </a:cubicBezTo>
                <a:cubicBezTo>
                  <a:pt x="12379" y="20175"/>
                  <a:pt x="12351" y="20176"/>
                  <a:pt x="12322" y="20178"/>
                </a:cubicBezTo>
                <a:cubicBezTo>
                  <a:pt x="12293" y="20179"/>
                  <a:pt x="12264" y="20182"/>
                  <a:pt x="12236" y="20183"/>
                </a:cubicBezTo>
                <a:cubicBezTo>
                  <a:pt x="12256" y="20180"/>
                  <a:pt x="12282" y="20176"/>
                  <a:pt x="12302" y="20173"/>
                </a:cubicBezTo>
                <a:close/>
              </a:path>
            </a:pathLst>
          </a:custGeom>
        </p:spPr>
      </p:pic>
      <p:sp>
        <p:nvSpPr>
          <p:cNvPr id="891" name="Shape"/>
          <p:cNvSpPr>
            <a:spLocks noGrp="1"/>
          </p:cNvSpPr>
          <p:nvPr>
            <p:ph type="body" idx="15"/>
          </p:nvPr>
        </p:nvSpPr>
        <p:spPr>
          <a:xfrm>
            <a:off x="8581313" y="7702771"/>
            <a:ext cx="1236455" cy="1178650"/>
          </a:xfrm>
          <a:custGeom>
            <a:avLst/>
            <a:gdLst/>
            <a:ahLst/>
            <a:cxnLst>
              <a:cxn ang="0">
                <a:pos x="wd2" y="hd2"/>
              </a:cxn>
              <a:cxn ang="5400000">
                <a:pos x="wd2" y="hd2"/>
              </a:cxn>
              <a:cxn ang="10800000">
                <a:pos x="wd2" y="hd2"/>
              </a:cxn>
              <a:cxn ang="16200000">
                <a:pos x="wd2" y="hd2"/>
              </a:cxn>
            </a:cxnLst>
            <a:rect l="0" t="0" r="r" b="b"/>
            <a:pathLst>
              <a:path w="21568" h="21583" extrusionOk="0">
                <a:moveTo>
                  <a:pt x="16592" y="2"/>
                </a:moveTo>
                <a:cubicBezTo>
                  <a:pt x="16492" y="-9"/>
                  <a:pt x="16386" y="16"/>
                  <a:pt x="16290" y="57"/>
                </a:cubicBezTo>
                <a:cubicBezTo>
                  <a:pt x="16249" y="74"/>
                  <a:pt x="16225" y="182"/>
                  <a:pt x="16193" y="245"/>
                </a:cubicBezTo>
                <a:cubicBezTo>
                  <a:pt x="16240" y="268"/>
                  <a:pt x="16289" y="302"/>
                  <a:pt x="16336" y="306"/>
                </a:cubicBezTo>
                <a:cubicBezTo>
                  <a:pt x="16441" y="316"/>
                  <a:pt x="16545" y="312"/>
                  <a:pt x="16650" y="312"/>
                </a:cubicBezTo>
                <a:cubicBezTo>
                  <a:pt x="16653" y="348"/>
                  <a:pt x="16656" y="380"/>
                  <a:pt x="16659" y="416"/>
                </a:cubicBezTo>
                <a:cubicBezTo>
                  <a:pt x="16603" y="443"/>
                  <a:pt x="16546" y="497"/>
                  <a:pt x="16491" y="495"/>
                </a:cubicBezTo>
                <a:cubicBezTo>
                  <a:pt x="16260" y="486"/>
                  <a:pt x="16030" y="460"/>
                  <a:pt x="15799" y="440"/>
                </a:cubicBezTo>
                <a:cubicBezTo>
                  <a:pt x="15671" y="429"/>
                  <a:pt x="15542" y="420"/>
                  <a:pt x="15414" y="404"/>
                </a:cubicBezTo>
                <a:cubicBezTo>
                  <a:pt x="15307" y="390"/>
                  <a:pt x="15200" y="344"/>
                  <a:pt x="15095" y="355"/>
                </a:cubicBezTo>
                <a:cubicBezTo>
                  <a:pt x="14983" y="367"/>
                  <a:pt x="14871" y="428"/>
                  <a:pt x="14731" y="477"/>
                </a:cubicBezTo>
                <a:cubicBezTo>
                  <a:pt x="14755" y="314"/>
                  <a:pt x="14770" y="216"/>
                  <a:pt x="14785" y="118"/>
                </a:cubicBezTo>
                <a:cubicBezTo>
                  <a:pt x="14476" y="3"/>
                  <a:pt x="14417" y="373"/>
                  <a:pt x="14295" y="623"/>
                </a:cubicBezTo>
                <a:cubicBezTo>
                  <a:pt x="14133" y="296"/>
                  <a:pt x="13756" y="295"/>
                  <a:pt x="13548" y="550"/>
                </a:cubicBezTo>
                <a:cubicBezTo>
                  <a:pt x="13464" y="495"/>
                  <a:pt x="13378" y="393"/>
                  <a:pt x="13343" y="422"/>
                </a:cubicBezTo>
                <a:cubicBezTo>
                  <a:pt x="13121" y="604"/>
                  <a:pt x="12922" y="745"/>
                  <a:pt x="12643" y="616"/>
                </a:cubicBezTo>
                <a:cubicBezTo>
                  <a:pt x="12449" y="527"/>
                  <a:pt x="12219" y="591"/>
                  <a:pt x="12006" y="586"/>
                </a:cubicBezTo>
                <a:cubicBezTo>
                  <a:pt x="11905" y="584"/>
                  <a:pt x="11803" y="567"/>
                  <a:pt x="11704" y="586"/>
                </a:cubicBezTo>
                <a:cubicBezTo>
                  <a:pt x="11466" y="631"/>
                  <a:pt x="11225" y="671"/>
                  <a:pt x="10991" y="750"/>
                </a:cubicBezTo>
                <a:cubicBezTo>
                  <a:pt x="10704" y="848"/>
                  <a:pt x="10421" y="982"/>
                  <a:pt x="10136" y="1097"/>
                </a:cubicBezTo>
                <a:cubicBezTo>
                  <a:pt x="10040" y="1136"/>
                  <a:pt x="9932" y="1221"/>
                  <a:pt x="9847" y="1188"/>
                </a:cubicBezTo>
                <a:cubicBezTo>
                  <a:pt x="9372" y="1005"/>
                  <a:pt x="8962" y="1257"/>
                  <a:pt x="8548" y="1541"/>
                </a:cubicBezTo>
                <a:cubicBezTo>
                  <a:pt x="8169" y="1799"/>
                  <a:pt x="7784" y="2030"/>
                  <a:pt x="7395" y="2252"/>
                </a:cubicBezTo>
                <a:cubicBezTo>
                  <a:pt x="7186" y="2372"/>
                  <a:pt x="6961" y="2441"/>
                  <a:pt x="6745" y="2538"/>
                </a:cubicBezTo>
                <a:cubicBezTo>
                  <a:pt x="5965" y="2891"/>
                  <a:pt x="5188" y="3250"/>
                  <a:pt x="4406" y="3596"/>
                </a:cubicBezTo>
                <a:cubicBezTo>
                  <a:pt x="4214" y="3682"/>
                  <a:pt x="4011" y="3714"/>
                  <a:pt x="3815" y="3785"/>
                </a:cubicBezTo>
                <a:cubicBezTo>
                  <a:pt x="3506" y="3897"/>
                  <a:pt x="3188" y="3983"/>
                  <a:pt x="2893" y="4150"/>
                </a:cubicBezTo>
                <a:cubicBezTo>
                  <a:pt x="2407" y="4424"/>
                  <a:pt x="1934" y="4749"/>
                  <a:pt x="1459" y="5062"/>
                </a:cubicBezTo>
                <a:cubicBezTo>
                  <a:pt x="1365" y="5124"/>
                  <a:pt x="1283" y="5228"/>
                  <a:pt x="1195" y="5311"/>
                </a:cubicBezTo>
                <a:cubicBezTo>
                  <a:pt x="1210" y="5357"/>
                  <a:pt x="1226" y="5400"/>
                  <a:pt x="1242" y="5445"/>
                </a:cubicBezTo>
                <a:cubicBezTo>
                  <a:pt x="1678" y="5255"/>
                  <a:pt x="2113" y="5064"/>
                  <a:pt x="2549" y="4874"/>
                </a:cubicBezTo>
                <a:cubicBezTo>
                  <a:pt x="2555" y="4900"/>
                  <a:pt x="2564" y="4927"/>
                  <a:pt x="2570" y="4953"/>
                </a:cubicBezTo>
                <a:cubicBezTo>
                  <a:pt x="2474" y="5018"/>
                  <a:pt x="2378" y="5106"/>
                  <a:pt x="2277" y="5147"/>
                </a:cubicBezTo>
                <a:cubicBezTo>
                  <a:pt x="1845" y="5322"/>
                  <a:pt x="1413" y="5491"/>
                  <a:pt x="977" y="5646"/>
                </a:cubicBezTo>
                <a:cubicBezTo>
                  <a:pt x="734" y="5732"/>
                  <a:pt x="576" y="5952"/>
                  <a:pt x="592" y="6193"/>
                </a:cubicBezTo>
                <a:cubicBezTo>
                  <a:pt x="732" y="6230"/>
                  <a:pt x="865" y="6268"/>
                  <a:pt x="998" y="6303"/>
                </a:cubicBezTo>
                <a:cubicBezTo>
                  <a:pt x="1000" y="6332"/>
                  <a:pt x="1005" y="6358"/>
                  <a:pt x="1007" y="6388"/>
                </a:cubicBezTo>
                <a:cubicBezTo>
                  <a:pt x="761" y="6533"/>
                  <a:pt x="419" y="6398"/>
                  <a:pt x="286" y="6868"/>
                </a:cubicBezTo>
                <a:cubicBezTo>
                  <a:pt x="456" y="7047"/>
                  <a:pt x="436" y="7105"/>
                  <a:pt x="80" y="7428"/>
                </a:cubicBezTo>
                <a:cubicBezTo>
                  <a:pt x="296" y="7412"/>
                  <a:pt x="480" y="7400"/>
                  <a:pt x="688" y="7385"/>
                </a:cubicBezTo>
                <a:cubicBezTo>
                  <a:pt x="494" y="7693"/>
                  <a:pt x="126" y="7500"/>
                  <a:pt x="1" y="8006"/>
                </a:cubicBezTo>
                <a:cubicBezTo>
                  <a:pt x="97" y="7971"/>
                  <a:pt x="165" y="7951"/>
                  <a:pt x="231" y="7927"/>
                </a:cubicBezTo>
                <a:cubicBezTo>
                  <a:pt x="351" y="7884"/>
                  <a:pt x="467" y="7835"/>
                  <a:pt x="588" y="7799"/>
                </a:cubicBezTo>
                <a:cubicBezTo>
                  <a:pt x="876" y="7712"/>
                  <a:pt x="1166" y="7633"/>
                  <a:pt x="1455" y="7549"/>
                </a:cubicBezTo>
                <a:cubicBezTo>
                  <a:pt x="1584" y="7512"/>
                  <a:pt x="1711" y="7468"/>
                  <a:pt x="1841" y="7440"/>
                </a:cubicBezTo>
                <a:cubicBezTo>
                  <a:pt x="1848" y="7439"/>
                  <a:pt x="1869" y="7544"/>
                  <a:pt x="1879" y="7586"/>
                </a:cubicBezTo>
                <a:cubicBezTo>
                  <a:pt x="2276" y="7512"/>
                  <a:pt x="2605" y="6999"/>
                  <a:pt x="3094" y="7282"/>
                </a:cubicBezTo>
                <a:cubicBezTo>
                  <a:pt x="2357" y="7676"/>
                  <a:pt x="1648" y="8053"/>
                  <a:pt x="940" y="8431"/>
                </a:cubicBezTo>
                <a:cubicBezTo>
                  <a:pt x="940" y="8442"/>
                  <a:pt x="939" y="8451"/>
                  <a:pt x="940" y="8462"/>
                </a:cubicBezTo>
                <a:cubicBezTo>
                  <a:pt x="1094" y="8433"/>
                  <a:pt x="1250" y="8404"/>
                  <a:pt x="1363" y="8383"/>
                </a:cubicBezTo>
                <a:cubicBezTo>
                  <a:pt x="1256" y="8490"/>
                  <a:pt x="1135" y="8615"/>
                  <a:pt x="1015" y="8735"/>
                </a:cubicBezTo>
                <a:cubicBezTo>
                  <a:pt x="954" y="8716"/>
                  <a:pt x="892" y="8700"/>
                  <a:pt x="831" y="8650"/>
                </a:cubicBezTo>
                <a:cubicBezTo>
                  <a:pt x="798" y="8624"/>
                  <a:pt x="714" y="8642"/>
                  <a:pt x="697" y="8681"/>
                </a:cubicBezTo>
                <a:cubicBezTo>
                  <a:pt x="672" y="8735"/>
                  <a:pt x="668" y="8838"/>
                  <a:pt x="688" y="8900"/>
                </a:cubicBezTo>
                <a:cubicBezTo>
                  <a:pt x="746" y="9078"/>
                  <a:pt x="843" y="9181"/>
                  <a:pt x="965" y="9228"/>
                </a:cubicBezTo>
                <a:cubicBezTo>
                  <a:pt x="968" y="9255"/>
                  <a:pt x="970" y="9280"/>
                  <a:pt x="973" y="9307"/>
                </a:cubicBezTo>
                <a:cubicBezTo>
                  <a:pt x="1019" y="9300"/>
                  <a:pt x="1065" y="9290"/>
                  <a:pt x="1112" y="9283"/>
                </a:cubicBezTo>
                <a:cubicBezTo>
                  <a:pt x="1199" y="9290"/>
                  <a:pt x="1248" y="9346"/>
                  <a:pt x="1271" y="9435"/>
                </a:cubicBezTo>
                <a:cubicBezTo>
                  <a:pt x="1187" y="9483"/>
                  <a:pt x="1103" y="9533"/>
                  <a:pt x="1019" y="9581"/>
                </a:cubicBezTo>
                <a:cubicBezTo>
                  <a:pt x="1013" y="9579"/>
                  <a:pt x="1005" y="9577"/>
                  <a:pt x="998" y="9575"/>
                </a:cubicBezTo>
                <a:cubicBezTo>
                  <a:pt x="988" y="9593"/>
                  <a:pt x="985" y="9598"/>
                  <a:pt x="982" y="9605"/>
                </a:cubicBezTo>
                <a:cubicBezTo>
                  <a:pt x="959" y="9618"/>
                  <a:pt x="937" y="9629"/>
                  <a:pt x="915" y="9642"/>
                </a:cubicBezTo>
                <a:cubicBezTo>
                  <a:pt x="936" y="9679"/>
                  <a:pt x="951" y="9702"/>
                  <a:pt x="969" y="9733"/>
                </a:cubicBezTo>
                <a:cubicBezTo>
                  <a:pt x="965" y="9808"/>
                  <a:pt x="965" y="9884"/>
                  <a:pt x="977" y="9958"/>
                </a:cubicBezTo>
                <a:cubicBezTo>
                  <a:pt x="923" y="9986"/>
                  <a:pt x="870" y="10011"/>
                  <a:pt x="797" y="10049"/>
                </a:cubicBezTo>
                <a:cubicBezTo>
                  <a:pt x="885" y="10163"/>
                  <a:pt x="962" y="10247"/>
                  <a:pt x="1040" y="10353"/>
                </a:cubicBezTo>
                <a:cubicBezTo>
                  <a:pt x="1054" y="10486"/>
                  <a:pt x="1053" y="10627"/>
                  <a:pt x="994" y="10779"/>
                </a:cubicBezTo>
                <a:cubicBezTo>
                  <a:pt x="905" y="11008"/>
                  <a:pt x="1293" y="11361"/>
                  <a:pt x="1501" y="11223"/>
                </a:cubicBezTo>
                <a:cubicBezTo>
                  <a:pt x="1665" y="11114"/>
                  <a:pt x="1667" y="11257"/>
                  <a:pt x="1686" y="11332"/>
                </a:cubicBezTo>
                <a:cubicBezTo>
                  <a:pt x="1608" y="11492"/>
                  <a:pt x="1549" y="11607"/>
                  <a:pt x="1506" y="11697"/>
                </a:cubicBezTo>
                <a:cubicBezTo>
                  <a:pt x="1433" y="11715"/>
                  <a:pt x="1324" y="11707"/>
                  <a:pt x="1313" y="11752"/>
                </a:cubicBezTo>
                <a:cubicBezTo>
                  <a:pt x="1286" y="11858"/>
                  <a:pt x="1275" y="12017"/>
                  <a:pt x="1313" y="12105"/>
                </a:cubicBezTo>
                <a:cubicBezTo>
                  <a:pt x="1399" y="12302"/>
                  <a:pt x="1518" y="12471"/>
                  <a:pt x="1610" y="12628"/>
                </a:cubicBezTo>
                <a:cubicBezTo>
                  <a:pt x="1317" y="12641"/>
                  <a:pt x="1130" y="12818"/>
                  <a:pt x="1091" y="13102"/>
                </a:cubicBezTo>
                <a:cubicBezTo>
                  <a:pt x="999" y="13173"/>
                  <a:pt x="898" y="13254"/>
                  <a:pt x="856" y="13376"/>
                </a:cubicBezTo>
                <a:cubicBezTo>
                  <a:pt x="727" y="13753"/>
                  <a:pt x="983" y="13793"/>
                  <a:pt x="1124" y="13941"/>
                </a:cubicBezTo>
                <a:cubicBezTo>
                  <a:pt x="1049" y="13959"/>
                  <a:pt x="986" y="13957"/>
                  <a:pt x="923" y="13953"/>
                </a:cubicBezTo>
                <a:cubicBezTo>
                  <a:pt x="727" y="13943"/>
                  <a:pt x="660" y="14071"/>
                  <a:pt x="751" y="14312"/>
                </a:cubicBezTo>
                <a:cubicBezTo>
                  <a:pt x="791" y="14419"/>
                  <a:pt x="850" y="14525"/>
                  <a:pt x="919" y="14592"/>
                </a:cubicBezTo>
                <a:cubicBezTo>
                  <a:pt x="1129" y="14798"/>
                  <a:pt x="1134" y="14791"/>
                  <a:pt x="936" y="15103"/>
                </a:cubicBezTo>
                <a:cubicBezTo>
                  <a:pt x="1078" y="15261"/>
                  <a:pt x="1202" y="15462"/>
                  <a:pt x="1359" y="15559"/>
                </a:cubicBezTo>
                <a:cubicBezTo>
                  <a:pt x="1520" y="15659"/>
                  <a:pt x="1712" y="15651"/>
                  <a:pt x="1887" y="15711"/>
                </a:cubicBezTo>
                <a:cubicBezTo>
                  <a:pt x="1946" y="15731"/>
                  <a:pt x="2021" y="15806"/>
                  <a:pt x="2038" y="15881"/>
                </a:cubicBezTo>
                <a:cubicBezTo>
                  <a:pt x="2056" y="15961"/>
                  <a:pt x="2015" y="16067"/>
                  <a:pt x="1992" y="16210"/>
                </a:cubicBezTo>
                <a:cubicBezTo>
                  <a:pt x="1826" y="15931"/>
                  <a:pt x="1771" y="15873"/>
                  <a:pt x="1610" y="16015"/>
                </a:cubicBezTo>
                <a:cubicBezTo>
                  <a:pt x="1335" y="16260"/>
                  <a:pt x="977" y="16418"/>
                  <a:pt x="927" y="17019"/>
                </a:cubicBezTo>
                <a:cubicBezTo>
                  <a:pt x="683" y="17155"/>
                  <a:pt x="331" y="17611"/>
                  <a:pt x="219" y="17955"/>
                </a:cubicBezTo>
                <a:cubicBezTo>
                  <a:pt x="200" y="18012"/>
                  <a:pt x="173" y="18090"/>
                  <a:pt x="185" y="18138"/>
                </a:cubicBezTo>
                <a:cubicBezTo>
                  <a:pt x="250" y="18389"/>
                  <a:pt x="165" y="18556"/>
                  <a:pt x="59" y="18734"/>
                </a:cubicBezTo>
                <a:cubicBezTo>
                  <a:pt x="15" y="18809"/>
                  <a:pt x="-16" y="18968"/>
                  <a:pt x="9" y="19044"/>
                </a:cubicBezTo>
                <a:cubicBezTo>
                  <a:pt x="30" y="19107"/>
                  <a:pt x="142" y="19104"/>
                  <a:pt x="215" y="19129"/>
                </a:cubicBezTo>
                <a:cubicBezTo>
                  <a:pt x="239" y="19137"/>
                  <a:pt x="265" y="19138"/>
                  <a:pt x="311" y="19141"/>
                </a:cubicBezTo>
                <a:cubicBezTo>
                  <a:pt x="234" y="19360"/>
                  <a:pt x="171" y="19546"/>
                  <a:pt x="85" y="19792"/>
                </a:cubicBezTo>
                <a:cubicBezTo>
                  <a:pt x="309" y="19878"/>
                  <a:pt x="538" y="19949"/>
                  <a:pt x="759" y="20053"/>
                </a:cubicBezTo>
                <a:cubicBezTo>
                  <a:pt x="1272" y="20294"/>
                  <a:pt x="1775" y="20566"/>
                  <a:pt x="2289" y="20795"/>
                </a:cubicBezTo>
                <a:cubicBezTo>
                  <a:pt x="2523" y="20900"/>
                  <a:pt x="2793" y="21055"/>
                  <a:pt x="3010" y="20978"/>
                </a:cubicBezTo>
                <a:cubicBezTo>
                  <a:pt x="3330" y="20864"/>
                  <a:pt x="3591" y="20988"/>
                  <a:pt x="3845" y="21166"/>
                </a:cubicBezTo>
                <a:cubicBezTo>
                  <a:pt x="4208" y="21421"/>
                  <a:pt x="4587" y="21536"/>
                  <a:pt x="4981" y="21580"/>
                </a:cubicBezTo>
                <a:cubicBezTo>
                  <a:pt x="5080" y="21591"/>
                  <a:pt x="5187" y="21566"/>
                  <a:pt x="5282" y="21525"/>
                </a:cubicBezTo>
                <a:cubicBezTo>
                  <a:pt x="5323" y="21508"/>
                  <a:pt x="5343" y="21406"/>
                  <a:pt x="5375" y="21343"/>
                </a:cubicBezTo>
                <a:cubicBezTo>
                  <a:pt x="5328" y="21320"/>
                  <a:pt x="5284" y="21280"/>
                  <a:pt x="5236" y="21276"/>
                </a:cubicBezTo>
                <a:cubicBezTo>
                  <a:pt x="5131" y="21266"/>
                  <a:pt x="5023" y="21276"/>
                  <a:pt x="4918" y="21276"/>
                </a:cubicBezTo>
                <a:cubicBezTo>
                  <a:pt x="4915" y="21240"/>
                  <a:pt x="4912" y="21202"/>
                  <a:pt x="4909" y="21166"/>
                </a:cubicBezTo>
                <a:cubicBezTo>
                  <a:pt x="4965" y="21139"/>
                  <a:pt x="5022" y="21085"/>
                  <a:pt x="5077" y="21087"/>
                </a:cubicBezTo>
                <a:cubicBezTo>
                  <a:pt x="5308" y="21096"/>
                  <a:pt x="5538" y="21122"/>
                  <a:pt x="5769" y="21142"/>
                </a:cubicBezTo>
                <a:cubicBezTo>
                  <a:pt x="5897" y="21153"/>
                  <a:pt x="6026" y="21168"/>
                  <a:pt x="6154" y="21184"/>
                </a:cubicBezTo>
                <a:cubicBezTo>
                  <a:pt x="6261" y="21198"/>
                  <a:pt x="6368" y="21238"/>
                  <a:pt x="6473" y="21227"/>
                </a:cubicBezTo>
                <a:cubicBezTo>
                  <a:pt x="6585" y="21215"/>
                  <a:pt x="6697" y="21154"/>
                  <a:pt x="6837" y="21105"/>
                </a:cubicBezTo>
                <a:cubicBezTo>
                  <a:pt x="6813" y="21268"/>
                  <a:pt x="6798" y="21372"/>
                  <a:pt x="6783" y="21470"/>
                </a:cubicBezTo>
                <a:cubicBezTo>
                  <a:pt x="7092" y="21585"/>
                  <a:pt x="7156" y="21209"/>
                  <a:pt x="7278" y="20959"/>
                </a:cubicBezTo>
                <a:cubicBezTo>
                  <a:pt x="7439" y="21286"/>
                  <a:pt x="7812" y="21293"/>
                  <a:pt x="8020" y="21039"/>
                </a:cubicBezTo>
                <a:cubicBezTo>
                  <a:pt x="8104" y="21093"/>
                  <a:pt x="8190" y="21189"/>
                  <a:pt x="8225" y="21160"/>
                </a:cubicBezTo>
                <a:cubicBezTo>
                  <a:pt x="8447" y="20978"/>
                  <a:pt x="8651" y="20837"/>
                  <a:pt x="8929" y="20966"/>
                </a:cubicBezTo>
                <a:cubicBezTo>
                  <a:pt x="9124" y="21055"/>
                  <a:pt x="9349" y="20997"/>
                  <a:pt x="9562" y="21002"/>
                </a:cubicBezTo>
                <a:cubicBezTo>
                  <a:pt x="9663" y="21004"/>
                  <a:pt x="9769" y="21021"/>
                  <a:pt x="9868" y="21002"/>
                </a:cubicBezTo>
                <a:cubicBezTo>
                  <a:pt x="10107" y="20957"/>
                  <a:pt x="10343" y="20911"/>
                  <a:pt x="10577" y="20832"/>
                </a:cubicBezTo>
                <a:cubicBezTo>
                  <a:pt x="10864" y="20734"/>
                  <a:pt x="11147" y="20600"/>
                  <a:pt x="11432" y="20485"/>
                </a:cubicBezTo>
                <a:cubicBezTo>
                  <a:pt x="11528" y="20446"/>
                  <a:pt x="11636" y="20361"/>
                  <a:pt x="11721" y="20394"/>
                </a:cubicBezTo>
                <a:cubicBezTo>
                  <a:pt x="12196" y="20577"/>
                  <a:pt x="12606" y="20331"/>
                  <a:pt x="13020" y="20047"/>
                </a:cubicBezTo>
                <a:cubicBezTo>
                  <a:pt x="13399" y="19789"/>
                  <a:pt x="13788" y="19552"/>
                  <a:pt x="14177" y="19330"/>
                </a:cubicBezTo>
                <a:cubicBezTo>
                  <a:pt x="14386" y="19210"/>
                  <a:pt x="14607" y="19147"/>
                  <a:pt x="14823" y="19050"/>
                </a:cubicBezTo>
                <a:cubicBezTo>
                  <a:pt x="15603" y="18697"/>
                  <a:pt x="16380" y="18332"/>
                  <a:pt x="17162" y="17986"/>
                </a:cubicBezTo>
                <a:cubicBezTo>
                  <a:pt x="17354" y="17900"/>
                  <a:pt x="17561" y="17868"/>
                  <a:pt x="17757" y="17797"/>
                </a:cubicBezTo>
                <a:cubicBezTo>
                  <a:pt x="18066" y="17685"/>
                  <a:pt x="18380" y="17605"/>
                  <a:pt x="18675" y="17438"/>
                </a:cubicBezTo>
                <a:cubicBezTo>
                  <a:pt x="19161" y="17164"/>
                  <a:pt x="19634" y="16833"/>
                  <a:pt x="20109" y="16520"/>
                </a:cubicBezTo>
                <a:cubicBezTo>
                  <a:pt x="20203" y="16458"/>
                  <a:pt x="20285" y="16360"/>
                  <a:pt x="20373" y="16277"/>
                </a:cubicBezTo>
                <a:cubicBezTo>
                  <a:pt x="20358" y="16231"/>
                  <a:pt x="20342" y="16182"/>
                  <a:pt x="20326" y="16137"/>
                </a:cubicBezTo>
                <a:cubicBezTo>
                  <a:pt x="19890" y="16327"/>
                  <a:pt x="19455" y="16518"/>
                  <a:pt x="19019" y="16708"/>
                </a:cubicBezTo>
                <a:cubicBezTo>
                  <a:pt x="19013" y="16682"/>
                  <a:pt x="19008" y="16655"/>
                  <a:pt x="19002" y="16629"/>
                </a:cubicBezTo>
                <a:cubicBezTo>
                  <a:pt x="19099" y="16564"/>
                  <a:pt x="19190" y="16482"/>
                  <a:pt x="19291" y="16441"/>
                </a:cubicBezTo>
                <a:cubicBezTo>
                  <a:pt x="19723" y="16266"/>
                  <a:pt x="20155" y="16097"/>
                  <a:pt x="20591" y="15942"/>
                </a:cubicBezTo>
                <a:cubicBezTo>
                  <a:pt x="20834" y="15856"/>
                  <a:pt x="20992" y="15630"/>
                  <a:pt x="20976" y="15389"/>
                </a:cubicBezTo>
                <a:cubicBezTo>
                  <a:pt x="20836" y="15352"/>
                  <a:pt x="20703" y="15320"/>
                  <a:pt x="20570" y="15285"/>
                </a:cubicBezTo>
                <a:cubicBezTo>
                  <a:pt x="20568" y="15256"/>
                  <a:pt x="20567" y="15224"/>
                  <a:pt x="20565" y="15194"/>
                </a:cubicBezTo>
                <a:cubicBezTo>
                  <a:pt x="20811" y="15049"/>
                  <a:pt x="21153" y="15184"/>
                  <a:pt x="21286" y="14714"/>
                </a:cubicBezTo>
                <a:cubicBezTo>
                  <a:pt x="21116" y="14535"/>
                  <a:pt x="21136" y="14477"/>
                  <a:pt x="21492" y="14154"/>
                </a:cubicBezTo>
                <a:cubicBezTo>
                  <a:pt x="21276" y="14170"/>
                  <a:pt x="21088" y="14182"/>
                  <a:pt x="20880" y="14197"/>
                </a:cubicBezTo>
                <a:cubicBezTo>
                  <a:pt x="21074" y="13889"/>
                  <a:pt x="21442" y="14082"/>
                  <a:pt x="21567" y="13576"/>
                </a:cubicBezTo>
                <a:cubicBezTo>
                  <a:pt x="21471" y="13611"/>
                  <a:pt x="21408" y="13637"/>
                  <a:pt x="21341" y="13662"/>
                </a:cubicBezTo>
                <a:cubicBezTo>
                  <a:pt x="21222" y="13704"/>
                  <a:pt x="21101" y="13753"/>
                  <a:pt x="20980" y="13789"/>
                </a:cubicBezTo>
                <a:cubicBezTo>
                  <a:pt x="20692" y="13876"/>
                  <a:pt x="20402" y="13955"/>
                  <a:pt x="20113" y="14039"/>
                </a:cubicBezTo>
                <a:cubicBezTo>
                  <a:pt x="19984" y="14076"/>
                  <a:pt x="19857" y="14114"/>
                  <a:pt x="19727" y="14142"/>
                </a:cubicBezTo>
                <a:cubicBezTo>
                  <a:pt x="19720" y="14143"/>
                  <a:pt x="19703" y="14038"/>
                  <a:pt x="19694" y="13996"/>
                </a:cubicBezTo>
                <a:cubicBezTo>
                  <a:pt x="19297" y="14070"/>
                  <a:pt x="18968" y="14583"/>
                  <a:pt x="18478" y="14300"/>
                </a:cubicBezTo>
                <a:cubicBezTo>
                  <a:pt x="19215" y="13906"/>
                  <a:pt x="19920" y="13529"/>
                  <a:pt x="20628" y="13151"/>
                </a:cubicBezTo>
                <a:cubicBezTo>
                  <a:pt x="20628" y="13140"/>
                  <a:pt x="20629" y="13131"/>
                  <a:pt x="20628" y="13120"/>
                </a:cubicBezTo>
                <a:cubicBezTo>
                  <a:pt x="20474" y="13149"/>
                  <a:pt x="20318" y="13178"/>
                  <a:pt x="20205" y="13199"/>
                </a:cubicBezTo>
                <a:cubicBezTo>
                  <a:pt x="20312" y="13092"/>
                  <a:pt x="20437" y="12973"/>
                  <a:pt x="20557" y="12853"/>
                </a:cubicBezTo>
                <a:cubicBezTo>
                  <a:pt x="20618" y="12872"/>
                  <a:pt x="20680" y="12888"/>
                  <a:pt x="20741" y="12938"/>
                </a:cubicBezTo>
                <a:cubicBezTo>
                  <a:pt x="20774" y="12964"/>
                  <a:pt x="20854" y="12946"/>
                  <a:pt x="20871" y="12907"/>
                </a:cubicBezTo>
                <a:cubicBezTo>
                  <a:pt x="20896" y="12853"/>
                  <a:pt x="20900" y="12744"/>
                  <a:pt x="20880" y="12682"/>
                </a:cubicBezTo>
                <a:cubicBezTo>
                  <a:pt x="20822" y="12503"/>
                  <a:pt x="20725" y="12406"/>
                  <a:pt x="20603" y="12360"/>
                </a:cubicBezTo>
                <a:cubicBezTo>
                  <a:pt x="20600" y="12332"/>
                  <a:pt x="20598" y="12303"/>
                  <a:pt x="20595" y="12275"/>
                </a:cubicBezTo>
                <a:cubicBezTo>
                  <a:pt x="20549" y="12282"/>
                  <a:pt x="20503" y="12292"/>
                  <a:pt x="20456" y="12299"/>
                </a:cubicBezTo>
                <a:cubicBezTo>
                  <a:pt x="20369" y="12292"/>
                  <a:pt x="20320" y="12237"/>
                  <a:pt x="20297" y="12147"/>
                </a:cubicBezTo>
                <a:cubicBezTo>
                  <a:pt x="20381" y="12099"/>
                  <a:pt x="20465" y="12049"/>
                  <a:pt x="20549" y="12001"/>
                </a:cubicBezTo>
                <a:cubicBezTo>
                  <a:pt x="20555" y="12003"/>
                  <a:pt x="20563" y="12005"/>
                  <a:pt x="20570" y="12007"/>
                </a:cubicBezTo>
                <a:cubicBezTo>
                  <a:pt x="20580" y="11989"/>
                  <a:pt x="20583" y="11984"/>
                  <a:pt x="20586" y="11977"/>
                </a:cubicBezTo>
                <a:cubicBezTo>
                  <a:pt x="20609" y="11964"/>
                  <a:pt x="20631" y="11953"/>
                  <a:pt x="20653" y="11940"/>
                </a:cubicBezTo>
                <a:cubicBezTo>
                  <a:pt x="20631" y="11902"/>
                  <a:pt x="20617" y="11880"/>
                  <a:pt x="20599" y="11849"/>
                </a:cubicBezTo>
                <a:cubicBezTo>
                  <a:pt x="20603" y="11776"/>
                  <a:pt x="20606" y="11702"/>
                  <a:pt x="20595" y="11630"/>
                </a:cubicBezTo>
                <a:cubicBezTo>
                  <a:pt x="20649" y="11602"/>
                  <a:pt x="20699" y="11571"/>
                  <a:pt x="20771" y="11533"/>
                </a:cubicBezTo>
                <a:cubicBezTo>
                  <a:pt x="20683" y="11419"/>
                  <a:pt x="20610" y="11334"/>
                  <a:pt x="20532" y="11229"/>
                </a:cubicBezTo>
                <a:cubicBezTo>
                  <a:pt x="20518" y="11097"/>
                  <a:pt x="20519" y="10960"/>
                  <a:pt x="20578" y="10809"/>
                </a:cubicBezTo>
                <a:cubicBezTo>
                  <a:pt x="20667" y="10580"/>
                  <a:pt x="20275" y="10221"/>
                  <a:pt x="20067" y="10359"/>
                </a:cubicBezTo>
                <a:cubicBezTo>
                  <a:pt x="19903" y="10468"/>
                  <a:pt x="19905" y="10325"/>
                  <a:pt x="19886" y="10250"/>
                </a:cubicBezTo>
                <a:cubicBezTo>
                  <a:pt x="19964" y="10090"/>
                  <a:pt x="20019" y="9981"/>
                  <a:pt x="20062" y="9891"/>
                </a:cubicBezTo>
                <a:cubicBezTo>
                  <a:pt x="20135" y="9873"/>
                  <a:pt x="20248" y="9882"/>
                  <a:pt x="20259" y="9836"/>
                </a:cubicBezTo>
                <a:cubicBezTo>
                  <a:pt x="20287" y="9730"/>
                  <a:pt x="20293" y="9571"/>
                  <a:pt x="20255" y="9483"/>
                </a:cubicBezTo>
                <a:cubicBezTo>
                  <a:pt x="20169" y="9286"/>
                  <a:pt x="20050" y="9117"/>
                  <a:pt x="19958" y="8960"/>
                </a:cubicBezTo>
                <a:cubicBezTo>
                  <a:pt x="20251" y="8947"/>
                  <a:pt x="20442" y="8764"/>
                  <a:pt x="20482" y="8480"/>
                </a:cubicBezTo>
                <a:cubicBezTo>
                  <a:pt x="20573" y="8409"/>
                  <a:pt x="20670" y="8334"/>
                  <a:pt x="20712" y="8212"/>
                </a:cubicBezTo>
                <a:cubicBezTo>
                  <a:pt x="20841" y="7835"/>
                  <a:pt x="20585" y="7789"/>
                  <a:pt x="20444" y="7641"/>
                </a:cubicBezTo>
                <a:cubicBezTo>
                  <a:pt x="20519" y="7623"/>
                  <a:pt x="20582" y="7631"/>
                  <a:pt x="20645" y="7635"/>
                </a:cubicBezTo>
                <a:cubicBezTo>
                  <a:pt x="20841" y="7645"/>
                  <a:pt x="20908" y="7511"/>
                  <a:pt x="20817" y="7270"/>
                </a:cubicBezTo>
                <a:cubicBezTo>
                  <a:pt x="20777" y="7163"/>
                  <a:pt x="20718" y="7057"/>
                  <a:pt x="20649" y="6990"/>
                </a:cubicBezTo>
                <a:cubicBezTo>
                  <a:pt x="20439" y="6784"/>
                  <a:pt x="20438" y="6791"/>
                  <a:pt x="20637" y="6479"/>
                </a:cubicBezTo>
                <a:cubicBezTo>
                  <a:pt x="20494" y="6321"/>
                  <a:pt x="20366" y="6120"/>
                  <a:pt x="20209" y="6023"/>
                </a:cubicBezTo>
                <a:cubicBezTo>
                  <a:pt x="20048" y="5923"/>
                  <a:pt x="19856" y="5937"/>
                  <a:pt x="19681" y="5877"/>
                </a:cubicBezTo>
                <a:cubicBezTo>
                  <a:pt x="19622" y="5857"/>
                  <a:pt x="19547" y="5782"/>
                  <a:pt x="19530" y="5707"/>
                </a:cubicBezTo>
                <a:cubicBezTo>
                  <a:pt x="19512" y="5627"/>
                  <a:pt x="19553" y="5515"/>
                  <a:pt x="19576" y="5372"/>
                </a:cubicBezTo>
                <a:cubicBezTo>
                  <a:pt x="19742" y="5651"/>
                  <a:pt x="19801" y="5709"/>
                  <a:pt x="19962" y="5567"/>
                </a:cubicBezTo>
                <a:cubicBezTo>
                  <a:pt x="20237" y="5322"/>
                  <a:pt x="20591" y="5164"/>
                  <a:pt x="20641" y="4563"/>
                </a:cubicBezTo>
                <a:cubicBezTo>
                  <a:pt x="20885" y="4427"/>
                  <a:pt x="21237" y="3971"/>
                  <a:pt x="21349" y="3627"/>
                </a:cubicBezTo>
                <a:cubicBezTo>
                  <a:pt x="21368" y="3570"/>
                  <a:pt x="21395" y="3492"/>
                  <a:pt x="21383" y="3444"/>
                </a:cubicBezTo>
                <a:cubicBezTo>
                  <a:pt x="21318" y="3193"/>
                  <a:pt x="21403" y="3033"/>
                  <a:pt x="21509" y="2854"/>
                </a:cubicBezTo>
                <a:cubicBezTo>
                  <a:pt x="21553" y="2779"/>
                  <a:pt x="21584" y="2621"/>
                  <a:pt x="21559" y="2544"/>
                </a:cubicBezTo>
                <a:cubicBezTo>
                  <a:pt x="21538" y="2481"/>
                  <a:pt x="21426" y="2478"/>
                  <a:pt x="21353" y="2453"/>
                </a:cubicBezTo>
                <a:cubicBezTo>
                  <a:pt x="21329" y="2445"/>
                  <a:pt x="21303" y="2450"/>
                  <a:pt x="21257" y="2447"/>
                </a:cubicBezTo>
                <a:cubicBezTo>
                  <a:pt x="21334" y="2228"/>
                  <a:pt x="21402" y="2042"/>
                  <a:pt x="21488" y="1796"/>
                </a:cubicBezTo>
                <a:cubicBezTo>
                  <a:pt x="21263" y="1710"/>
                  <a:pt x="21034" y="1633"/>
                  <a:pt x="20813" y="1529"/>
                </a:cubicBezTo>
                <a:cubicBezTo>
                  <a:pt x="20301" y="1288"/>
                  <a:pt x="19793" y="1016"/>
                  <a:pt x="19279" y="787"/>
                </a:cubicBezTo>
                <a:cubicBezTo>
                  <a:pt x="19045" y="682"/>
                  <a:pt x="18779" y="533"/>
                  <a:pt x="18562" y="610"/>
                </a:cubicBezTo>
                <a:cubicBezTo>
                  <a:pt x="18242" y="724"/>
                  <a:pt x="17977" y="600"/>
                  <a:pt x="17723" y="422"/>
                </a:cubicBezTo>
                <a:cubicBezTo>
                  <a:pt x="17360" y="167"/>
                  <a:pt x="16986" y="46"/>
                  <a:pt x="16592" y="2"/>
                </a:cubicBezTo>
                <a:close/>
              </a:path>
            </a:pathLst>
          </a:custGeom>
        </p:spPr>
        <p:txBody>
          <a:bodyPr/>
          <a:lstStyle/>
          <a:p>
            <a:pPr defTabSz="642937">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p>
        </p:txBody>
      </p:sp>
      <p:sp>
        <p:nvSpPr>
          <p:cNvPr id="892" name="Venenatis Euismod Purus"/>
          <p:cNvSpPr txBox="1">
            <a:spLocks noGrp="1"/>
          </p:cNvSpPr>
          <p:nvPr>
            <p:ph type="body" idx="16"/>
          </p:nvPr>
        </p:nvSpPr>
        <p:spPr>
          <a:xfrm>
            <a:off x="11087196" y="7832332"/>
            <a:ext cx="10617230" cy="984568"/>
          </a:xfrm>
          <a:prstGeom prst="rect">
            <a:avLst/>
          </a:prstGeom>
        </p:spPr>
        <p:txBody>
          <a:bodyPr/>
          <a:lstStyle/>
          <a:p>
            <a:pPr>
              <a:lnSpc>
                <a:spcPct val="80000"/>
              </a:lnSpc>
            </a:pPr>
            <a:r>
              <a:rPr lang="fr-FR" sz="6000" dirty="0" smtClean="0"/>
              <a:t>introduction</a:t>
            </a:r>
            <a:endParaRPr sz="2800" dirty="0"/>
          </a:p>
        </p:txBody>
      </p:sp>
      <p:sp>
        <p:nvSpPr>
          <p:cNvPr id="894" name="Rectangle"/>
          <p:cNvSpPr>
            <a:spLocks noGrp="1"/>
          </p:cNvSpPr>
          <p:nvPr>
            <p:ph type="body" idx="17"/>
          </p:nvPr>
        </p:nvSpPr>
        <p:spPr>
          <a:prstGeom prst="rect">
            <a:avLst/>
          </a:prstGeom>
        </p:spPr>
        <p:txBody>
          <a:bodyPr/>
          <a:lstStyle/>
          <a:p>
            <a:pPr>
              <a:defRPr sz="5800">
                <a:latin typeface="Gill Sans"/>
                <a:ea typeface="Gill Sans"/>
                <a:cs typeface="Gill Sans"/>
                <a:sym typeface="Gill Sans"/>
              </a:defRPr>
            </a:pPr>
            <a:endParaRPr dirty="0"/>
          </a:p>
        </p:txBody>
      </p:sp>
      <p:sp>
        <p:nvSpPr>
          <p:cNvPr id="895" name="Line"/>
          <p:cNvSpPr>
            <a:spLocks noGrp="1"/>
          </p:cNvSpPr>
          <p:nvPr>
            <p:ph type="body" idx="18"/>
          </p:nvPr>
        </p:nvSpPr>
        <p:spPr>
          <a:xfrm>
            <a:off x="12191999" y="12260426"/>
            <a:ext cx="1" cy="371869"/>
          </a:xfrm>
          <a:prstGeom prst="line">
            <a:avLst/>
          </a:prstGeom>
        </p:spPr>
        <p:txBody>
          <a:bodyPr/>
          <a:lstStyle/>
          <a:p>
            <a:pPr>
              <a:defRPr sz="56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p>
        </p:txBody>
      </p:sp>
      <p:sp>
        <p:nvSpPr>
          <p:cNvPr id="896" name="Slide Number"/>
          <p:cNvSpPr txBox="1">
            <a:spLocks noGrp="1"/>
          </p:cNvSpPr>
          <p:nvPr>
            <p:ph type="sldNum" sz="quarter" idx="2"/>
          </p:nvPr>
        </p:nvSpPr>
        <p:spPr>
          <a:xfrm>
            <a:off x="12051220" y="11772503"/>
            <a:ext cx="281560" cy="422276"/>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19</a:t>
            </a:fld>
            <a:endParaRPr dirty="0"/>
          </a:p>
        </p:txBody>
      </p:sp>
      <p:sp>
        <p:nvSpPr>
          <p:cNvPr id="897" name="#1"/>
          <p:cNvSpPr txBox="1">
            <a:spLocks noGrp="1"/>
          </p:cNvSpPr>
          <p:nvPr>
            <p:ph type="body" idx="19"/>
          </p:nvPr>
        </p:nvSpPr>
        <p:spPr>
          <a:xfrm>
            <a:off x="8787016" y="7896853"/>
            <a:ext cx="1030752" cy="984568"/>
          </a:xfrm>
          <a:prstGeom prst="rect">
            <a:avLst/>
          </a:prstGeom>
        </p:spPr>
        <p:txBody>
          <a:bodyPr/>
          <a:lstStyle/>
          <a:p>
            <a:r>
              <a:rPr dirty="0" smtClean="0"/>
              <a:t>#</a:t>
            </a:r>
            <a:r>
              <a:rPr lang="fr-FR" dirty="0" smtClean="0"/>
              <a:t> 2</a:t>
            </a:r>
            <a:endParaRPr dirty="0"/>
          </a:p>
        </p:txBody>
      </p:sp>
      <p:sp>
        <p:nvSpPr>
          <p:cNvPr id="900" name="#2"/>
          <p:cNvSpPr txBox="1">
            <a:spLocks noGrp="1"/>
          </p:cNvSpPr>
          <p:nvPr>
            <p:ph type="body" idx="22"/>
          </p:nvPr>
        </p:nvSpPr>
        <p:spPr>
          <a:xfrm>
            <a:off x="3745523" y="8977455"/>
            <a:ext cx="1030752" cy="984568"/>
          </a:xfrm>
          <a:prstGeom prst="rect">
            <a:avLst/>
          </a:prstGeom>
        </p:spPr>
        <p:txBody>
          <a:bodyPr/>
          <a:lstStyle/>
          <a:p>
            <a:r>
              <a:rPr dirty="0"/>
              <a:t>#2</a:t>
            </a:r>
          </a:p>
        </p:txBody>
      </p:sp>
      <p:sp>
        <p:nvSpPr>
          <p:cNvPr id="904" name="#3"/>
          <p:cNvSpPr txBox="1">
            <a:spLocks noGrp="1"/>
          </p:cNvSpPr>
          <p:nvPr>
            <p:ph type="body" idx="26"/>
          </p:nvPr>
        </p:nvSpPr>
        <p:spPr>
          <a:xfrm>
            <a:off x="13730491" y="6280498"/>
            <a:ext cx="1030752" cy="984568"/>
          </a:xfrm>
          <a:prstGeom prst="rect">
            <a:avLst/>
          </a:prstGeom>
        </p:spPr>
        <p:txBody>
          <a:bodyPr/>
          <a:lstStyle/>
          <a:p>
            <a:r>
              <a:rPr dirty="0"/>
              <a:t>#3</a:t>
            </a:r>
          </a:p>
        </p:txBody>
      </p:sp>
      <p:sp>
        <p:nvSpPr>
          <p:cNvPr id="22" name="#3">
            <a:extLst>
              <a:ext uri="{FF2B5EF4-FFF2-40B4-BE49-F238E27FC236}">
                <a16:creationId xmlns="" xmlns:a16="http://schemas.microsoft.com/office/drawing/2014/main" id="{A5EDDBB0-B435-894F-AB23-B334E1D7CBEC}"/>
              </a:ext>
            </a:extLst>
          </p:cNvPr>
          <p:cNvSpPr txBox="1">
            <a:spLocks/>
          </p:cNvSpPr>
          <p:nvPr/>
        </p:nvSpPr>
        <p:spPr>
          <a:xfrm>
            <a:off x="14132913" y="9030625"/>
            <a:ext cx="1030752" cy="984568"/>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lstStyle>
            <a:lvl1pPr marL="0" marR="0" indent="0" algn="l" defTabSz="821531" eaLnBrk="1" latinLnBrk="0" hangingPunct="1">
              <a:lnSpc>
                <a:spcPct val="70000"/>
              </a:lnSpc>
              <a:spcBef>
                <a:spcPts val="0"/>
              </a:spcBef>
              <a:spcAft>
                <a:spcPts val="0"/>
              </a:spcAft>
              <a:buClrTx/>
              <a:buSzTx/>
              <a:buFontTx/>
              <a:buNone/>
              <a:tabLst/>
              <a:defRPr sz="5000" b="1" i="0" u="none" strike="noStrike" cap="all" spc="0" baseline="0">
                <a:ln>
                  <a:noFill/>
                </a:ln>
                <a:solidFill>
                  <a:srgbClr val="FFFFFF"/>
                </a:solidFill>
                <a:uFillTx/>
                <a:latin typeface="+mj-lt"/>
                <a:ea typeface="+mj-ea"/>
                <a:cs typeface="+mj-cs"/>
                <a:sym typeface="Avenir Next"/>
              </a:defRPr>
            </a:lvl1pPr>
            <a:lvl2pPr marL="0" marR="0" indent="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2pPr>
            <a:lvl3pPr marL="0" marR="0" indent="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3pPr>
            <a:lvl4pPr marL="0" marR="0" indent="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4pPr>
            <a:lvl5pPr marL="0" marR="0" indent="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5pPr>
            <a:lvl6pPr marL="0" marR="0" indent="35560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6pPr>
            <a:lvl7pPr marL="0" marR="0" indent="71120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7pPr>
            <a:lvl8pPr marL="0" marR="0" indent="106680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8pPr>
            <a:lvl9pPr marL="0" marR="0" indent="142240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9pPr>
          </a:lstStyle>
          <a:p>
            <a:r>
              <a:rPr lang="fr-FR" dirty="0"/>
              <a:t>#3</a:t>
            </a:r>
          </a:p>
        </p:txBody>
      </p:sp>
      <p:sp>
        <p:nvSpPr>
          <p:cNvPr id="42" name="ZoneTexte 41">
            <a:extLst>
              <a:ext uri="{FF2B5EF4-FFF2-40B4-BE49-F238E27FC236}">
                <a16:creationId xmlns="" xmlns:a16="http://schemas.microsoft.com/office/drawing/2014/main" id="{1F2D9E2C-2BAD-6A4A-BC28-3DF9F36E2171}"/>
              </a:ext>
            </a:extLst>
          </p:cNvPr>
          <p:cNvSpPr txBox="1"/>
          <p:nvPr/>
        </p:nvSpPr>
        <p:spPr>
          <a:xfrm>
            <a:off x="897444" y="12362917"/>
            <a:ext cx="7636956" cy="7598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algn="l"/>
            <a:r>
              <a:rPr lang="fr-FR" sz="2000" dirty="0">
                <a:latin typeface="Avenir Next Ultra Light" panose="020B0203020202020204" pitchFamily="34" charset="77"/>
              </a:rPr>
              <a:t>Christophe Gervasi – </a:t>
            </a:r>
            <a:r>
              <a:rPr lang="fr-FR" sz="2000" dirty="0" smtClean="0">
                <a:latin typeface="Avenir Next Ultra Light" panose="020B0203020202020204" pitchFamily="34" charset="77"/>
              </a:rPr>
              <a:t> Rapport qualitatif  - Construire un </a:t>
            </a:r>
            <a:r>
              <a:rPr lang="fr-FR" sz="2000" dirty="0">
                <a:latin typeface="Avenir Next Ultra Light" panose="020B0203020202020204" pitchFamily="34" charset="77"/>
              </a:rPr>
              <a:t>Nous </a:t>
            </a:r>
            <a:r>
              <a:rPr lang="fr-FR" sz="2000" dirty="0" smtClean="0">
                <a:latin typeface="Avenir Next Ultra Light" panose="020B0203020202020204" pitchFamily="34" charset="77"/>
              </a:rPr>
              <a:t>européen – Juillet 2021</a:t>
            </a:r>
            <a:endParaRPr kumimoji="0" lang="fr-FR" sz="2000" u="none" strike="noStrike" cap="none" spc="0" normalizeH="0" baseline="0" dirty="0">
              <a:ln>
                <a:noFill/>
              </a:ln>
              <a:solidFill>
                <a:srgbClr val="000000"/>
              </a:solidFill>
              <a:effectLst/>
              <a:uFillTx/>
              <a:latin typeface="Avenir Next Ultra Light" panose="020B0203020202020204" pitchFamily="34" charset="77"/>
              <a:sym typeface="Gill Sans"/>
            </a:endParaRPr>
          </a:p>
        </p:txBody>
      </p:sp>
      <p:pic>
        <p:nvPicPr>
          <p:cNvPr id="18" name="Image 17"/>
          <p:cNvPicPr>
            <a:picLocks noChangeAspect="1"/>
          </p:cNvPicPr>
          <p:nvPr/>
        </p:nvPicPr>
        <p:blipFill rotWithShape="1">
          <a:blip r:embed="rId3"/>
          <a:srcRect t="18883" b="18467"/>
          <a:stretch/>
        </p:blipFill>
        <p:spPr>
          <a:xfrm>
            <a:off x="19551525" y="3461290"/>
            <a:ext cx="2143125" cy="1431415"/>
          </a:xfrm>
          <a:prstGeom prst="rect">
            <a:avLst/>
          </a:prstGeom>
        </p:spPr>
      </p:pic>
      <p:pic>
        <p:nvPicPr>
          <p:cNvPr id="15" name="Image 14"/>
          <p:cNvPicPr>
            <a:picLocks noChangeAspect="1"/>
          </p:cNvPicPr>
          <p:nvPr/>
        </p:nvPicPr>
        <p:blipFill>
          <a:blip r:embed="rId4"/>
          <a:stretch>
            <a:fillRect/>
          </a:stretch>
        </p:blipFill>
        <p:spPr>
          <a:xfrm>
            <a:off x="21704426" y="3461290"/>
            <a:ext cx="2143125" cy="1472669"/>
          </a:xfrm>
          <a:prstGeom prst="rect">
            <a:avLst/>
          </a:prstGeom>
        </p:spPr>
      </p:pic>
    </p:spTree>
    <p:extLst>
      <p:ext uri="{BB962C8B-B14F-4D97-AF65-F5344CB8AC3E}">
        <p14:creationId xmlns:p14="http://schemas.microsoft.com/office/powerpoint/2010/main" val="3636550070"/>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8" name="Image"/>
          <p:cNvPicPr>
            <a:picLocks noGrp="1"/>
          </p:cNvPicPr>
          <p:nvPr>
            <p:ph type="pic" idx="13"/>
          </p:nvPr>
        </p:nvPicPr>
        <p:blipFill>
          <a:blip r:embed="rId2">
            <a:extLst>
              <a:ext uri="{28A0092B-C50C-407E-A947-70E740481C1C}">
                <a14:useLocalDpi xmlns:a14="http://schemas.microsoft.com/office/drawing/2010/main" val="0"/>
              </a:ext>
            </a:extLst>
          </a:blip>
          <a:srcRect/>
          <a:stretch/>
        </p:blipFill>
        <p:spPr>
          <a:xfrm>
            <a:off x="585216" y="520515"/>
            <a:ext cx="23262335" cy="4372190"/>
          </a:xfrm>
          <a:custGeom>
            <a:avLst/>
            <a:gdLst/>
            <a:ahLst/>
            <a:cxnLst>
              <a:cxn ang="0">
                <a:pos x="wd2" y="hd2"/>
              </a:cxn>
              <a:cxn ang="5400000">
                <a:pos x="wd2" y="hd2"/>
              </a:cxn>
              <a:cxn ang="10800000">
                <a:pos x="wd2" y="hd2"/>
              </a:cxn>
              <a:cxn ang="16200000">
                <a:pos x="wd2" y="hd2"/>
              </a:cxn>
            </a:cxnLst>
            <a:rect l="0" t="0" r="r" b="b"/>
            <a:pathLst>
              <a:path w="21600" h="21599" extrusionOk="0">
                <a:moveTo>
                  <a:pt x="0" y="0"/>
                </a:moveTo>
                <a:lnTo>
                  <a:pt x="3" y="21532"/>
                </a:lnTo>
                <a:cubicBezTo>
                  <a:pt x="112" y="21536"/>
                  <a:pt x="220" y="21544"/>
                  <a:pt x="328" y="21555"/>
                </a:cubicBezTo>
                <a:cubicBezTo>
                  <a:pt x="430" y="21565"/>
                  <a:pt x="525" y="21589"/>
                  <a:pt x="627" y="21592"/>
                </a:cubicBezTo>
                <a:cubicBezTo>
                  <a:pt x="818" y="21600"/>
                  <a:pt x="1011" y="21600"/>
                  <a:pt x="1203" y="21599"/>
                </a:cubicBezTo>
                <a:cubicBezTo>
                  <a:pt x="1272" y="21599"/>
                  <a:pt x="1341" y="21584"/>
                  <a:pt x="1411" y="21583"/>
                </a:cubicBezTo>
                <a:cubicBezTo>
                  <a:pt x="1585" y="21580"/>
                  <a:pt x="1762" y="21587"/>
                  <a:pt x="1934" y="21579"/>
                </a:cubicBezTo>
                <a:cubicBezTo>
                  <a:pt x="2288" y="21563"/>
                  <a:pt x="2639" y="21555"/>
                  <a:pt x="2996" y="21565"/>
                </a:cubicBezTo>
                <a:cubicBezTo>
                  <a:pt x="3222" y="21571"/>
                  <a:pt x="3454" y="21593"/>
                  <a:pt x="3680" y="21553"/>
                </a:cubicBezTo>
                <a:cubicBezTo>
                  <a:pt x="3776" y="21537"/>
                  <a:pt x="3887" y="21525"/>
                  <a:pt x="3990" y="21525"/>
                </a:cubicBezTo>
                <a:cubicBezTo>
                  <a:pt x="4155" y="21527"/>
                  <a:pt x="4319" y="21488"/>
                  <a:pt x="4493" y="21542"/>
                </a:cubicBezTo>
                <a:cubicBezTo>
                  <a:pt x="4586" y="21570"/>
                  <a:pt x="4760" y="21556"/>
                  <a:pt x="4895" y="21561"/>
                </a:cubicBezTo>
                <a:cubicBezTo>
                  <a:pt x="4893" y="21559"/>
                  <a:pt x="4890" y="21557"/>
                  <a:pt x="4888" y="21555"/>
                </a:cubicBezTo>
                <a:cubicBezTo>
                  <a:pt x="4885" y="21552"/>
                  <a:pt x="4882" y="21551"/>
                  <a:pt x="4880" y="21548"/>
                </a:cubicBezTo>
                <a:cubicBezTo>
                  <a:pt x="4931" y="21546"/>
                  <a:pt x="4979" y="21542"/>
                  <a:pt x="5026" y="21540"/>
                </a:cubicBezTo>
                <a:cubicBezTo>
                  <a:pt x="5199" y="21535"/>
                  <a:pt x="5384" y="21512"/>
                  <a:pt x="5541" y="21530"/>
                </a:cubicBezTo>
                <a:cubicBezTo>
                  <a:pt x="5735" y="21553"/>
                  <a:pt x="5857" y="21520"/>
                  <a:pt x="5987" y="21491"/>
                </a:cubicBezTo>
                <a:cubicBezTo>
                  <a:pt x="5897" y="21477"/>
                  <a:pt x="5806" y="21463"/>
                  <a:pt x="5714" y="21449"/>
                </a:cubicBezTo>
                <a:cubicBezTo>
                  <a:pt x="5658" y="21440"/>
                  <a:pt x="5599" y="21434"/>
                  <a:pt x="5547" y="21423"/>
                </a:cubicBezTo>
                <a:cubicBezTo>
                  <a:pt x="5485" y="21409"/>
                  <a:pt x="5428" y="21391"/>
                  <a:pt x="5369" y="21375"/>
                </a:cubicBezTo>
                <a:cubicBezTo>
                  <a:pt x="5361" y="21373"/>
                  <a:pt x="5352" y="21371"/>
                  <a:pt x="5343" y="21369"/>
                </a:cubicBezTo>
                <a:cubicBezTo>
                  <a:pt x="5488" y="21380"/>
                  <a:pt x="5654" y="21330"/>
                  <a:pt x="5779" y="21393"/>
                </a:cubicBezTo>
                <a:cubicBezTo>
                  <a:pt x="5785" y="21397"/>
                  <a:pt x="5829" y="21392"/>
                  <a:pt x="5852" y="21387"/>
                </a:cubicBezTo>
                <a:cubicBezTo>
                  <a:pt x="5875" y="21381"/>
                  <a:pt x="5893" y="21366"/>
                  <a:pt x="5914" y="21365"/>
                </a:cubicBezTo>
                <a:cubicBezTo>
                  <a:pt x="6028" y="21363"/>
                  <a:pt x="6143" y="21364"/>
                  <a:pt x="6257" y="21362"/>
                </a:cubicBezTo>
                <a:cubicBezTo>
                  <a:pt x="6365" y="21360"/>
                  <a:pt x="6486" y="21374"/>
                  <a:pt x="6584" y="21326"/>
                </a:cubicBezTo>
                <a:cubicBezTo>
                  <a:pt x="6555" y="21320"/>
                  <a:pt x="6529" y="21314"/>
                  <a:pt x="6505" y="21308"/>
                </a:cubicBezTo>
                <a:cubicBezTo>
                  <a:pt x="6480" y="21303"/>
                  <a:pt x="6457" y="21297"/>
                  <a:pt x="6434" y="21292"/>
                </a:cubicBezTo>
                <a:cubicBezTo>
                  <a:pt x="6433" y="21289"/>
                  <a:pt x="6433" y="21286"/>
                  <a:pt x="6432" y="21284"/>
                </a:cubicBezTo>
                <a:cubicBezTo>
                  <a:pt x="6432" y="21281"/>
                  <a:pt x="6431" y="21278"/>
                  <a:pt x="6431" y="21276"/>
                </a:cubicBezTo>
                <a:cubicBezTo>
                  <a:pt x="6567" y="21269"/>
                  <a:pt x="6705" y="21267"/>
                  <a:pt x="6837" y="21254"/>
                </a:cubicBezTo>
                <a:cubicBezTo>
                  <a:pt x="6997" y="21239"/>
                  <a:pt x="7165" y="21265"/>
                  <a:pt x="7325" y="21228"/>
                </a:cubicBezTo>
                <a:cubicBezTo>
                  <a:pt x="7410" y="21209"/>
                  <a:pt x="7533" y="21218"/>
                  <a:pt x="7639" y="21213"/>
                </a:cubicBezTo>
                <a:cubicBezTo>
                  <a:pt x="7640" y="21215"/>
                  <a:pt x="7641" y="21215"/>
                  <a:pt x="7642" y="21217"/>
                </a:cubicBezTo>
                <a:cubicBezTo>
                  <a:pt x="7642" y="21218"/>
                  <a:pt x="7643" y="21220"/>
                  <a:pt x="7644" y="21222"/>
                </a:cubicBezTo>
                <a:cubicBezTo>
                  <a:pt x="7622" y="21227"/>
                  <a:pt x="7600" y="21231"/>
                  <a:pt x="7578" y="21236"/>
                </a:cubicBezTo>
                <a:cubicBezTo>
                  <a:pt x="7556" y="21242"/>
                  <a:pt x="7534" y="21247"/>
                  <a:pt x="7512" y="21253"/>
                </a:cubicBezTo>
                <a:cubicBezTo>
                  <a:pt x="7514" y="21255"/>
                  <a:pt x="7515" y="21257"/>
                  <a:pt x="7517" y="21259"/>
                </a:cubicBezTo>
                <a:cubicBezTo>
                  <a:pt x="7519" y="21261"/>
                  <a:pt x="7521" y="21262"/>
                  <a:pt x="7522" y="21264"/>
                </a:cubicBezTo>
                <a:cubicBezTo>
                  <a:pt x="7605" y="21257"/>
                  <a:pt x="7687" y="21249"/>
                  <a:pt x="7769" y="21241"/>
                </a:cubicBezTo>
                <a:cubicBezTo>
                  <a:pt x="7851" y="21234"/>
                  <a:pt x="7934" y="21226"/>
                  <a:pt x="8016" y="21218"/>
                </a:cubicBezTo>
                <a:cubicBezTo>
                  <a:pt x="8017" y="21221"/>
                  <a:pt x="8019" y="21224"/>
                  <a:pt x="8020" y="21227"/>
                </a:cubicBezTo>
                <a:cubicBezTo>
                  <a:pt x="8022" y="21229"/>
                  <a:pt x="8023" y="21234"/>
                  <a:pt x="8024" y="21236"/>
                </a:cubicBezTo>
                <a:cubicBezTo>
                  <a:pt x="7667" y="21276"/>
                  <a:pt x="7309" y="21315"/>
                  <a:pt x="6948" y="21349"/>
                </a:cubicBezTo>
                <a:cubicBezTo>
                  <a:pt x="6587" y="21383"/>
                  <a:pt x="6222" y="21411"/>
                  <a:pt x="5851" y="21427"/>
                </a:cubicBezTo>
                <a:cubicBezTo>
                  <a:pt x="6018" y="21444"/>
                  <a:pt x="6191" y="21462"/>
                  <a:pt x="6365" y="21478"/>
                </a:cubicBezTo>
                <a:cubicBezTo>
                  <a:pt x="6445" y="21486"/>
                  <a:pt x="6527" y="21497"/>
                  <a:pt x="6606" y="21494"/>
                </a:cubicBezTo>
                <a:cubicBezTo>
                  <a:pt x="6706" y="21491"/>
                  <a:pt x="6802" y="21476"/>
                  <a:pt x="6900" y="21467"/>
                </a:cubicBezTo>
                <a:cubicBezTo>
                  <a:pt x="7215" y="21437"/>
                  <a:pt x="7529" y="21403"/>
                  <a:pt x="7847" y="21380"/>
                </a:cubicBezTo>
                <a:cubicBezTo>
                  <a:pt x="8321" y="21346"/>
                  <a:pt x="8801" y="21325"/>
                  <a:pt x="9274" y="21290"/>
                </a:cubicBezTo>
                <a:cubicBezTo>
                  <a:pt x="9694" y="21259"/>
                  <a:pt x="10111" y="21221"/>
                  <a:pt x="10524" y="21178"/>
                </a:cubicBezTo>
                <a:cubicBezTo>
                  <a:pt x="10861" y="21142"/>
                  <a:pt x="11189" y="21095"/>
                  <a:pt x="11523" y="21053"/>
                </a:cubicBezTo>
                <a:cubicBezTo>
                  <a:pt x="11733" y="21027"/>
                  <a:pt x="11947" y="21004"/>
                  <a:pt x="12157" y="20977"/>
                </a:cubicBezTo>
                <a:cubicBezTo>
                  <a:pt x="12192" y="20972"/>
                  <a:pt x="12240" y="20955"/>
                  <a:pt x="12242" y="20942"/>
                </a:cubicBezTo>
                <a:cubicBezTo>
                  <a:pt x="12256" y="20875"/>
                  <a:pt x="12339" y="20836"/>
                  <a:pt x="12495" y="20813"/>
                </a:cubicBezTo>
                <a:cubicBezTo>
                  <a:pt x="12662" y="20789"/>
                  <a:pt x="12702" y="20760"/>
                  <a:pt x="12703" y="20688"/>
                </a:cubicBezTo>
                <a:cubicBezTo>
                  <a:pt x="12703" y="20676"/>
                  <a:pt x="12720" y="20664"/>
                  <a:pt x="12736" y="20643"/>
                </a:cubicBezTo>
                <a:cubicBezTo>
                  <a:pt x="12592" y="20672"/>
                  <a:pt x="12466" y="20650"/>
                  <a:pt x="12337" y="20645"/>
                </a:cubicBezTo>
                <a:cubicBezTo>
                  <a:pt x="12194" y="20640"/>
                  <a:pt x="12068" y="20618"/>
                  <a:pt x="11937" y="20603"/>
                </a:cubicBezTo>
                <a:cubicBezTo>
                  <a:pt x="11896" y="20598"/>
                  <a:pt x="11838" y="20593"/>
                  <a:pt x="11825" y="20581"/>
                </a:cubicBezTo>
                <a:cubicBezTo>
                  <a:pt x="11783" y="20543"/>
                  <a:pt x="11709" y="20542"/>
                  <a:pt x="11627" y="20542"/>
                </a:cubicBezTo>
                <a:cubicBezTo>
                  <a:pt x="11556" y="20542"/>
                  <a:pt x="11486" y="20542"/>
                  <a:pt x="11415" y="20542"/>
                </a:cubicBezTo>
                <a:cubicBezTo>
                  <a:pt x="11413" y="20539"/>
                  <a:pt x="11410" y="20537"/>
                  <a:pt x="11407" y="20534"/>
                </a:cubicBezTo>
                <a:cubicBezTo>
                  <a:pt x="11404" y="20531"/>
                  <a:pt x="11402" y="20527"/>
                  <a:pt x="11399" y="20524"/>
                </a:cubicBezTo>
                <a:cubicBezTo>
                  <a:pt x="11439" y="20516"/>
                  <a:pt x="11477" y="20505"/>
                  <a:pt x="11518" y="20500"/>
                </a:cubicBezTo>
                <a:cubicBezTo>
                  <a:pt x="11573" y="20492"/>
                  <a:pt x="11673" y="20494"/>
                  <a:pt x="11680" y="20483"/>
                </a:cubicBezTo>
                <a:cubicBezTo>
                  <a:pt x="11716" y="20429"/>
                  <a:pt x="11829" y="20431"/>
                  <a:pt x="11920" y="20425"/>
                </a:cubicBezTo>
                <a:cubicBezTo>
                  <a:pt x="12038" y="20416"/>
                  <a:pt x="12173" y="20432"/>
                  <a:pt x="12238" y="20372"/>
                </a:cubicBezTo>
                <a:cubicBezTo>
                  <a:pt x="12241" y="20370"/>
                  <a:pt x="12253" y="20369"/>
                  <a:pt x="12261" y="20367"/>
                </a:cubicBezTo>
                <a:cubicBezTo>
                  <a:pt x="12401" y="20341"/>
                  <a:pt x="12542" y="20314"/>
                  <a:pt x="12684" y="20287"/>
                </a:cubicBezTo>
                <a:cubicBezTo>
                  <a:pt x="12678" y="20282"/>
                  <a:pt x="12670" y="20278"/>
                  <a:pt x="12659" y="20274"/>
                </a:cubicBezTo>
                <a:cubicBezTo>
                  <a:pt x="12649" y="20270"/>
                  <a:pt x="12637" y="20266"/>
                  <a:pt x="12624" y="20263"/>
                </a:cubicBezTo>
                <a:cubicBezTo>
                  <a:pt x="12671" y="20263"/>
                  <a:pt x="12718" y="20261"/>
                  <a:pt x="12766" y="20261"/>
                </a:cubicBezTo>
                <a:cubicBezTo>
                  <a:pt x="13169" y="20266"/>
                  <a:pt x="13572" y="20281"/>
                  <a:pt x="13980" y="20291"/>
                </a:cubicBezTo>
                <a:cubicBezTo>
                  <a:pt x="13916" y="20280"/>
                  <a:pt x="13863" y="20264"/>
                  <a:pt x="13805" y="20261"/>
                </a:cubicBezTo>
                <a:cubicBezTo>
                  <a:pt x="13500" y="20244"/>
                  <a:pt x="13194" y="20223"/>
                  <a:pt x="12887" y="20217"/>
                </a:cubicBezTo>
                <a:cubicBezTo>
                  <a:pt x="12765" y="20215"/>
                  <a:pt x="12643" y="20221"/>
                  <a:pt x="12520" y="20225"/>
                </a:cubicBezTo>
                <a:cubicBezTo>
                  <a:pt x="12513" y="20219"/>
                  <a:pt x="12508" y="20214"/>
                  <a:pt x="12509" y="20206"/>
                </a:cubicBezTo>
                <a:cubicBezTo>
                  <a:pt x="12510" y="20198"/>
                  <a:pt x="12516" y="20189"/>
                  <a:pt x="12531" y="20178"/>
                </a:cubicBezTo>
                <a:cubicBezTo>
                  <a:pt x="12840" y="20189"/>
                  <a:pt x="13150" y="20198"/>
                  <a:pt x="13458" y="20211"/>
                </a:cubicBezTo>
                <a:cubicBezTo>
                  <a:pt x="13545" y="20214"/>
                  <a:pt x="13626" y="20230"/>
                  <a:pt x="13712" y="20237"/>
                </a:cubicBezTo>
                <a:cubicBezTo>
                  <a:pt x="13891" y="20250"/>
                  <a:pt x="14071" y="20263"/>
                  <a:pt x="14250" y="20274"/>
                </a:cubicBezTo>
                <a:cubicBezTo>
                  <a:pt x="14385" y="20283"/>
                  <a:pt x="14520" y="20289"/>
                  <a:pt x="14653" y="20263"/>
                </a:cubicBezTo>
                <a:cubicBezTo>
                  <a:pt x="14518" y="20248"/>
                  <a:pt x="14382" y="20243"/>
                  <a:pt x="14246" y="20237"/>
                </a:cubicBezTo>
                <a:cubicBezTo>
                  <a:pt x="14204" y="20235"/>
                  <a:pt x="14164" y="20226"/>
                  <a:pt x="14123" y="20220"/>
                </a:cubicBezTo>
                <a:cubicBezTo>
                  <a:pt x="13995" y="20204"/>
                  <a:pt x="13863" y="20173"/>
                  <a:pt x="13738" y="20176"/>
                </a:cubicBezTo>
                <a:cubicBezTo>
                  <a:pt x="13592" y="20180"/>
                  <a:pt x="13484" y="20145"/>
                  <a:pt x="13352" y="20140"/>
                </a:cubicBezTo>
                <a:cubicBezTo>
                  <a:pt x="13329" y="20140"/>
                  <a:pt x="13289" y="20124"/>
                  <a:pt x="13289" y="20116"/>
                </a:cubicBezTo>
                <a:cubicBezTo>
                  <a:pt x="13288" y="20075"/>
                  <a:pt x="13207" y="20075"/>
                  <a:pt x="13152" y="20077"/>
                </a:cubicBezTo>
                <a:cubicBezTo>
                  <a:pt x="12990" y="20081"/>
                  <a:pt x="12828" y="20089"/>
                  <a:pt x="12667" y="20099"/>
                </a:cubicBezTo>
                <a:cubicBezTo>
                  <a:pt x="12393" y="20118"/>
                  <a:pt x="12124" y="20154"/>
                  <a:pt x="11840" y="20135"/>
                </a:cubicBezTo>
                <a:cubicBezTo>
                  <a:pt x="11810" y="20133"/>
                  <a:pt x="11777" y="20135"/>
                  <a:pt x="11746" y="20137"/>
                </a:cubicBezTo>
                <a:cubicBezTo>
                  <a:pt x="11752" y="20135"/>
                  <a:pt x="11759" y="20132"/>
                  <a:pt x="11765" y="20131"/>
                </a:cubicBezTo>
                <a:cubicBezTo>
                  <a:pt x="11772" y="20129"/>
                  <a:pt x="11778" y="20128"/>
                  <a:pt x="11784" y="20126"/>
                </a:cubicBezTo>
                <a:cubicBezTo>
                  <a:pt x="12080" y="20102"/>
                  <a:pt x="12376" y="20077"/>
                  <a:pt x="12675" y="20067"/>
                </a:cubicBezTo>
                <a:cubicBezTo>
                  <a:pt x="13025" y="20055"/>
                  <a:pt x="13382" y="20069"/>
                  <a:pt x="13735" y="20077"/>
                </a:cubicBezTo>
                <a:cubicBezTo>
                  <a:pt x="13995" y="20082"/>
                  <a:pt x="14253" y="20094"/>
                  <a:pt x="14512" y="20104"/>
                </a:cubicBezTo>
                <a:cubicBezTo>
                  <a:pt x="14586" y="20108"/>
                  <a:pt x="14660" y="20115"/>
                  <a:pt x="14733" y="20121"/>
                </a:cubicBezTo>
                <a:cubicBezTo>
                  <a:pt x="14940" y="20138"/>
                  <a:pt x="15147" y="20156"/>
                  <a:pt x="15355" y="20171"/>
                </a:cubicBezTo>
                <a:cubicBezTo>
                  <a:pt x="15542" y="20185"/>
                  <a:pt x="15731" y="20194"/>
                  <a:pt x="15918" y="20206"/>
                </a:cubicBezTo>
                <a:cubicBezTo>
                  <a:pt x="15952" y="20208"/>
                  <a:pt x="15984" y="20215"/>
                  <a:pt x="16048" y="20224"/>
                </a:cubicBezTo>
                <a:cubicBezTo>
                  <a:pt x="16008" y="20225"/>
                  <a:pt x="15977" y="20226"/>
                  <a:pt x="15948" y="20227"/>
                </a:cubicBezTo>
                <a:cubicBezTo>
                  <a:pt x="15919" y="20228"/>
                  <a:pt x="15893" y="20229"/>
                  <a:pt x="15865" y="20230"/>
                </a:cubicBezTo>
                <a:cubicBezTo>
                  <a:pt x="15924" y="20243"/>
                  <a:pt x="15981" y="20254"/>
                  <a:pt x="16035" y="20266"/>
                </a:cubicBezTo>
                <a:cubicBezTo>
                  <a:pt x="16090" y="20278"/>
                  <a:pt x="16143" y="20289"/>
                  <a:pt x="16196" y="20300"/>
                </a:cubicBezTo>
                <a:cubicBezTo>
                  <a:pt x="16197" y="20299"/>
                  <a:pt x="16199" y="20298"/>
                  <a:pt x="16201" y="20297"/>
                </a:cubicBezTo>
                <a:cubicBezTo>
                  <a:pt x="16203" y="20296"/>
                  <a:pt x="16204" y="20295"/>
                  <a:pt x="16206" y="20294"/>
                </a:cubicBezTo>
                <a:cubicBezTo>
                  <a:pt x="16194" y="20288"/>
                  <a:pt x="16183" y="20283"/>
                  <a:pt x="16168" y="20276"/>
                </a:cubicBezTo>
                <a:cubicBezTo>
                  <a:pt x="16154" y="20269"/>
                  <a:pt x="16137" y="20262"/>
                  <a:pt x="16113" y="20251"/>
                </a:cubicBezTo>
                <a:cubicBezTo>
                  <a:pt x="16211" y="20246"/>
                  <a:pt x="16283" y="20237"/>
                  <a:pt x="16354" y="20238"/>
                </a:cubicBezTo>
                <a:cubicBezTo>
                  <a:pt x="16485" y="20240"/>
                  <a:pt x="16617" y="20245"/>
                  <a:pt x="16747" y="20253"/>
                </a:cubicBezTo>
                <a:cubicBezTo>
                  <a:pt x="16811" y="20257"/>
                  <a:pt x="16872" y="20272"/>
                  <a:pt x="16935" y="20279"/>
                </a:cubicBezTo>
                <a:cubicBezTo>
                  <a:pt x="17026" y="20289"/>
                  <a:pt x="17129" y="20312"/>
                  <a:pt x="17205" y="20302"/>
                </a:cubicBezTo>
                <a:cubicBezTo>
                  <a:pt x="17341" y="20285"/>
                  <a:pt x="17447" y="20300"/>
                  <a:pt x="17560" y="20320"/>
                </a:cubicBezTo>
                <a:cubicBezTo>
                  <a:pt x="17888" y="20379"/>
                  <a:pt x="18213" y="20441"/>
                  <a:pt x="18546" y="20495"/>
                </a:cubicBezTo>
                <a:cubicBezTo>
                  <a:pt x="18720" y="20523"/>
                  <a:pt x="18913" y="20533"/>
                  <a:pt x="19091" y="20558"/>
                </a:cubicBezTo>
                <a:cubicBezTo>
                  <a:pt x="19324" y="20592"/>
                  <a:pt x="19550" y="20634"/>
                  <a:pt x="19782" y="20670"/>
                </a:cubicBezTo>
                <a:cubicBezTo>
                  <a:pt x="19882" y="20685"/>
                  <a:pt x="19934" y="20701"/>
                  <a:pt x="19831" y="20741"/>
                </a:cubicBezTo>
                <a:cubicBezTo>
                  <a:pt x="19891" y="20758"/>
                  <a:pt x="19950" y="20774"/>
                  <a:pt x="20008" y="20790"/>
                </a:cubicBezTo>
                <a:cubicBezTo>
                  <a:pt x="20066" y="20807"/>
                  <a:pt x="20123" y="20824"/>
                  <a:pt x="20180" y="20839"/>
                </a:cubicBezTo>
                <a:cubicBezTo>
                  <a:pt x="20186" y="20836"/>
                  <a:pt x="20193" y="20833"/>
                  <a:pt x="20199" y="20830"/>
                </a:cubicBezTo>
                <a:cubicBezTo>
                  <a:pt x="20206" y="20826"/>
                  <a:pt x="20213" y="20823"/>
                  <a:pt x="20219" y="20820"/>
                </a:cubicBezTo>
                <a:cubicBezTo>
                  <a:pt x="20193" y="20805"/>
                  <a:pt x="20166" y="20790"/>
                  <a:pt x="20140" y="20776"/>
                </a:cubicBezTo>
                <a:cubicBezTo>
                  <a:pt x="20113" y="20761"/>
                  <a:pt x="20087" y="20746"/>
                  <a:pt x="20061" y="20732"/>
                </a:cubicBezTo>
                <a:cubicBezTo>
                  <a:pt x="20066" y="20730"/>
                  <a:pt x="20071" y="20730"/>
                  <a:pt x="20076" y="20728"/>
                </a:cubicBezTo>
                <a:cubicBezTo>
                  <a:pt x="20081" y="20727"/>
                  <a:pt x="20086" y="20725"/>
                  <a:pt x="20091" y="20723"/>
                </a:cubicBezTo>
                <a:cubicBezTo>
                  <a:pt x="20109" y="20725"/>
                  <a:pt x="20127" y="20726"/>
                  <a:pt x="20146" y="20728"/>
                </a:cubicBezTo>
                <a:cubicBezTo>
                  <a:pt x="20166" y="20730"/>
                  <a:pt x="20187" y="20733"/>
                  <a:pt x="20212" y="20735"/>
                </a:cubicBezTo>
                <a:cubicBezTo>
                  <a:pt x="20197" y="20721"/>
                  <a:pt x="20184" y="20709"/>
                  <a:pt x="20172" y="20697"/>
                </a:cubicBezTo>
                <a:cubicBezTo>
                  <a:pt x="20160" y="20686"/>
                  <a:pt x="20148" y="20674"/>
                  <a:pt x="20136" y="20663"/>
                </a:cubicBezTo>
                <a:cubicBezTo>
                  <a:pt x="20149" y="20664"/>
                  <a:pt x="20163" y="20665"/>
                  <a:pt x="20177" y="20666"/>
                </a:cubicBezTo>
                <a:cubicBezTo>
                  <a:pt x="20191" y="20667"/>
                  <a:pt x="20206" y="20667"/>
                  <a:pt x="20220" y="20668"/>
                </a:cubicBezTo>
                <a:cubicBezTo>
                  <a:pt x="20194" y="20651"/>
                  <a:pt x="20169" y="20634"/>
                  <a:pt x="20143" y="20617"/>
                </a:cubicBezTo>
                <a:cubicBezTo>
                  <a:pt x="20117" y="20600"/>
                  <a:pt x="20090" y="20583"/>
                  <a:pt x="20061" y="20563"/>
                </a:cubicBezTo>
                <a:cubicBezTo>
                  <a:pt x="20261" y="20579"/>
                  <a:pt x="20429" y="20615"/>
                  <a:pt x="20594" y="20658"/>
                </a:cubicBezTo>
                <a:cubicBezTo>
                  <a:pt x="20760" y="20701"/>
                  <a:pt x="21000" y="20686"/>
                  <a:pt x="21123" y="20774"/>
                </a:cubicBezTo>
                <a:cubicBezTo>
                  <a:pt x="21157" y="20758"/>
                  <a:pt x="21188" y="20742"/>
                  <a:pt x="21217" y="20728"/>
                </a:cubicBezTo>
                <a:cubicBezTo>
                  <a:pt x="21246" y="20714"/>
                  <a:pt x="21272" y="20701"/>
                  <a:pt x="21297" y="20689"/>
                </a:cubicBezTo>
                <a:cubicBezTo>
                  <a:pt x="21315" y="20701"/>
                  <a:pt x="21330" y="20711"/>
                  <a:pt x="21345" y="20720"/>
                </a:cubicBezTo>
                <a:cubicBezTo>
                  <a:pt x="21359" y="20729"/>
                  <a:pt x="21372" y="20738"/>
                  <a:pt x="21385" y="20746"/>
                </a:cubicBezTo>
                <a:cubicBezTo>
                  <a:pt x="21389" y="20741"/>
                  <a:pt x="21393" y="20737"/>
                  <a:pt x="21397" y="20732"/>
                </a:cubicBezTo>
                <a:cubicBezTo>
                  <a:pt x="21401" y="20726"/>
                  <a:pt x="21405" y="20720"/>
                  <a:pt x="21409" y="20715"/>
                </a:cubicBezTo>
                <a:cubicBezTo>
                  <a:pt x="21446" y="20722"/>
                  <a:pt x="21483" y="20707"/>
                  <a:pt x="21514" y="20673"/>
                </a:cubicBezTo>
                <a:cubicBezTo>
                  <a:pt x="21568" y="20614"/>
                  <a:pt x="21587" y="20504"/>
                  <a:pt x="21544" y="20443"/>
                </a:cubicBezTo>
                <a:cubicBezTo>
                  <a:pt x="21514" y="20398"/>
                  <a:pt x="21465" y="20409"/>
                  <a:pt x="21443" y="20465"/>
                </a:cubicBezTo>
                <a:cubicBezTo>
                  <a:pt x="21445" y="20416"/>
                  <a:pt x="21375" y="20392"/>
                  <a:pt x="21298" y="20371"/>
                </a:cubicBezTo>
                <a:cubicBezTo>
                  <a:pt x="21221" y="20349"/>
                  <a:pt x="21136" y="20332"/>
                  <a:pt x="21108" y="20291"/>
                </a:cubicBezTo>
                <a:cubicBezTo>
                  <a:pt x="21192" y="20265"/>
                  <a:pt x="21276" y="20237"/>
                  <a:pt x="21362" y="20207"/>
                </a:cubicBezTo>
                <a:cubicBezTo>
                  <a:pt x="21441" y="20180"/>
                  <a:pt x="21521" y="20150"/>
                  <a:pt x="21600" y="20121"/>
                </a:cubicBezTo>
                <a:lnTo>
                  <a:pt x="21590" y="0"/>
                </a:lnTo>
                <a:lnTo>
                  <a:pt x="0" y="0"/>
                </a:lnTo>
                <a:close/>
                <a:moveTo>
                  <a:pt x="9192" y="19629"/>
                </a:moveTo>
                <a:lnTo>
                  <a:pt x="9218" y="19716"/>
                </a:lnTo>
                <a:lnTo>
                  <a:pt x="9132" y="19721"/>
                </a:lnTo>
                <a:lnTo>
                  <a:pt x="8709" y="19799"/>
                </a:lnTo>
                <a:cubicBezTo>
                  <a:pt x="8715" y="19804"/>
                  <a:pt x="8724" y="19808"/>
                  <a:pt x="8734" y="19812"/>
                </a:cubicBezTo>
                <a:cubicBezTo>
                  <a:pt x="8744" y="19816"/>
                  <a:pt x="8757" y="19820"/>
                  <a:pt x="8770" y="19823"/>
                </a:cubicBezTo>
                <a:cubicBezTo>
                  <a:pt x="8722" y="19824"/>
                  <a:pt x="8675" y="19826"/>
                  <a:pt x="8627" y="19825"/>
                </a:cubicBezTo>
                <a:cubicBezTo>
                  <a:pt x="8224" y="19820"/>
                  <a:pt x="7821" y="19807"/>
                  <a:pt x="7413" y="19797"/>
                </a:cubicBezTo>
                <a:cubicBezTo>
                  <a:pt x="7477" y="19808"/>
                  <a:pt x="7531" y="19822"/>
                  <a:pt x="7588" y="19825"/>
                </a:cubicBezTo>
                <a:cubicBezTo>
                  <a:pt x="7894" y="19842"/>
                  <a:pt x="8199" y="19864"/>
                  <a:pt x="8506" y="19871"/>
                </a:cubicBezTo>
                <a:cubicBezTo>
                  <a:pt x="8628" y="19873"/>
                  <a:pt x="8752" y="19867"/>
                  <a:pt x="8874" y="19863"/>
                </a:cubicBezTo>
                <a:cubicBezTo>
                  <a:pt x="8882" y="19868"/>
                  <a:pt x="8886" y="19874"/>
                  <a:pt x="8884" y="19882"/>
                </a:cubicBezTo>
                <a:cubicBezTo>
                  <a:pt x="8883" y="19890"/>
                  <a:pt x="8877" y="19899"/>
                  <a:pt x="8862" y="19910"/>
                </a:cubicBezTo>
                <a:cubicBezTo>
                  <a:pt x="8553" y="19899"/>
                  <a:pt x="8243" y="19889"/>
                  <a:pt x="7935" y="19876"/>
                </a:cubicBezTo>
                <a:cubicBezTo>
                  <a:pt x="7849" y="19872"/>
                  <a:pt x="7766" y="19856"/>
                  <a:pt x="7680" y="19850"/>
                </a:cubicBezTo>
                <a:cubicBezTo>
                  <a:pt x="7502" y="19836"/>
                  <a:pt x="7323" y="19825"/>
                  <a:pt x="7144" y="19814"/>
                </a:cubicBezTo>
                <a:cubicBezTo>
                  <a:pt x="7008" y="19805"/>
                  <a:pt x="6873" y="19799"/>
                  <a:pt x="6740" y="19825"/>
                </a:cubicBezTo>
                <a:cubicBezTo>
                  <a:pt x="6875" y="19840"/>
                  <a:pt x="7012" y="19845"/>
                  <a:pt x="7148" y="19851"/>
                </a:cubicBezTo>
                <a:cubicBezTo>
                  <a:pt x="7189" y="19853"/>
                  <a:pt x="7229" y="19861"/>
                  <a:pt x="7270" y="19866"/>
                </a:cubicBezTo>
                <a:cubicBezTo>
                  <a:pt x="7399" y="19882"/>
                  <a:pt x="7530" y="19914"/>
                  <a:pt x="7655" y="19910"/>
                </a:cubicBezTo>
                <a:cubicBezTo>
                  <a:pt x="7802" y="19906"/>
                  <a:pt x="7909" y="19943"/>
                  <a:pt x="8041" y="19948"/>
                </a:cubicBezTo>
                <a:cubicBezTo>
                  <a:pt x="8064" y="19948"/>
                  <a:pt x="8104" y="19962"/>
                  <a:pt x="8104" y="19970"/>
                </a:cubicBezTo>
                <a:cubicBezTo>
                  <a:pt x="8105" y="20011"/>
                  <a:pt x="8185" y="20011"/>
                  <a:pt x="8241" y="20010"/>
                </a:cubicBezTo>
                <a:cubicBezTo>
                  <a:pt x="8403" y="20006"/>
                  <a:pt x="8566" y="19997"/>
                  <a:pt x="8726" y="19987"/>
                </a:cubicBezTo>
                <a:cubicBezTo>
                  <a:pt x="9000" y="19969"/>
                  <a:pt x="9269" y="19934"/>
                  <a:pt x="9553" y="19952"/>
                </a:cubicBezTo>
                <a:cubicBezTo>
                  <a:pt x="9583" y="19954"/>
                  <a:pt x="9615" y="19951"/>
                  <a:pt x="9647" y="19949"/>
                </a:cubicBezTo>
                <a:cubicBezTo>
                  <a:pt x="9640" y="19951"/>
                  <a:pt x="9634" y="19954"/>
                  <a:pt x="9627" y="19956"/>
                </a:cubicBezTo>
                <a:cubicBezTo>
                  <a:pt x="9621" y="19958"/>
                  <a:pt x="9615" y="19960"/>
                  <a:pt x="9608" y="19962"/>
                </a:cubicBezTo>
                <a:cubicBezTo>
                  <a:pt x="9312" y="19986"/>
                  <a:pt x="9017" y="20009"/>
                  <a:pt x="8718" y="20019"/>
                </a:cubicBezTo>
                <a:cubicBezTo>
                  <a:pt x="8368" y="20031"/>
                  <a:pt x="8011" y="20019"/>
                  <a:pt x="7658" y="20011"/>
                </a:cubicBezTo>
                <a:cubicBezTo>
                  <a:pt x="7398" y="20006"/>
                  <a:pt x="7140" y="19993"/>
                  <a:pt x="6881" y="19982"/>
                </a:cubicBezTo>
                <a:cubicBezTo>
                  <a:pt x="6807" y="19979"/>
                  <a:pt x="6734" y="19972"/>
                  <a:pt x="6661" y="19966"/>
                </a:cubicBezTo>
                <a:cubicBezTo>
                  <a:pt x="6453" y="19949"/>
                  <a:pt x="6247" y="19930"/>
                  <a:pt x="6038" y="19915"/>
                </a:cubicBezTo>
                <a:cubicBezTo>
                  <a:pt x="5851" y="19902"/>
                  <a:pt x="5662" y="19892"/>
                  <a:pt x="5474" y="19881"/>
                </a:cubicBezTo>
                <a:cubicBezTo>
                  <a:pt x="5441" y="19878"/>
                  <a:pt x="5409" y="19871"/>
                  <a:pt x="5345" y="19863"/>
                </a:cubicBezTo>
                <a:cubicBezTo>
                  <a:pt x="5385" y="19861"/>
                  <a:pt x="5417" y="19860"/>
                  <a:pt x="5445" y="19859"/>
                </a:cubicBezTo>
                <a:cubicBezTo>
                  <a:pt x="5474" y="19858"/>
                  <a:pt x="5500" y="19857"/>
                  <a:pt x="5528" y="19856"/>
                </a:cubicBezTo>
                <a:cubicBezTo>
                  <a:pt x="5469" y="19844"/>
                  <a:pt x="5413" y="19832"/>
                  <a:pt x="5358" y="19820"/>
                </a:cubicBezTo>
                <a:cubicBezTo>
                  <a:pt x="5304" y="19809"/>
                  <a:pt x="5251" y="19797"/>
                  <a:pt x="5198" y="19786"/>
                </a:cubicBezTo>
                <a:cubicBezTo>
                  <a:pt x="5196" y="19787"/>
                  <a:pt x="5194" y="19788"/>
                  <a:pt x="5192" y="19789"/>
                </a:cubicBezTo>
                <a:cubicBezTo>
                  <a:pt x="5191" y="19790"/>
                  <a:pt x="5189" y="19791"/>
                  <a:pt x="5188" y="19792"/>
                </a:cubicBezTo>
                <a:cubicBezTo>
                  <a:pt x="5199" y="19798"/>
                  <a:pt x="5210" y="19803"/>
                  <a:pt x="5225" y="19810"/>
                </a:cubicBezTo>
                <a:cubicBezTo>
                  <a:pt x="5239" y="19817"/>
                  <a:pt x="5256" y="19826"/>
                  <a:pt x="5280" y="19837"/>
                </a:cubicBezTo>
                <a:cubicBezTo>
                  <a:pt x="5182" y="19842"/>
                  <a:pt x="5111" y="19851"/>
                  <a:pt x="5039" y="19850"/>
                </a:cubicBezTo>
                <a:cubicBezTo>
                  <a:pt x="4908" y="19847"/>
                  <a:pt x="4776" y="19841"/>
                  <a:pt x="4646" y="19833"/>
                </a:cubicBezTo>
                <a:cubicBezTo>
                  <a:pt x="4582" y="19829"/>
                  <a:pt x="4522" y="19816"/>
                  <a:pt x="4458" y="19809"/>
                </a:cubicBezTo>
                <a:cubicBezTo>
                  <a:pt x="4368" y="19799"/>
                  <a:pt x="4264" y="19776"/>
                  <a:pt x="4188" y="19786"/>
                </a:cubicBezTo>
                <a:cubicBezTo>
                  <a:pt x="4052" y="19803"/>
                  <a:pt x="3945" y="19786"/>
                  <a:pt x="3833" y="19766"/>
                </a:cubicBezTo>
                <a:cubicBezTo>
                  <a:pt x="3699" y="19742"/>
                  <a:pt x="3566" y="19720"/>
                  <a:pt x="3433" y="19696"/>
                </a:cubicBezTo>
                <a:lnTo>
                  <a:pt x="9192" y="19629"/>
                </a:lnTo>
                <a:close/>
                <a:moveTo>
                  <a:pt x="9149" y="19905"/>
                </a:moveTo>
                <a:cubicBezTo>
                  <a:pt x="9132" y="19907"/>
                  <a:pt x="9109" y="19911"/>
                  <a:pt x="9091" y="19913"/>
                </a:cubicBezTo>
                <a:cubicBezTo>
                  <a:pt x="9060" y="19917"/>
                  <a:pt x="9023" y="19915"/>
                  <a:pt x="8990" y="19913"/>
                </a:cubicBezTo>
                <a:cubicBezTo>
                  <a:pt x="9016" y="19912"/>
                  <a:pt x="9043" y="19910"/>
                  <a:pt x="9070" y="19908"/>
                </a:cubicBezTo>
                <a:cubicBezTo>
                  <a:pt x="9096" y="19907"/>
                  <a:pt x="9123" y="19906"/>
                  <a:pt x="9149" y="19905"/>
                </a:cubicBezTo>
                <a:close/>
                <a:moveTo>
                  <a:pt x="12302" y="20173"/>
                </a:moveTo>
                <a:cubicBezTo>
                  <a:pt x="12335" y="20169"/>
                  <a:pt x="12373" y="20172"/>
                  <a:pt x="12408" y="20173"/>
                </a:cubicBezTo>
                <a:cubicBezTo>
                  <a:pt x="12379" y="20175"/>
                  <a:pt x="12351" y="20176"/>
                  <a:pt x="12322" y="20178"/>
                </a:cubicBezTo>
                <a:cubicBezTo>
                  <a:pt x="12293" y="20179"/>
                  <a:pt x="12264" y="20182"/>
                  <a:pt x="12236" y="20183"/>
                </a:cubicBezTo>
                <a:cubicBezTo>
                  <a:pt x="12256" y="20180"/>
                  <a:pt x="12282" y="20176"/>
                  <a:pt x="12302" y="20173"/>
                </a:cubicBezTo>
                <a:close/>
              </a:path>
            </a:pathLst>
          </a:custGeom>
        </p:spPr>
      </p:pic>
      <p:sp>
        <p:nvSpPr>
          <p:cNvPr id="889" name="Shape"/>
          <p:cNvSpPr>
            <a:spLocks noGrp="1"/>
          </p:cNvSpPr>
          <p:nvPr>
            <p:ph type="body" idx="14"/>
          </p:nvPr>
        </p:nvSpPr>
        <p:spPr>
          <a:custGeom>
            <a:avLst/>
            <a:gdLst/>
            <a:ahLst/>
            <a:cxnLst>
              <a:cxn ang="0">
                <a:pos x="wd2" y="hd2"/>
              </a:cxn>
              <a:cxn ang="5400000">
                <a:pos x="wd2" y="hd2"/>
              </a:cxn>
              <a:cxn ang="10800000">
                <a:pos x="wd2" y="hd2"/>
              </a:cxn>
              <a:cxn ang="16200000">
                <a:pos x="wd2" y="hd2"/>
              </a:cxn>
            </a:cxnLst>
            <a:rect l="0" t="0" r="r" b="b"/>
            <a:pathLst>
              <a:path w="21570" h="21203" extrusionOk="0">
                <a:moveTo>
                  <a:pt x="20706" y="11117"/>
                </a:moveTo>
                <a:cubicBezTo>
                  <a:pt x="20744" y="11198"/>
                  <a:pt x="20790" y="11201"/>
                  <a:pt x="20832" y="11207"/>
                </a:cubicBezTo>
                <a:cubicBezTo>
                  <a:pt x="20926" y="11219"/>
                  <a:pt x="21020" y="11211"/>
                  <a:pt x="21144" y="11211"/>
                </a:cubicBezTo>
                <a:cubicBezTo>
                  <a:pt x="21136" y="11015"/>
                  <a:pt x="21124" y="10685"/>
                  <a:pt x="21108" y="10249"/>
                </a:cubicBezTo>
                <a:cubicBezTo>
                  <a:pt x="21106" y="10246"/>
                  <a:pt x="21104" y="10243"/>
                  <a:pt x="21103" y="10241"/>
                </a:cubicBezTo>
                <a:cubicBezTo>
                  <a:pt x="21068" y="10481"/>
                  <a:pt x="21050" y="10608"/>
                  <a:pt x="21030" y="10722"/>
                </a:cubicBezTo>
                <a:cubicBezTo>
                  <a:pt x="21028" y="10729"/>
                  <a:pt x="21006" y="10632"/>
                  <a:pt x="20994" y="10584"/>
                </a:cubicBezTo>
                <a:cubicBezTo>
                  <a:pt x="21016" y="10447"/>
                  <a:pt x="21040" y="10186"/>
                  <a:pt x="21058" y="10196"/>
                </a:cubicBezTo>
                <a:cubicBezTo>
                  <a:pt x="21073" y="10206"/>
                  <a:pt x="21088" y="10221"/>
                  <a:pt x="21103" y="10241"/>
                </a:cubicBezTo>
                <a:cubicBezTo>
                  <a:pt x="21104" y="10233"/>
                  <a:pt x="21105" y="10225"/>
                  <a:pt x="21106" y="10217"/>
                </a:cubicBezTo>
                <a:cubicBezTo>
                  <a:pt x="21107" y="10228"/>
                  <a:pt x="21107" y="10238"/>
                  <a:pt x="21108" y="10249"/>
                </a:cubicBezTo>
                <a:cubicBezTo>
                  <a:pt x="21148" y="10306"/>
                  <a:pt x="21187" y="10394"/>
                  <a:pt x="21227" y="10467"/>
                </a:cubicBezTo>
                <a:cubicBezTo>
                  <a:pt x="21238" y="10489"/>
                  <a:pt x="21248" y="10542"/>
                  <a:pt x="21264" y="10604"/>
                </a:cubicBezTo>
                <a:cubicBezTo>
                  <a:pt x="21264" y="10433"/>
                  <a:pt x="21264" y="10310"/>
                  <a:pt x="21264" y="10203"/>
                </a:cubicBezTo>
                <a:cubicBezTo>
                  <a:pt x="21365" y="10257"/>
                  <a:pt x="21465" y="10310"/>
                  <a:pt x="21565" y="10363"/>
                </a:cubicBezTo>
                <a:cubicBezTo>
                  <a:pt x="21567" y="10291"/>
                  <a:pt x="21568" y="10219"/>
                  <a:pt x="21570" y="10147"/>
                </a:cubicBezTo>
                <a:cubicBezTo>
                  <a:pt x="21507" y="10093"/>
                  <a:pt x="21445" y="10025"/>
                  <a:pt x="21382" y="9987"/>
                </a:cubicBezTo>
                <a:cubicBezTo>
                  <a:pt x="21082" y="9811"/>
                  <a:pt x="20782" y="9555"/>
                  <a:pt x="20481" y="9511"/>
                </a:cubicBezTo>
                <a:cubicBezTo>
                  <a:pt x="20326" y="9489"/>
                  <a:pt x="20185" y="8900"/>
                  <a:pt x="20020" y="9257"/>
                </a:cubicBezTo>
                <a:cubicBezTo>
                  <a:pt x="19989" y="9324"/>
                  <a:pt x="19826" y="9565"/>
                  <a:pt x="19901" y="8688"/>
                </a:cubicBezTo>
                <a:cubicBezTo>
                  <a:pt x="19940" y="8614"/>
                  <a:pt x="19978" y="8541"/>
                  <a:pt x="20017" y="8468"/>
                </a:cubicBezTo>
                <a:cubicBezTo>
                  <a:pt x="20032" y="8597"/>
                  <a:pt x="20048" y="8727"/>
                  <a:pt x="20077" y="8978"/>
                </a:cubicBezTo>
                <a:cubicBezTo>
                  <a:pt x="20100" y="8182"/>
                  <a:pt x="20117" y="7594"/>
                  <a:pt x="20134" y="7011"/>
                </a:cubicBezTo>
                <a:cubicBezTo>
                  <a:pt x="20136" y="7007"/>
                  <a:pt x="20137" y="7003"/>
                  <a:pt x="20138" y="6999"/>
                </a:cubicBezTo>
                <a:cubicBezTo>
                  <a:pt x="20138" y="6996"/>
                  <a:pt x="20138" y="6992"/>
                  <a:pt x="20138" y="6988"/>
                </a:cubicBezTo>
                <a:cubicBezTo>
                  <a:pt x="20182" y="7315"/>
                  <a:pt x="20226" y="7644"/>
                  <a:pt x="20275" y="8012"/>
                </a:cubicBezTo>
                <a:cubicBezTo>
                  <a:pt x="20275" y="7886"/>
                  <a:pt x="20275" y="7792"/>
                  <a:pt x="20275" y="7767"/>
                </a:cubicBezTo>
                <a:cubicBezTo>
                  <a:pt x="20633" y="7986"/>
                  <a:pt x="20978" y="8633"/>
                  <a:pt x="21347" y="8246"/>
                </a:cubicBezTo>
                <a:cubicBezTo>
                  <a:pt x="21167" y="8026"/>
                  <a:pt x="20986" y="7806"/>
                  <a:pt x="20806" y="7585"/>
                </a:cubicBezTo>
                <a:cubicBezTo>
                  <a:pt x="20774" y="7605"/>
                  <a:pt x="20746" y="7350"/>
                  <a:pt x="20712" y="7327"/>
                </a:cubicBezTo>
                <a:cubicBezTo>
                  <a:pt x="20644" y="7280"/>
                  <a:pt x="20573" y="7357"/>
                  <a:pt x="20522" y="7377"/>
                </a:cubicBezTo>
                <a:cubicBezTo>
                  <a:pt x="20522" y="6866"/>
                  <a:pt x="20522" y="6507"/>
                  <a:pt x="20522" y="6087"/>
                </a:cubicBezTo>
                <a:cubicBezTo>
                  <a:pt x="20465" y="6405"/>
                  <a:pt x="20424" y="6634"/>
                  <a:pt x="20354" y="7026"/>
                </a:cubicBezTo>
                <a:cubicBezTo>
                  <a:pt x="20318" y="6823"/>
                  <a:pt x="20258" y="6487"/>
                  <a:pt x="20199" y="6153"/>
                </a:cubicBezTo>
                <a:cubicBezTo>
                  <a:pt x="20183" y="5304"/>
                  <a:pt x="20087" y="5742"/>
                  <a:pt x="20014" y="5816"/>
                </a:cubicBezTo>
                <a:cubicBezTo>
                  <a:pt x="20000" y="5928"/>
                  <a:pt x="19987" y="6041"/>
                  <a:pt x="19972" y="6159"/>
                </a:cubicBezTo>
                <a:cubicBezTo>
                  <a:pt x="19954" y="6041"/>
                  <a:pt x="19937" y="5930"/>
                  <a:pt x="19904" y="5720"/>
                </a:cubicBezTo>
                <a:cubicBezTo>
                  <a:pt x="19862" y="6229"/>
                  <a:pt x="19827" y="6658"/>
                  <a:pt x="19782" y="7205"/>
                </a:cubicBezTo>
                <a:cubicBezTo>
                  <a:pt x="19713" y="7011"/>
                  <a:pt x="19661" y="6862"/>
                  <a:pt x="19608" y="6711"/>
                </a:cubicBezTo>
                <a:cubicBezTo>
                  <a:pt x="19628" y="6604"/>
                  <a:pt x="19648" y="6495"/>
                  <a:pt x="19667" y="6388"/>
                </a:cubicBezTo>
                <a:cubicBezTo>
                  <a:pt x="19628" y="6470"/>
                  <a:pt x="19589" y="6552"/>
                  <a:pt x="19526" y="6683"/>
                </a:cubicBezTo>
                <a:cubicBezTo>
                  <a:pt x="19550" y="5998"/>
                  <a:pt x="19569" y="5438"/>
                  <a:pt x="19587" y="4932"/>
                </a:cubicBezTo>
                <a:cubicBezTo>
                  <a:pt x="19569" y="4918"/>
                  <a:pt x="19526" y="4943"/>
                  <a:pt x="19519" y="4867"/>
                </a:cubicBezTo>
                <a:cubicBezTo>
                  <a:pt x="19440" y="4041"/>
                  <a:pt x="19374" y="4719"/>
                  <a:pt x="19344" y="4799"/>
                </a:cubicBezTo>
                <a:cubicBezTo>
                  <a:pt x="19226" y="4641"/>
                  <a:pt x="19143" y="4547"/>
                  <a:pt x="19062" y="4416"/>
                </a:cubicBezTo>
                <a:cubicBezTo>
                  <a:pt x="19009" y="4332"/>
                  <a:pt x="18961" y="4134"/>
                  <a:pt x="18908" y="4099"/>
                </a:cubicBezTo>
                <a:cubicBezTo>
                  <a:pt x="18846" y="4058"/>
                  <a:pt x="18777" y="4214"/>
                  <a:pt x="18717" y="4147"/>
                </a:cubicBezTo>
                <a:cubicBezTo>
                  <a:pt x="18623" y="4041"/>
                  <a:pt x="18500" y="4318"/>
                  <a:pt x="18440" y="3644"/>
                </a:cubicBezTo>
                <a:cubicBezTo>
                  <a:pt x="18440" y="3640"/>
                  <a:pt x="18431" y="3657"/>
                  <a:pt x="18424" y="3666"/>
                </a:cubicBezTo>
                <a:cubicBezTo>
                  <a:pt x="18405" y="3843"/>
                  <a:pt x="18385" y="4028"/>
                  <a:pt x="18365" y="4213"/>
                </a:cubicBezTo>
                <a:cubicBezTo>
                  <a:pt x="18355" y="4214"/>
                  <a:pt x="18345" y="4216"/>
                  <a:pt x="18335" y="4218"/>
                </a:cubicBezTo>
                <a:cubicBezTo>
                  <a:pt x="18335" y="3778"/>
                  <a:pt x="18335" y="3336"/>
                  <a:pt x="18335" y="2892"/>
                </a:cubicBezTo>
                <a:cubicBezTo>
                  <a:pt x="18215" y="3085"/>
                  <a:pt x="18100" y="3270"/>
                  <a:pt x="17977" y="3466"/>
                </a:cubicBezTo>
                <a:cubicBezTo>
                  <a:pt x="17950" y="3221"/>
                  <a:pt x="17913" y="2874"/>
                  <a:pt x="17872" y="2490"/>
                </a:cubicBezTo>
                <a:cubicBezTo>
                  <a:pt x="17833" y="2568"/>
                  <a:pt x="17794" y="2648"/>
                  <a:pt x="17745" y="2744"/>
                </a:cubicBezTo>
                <a:cubicBezTo>
                  <a:pt x="17776" y="3006"/>
                  <a:pt x="17797" y="3188"/>
                  <a:pt x="17837" y="3520"/>
                </a:cubicBezTo>
                <a:cubicBezTo>
                  <a:pt x="17758" y="3411"/>
                  <a:pt x="17711" y="3346"/>
                  <a:pt x="17684" y="3309"/>
                </a:cubicBezTo>
                <a:cubicBezTo>
                  <a:pt x="17700" y="3074"/>
                  <a:pt x="17733" y="2800"/>
                  <a:pt x="17721" y="2706"/>
                </a:cubicBezTo>
                <a:cubicBezTo>
                  <a:pt x="17697" y="2528"/>
                  <a:pt x="17649" y="2392"/>
                  <a:pt x="17607" y="2346"/>
                </a:cubicBezTo>
                <a:cubicBezTo>
                  <a:pt x="17473" y="2202"/>
                  <a:pt x="17337" y="2108"/>
                  <a:pt x="17193" y="1987"/>
                </a:cubicBezTo>
                <a:cubicBezTo>
                  <a:pt x="17178" y="2077"/>
                  <a:pt x="17151" y="2240"/>
                  <a:pt x="17124" y="2405"/>
                </a:cubicBezTo>
                <a:cubicBezTo>
                  <a:pt x="17103" y="2189"/>
                  <a:pt x="17083" y="1977"/>
                  <a:pt x="17048" y="1619"/>
                </a:cubicBezTo>
                <a:cubicBezTo>
                  <a:pt x="17021" y="1838"/>
                  <a:pt x="17003" y="1977"/>
                  <a:pt x="16985" y="2116"/>
                </a:cubicBezTo>
                <a:cubicBezTo>
                  <a:pt x="16850" y="1284"/>
                  <a:pt x="16881" y="2522"/>
                  <a:pt x="16801" y="2540"/>
                </a:cubicBezTo>
                <a:cubicBezTo>
                  <a:pt x="16868" y="1719"/>
                  <a:pt x="16731" y="1777"/>
                  <a:pt x="16668" y="1731"/>
                </a:cubicBezTo>
                <a:cubicBezTo>
                  <a:pt x="16602" y="1683"/>
                  <a:pt x="16528" y="1929"/>
                  <a:pt x="16454" y="2052"/>
                </a:cubicBezTo>
                <a:cubicBezTo>
                  <a:pt x="16301" y="1720"/>
                  <a:pt x="16129" y="1347"/>
                  <a:pt x="15965" y="991"/>
                </a:cubicBezTo>
                <a:cubicBezTo>
                  <a:pt x="15599" y="1642"/>
                  <a:pt x="15216" y="1009"/>
                  <a:pt x="14808" y="1043"/>
                </a:cubicBezTo>
                <a:cubicBezTo>
                  <a:pt x="14761" y="770"/>
                  <a:pt x="14676" y="856"/>
                  <a:pt x="14565" y="1009"/>
                </a:cubicBezTo>
                <a:cubicBezTo>
                  <a:pt x="14487" y="1117"/>
                  <a:pt x="14389" y="789"/>
                  <a:pt x="14300" y="650"/>
                </a:cubicBezTo>
                <a:cubicBezTo>
                  <a:pt x="14292" y="639"/>
                  <a:pt x="14287" y="586"/>
                  <a:pt x="14283" y="568"/>
                </a:cubicBezTo>
                <a:cubicBezTo>
                  <a:pt x="14171" y="809"/>
                  <a:pt x="14084" y="1063"/>
                  <a:pt x="13937" y="790"/>
                </a:cubicBezTo>
                <a:cubicBezTo>
                  <a:pt x="13762" y="468"/>
                  <a:pt x="13552" y="768"/>
                  <a:pt x="13361" y="640"/>
                </a:cubicBezTo>
                <a:cubicBezTo>
                  <a:pt x="13236" y="556"/>
                  <a:pt x="13184" y="690"/>
                  <a:pt x="13187" y="1465"/>
                </a:cubicBezTo>
                <a:cubicBezTo>
                  <a:pt x="13151" y="923"/>
                  <a:pt x="13131" y="574"/>
                  <a:pt x="13002" y="716"/>
                </a:cubicBezTo>
                <a:cubicBezTo>
                  <a:pt x="12952" y="771"/>
                  <a:pt x="12772" y="869"/>
                  <a:pt x="12755" y="0"/>
                </a:cubicBezTo>
                <a:cubicBezTo>
                  <a:pt x="12724" y="0"/>
                  <a:pt x="12693" y="0"/>
                  <a:pt x="12662" y="0"/>
                </a:cubicBezTo>
                <a:cubicBezTo>
                  <a:pt x="12656" y="197"/>
                  <a:pt x="12649" y="394"/>
                  <a:pt x="12642" y="631"/>
                </a:cubicBezTo>
                <a:cubicBezTo>
                  <a:pt x="12574" y="631"/>
                  <a:pt x="12442" y="666"/>
                  <a:pt x="12442" y="625"/>
                </a:cubicBezTo>
                <a:cubicBezTo>
                  <a:pt x="12424" y="-235"/>
                  <a:pt x="12381" y="370"/>
                  <a:pt x="12341" y="546"/>
                </a:cubicBezTo>
                <a:cubicBezTo>
                  <a:pt x="12323" y="625"/>
                  <a:pt x="12293" y="656"/>
                  <a:pt x="12268" y="659"/>
                </a:cubicBezTo>
                <a:cubicBezTo>
                  <a:pt x="12146" y="674"/>
                  <a:pt x="12024" y="678"/>
                  <a:pt x="11901" y="677"/>
                </a:cubicBezTo>
                <a:cubicBezTo>
                  <a:pt x="11851" y="677"/>
                  <a:pt x="11801" y="653"/>
                  <a:pt x="11743" y="639"/>
                </a:cubicBezTo>
                <a:cubicBezTo>
                  <a:pt x="11740" y="687"/>
                  <a:pt x="11732" y="832"/>
                  <a:pt x="11724" y="995"/>
                </a:cubicBezTo>
                <a:cubicBezTo>
                  <a:pt x="11655" y="809"/>
                  <a:pt x="11593" y="638"/>
                  <a:pt x="11535" y="479"/>
                </a:cubicBezTo>
                <a:cubicBezTo>
                  <a:pt x="11512" y="674"/>
                  <a:pt x="11488" y="887"/>
                  <a:pt x="11459" y="1136"/>
                </a:cubicBezTo>
                <a:cubicBezTo>
                  <a:pt x="11411" y="896"/>
                  <a:pt x="11380" y="737"/>
                  <a:pt x="11347" y="574"/>
                </a:cubicBezTo>
                <a:cubicBezTo>
                  <a:pt x="11322" y="787"/>
                  <a:pt x="11299" y="984"/>
                  <a:pt x="11273" y="1207"/>
                </a:cubicBezTo>
                <a:cubicBezTo>
                  <a:pt x="11253" y="877"/>
                  <a:pt x="11239" y="631"/>
                  <a:pt x="11224" y="383"/>
                </a:cubicBezTo>
                <a:cubicBezTo>
                  <a:pt x="11211" y="398"/>
                  <a:pt x="11199" y="411"/>
                  <a:pt x="11186" y="425"/>
                </a:cubicBezTo>
                <a:cubicBezTo>
                  <a:pt x="11184" y="646"/>
                  <a:pt x="11182" y="869"/>
                  <a:pt x="11179" y="1092"/>
                </a:cubicBezTo>
                <a:cubicBezTo>
                  <a:pt x="11173" y="1094"/>
                  <a:pt x="11166" y="1096"/>
                  <a:pt x="11160" y="1097"/>
                </a:cubicBezTo>
                <a:cubicBezTo>
                  <a:pt x="11153" y="868"/>
                  <a:pt x="11146" y="640"/>
                  <a:pt x="11142" y="518"/>
                </a:cubicBezTo>
                <a:cubicBezTo>
                  <a:pt x="11025" y="518"/>
                  <a:pt x="10918" y="518"/>
                  <a:pt x="10811" y="518"/>
                </a:cubicBezTo>
                <a:cubicBezTo>
                  <a:pt x="10810" y="563"/>
                  <a:pt x="10809" y="608"/>
                  <a:pt x="10809" y="653"/>
                </a:cubicBezTo>
                <a:cubicBezTo>
                  <a:pt x="10849" y="745"/>
                  <a:pt x="10889" y="837"/>
                  <a:pt x="10929" y="929"/>
                </a:cubicBezTo>
                <a:cubicBezTo>
                  <a:pt x="10929" y="990"/>
                  <a:pt x="10929" y="1050"/>
                  <a:pt x="10929" y="1110"/>
                </a:cubicBezTo>
                <a:cubicBezTo>
                  <a:pt x="10788" y="1110"/>
                  <a:pt x="10647" y="1110"/>
                  <a:pt x="10505" y="1110"/>
                </a:cubicBezTo>
                <a:cubicBezTo>
                  <a:pt x="10505" y="1055"/>
                  <a:pt x="10504" y="1000"/>
                  <a:pt x="10504" y="945"/>
                </a:cubicBezTo>
                <a:cubicBezTo>
                  <a:pt x="10533" y="849"/>
                  <a:pt x="10562" y="752"/>
                  <a:pt x="10597" y="635"/>
                </a:cubicBezTo>
                <a:cubicBezTo>
                  <a:pt x="10466" y="635"/>
                  <a:pt x="10349" y="635"/>
                  <a:pt x="10232" y="635"/>
                </a:cubicBezTo>
                <a:cubicBezTo>
                  <a:pt x="10232" y="681"/>
                  <a:pt x="10233" y="727"/>
                  <a:pt x="10234" y="773"/>
                </a:cubicBezTo>
                <a:cubicBezTo>
                  <a:pt x="10286" y="835"/>
                  <a:pt x="10339" y="896"/>
                  <a:pt x="10392" y="957"/>
                </a:cubicBezTo>
                <a:cubicBezTo>
                  <a:pt x="10389" y="1049"/>
                  <a:pt x="10386" y="1141"/>
                  <a:pt x="10383" y="1232"/>
                </a:cubicBezTo>
                <a:cubicBezTo>
                  <a:pt x="10311" y="1097"/>
                  <a:pt x="10220" y="1724"/>
                  <a:pt x="10162" y="910"/>
                </a:cubicBezTo>
                <a:cubicBezTo>
                  <a:pt x="10153" y="787"/>
                  <a:pt x="10102" y="625"/>
                  <a:pt x="10086" y="665"/>
                </a:cubicBezTo>
                <a:cubicBezTo>
                  <a:pt x="10029" y="805"/>
                  <a:pt x="9979" y="1025"/>
                  <a:pt x="9959" y="1098"/>
                </a:cubicBezTo>
                <a:cubicBezTo>
                  <a:pt x="9827" y="987"/>
                  <a:pt x="9713" y="835"/>
                  <a:pt x="9599" y="818"/>
                </a:cubicBezTo>
                <a:cubicBezTo>
                  <a:pt x="9545" y="810"/>
                  <a:pt x="9492" y="1092"/>
                  <a:pt x="9435" y="1183"/>
                </a:cubicBezTo>
                <a:cubicBezTo>
                  <a:pt x="9391" y="1254"/>
                  <a:pt x="9342" y="1272"/>
                  <a:pt x="9296" y="1244"/>
                </a:cubicBezTo>
                <a:cubicBezTo>
                  <a:pt x="9256" y="1219"/>
                  <a:pt x="9217" y="1098"/>
                  <a:pt x="9178" y="1020"/>
                </a:cubicBezTo>
                <a:cubicBezTo>
                  <a:pt x="9142" y="1718"/>
                  <a:pt x="9041" y="1551"/>
                  <a:pt x="8953" y="1475"/>
                </a:cubicBezTo>
                <a:cubicBezTo>
                  <a:pt x="8911" y="1439"/>
                  <a:pt x="8873" y="1275"/>
                  <a:pt x="8832" y="1193"/>
                </a:cubicBezTo>
                <a:cubicBezTo>
                  <a:pt x="8727" y="983"/>
                  <a:pt x="8619" y="1527"/>
                  <a:pt x="8514" y="1168"/>
                </a:cubicBezTo>
                <a:cubicBezTo>
                  <a:pt x="8507" y="1147"/>
                  <a:pt x="8479" y="1223"/>
                  <a:pt x="8479" y="1250"/>
                </a:cubicBezTo>
                <a:cubicBezTo>
                  <a:pt x="8485" y="1822"/>
                  <a:pt x="8451" y="1665"/>
                  <a:pt x="8400" y="1394"/>
                </a:cubicBezTo>
                <a:cubicBezTo>
                  <a:pt x="8380" y="1284"/>
                  <a:pt x="8345" y="1193"/>
                  <a:pt x="8317" y="1195"/>
                </a:cubicBezTo>
                <a:cubicBezTo>
                  <a:pt x="7970" y="1232"/>
                  <a:pt x="7624" y="1309"/>
                  <a:pt x="7277" y="1333"/>
                </a:cubicBezTo>
                <a:cubicBezTo>
                  <a:pt x="6981" y="1352"/>
                  <a:pt x="6686" y="1308"/>
                  <a:pt x="6390" y="1311"/>
                </a:cubicBezTo>
                <a:cubicBezTo>
                  <a:pt x="6299" y="1312"/>
                  <a:pt x="6207" y="1420"/>
                  <a:pt x="6116" y="1403"/>
                </a:cubicBezTo>
                <a:cubicBezTo>
                  <a:pt x="5889" y="1360"/>
                  <a:pt x="5662" y="1215"/>
                  <a:pt x="5435" y="1224"/>
                </a:cubicBezTo>
                <a:cubicBezTo>
                  <a:pt x="5235" y="1232"/>
                  <a:pt x="5035" y="1462"/>
                  <a:pt x="4835" y="1473"/>
                </a:cubicBezTo>
                <a:cubicBezTo>
                  <a:pt x="4599" y="1487"/>
                  <a:pt x="4363" y="1354"/>
                  <a:pt x="4126" y="1316"/>
                </a:cubicBezTo>
                <a:cubicBezTo>
                  <a:pt x="3950" y="1287"/>
                  <a:pt x="3772" y="1295"/>
                  <a:pt x="3596" y="1309"/>
                </a:cubicBezTo>
                <a:cubicBezTo>
                  <a:pt x="3329" y="1331"/>
                  <a:pt x="3062" y="1352"/>
                  <a:pt x="2796" y="1413"/>
                </a:cubicBezTo>
                <a:cubicBezTo>
                  <a:pt x="2404" y="1503"/>
                  <a:pt x="2012" y="1563"/>
                  <a:pt x="1621" y="1760"/>
                </a:cubicBezTo>
                <a:cubicBezTo>
                  <a:pt x="1296" y="1923"/>
                  <a:pt x="975" y="2292"/>
                  <a:pt x="650" y="2518"/>
                </a:cubicBezTo>
                <a:cubicBezTo>
                  <a:pt x="483" y="2633"/>
                  <a:pt x="313" y="2612"/>
                  <a:pt x="145" y="2695"/>
                </a:cubicBezTo>
                <a:cubicBezTo>
                  <a:pt x="-5" y="2771"/>
                  <a:pt x="-30" y="3143"/>
                  <a:pt x="31" y="3852"/>
                </a:cubicBezTo>
                <a:cubicBezTo>
                  <a:pt x="85" y="4476"/>
                  <a:pt x="131" y="5150"/>
                  <a:pt x="149" y="5825"/>
                </a:cubicBezTo>
                <a:cubicBezTo>
                  <a:pt x="196" y="7568"/>
                  <a:pt x="239" y="9320"/>
                  <a:pt x="258" y="11076"/>
                </a:cubicBezTo>
                <a:cubicBezTo>
                  <a:pt x="270" y="12143"/>
                  <a:pt x="249" y="13235"/>
                  <a:pt x="218" y="14296"/>
                </a:cubicBezTo>
                <a:cubicBezTo>
                  <a:pt x="202" y="14872"/>
                  <a:pt x="278" y="17555"/>
                  <a:pt x="362" y="17917"/>
                </a:cubicBezTo>
                <a:cubicBezTo>
                  <a:pt x="391" y="18042"/>
                  <a:pt x="435" y="18091"/>
                  <a:pt x="474" y="18120"/>
                </a:cubicBezTo>
                <a:cubicBezTo>
                  <a:pt x="803" y="18359"/>
                  <a:pt x="1131" y="18608"/>
                  <a:pt x="1460" y="18811"/>
                </a:cubicBezTo>
                <a:cubicBezTo>
                  <a:pt x="1679" y="18945"/>
                  <a:pt x="1898" y="19022"/>
                  <a:pt x="2117" y="19097"/>
                </a:cubicBezTo>
                <a:cubicBezTo>
                  <a:pt x="2305" y="19162"/>
                  <a:pt x="2494" y="19156"/>
                  <a:pt x="2681" y="19239"/>
                </a:cubicBezTo>
                <a:cubicBezTo>
                  <a:pt x="2869" y="19323"/>
                  <a:pt x="3054" y="19518"/>
                  <a:pt x="3241" y="19594"/>
                </a:cubicBezTo>
                <a:cubicBezTo>
                  <a:pt x="3432" y="19671"/>
                  <a:pt x="3624" y="19632"/>
                  <a:pt x="3815" y="19700"/>
                </a:cubicBezTo>
                <a:cubicBezTo>
                  <a:pt x="3973" y="19757"/>
                  <a:pt x="4130" y="19930"/>
                  <a:pt x="4288" y="19990"/>
                </a:cubicBezTo>
                <a:cubicBezTo>
                  <a:pt x="4605" y="20109"/>
                  <a:pt x="4922" y="20180"/>
                  <a:pt x="5239" y="20283"/>
                </a:cubicBezTo>
                <a:cubicBezTo>
                  <a:pt x="5401" y="20336"/>
                  <a:pt x="5563" y="20438"/>
                  <a:pt x="5725" y="20477"/>
                </a:cubicBezTo>
                <a:cubicBezTo>
                  <a:pt x="5997" y="20542"/>
                  <a:pt x="6269" y="20544"/>
                  <a:pt x="6540" y="20632"/>
                </a:cubicBezTo>
                <a:cubicBezTo>
                  <a:pt x="6746" y="20698"/>
                  <a:pt x="6951" y="20928"/>
                  <a:pt x="7156" y="20955"/>
                </a:cubicBezTo>
                <a:cubicBezTo>
                  <a:pt x="7436" y="20992"/>
                  <a:pt x="7723" y="20691"/>
                  <a:pt x="7993" y="20951"/>
                </a:cubicBezTo>
                <a:cubicBezTo>
                  <a:pt x="8168" y="21120"/>
                  <a:pt x="8333" y="20739"/>
                  <a:pt x="8511" y="21094"/>
                </a:cubicBezTo>
                <a:cubicBezTo>
                  <a:pt x="8646" y="21365"/>
                  <a:pt x="8818" y="21033"/>
                  <a:pt x="8975" y="21142"/>
                </a:cubicBezTo>
                <a:cubicBezTo>
                  <a:pt x="9130" y="21248"/>
                  <a:pt x="9283" y="20755"/>
                  <a:pt x="9443" y="21068"/>
                </a:cubicBezTo>
                <a:cubicBezTo>
                  <a:pt x="9469" y="21117"/>
                  <a:pt x="9511" y="20844"/>
                  <a:pt x="9547" y="20836"/>
                </a:cubicBezTo>
                <a:cubicBezTo>
                  <a:pt x="9630" y="20818"/>
                  <a:pt x="9715" y="20921"/>
                  <a:pt x="9798" y="20879"/>
                </a:cubicBezTo>
                <a:cubicBezTo>
                  <a:pt x="9877" y="20839"/>
                  <a:pt x="9947" y="20794"/>
                  <a:pt x="10030" y="20865"/>
                </a:cubicBezTo>
                <a:cubicBezTo>
                  <a:pt x="10147" y="20965"/>
                  <a:pt x="10274" y="20760"/>
                  <a:pt x="10396" y="20650"/>
                </a:cubicBezTo>
                <a:cubicBezTo>
                  <a:pt x="10412" y="20636"/>
                  <a:pt x="10422" y="20416"/>
                  <a:pt x="10437" y="20264"/>
                </a:cubicBezTo>
                <a:cubicBezTo>
                  <a:pt x="10514" y="20914"/>
                  <a:pt x="10756" y="20810"/>
                  <a:pt x="10883" y="20156"/>
                </a:cubicBezTo>
                <a:cubicBezTo>
                  <a:pt x="10898" y="20278"/>
                  <a:pt x="10919" y="20526"/>
                  <a:pt x="10930" y="20514"/>
                </a:cubicBezTo>
                <a:cubicBezTo>
                  <a:pt x="11029" y="20400"/>
                  <a:pt x="11127" y="20243"/>
                  <a:pt x="11242" y="20071"/>
                </a:cubicBezTo>
                <a:cubicBezTo>
                  <a:pt x="11241" y="20057"/>
                  <a:pt x="11257" y="20262"/>
                  <a:pt x="11274" y="20474"/>
                </a:cubicBezTo>
                <a:cubicBezTo>
                  <a:pt x="11326" y="20406"/>
                  <a:pt x="11370" y="20347"/>
                  <a:pt x="11414" y="20288"/>
                </a:cubicBezTo>
                <a:cubicBezTo>
                  <a:pt x="11408" y="20129"/>
                  <a:pt x="11403" y="19989"/>
                  <a:pt x="11392" y="19695"/>
                </a:cubicBezTo>
                <a:cubicBezTo>
                  <a:pt x="11444" y="19937"/>
                  <a:pt x="11474" y="20075"/>
                  <a:pt x="11497" y="20184"/>
                </a:cubicBezTo>
                <a:cubicBezTo>
                  <a:pt x="11662" y="19584"/>
                  <a:pt x="11902" y="20704"/>
                  <a:pt x="12028" y="19378"/>
                </a:cubicBezTo>
                <a:cubicBezTo>
                  <a:pt x="12042" y="19636"/>
                  <a:pt x="12050" y="19784"/>
                  <a:pt x="12053" y="19829"/>
                </a:cubicBezTo>
                <a:cubicBezTo>
                  <a:pt x="12124" y="19774"/>
                  <a:pt x="12194" y="19622"/>
                  <a:pt x="12255" y="19693"/>
                </a:cubicBezTo>
                <a:cubicBezTo>
                  <a:pt x="12401" y="19866"/>
                  <a:pt x="12536" y="19945"/>
                  <a:pt x="12665" y="19390"/>
                </a:cubicBezTo>
                <a:cubicBezTo>
                  <a:pt x="12696" y="19256"/>
                  <a:pt x="12795" y="19262"/>
                  <a:pt x="12798" y="19309"/>
                </a:cubicBezTo>
                <a:cubicBezTo>
                  <a:pt x="12829" y="19869"/>
                  <a:pt x="12883" y="19609"/>
                  <a:pt x="12938" y="19476"/>
                </a:cubicBezTo>
                <a:cubicBezTo>
                  <a:pt x="12980" y="19378"/>
                  <a:pt x="13041" y="19183"/>
                  <a:pt x="13064" y="19267"/>
                </a:cubicBezTo>
                <a:cubicBezTo>
                  <a:pt x="13231" y="19879"/>
                  <a:pt x="13403" y="19196"/>
                  <a:pt x="13572" y="19377"/>
                </a:cubicBezTo>
                <a:cubicBezTo>
                  <a:pt x="13640" y="19449"/>
                  <a:pt x="13718" y="19268"/>
                  <a:pt x="13806" y="19188"/>
                </a:cubicBezTo>
                <a:cubicBezTo>
                  <a:pt x="13815" y="19230"/>
                  <a:pt x="13846" y="19368"/>
                  <a:pt x="13878" y="19511"/>
                </a:cubicBezTo>
                <a:cubicBezTo>
                  <a:pt x="13977" y="18524"/>
                  <a:pt x="14197" y="20024"/>
                  <a:pt x="14267" y="19064"/>
                </a:cubicBezTo>
                <a:cubicBezTo>
                  <a:pt x="14353" y="19128"/>
                  <a:pt x="14430" y="19136"/>
                  <a:pt x="14501" y="19250"/>
                </a:cubicBezTo>
                <a:cubicBezTo>
                  <a:pt x="14638" y="19469"/>
                  <a:pt x="14770" y="18219"/>
                  <a:pt x="14899" y="19316"/>
                </a:cubicBezTo>
                <a:cubicBezTo>
                  <a:pt x="14922" y="18993"/>
                  <a:pt x="14939" y="18757"/>
                  <a:pt x="14951" y="18592"/>
                </a:cubicBezTo>
                <a:cubicBezTo>
                  <a:pt x="14986" y="18845"/>
                  <a:pt x="15019" y="19266"/>
                  <a:pt x="15049" y="19259"/>
                </a:cubicBezTo>
                <a:cubicBezTo>
                  <a:pt x="15127" y="19241"/>
                  <a:pt x="15204" y="19039"/>
                  <a:pt x="15288" y="18898"/>
                </a:cubicBezTo>
                <a:cubicBezTo>
                  <a:pt x="15305" y="18917"/>
                  <a:pt x="15342" y="18991"/>
                  <a:pt x="15379" y="18991"/>
                </a:cubicBezTo>
                <a:cubicBezTo>
                  <a:pt x="15417" y="18991"/>
                  <a:pt x="15487" y="18856"/>
                  <a:pt x="15489" y="18885"/>
                </a:cubicBezTo>
                <a:cubicBezTo>
                  <a:pt x="15547" y="19743"/>
                  <a:pt x="15662" y="18955"/>
                  <a:pt x="15746" y="19136"/>
                </a:cubicBezTo>
                <a:cubicBezTo>
                  <a:pt x="15788" y="19228"/>
                  <a:pt x="15854" y="19005"/>
                  <a:pt x="15891" y="18950"/>
                </a:cubicBezTo>
                <a:cubicBezTo>
                  <a:pt x="16019" y="19035"/>
                  <a:pt x="16137" y="19115"/>
                  <a:pt x="16255" y="19194"/>
                </a:cubicBezTo>
                <a:cubicBezTo>
                  <a:pt x="16309" y="18104"/>
                  <a:pt x="16360" y="17998"/>
                  <a:pt x="16578" y="18477"/>
                </a:cubicBezTo>
                <a:cubicBezTo>
                  <a:pt x="16560" y="18636"/>
                  <a:pt x="16541" y="18800"/>
                  <a:pt x="16523" y="18964"/>
                </a:cubicBezTo>
                <a:cubicBezTo>
                  <a:pt x="16598" y="19008"/>
                  <a:pt x="16673" y="19051"/>
                  <a:pt x="16752" y="19097"/>
                </a:cubicBezTo>
                <a:cubicBezTo>
                  <a:pt x="16752" y="19094"/>
                  <a:pt x="16752" y="19207"/>
                  <a:pt x="16752" y="19314"/>
                </a:cubicBezTo>
                <a:cubicBezTo>
                  <a:pt x="16818" y="19249"/>
                  <a:pt x="16879" y="19191"/>
                  <a:pt x="16914" y="19156"/>
                </a:cubicBezTo>
                <a:cubicBezTo>
                  <a:pt x="17003" y="18792"/>
                  <a:pt x="17077" y="18488"/>
                  <a:pt x="17157" y="18159"/>
                </a:cubicBezTo>
                <a:cubicBezTo>
                  <a:pt x="17127" y="18972"/>
                  <a:pt x="17199" y="18869"/>
                  <a:pt x="17287" y="18587"/>
                </a:cubicBezTo>
                <a:cubicBezTo>
                  <a:pt x="17295" y="18734"/>
                  <a:pt x="17303" y="18867"/>
                  <a:pt x="17309" y="18983"/>
                </a:cubicBezTo>
                <a:cubicBezTo>
                  <a:pt x="17374" y="18861"/>
                  <a:pt x="17425" y="18764"/>
                  <a:pt x="17472" y="18675"/>
                </a:cubicBezTo>
                <a:cubicBezTo>
                  <a:pt x="17509" y="18921"/>
                  <a:pt x="17539" y="19124"/>
                  <a:pt x="17591" y="19476"/>
                </a:cubicBezTo>
                <a:cubicBezTo>
                  <a:pt x="17621" y="18995"/>
                  <a:pt x="17642" y="18667"/>
                  <a:pt x="17662" y="18341"/>
                </a:cubicBezTo>
                <a:cubicBezTo>
                  <a:pt x="17669" y="18348"/>
                  <a:pt x="17676" y="18354"/>
                  <a:pt x="17682" y="18361"/>
                </a:cubicBezTo>
                <a:cubicBezTo>
                  <a:pt x="17682" y="18609"/>
                  <a:pt x="17682" y="18857"/>
                  <a:pt x="17682" y="19195"/>
                </a:cubicBezTo>
                <a:cubicBezTo>
                  <a:pt x="17755" y="18835"/>
                  <a:pt x="17825" y="18433"/>
                  <a:pt x="17931" y="19306"/>
                </a:cubicBezTo>
                <a:cubicBezTo>
                  <a:pt x="17931" y="18602"/>
                  <a:pt x="17931" y="18186"/>
                  <a:pt x="17931" y="17773"/>
                </a:cubicBezTo>
                <a:cubicBezTo>
                  <a:pt x="17981" y="18114"/>
                  <a:pt x="18031" y="18456"/>
                  <a:pt x="18082" y="18807"/>
                </a:cubicBezTo>
                <a:cubicBezTo>
                  <a:pt x="18070" y="18833"/>
                  <a:pt x="18031" y="18917"/>
                  <a:pt x="17971" y="19050"/>
                </a:cubicBezTo>
                <a:cubicBezTo>
                  <a:pt x="18078" y="19105"/>
                  <a:pt x="18159" y="19145"/>
                  <a:pt x="18240" y="19186"/>
                </a:cubicBezTo>
                <a:cubicBezTo>
                  <a:pt x="18243" y="18974"/>
                  <a:pt x="18247" y="18733"/>
                  <a:pt x="18250" y="18493"/>
                </a:cubicBezTo>
                <a:cubicBezTo>
                  <a:pt x="18264" y="18537"/>
                  <a:pt x="18278" y="18582"/>
                  <a:pt x="18292" y="18627"/>
                </a:cubicBezTo>
                <a:cubicBezTo>
                  <a:pt x="18330" y="18350"/>
                  <a:pt x="18367" y="18074"/>
                  <a:pt x="18404" y="17803"/>
                </a:cubicBezTo>
                <a:cubicBezTo>
                  <a:pt x="18427" y="18235"/>
                  <a:pt x="18451" y="18674"/>
                  <a:pt x="18478" y="19187"/>
                </a:cubicBezTo>
                <a:cubicBezTo>
                  <a:pt x="18541" y="18740"/>
                  <a:pt x="18588" y="18400"/>
                  <a:pt x="18643" y="18008"/>
                </a:cubicBezTo>
                <a:cubicBezTo>
                  <a:pt x="18674" y="18452"/>
                  <a:pt x="18700" y="18832"/>
                  <a:pt x="18731" y="19275"/>
                </a:cubicBezTo>
                <a:cubicBezTo>
                  <a:pt x="18752" y="18936"/>
                  <a:pt x="18769" y="18659"/>
                  <a:pt x="18784" y="18425"/>
                </a:cubicBezTo>
                <a:cubicBezTo>
                  <a:pt x="18830" y="18473"/>
                  <a:pt x="18872" y="18517"/>
                  <a:pt x="18914" y="18559"/>
                </a:cubicBezTo>
                <a:cubicBezTo>
                  <a:pt x="18848" y="18068"/>
                  <a:pt x="18784" y="17563"/>
                  <a:pt x="18710" y="17109"/>
                </a:cubicBezTo>
                <a:cubicBezTo>
                  <a:pt x="18703" y="17063"/>
                  <a:pt x="18618" y="17272"/>
                  <a:pt x="18591" y="17457"/>
                </a:cubicBezTo>
                <a:cubicBezTo>
                  <a:pt x="18565" y="17644"/>
                  <a:pt x="18566" y="17948"/>
                  <a:pt x="18548" y="18377"/>
                </a:cubicBezTo>
                <a:cubicBezTo>
                  <a:pt x="18501" y="17841"/>
                  <a:pt x="18637" y="17194"/>
                  <a:pt x="18470" y="17143"/>
                </a:cubicBezTo>
                <a:cubicBezTo>
                  <a:pt x="18361" y="17110"/>
                  <a:pt x="18251" y="17092"/>
                  <a:pt x="18144" y="17169"/>
                </a:cubicBezTo>
                <a:cubicBezTo>
                  <a:pt x="18063" y="17228"/>
                  <a:pt x="17946" y="17016"/>
                  <a:pt x="17924" y="17758"/>
                </a:cubicBezTo>
                <a:cubicBezTo>
                  <a:pt x="17907" y="17359"/>
                  <a:pt x="17891" y="16959"/>
                  <a:pt x="17874" y="16559"/>
                </a:cubicBezTo>
                <a:cubicBezTo>
                  <a:pt x="17860" y="16573"/>
                  <a:pt x="17845" y="16587"/>
                  <a:pt x="17831" y="16602"/>
                </a:cubicBezTo>
                <a:cubicBezTo>
                  <a:pt x="17829" y="16695"/>
                  <a:pt x="17834" y="16828"/>
                  <a:pt x="17824" y="16872"/>
                </a:cubicBezTo>
                <a:cubicBezTo>
                  <a:pt x="17806" y="16954"/>
                  <a:pt x="17780" y="16986"/>
                  <a:pt x="17757" y="17038"/>
                </a:cubicBezTo>
                <a:cubicBezTo>
                  <a:pt x="17787" y="16684"/>
                  <a:pt x="17817" y="16331"/>
                  <a:pt x="17839" y="16079"/>
                </a:cubicBezTo>
                <a:cubicBezTo>
                  <a:pt x="17946" y="16348"/>
                  <a:pt x="18032" y="16566"/>
                  <a:pt x="18135" y="16827"/>
                </a:cubicBezTo>
                <a:cubicBezTo>
                  <a:pt x="18184" y="16256"/>
                  <a:pt x="18233" y="15692"/>
                  <a:pt x="18285" y="15092"/>
                </a:cubicBezTo>
                <a:cubicBezTo>
                  <a:pt x="18256" y="15037"/>
                  <a:pt x="18218" y="14961"/>
                  <a:pt x="18179" y="14886"/>
                </a:cubicBezTo>
                <a:cubicBezTo>
                  <a:pt x="18184" y="14804"/>
                  <a:pt x="18189" y="14721"/>
                  <a:pt x="18193" y="14639"/>
                </a:cubicBezTo>
                <a:cubicBezTo>
                  <a:pt x="18145" y="14620"/>
                  <a:pt x="18097" y="14601"/>
                  <a:pt x="18065" y="14589"/>
                </a:cubicBezTo>
                <a:cubicBezTo>
                  <a:pt x="18035" y="14911"/>
                  <a:pt x="18014" y="15151"/>
                  <a:pt x="17975" y="15574"/>
                </a:cubicBezTo>
                <a:cubicBezTo>
                  <a:pt x="17968" y="15105"/>
                  <a:pt x="17964" y="14832"/>
                  <a:pt x="17959" y="14533"/>
                </a:cubicBezTo>
                <a:cubicBezTo>
                  <a:pt x="17842" y="14474"/>
                  <a:pt x="17706" y="14406"/>
                  <a:pt x="17570" y="14337"/>
                </a:cubicBezTo>
                <a:cubicBezTo>
                  <a:pt x="17540" y="14995"/>
                  <a:pt x="17542" y="14982"/>
                  <a:pt x="17451" y="14564"/>
                </a:cubicBezTo>
                <a:cubicBezTo>
                  <a:pt x="17424" y="14442"/>
                  <a:pt x="17383" y="14366"/>
                  <a:pt x="17348" y="14356"/>
                </a:cubicBezTo>
                <a:cubicBezTo>
                  <a:pt x="17202" y="14315"/>
                  <a:pt x="17051" y="14411"/>
                  <a:pt x="16910" y="14255"/>
                </a:cubicBezTo>
                <a:cubicBezTo>
                  <a:pt x="16798" y="14131"/>
                  <a:pt x="16771" y="14275"/>
                  <a:pt x="16786" y="14899"/>
                </a:cubicBezTo>
                <a:cubicBezTo>
                  <a:pt x="16663" y="14049"/>
                  <a:pt x="16837" y="13985"/>
                  <a:pt x="16860" y="13756"/>
                </a:cubicBezTo>
                <a:cubicBezTo>
                  <a:pt x="16879" y="13858"/>
                  <a:pt x="16906" y="13999"/>
                  <a:pt x="16932" y="14140"/>
                </a:cubicBezTo>
                <a:cubicBezTo>
                  <a:pt x="16938" y="14055"/>
                  <a:pt x="16944" y="13969"/>
                  <a:pt x="16950" y="13884"/>
                </a:cubicBezTo>
                <a:cubicBezTo>
                  <a:pt x="16982" y="13753"/>
                  <a:pt x="17014" y="13623"/>
                  <a:pt x="17047" y="13493"/>
                </a:cubicBezTo>
                <a:cubicBezTo>
                  <a:pt x="17049" y="13650"/>
                  <a:pt x="17051" y="13808"/>
                  <a:pt x="17054" y="14014"/>
                </a:cubicBezTo>
                <a:cubicBezTo>
                  <a:pt x="17247" y="13630"/>
                  <a:pt x="17464" y="14347"/>
                  <a:pt x="17647" y="13453"/>
                </a:cubicBezTo>
                <a:cubicBezTo>
                  <a:pt x="17646" y="13419"/>
                  <a:pt x="17645" y="13320"/>
                  <a:pt x="17645" y="13288"/>
                </a:cubicBezTo>
                <a:cubicBezTo>
                  <a:pt x="17726" y="13460"/>
                  <a:pt x="17813" y="13643"/>
                  <a:pt x="17893" y="13814"/>
                </a:cubicBezTo>
                <a:cubicBezTo>
                  <a:pt x="17882" y="13841"/>
                  <a:pt x="17856" y="13914"/>
                  <a:pt x="17821" y="14006"/>
                </a:cubicBezTo>
                <a:cubicBezTo>
                  <a:pt x="18014" y="14475"/>
                  <a:pt x="18179" y="14319"/>
                  <a:pt x="18321" y="13553"/>
                </a:cubicBezTo>
                <a:cubicBezTo>
                  <a:pt x="18318" y="13537"/>
                  <a:pt x="18304" y="13456"/>
                  <a:pt x="18286" y="13349"/>
                </a:cubicBezTo>
                <a:cubicBezTo>
                  <a:pt x="18327" y="13312"/>
                  <a:pt x="18361" y="13280"/>
                  <a:pt x="18400" y="13245"/>
                </a:cubicBezTo>
                <a:cubicBezTo>
                  <a:pt x="18400" y="13620"/>
                  <a:pt x="18400" y="13969"/>
                  <a:pt x="18400" y="14457"/>
                </a:cubicBezTo>
                <a:cubicBezTo>
                  <a:pt x="18433" y="14175"/>
                  <a:pt x="18451" y="14023"/>
                  <a:pt x="18480" y="13776"/>
                </a:cubicBezTo>
                <a:cubicBezTo>
                  <a:pt x="18480" y="14070"/>
                  <a:pt x="18480" y="14227"/>
                  <a:pt x="18480" y="14434"/>
                </a:cubicBezTo>
                <a:cubicBezTo>
                  <a:pt x="18620" y="14037"/>
                  <a:pt x="18544" y="13704"/>
                  <a:pt x="18456" y="13312"/>
                </a:cubicBezTo>
                <a:cubicBezTo>
                  <a:pt x="18564" y="13348"/>
                  <a:pt x="18640" y="13374"/>
                  <a:pt x="18715" y="13398"/>
                </a:cubicBezTo>
                <a:cubicBezTo>
                  <a:pt x="18716" y="13449"/>
                  <a:pt x="18717" y="13502"/>
                  <a:pt x="18718" y="13553"/>
                </a:cubicBezTo>
                <a:cubicBezTo>
                  <a:pt x="18690" y="13611"/>
                  <a:pt x="18663" y="13670"/>
                  <a:pt x="18630" y="13739"/>
                </a:cubicBezTo>
                <a:cubicBezTo>
                  <a:pt x="18783" y="14320"/>
                  <a:pt x="18718" y="13258"/>
                  <a:pt x="18795" y="13193"/>
                </a:cubicBezTo>
                <a:cubicBezTo>
                  <a:pt x="18851" y="13730"/>
                  <a:pt x="18913" y="13702"/>
                  <a:pt x="18965" y="13030"/>
                </a:cubicBezTo>
                <a:cubicBezTo>
                  <a:pt x="18978" y="13188"/>
                  <a:pt x="18988" y="13302"/>
                  <a:pt x="18992" y="13346"/>
                </a:cubicBezTo>
                <a:cubicBezTo>
                  <a:pt x="19078" y="13448"/>
                  <a:pt x="19136" y="13548"/>
                  <a:pt x="19194" y="13577"/>
                </a:cubicBezTo>
                <a:cubicBezTo>
                  <a:pt x="19264" y="13612"/>
                  <a:pt x="19334" y="13586"/>
                  <a:pt x="19411" y="13586"/>
                </a:cubicBezTo>
                <a:cubicBezTo>
                  <a:pt x="19411" y="13567"/>
                  <a:pt x="19408" y="13404"/>
                  <a:pt x="19408" y="13357"/>
                </a:cubicBezTo>
                <a:cubicBezTo>
                  <a:pt x="19529" y="13456"/>
                  <a:pt x="19644" y="13550"/>
                  <a:pt x="19745" y="13634"/>
                </a:cubicBezTo>
                <a:cubicBezTo>
                  <a:pt x="19781" y="13189"/>
                  <a:pt x="19818" y="12742"/>
                  <a:pt x="19855" y="12295"/>
                </a:cubicBezTo>
                <a:cubicBezTo>
                  <a:pt x="19866" y="12304"/>
                  <a:pt x="19877" y="12311"/>
                  <a:pt x="19888" y="12321"/>
                </a:cubicBezTo>
                <a:cubicBezTo>
                  <a:pt x="19903" y="12657"/>
                  <a:pt x="19918" y="12994"/>
                  <a:pt x="19933" y="13333"/>
                </a:cubicBezTo>
                <a:cubicBezTo>
                  <a:pt x="20114" y="13346"/>
                  <a:pt x="19993" y="12256"/>
                  <a:pt x="20090" y="12019"/>
                </a:cubicBezTo>
                <a:cubicBezTo>
                  <a:pt x="20121" y="12499"/>
                  <a:pt x="20153" y="12979"/>
                  <a:pt x="20184" y="13461"/>
                </a:cubicBezTo>
                <a:cubicBezTo>
                  <a:pt x="20195" y="13439"/>
                  <a:pt x="20207" y="13418"/>
                  <a:pt x="20218" y="13397"/>
                </a:cubicBezTo>
                <a:cubicBezTo>
                  <a:pt x="20202" y="13057"/>
                  <a:pt x="20185" y="12716"/>
                  <a:pt x="20165" y="12295"/>
                </a:cubicBezTo>
                <a:cubicBezTo>
                  <a:pt x="20209" y="12272"/>
                  <a:pt x="20272" y="12238"/>
                  <a:pt x="20346" y="12198"/>
                </a:cubicBezTo>
                <a:cubicBezTo>
                  <a:pt x="20346" y="12163"/>
                  <a:pt x="20346" y="12098"/>
                  <a:pt x="20346" y="12032"/>
                </a:cubicBezTo>
                <a:cubicBezTo>
                  <a:pt x="20361" y="12065"/>
                  <a:pt x="20375" y="12099"/>
                  <a:pt x="20389" y="12133"/>
                </a:cubicBezTo>
                <a:cubicBezTo>
                  <a:pt x="20364" y="12315"/>
                  <a:pt x="20329" y="12479"/>
                  <a:pt x="20315" y="12685"/>
                </a:cubicBezTo>
                <a:cubicBezTo>
                  <a:pt x="20297" y="12960"/>
                  <a:pt x="20294" y="13266"/>
                  <a:pt x="20280" y="13707"/>
                </a:cubicBezTo>
                <a:cubicBezTo>
                  <a:pt x="20357" y="13080"/>
                  <a:pt x="20416" y="12602"/>
                  <a:pt x="20486" y="12030"/>
                </a:cubicBezTo>
                <a:cubicBezTo>
                  <a:pt x="20486" y="12397"/>
                  <a:pt x="20486" y="12627"/>
                  <a:pt x="20486" y="12803"/>
                </a:cubicBezTo>
                <a:cubicBezTo>
                  <a:pt x="20531" y="12575"/>
                  <a:pt x="20577" y="12340"/>
                  <a:pt x="20626" y="12087"/>
                </a:cubicBezTo>
                <a:cubicBezTo>
                  <a:pt x="20659" y="12352"/>
                  <a:pt x="20682" y="12542"/>
                  <a:pt x="20715" y="12808"/>
                </a:cubicBezTo>
                <a:cubicBezTo>
                  <a:pt x="20721" y="12535"/>
                  <a:pt x="20724" y="12378"/>
                  <a:pt x="20730" y="12112"/>
                </a:cubicBezTo>
                <a:cubicBezTo>
                  <a:pt x="20803" y="12222"/>
                  <a:pt x="20870" y="12323"/>
                  <a:pt x="20943" y="12432"/>
                </a:cubicBezTo>
                <a:cubicBezTo>
                  <a:pt x="20951" y="12254"/>
                  <a:pt x="20964" y="11958"/>
                  <a:pt x="20978" y="11655"/>
                </a:cubicBezTo>
                <a:cubicBezTo>
                  <a:pt x="20823" y="11655"/>
                  <a:pt x="20687" y="11655"/>
                  <a:pt x="20551" y="11655"/>
                </a:cubicBezTo>
                <a:cubicBezTo>
                  <a:pt x="20567" y="10926"/>
                  <a:pt x="20586" y="10868"/>
                  <a:pt x="20706" y="11117"/>
                </a:cubicBezTo>
                <a:close/>
              </a:path>
            </a:pathLst>
          </a:custGeom>
        </p:spPr>
        <p:txBody>
          <a:bodyPr/>
          <a:lstStyle/>
          <a:p>
            <a:pPr defTabSz="642937">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p>
        </p:txBody>
      </p:sp>
      <p:sp>
        <p:nvSpPr>
          <p:cNvPr id="890" name="Title"/>
          <p:cNvSpPr txBox="1">
            <a:spLocks noGrp="1"/>
          </p:cNvSpPr>
          <p:nvPr>
            <p:ph type="title"/>
          </p:nvPr>
        </p:nvSpPr>
        <p:spPr>
          <a:xfrm>
            <a:off x="11640564" y="1805157"/>
            <a:ext cx="10504592" cy="984569"/>
          </a:xfrm>
          <a:prstGeom prst="rect">
            <a:avLst/>
          </a:prstGeom>
        </p:spPr>
        <p:txBody>
          <a:bodyPr/>
          <a:lstStyle/>
          <a:p>
            <a:r>
              <a:rPr lang="fr-FR" sz="4400" dirty="0"/>
              <a:t>Sommaire</a:t>
            </a:r>
            <a:endParaRPr sz="4400" dirty="0"/>
          </a:p>
        </p:txBody>
      </p:sp>
      <p:sp>
        <p:nvSpPr>
          <p:cNvPr id="891" name="Shape"/>
          <p:cNvSpPr>
            <a:spLocks noGrp="1"/>
          </p:cNvSpPr>
          <p:nvPr>
            <p:ph type="body" idx="15"/>
          </p:nvPr>
        </p:nvSpPr>
        <p:spPr>
          <a:xfrm>
            <a:off x="3495617" y="6242267"/>
            <a:ext cx="1236455" cy="1178650"/>
          </a:xfrm>
          <a:custGeom>
            <a:avLst/>
            <a:gdLst/>
            <a:ahLst/>
            <a:cxnLst>
              <a:cxn ang="0">
                <a:pos x="wd2" y="hd2"/>
              </a:cxn>
              <a:cxn ang="5400000">
                <a:pos x="wd2" y="hd2"/>
              </a:cxn>
              <a:cxn ang="10800000">
                <a:pos x="wd2" y="hd2"/>
              </a:cxn>
              <a:cxn ang="16200000">
                <a:pos x="wd2" y="hd2"/>
              </a:cxn>
            </a:cxnLst>
            <a:rect l="0" t="0" r="r" b="b"/>
            <a:pathLst>
              <a:path w="21568" h="21583" extrusionOk="0">
                <a:moveTo>
                  <a:pt x="16592" y="2"/>
                </a:moveTo>
                <a:cubicBezTo>
                  <a:pt x="16492" y="-9"/>
                  <a:pt x="16386" y="16"/>
                  <a:pt x="16290" y="57"/>
                </a:cubicBezTo>
                <a:cubicBezTo>
                  <a:pt x="16249" y="74"/>
                  <a:pt x="16225" y="182"/>
                  <a:pt x="16193" y="245"/>
                </a:cubicBezTo>
                <a:cubicBezTo>
                  <a:pt x="16240" y="268"/>
                  <a:pt x="16289" y="302"/>
                  <a:pt x="16336" y="306"/>
                </a:cubicBezTo>
                <a:cubicBezTo>
                  <a:pt x="16441" y="316"/>
                  <a:pt x="16545" y="312"/>
                  <a:pt x="16650" y="312"/>
                </a:cubicBezTo>
                <a:cubicBezTo>
                  <a:pt x="16653" y="348"/>
                  <a:pt x="16656" y="380"/>
                  <a:pt x="16659" y="416"/>
                </a:cubicBezTo>
                <a:cubicBezTo>
                  <a:pt x="16603" y="443"/>
                  <a:pt x="16546" y="497"/>
                  <a:pt x="16491" y="495"/>
                </a:cubicBezTo>
                <a:cubicBezTo>
                  <a:pt x="16260" y="486"/>
                  <a:pt x="16030" y="460"/>
                  <a:pt x="15799" y="440"/>
                </a:cubicBezTo>
                <a:cubicBezTo>
                  <a:pt x="15671" y="429"/>
                  <a:pt x="15542" y="420"/>
                  <a:pt x="15414" y="404"/>
                </a:cubicBezTo>
                <a:cubicBezTo>
                  <a:pt x="15307" y="390"/>
                  <a:pt x="15200" y="344"/>
                  <a:pt x="15095" y="355"/>
                </a:cubicBezTo>
                <a:cubicBezTo>
                  <a:pt x="14983" y="367"/>
                  <a:pt x="14871" y="428"/>
                  <a:pt x="14731" y="477"/>
                </a:cubicBezTo>
                <a:cubicBezTo>
                  <a:pt x="14755" y="314"/>
                  <a:pt x="14770" y="216"/>
                  <a:pt x="14785" y="118"/>
                </a:cubicBezTo>
                <a:cubicBezTo>
                  <a:pt x="14476" y="3"/>
                  <a:pt x="14417" y="373"/>
                  <a:pt x="14295" y="623"/>
                </a:cubicBezTo>
                <a:cubicBezTo>
                  <a:pt x="14133" y="296"/>
                  <a:pt x="13756" y="295"/>
                  <a:pt x="13548" y="550"/>
                </a:cubicBezTo>
                <a:cubicBezTo>
                  <a:pt x="13464" y="495"/>
                  <a:pt x="13378" y="393"/>
                  <a:pt x="13343" y="422"/>
                </a:cubicBezTo>
                <a:cubicBezTo>
                  <a:pt x="13121" y="604"/>
                  <a:pt x="12922" y="745"/>
                  <a:pt x="12643" y="616"/>
                </a:cubicBezTo>
                <a:cubicBezTo>
                  <a:pt x="12449" y="527"/>
                  <a:pt x="12219" y="591"/>
                  <a:pt x="12006" y="586"/>
                </a:cubicBezTo>
                <a:cubicBezTo>
                  <a:pt x="11905" y="584"/>
                  <a:pt x="11803" y="567"/>
                  <a:pt x="11704" y="586"/>
                </a:cubicBezTo>
                <a:cubicBezTo>
                  <a:pt x="11466" y="631"/>
                  <a:pt x="11225" y="671"/>
                  <a:pt x="10991" y="750"/>
                </a:cubicBezTo>
                <a:cubicBezTo>
                  <a:pt x="10704" y="848"/>
                  <a:pt x="10421" y="982"/>
                  <a:pt x="10136" y="1097"/>
                </a:cubicBezTo>
                <a:cubicBezTo>
                  <a:pt x="10040" y="1136"/>
                  <a:pt x="9932" y="1221"/>
                  <a:pt x="9847" y="1188"/>
                </a:cubicBezTo>
                <a:cubicBezTo>
                  <a:pt x="9372" y="1005"/>
                  <a:pt x="8962" y="1257"/>
                  <a:pt x="8548" y="1541"/>
                </a:cubicBezTo>
                <a:cubicBezTo>
                  <a:pt x="8169" y="1799"/>
                  <a:pt x="7784" y="2030"/>
                  <a:pt x="7395" y="2252"/>
                </a:cubicBezTo>
                <a:cubicBezTo>
                  <a:pt x="7186" y="2372"/>
                  <a:pt x="6961" y="2441"/>
                  <a:pt x="6745" y="2538"/>
                </a:cubicBezTo>
                <a:cubicBezTo>
                  <a:pt x="5965" y="2891"/>
                  <a:pt x="5188" y="3250"/>
                  <a:pt x="4406" y="3596"/>
                </a:cubicBezTo>
                <a:cubicBezTo>
                  <a:pt x="4214" y="3682"/>
                  <a:pt x="4011" y="3714"/>
                  <a:pt x="3815" y="3785"/>
                </a:cubicBezTo>
                <a:cubicBezTo>
                  <a:pt x="3506" y="3897"/>
                  <a:pt x="3188" y="3983"/>
                  <a:pt x="2893" y="4150"/>
                </a:cubicBezTo>
                <a:cubicBezTo>
                  <a:pt x="2407" y="4424"/>
                  <a:pt x="1934" y="4749"/>
                  <a:pt x="1459" y="5062"/>
                </a:cubicBezTo>
                <a:cubicBezTo>
                  <a:pt x="1365" y="5124"/>
                  <a:pt x="1283" y="5228"/>
                  <a:pt x="1195" y="5311"/>
                </a:cubicBezTo>
                <a:cubicBezTo>
                  <a:pt x="1210" y="5357"/>
                  <a:pt x="1226" y="5400"/>
                  <a:pt x="1242" y="5445"/>
                </a:cubicBezTo>
                <a:cubicBezTo>
                  <a:pt x="1678" y="5255"/>
                  <a:pt x="2113" y="5064"/>
                  <a:pt x="2549" y="4874"/>
                </a:cubicBezTo>
                <a:cubicBezTo>
                  <a:pt x="2555" y="4900"/>
                  <a:pt x="2564" y="4927"/>
                  <a:pt x="2570" y="4953"/>
                </a:cubicBezTo>
                <a:cubicBezTo>
                  <a:pt x="2474" y="5018"/>
                  <a:pt x="2378" y="5106"/>
                  <a:pt x="2277" y="5147"/>
                </a:cubicBezTo>
                <a:cubicBezTo>
                  <a:pt x="1845" y="5322"/>
                  <a:pt x="1413" y="5491"/>
                  <a:pt x="977" y="5646"/>
                </a:cubicBezTo>
                <a:cubicBezTo>
                  <a:pt x="734" y="5732"/>
                  <a:pt x="576" y="5952"/>
                  <a:pt x="592" y="6193"/>
                </a:cubicBezTo>
                <a:cubicBezTo>
                  <a:pt x="732" y="6230"/>
                  <a:pt x="865" y="6268"/>
                  <a:pt x="998" y="6303"/>
                </a:cubicBezTo>
                <a:cubicBezTo>
                  <a:pt x="1000" y="6332"/>
                  <a:pt x="1005" y="6358"/>
                  <a:pt x="1007" y="6388"/>
                </a:cubicBezTo>
                <a:cubicBezTo>
                  <a:pt x="761" y="6533"/>
                  <a:pt x="419" y="6398"/>
                  <a:pt x="286" y="6868"/>
                </a:cubicBezTo>
                <a:cubicBezTo>
                  <a:pt x="456" y="7047"/>
                  <a:pt x="436" y="7105"/>
                  <a:pt x="80" y="7428"/>
                </a:cubicBezTo>
                <a:cubicBezTo>
                  <a:pt x="296" y="7412"/>
                  <a:pt x="480" y="7400"/>
                  <a:pt x="688" y="7385"/>
                </a:cubicBezTo>
                <a:cubicBezTo>
                  <a:pt x="494" y="7693"/>
                  <a:pt x="126" y="7500"/>
                  <a:pt x="1" y="8006"/>
                </a:cubicBezTo>
                <a:cubicBezTo>
                  <a:pt x="97" y="7971"/>
                  <a:pt x="165" y="7951"/>
                  <a:pt x="231" y="7927"/>
                </a:cubicBezTo>
                <a:cubicBezTo>
                  <a:pt x="351" y="7884"/>
                  <a:pt x="467" y="7835"/>
                  <a:pt x="588" y="7799"/>
                </a:cubicBezTo>
                <a:cubicBezTo>
                  <a:pt x="876" y="7712"/>
                  <a:pt x="1166" y="7633"/>
                  <a:pt x="1455" y="7549"/>
                </a:cubicBezTo>
                <a:cubicBezTo>
                  <a:pt x="1584" y="7512"/>
                  <a:pt x="1711" y="7468"/>
                  <a:pt x="1841" y="7440"/>
                </a:cubicBezTo>
                <a:cubicBezTo>
                  <a:pt x="1848" y="7439"/>
                  <a:pt x="1869" y="7544"/>
                  <a:pt x="1879" y="7586"/>
                </a:cubicBezTo>
                <a:cubicBezTo>
                  <a:pt x="2276" y="7512"/>
                  <a:pt x="2605" y="6999"/>
                  <a:pt x="3094" y="7282"/>
                </a:cubicBezTo>
                <a:cubicBezTo>
                  <a:pt x="2357" y="7676"/>
                  <a:pt x="1648" y="8053"/>
                  <a:pt x="940" y="8431"/>
                </a:cubicBezTo>
                <a:cubicBezTo>
                  <a:pt x="940" y="8442"/>
                  <a:pt x="939" y="8451"/>
                  <a:pt x="940" y="8462"/>
                </a:cubicBezTo>
                <a:cubicBezTo>
                  <a:pt x="1094" y="8433"/>
                  <a:pt x="1250" y="8404"/>
                  <a:pt x="1363" y="8383"/>
                </a:cubicBezTo>
                <a:cubicBezTo>
                  <a:pt x="1256" y="8490"/>
                  <a:pt x="1135" y="8615"/>
                  <a:pt x="1015" y="8735"/>
                </a:cubicBezTo>
                <a:cubicBezTo>
                  <a:pt x="954" y="8716"/>
                  <a:pt x="892" y="8700"/>
                  <a:pt x="831" y="8650"/>
                </a:cubicBezTo>
                <a:cubicBezTo>
                  <a:pt x="798" y="8624"/>
                  <a:pt x="714" y="8642"/>
                  <a:pt x="697" y="8681"/>
                </a:cubicBezTo>
                <a:cubicBezTo>
                  <a:pt x="672" y="8735"/>
                  <a:pt x="668" y="8838"/>
                  <a:pt x="688" y="8900"/>
                </a:cubicBezTo>
                <a:cubicBezTo>
                  <a:pt x="746" y="9078"/>
                  <a:pt x="843" y="9181"/>
                  <a:pt x="965" y="9228"/>
                </a:cubicBezTo>
                <a:cubicBezTo>
                  <a:pt x="968" y="9255"/>
                  <a:pt x="970" y="9280"/>
                  <a:pt x="973" y="9307"/>
                </a:cubicBezTo>
                <a:cubicBezTo>
                  <a:pt x="1019" y="9300"/>
                  <a:pt x="1065" y="9290"/>
                  <a:pt x="1112" y="9283"/>
                </a:cubicBezTo>
                <a:cubicBezTo>
                  <a:pt x="1199" y="9290"/>
                  <a:pt x="1248" y="9346"/>
                  <a:pt x="1271" y="9435"/>
                </a:cubicBezTo>
                <a:cubicBezTo>
                  <a:pt x="1187" y="9483"/>
                  <a:pt x="1103" y="9533"/>
                  <a:pt x="1019" y="9581"/>
                </a:cubicBezTo>
                <a:cubicBezTo>
                  <a:pt x="1013" y="9579"/>
                  <a:pt x="1005" y="9577"/>
                  <a:pt x="998" y="9575"/>
                </a:cubicBezTo>
                <a:cubicBezTo>
                  <a:pt x="988" y="9593"/>
                  <a:pt x="985" y="9598"/>
                  <a:pt x="982" y="9605"/>
                </a:cubicBezTo>
                <a:cubicBezTo>
                  <a:pt x="959" y="9618"/>
                  <a:pt x="937" y="9629"/>
                  <a:pt x="915" y="9642"/>
                </a:cubicBezTo>
                <a:cubicBezTo>
                  <a:pt x="936" y="9679"/>
                  <a:pt x="951" y="9702"/>
                  <a:pt x="969" y="9733"/>
                </a:cubicBezTo>
                <a:cubicBezTo>
                  <a:pt x="965" y="9808"/>
                  <a:pt x="965" y="9884"/>
                  <a:pt x="977" y="9958"/>
                </a:cubicBezTo>
                <a:cubicBezTo>
                  <a:pt x="923" y="9986"/>
                  <a:pt x="870" y="10011"/>
                  <a:pt x="797" y="10049"/>
                </a:cubicBezTo>
                <a:cubicBezTo>
                  <a:pt x="885" y="10163"/>
                  <a:pt x="962" y="10247"/>
                  <a:pt x="1040" y="10353"/>
                </a:cubicBezTo>
                <a:cubicBezTo>
                  <a:pt x="1054" y="10486"/>
                  <a:pt x="1053" y="10627"/>
                  <a:pt x="994" y="10779"/>
                </a:cubicBezTo>
                <a:cubicBezTo>
                  <a:pt x="905" y="11008"/>
                  <a:pt x="1293" y="11361"/>
                  <a:pt x="1501" y="11223"/>
                </a:cubicBezTo>
                <a:cubicBezTo>
                  <a:pt x="1665" y="11114"/>
                  <a:pt x="1667" y="11257"/>
                  <a:pt x="1686" y="11332"/>
                </a:cubicBezTo>
                <a:cubicBezTo>
                  <a:pt x="1608" y="11492"/>
                  <a:pt x="1549" y="11607"/>
                  <a:pt x="1506" y="11697"/>
                </a:cubicBezTo>
                <a:cubicBezTo>
                  <a:pt x="1433" y="11715"/>
                  <a:pt x="1324" y="11707"/>
                  <a:pt x="1313" y="11752"/>
                </a:cubicBezTo>
                <a:cubicBezTo>
                  <a:pt x="1286" y="11858"/>
                  <a:pt x="1275" y="12017"/>
                  <a:pt x="1313" y="12105"/>
                </a:cubicBezTo>
                <a:cubicBezTo>
                  <a:pt x="1399" y="12302"/>
                  <a:pt x="1518" y="12471"/>
                  <a:pt x="1610" y="12628"/>
                </a:cubicBezTo>
                <a:cubicBezTo>
                  <a:pt x="1317" y="12641"/>
                  <a:pt x="1130" y="12818"/>
                  <a:pt x="1091" y="13102"/>
                </a:cubicBezTo>
                <a:cubicBezTo>
                  <a:pt x="999" y="13173"/>
                  <a:pt x="898" y="13254"/>
                  <a:pt x="856" y="13376"/>
                </a:cubicBezTo>
                <a:cubicBezTo>
                  <a:pt x="727" y="13753"/>
                  <a:pt x="983" y="13793"/>
                  <a:pt x="1124" y="13941"/>
                </a:cubicBezTo>
                <a:cubicBezTo>
                  <a:pt x="1049" y="13959"/>
                  <a:pt x="986" y="13957"/>
                  <a:pt x="923" y="13953"/>
                </a:cubicBezTo>
                <a:cubicBezTo>
                  <a:pt x="727" y="13943"/>
                  <a:pt x="660" y="14071"/>
                  <a:pt x="751" y="14312"/>
                </a:cubicBezTo>
                <a:cubicBezTo>
                  <a:pt x="791" y="14419"/>
                  <a:pt x="850" y="14525"/>
                  <a:pt x="919" y="14592"/>
                </a:cubicBezTo>
                <a:cubicBezTo>
                  <a:pt x="1129" y="14798"/>
                  <a:pt x="1134" y="14791"/>
                  <a:pt x="936" y="15103"/>
                </a:cubicBezTo>
                <a:cubicBezTo>
                  <a:pt x="1078" y="15261"/>
                  <a:pt x="1202" y="15462"/>
                  <a:pt x="1359" y="15559"/>
                </a:cubicBezTo>
                <a:cubicBezTo>
                  <a:pt x="1520" y="15659"/>
                  <a:pt x="1712" y="15651"/>
                  <a:pt x="1887" y="15711"/>
                </a:cubicBezTo>
                <a:cubicBezTo>
                  <a:pt x="1946" y="15731"/>
                  <a:pt x="2021" y="15806"/>
                  <a:pt x="2038" y="15881"/>
                </a:cubicBezTo>
                <a:cubicBezTo>
                  <a:pt x="2056" y="15961"/>
                  <a:pt x="2015" y="16067"/>
                  <a:pt x="1992" y="16210"/>
                </a:cubicBezTo>
                <a:cubicBezTo>
                  <a:pt x="1826" y="15931"/>
                  <a:pt x="1771" y="15873"/>
                  <a:pt x="1610" y="16015"/>
                </a:cubicBezTo>
                <a:cubicBezTo>
                  <a:pt x="1335" y="16260"/>
                  <a:pt x="977" y="16418"/>
                  <a:pt x="927" y="17019"/>
                </a:cubicBezTo>
                <a:cubicBezTo>
                  <a:pt x="683" y="17155"/>
                  <a:pt x="331" y="17611"/>
                  <a:pt x="219" y="17955"/>
                </a:cubicBezTo>
                <a:cubicBezTo>
                  <a:pt x="200" y="18012"/>
                  <a:pt x="173" y="18090"/>
                  <a:pt x="185" y="18138"/>
                </a:cubicBezTo>
                <a:cubicBezTo>
                  <a:pt x="250" y="18389"/>
                  <a:pt x="165" y="18556"/>
                  <a:pt x="59" y="18734"/>
                </a:cubicBezTo>
                <a:cubicBezTo>
                  <a:pt x="15" y="18809"/>
                  <a:pt x="-16" y="18968"/>
                  <a:pt x="9" y="19044"/>
                </a:cubicBezTo>
                <a:cubicBezTo>
                  <a:pt x="30" y="19107"/>
                  <a:pt x="142" y="19104"/>
                  <a:pt x="215" y="19129"/>
                </a:cubicBezTo>
                <a:cubicBezTo>
                  <a:pt x="239" y="19137"/>
                  <a:pt x="265" y="19138"/>
                  <a:pt x="311" y="19141"/>
                </a:cubicBezTo>
                <a:cubicBezTo>
                  <a:pt x="234" y="19360"/>
                  <a:pt x="171" y="19546"/>
                  <a:pt x="85" y="19792"/>
                </a:cubicBezTo>
                <a:cubicBezTo>
                  <a:pt x="309" y="19878"/>
                  <a:pt x="538" y="19949"/>
                  <a:pt x="759" y="20053"/>
                </a:cubicBezTo>
                <a:cubicBezTo>
                  <a:pt x="1272" y="20294"/>
                  <a:pt x="1775" y="20566"/>
                  <a:pt x="2289" y="20795"/>
                </a:cubicBezTo>
                <a:cubicBezTo>
                  <a:pt x="2523" y="20900"/>
                  <a:pt x="2793" y="21055"/>
                  <a:pt x="3010" y="20978"/>
                </a:cubicBezTo>
                <a:cubicBezTo>
                  <a:pt x="3330" y="20864"/>
                  <a:pt x="3591" y="20988"/>
                  <a:pt x="3845" y="21166"/>
                </a:cubicBezTo>
                <a:cubicBezTo>
                  <a:pt x="4208" y="21421"/>
                  <a:pt x="4587" y="21536"/>
                  <a:pt x="4981" y="21580"/>
                </a:cubicBezTo>
                <a:cubicBezTo>
                  <a:pt x="5080" y="21591"/>
                  <a:pt x="5187" y="21566"/>
                  <a:pt x="5282" y="21525"/>
                </a:cubicBezTo>
                <a:cubicBezTo>
                  <a:pt x="5323" y="21508"/>
                  <a:pt x="5343" y="21406"/>
                  <a:pt x="5375" y="21343"/>
                </a:cubicBezTo>
                <a:cubicBezTo>
                  <a:pt x="5328" y="21320"/>
                  <a:pt x="5284" y="21280"/>
                  <a:pt x="5236" y="21276"/>
                </a:cubicBezTo>
                <a:cubicBezTo>
                  <a:pt x="5131" y="21266"/>
                  <a:pt x="5023" y="21276"/>
                  <a:pt x="4918" y="21276"/>
                </a:cubicBezTo>
                <a:cubicBezTo>
                  <a:pt x="4915" y="21240"/>
                  <a:pt x="4912" y="21202"/>
                  <a:pt x="4909" y="21166"/>
                </a:cubicBezTo>
                <a:cubicBezTo>
                  <a:pt x="4965" y="21139"/>
                  <a:pt x="5022" y="21085"/>
                  <a:pt x="5077" y="21087"/>
                </a:cubicBezTo>
                <a:cubicBezTo>
                  <a:pt x="5308" y="21096"/>
                  <a:pt x="5538" y="21122"/>
                  <a:pt x="5769" y="21142"/>
                </a:cubicBezTo>
                <a:cubicBezTo>
                  <a:pt x="5897" y="21153"/>
                  <a:pt x="6026" y="21168"/>
                  <a:pt x="6154" y="21184"/>
                </a:cubicBezTo>
                <a:cubicBezTo>
                  <a:pt x="6261" y="21198"/>
                  <a:pt x="6368" y="21238"/>
                  <a:pt x="6473" y="21227"/>
                </a:cubicBezTo>
                <a:cubicBezTo>
                  <a:pt x="6585" y="21215"/>
                  <a:pt x="6697" y="21154"/>
                  <a:pt x="6837" y="21105"/>
                </a:cubicBezTo>
                <a:cubicBezTo>
                  <a:pt x="6813" y="21268"/>
                  <a:pt x="6798" y="21372"/>
                  <a:pt x="6783" y="21470"/>
                </a:cubicBezTo>
                <a:cubicBezTo>
                  <a:pt x="7092" y="21585"/>
                  <a:pt x="7156" y="21209"/>
                  <a:pt x="7278" y="20959"/>
                </a:cubicBezTo>
                <a:cubicBezTo>
                  <a:pt x="7439" y="21286"/>
                  <a:pt x="7812" y="21293"/>
                  <a:pt x="8020" y="21039"/>
                </a:cubicBezTo>
                <a:cubicBezTo>
                  <a:pt x="8104" y="21093"/>
                  <a:pt x="8190" y="21189"/>
                  <a:pt x="8225" y="21160"/>
                </a:cubicBezTo>
                <a:cubicBezTo>
                  <a:pt x="8447" y="20978"/>
                  <a:pt x="8651" y="20837"/>
                  <a:pt x="8929" y="20966"/>
                </a:cubicBezTo>
                <a:cubicBezTo>
                  <a:pt x="9124" y="21055"/>
                  <a:pt x="9349" y="20997"/>
                  <a:pt x="9562" y="21002"/>
                </a:cubicBezTo>
                <a:cubicBezTo>
                  <a:pt x="9663" y="21004"/>
                  <a:pt x="9769" y="21021"/>
                  <a:pt x="9868" y="21002"/>
                </a:cubicBezTo>
                <a:cubicBezTo>
                  <a:pt x="10107" y="20957"/>
                  <a:pt x="10343" y="20911"/>
                  <a:pt x="10577" y="20832"/>
                </a:cubicBezTo>
                <a:cubicBezTo>
                  <a:pt x="10864" y="20734"/>
                  <a:pt x="11147" y="20600"/>
                  <a:pt x="11432" y="20485"/>
                </a:cubicBezTo>
                <a:cubicBezTo>
                  <a:pt x="11528" y="20446"/>
                  <a:pt x="11636" y="20361"/>
                  <a:pt x="11721" y="20394"/>
                </a:cubicBezTo>
                <a:cubicBezTo>
                  <a:pt x="12196" y="20577"/>
                  <a:pt x="12606" y="20331"/>
                  <a:pt x="13020" y="20047"/>
                </a:cubicBezTo>
                <a:cubicBezTo>
                  <a:pt x="13399" y="19789"/>
                  <a:pt x="13788" y="19552"/>
                  <a:pt x="14177" y="19330"/>
                </a:cubicBezTo>
                <a:cubicBezTo>
                  <a:pt x="14386" y="19210"/>
                  <a:pt x="14607" y="19147"/>
                  <a:pt x="14823" y="19050"/>
                </a:cubicBezTo>
                <a:cubicBezTo>
                  <a:pt x="15603" y="18697"/>
                  <a:pt x="16380" y="18332"/>
                  <a:pt x="17162" y="17986"/>
                </a:cubicBezTo>
                <a:cubicBezTo>
                  <a:pt x="17354" y="17900"/>
                  <a:pt x="17561" y="17868"/>
                  <a:pt x="17757" y="17797"/>
                </a:cubicBezTo>
                <a:cubicBezTo>
                  <a:pt x="18066" y="17685"/>
                  <a:pt x="18380" y="17605"/>
                  <a:pt x="18675" y="17438"/>
                </a:cubicBezTo>
                <a:cubicBezTo>
                  <a:pt x="19161" y="17164"/>
                  <a:pt x="19634" y="16833"/>
                  <a:pt x="20109" y="16520"/>
                </a:cubicBezTo>
                <a:cubicBezTo>
                  <a:pt x="20203" y="16458"/>
                  <a:pt x="20285" y="16360"/>
                  <a:pt x="20373" y="16277"/>
                </a:cubicBezTo>
                <a:cubicBezTo>
                  <a:pt x="20358" y="16231"/>
                  <a:pt x="20342" y="16182"/>
                  <a:pt x="20326" y="16137"/>
                </a:cubicBezTo>
                <a:cubicBezTo>
                  <a:pt x="19890" y="16327"/>
                  <a:pt x="19455" y="16518"/>
                  <a:pt x="19019" y="16708"/>
                </a:cubicBezTo>
                <a:cubicBezTo>
                  <a:pt x="19013" y="16682"/>
                  <a:pt x="19008" y="16655"/>
                  <a:pt x="19002" y="16629"/>
                </a:cubicBezTo>
                <a:cubicBezTo>
                  <a:pt x="19099" y="16564"/>
                  <a:pt x="19190" y="16482"/>
                  <a:pt x="19291" y="16441"/>
                </a:cubicBezTo>
                <a:cubicBezTo>
                  <a:pt x="19723" y="16266"/>
                  <a:pt x="20155" y="16097"/>
                  <a:pt x="20591" y="15942"/>
                </a:cubicBezTo>
                <a:cubicBezTo>
                  <a:pt x="20834" y="15856"/>
                  <a:pt x="20992" y="15630"/>
                  <a:pt x="20976" y="15389"/>
                </a:cubicBezTo>
                <a:cubicBezTo>
                  <a:pt x="20836" y="15352"/>
                  <a:pt x="20703" y="15320"/>
                  <a:pt x="20570" y="15285"/>
                </a:cubicBezTo>
                <a:cubicBezTo>
                  <a:pt x="20568" y="15256"/>
                  <a:pt x="20567" y="15224"/>
                  <a:pt x="20565" y="15194"/>
                </a:cubicBezTo>
                <a:cubicBezTo>
                  <a:pt x="20811" y="15049"/>
                  <a:pt x="21153" y="15184"/>
                  <a:pt x="21286" y="14714"/>
                </a:cubicBezTo>
                <a:cubicBezTo>
                  <a:pt x="21116" y="14535"/>
                  <a:pt x="21136" y="14477"/>
                  <a:pt x="21492" y="14154"/>
                </a:cubicBezTo>
                <a:cubicBezTo>
                  <a:pt x="21276" y="14170"/>
                  <a:pt x="21088" y="14182"/>
                  <a:pt x="20880" y="14197"/>
                </a:cubicBezTo>
                <a:cubicBezTo>
                  <a:pt x="21074" y="13889"/>
                  <a:pt x="21442" y="14082"/>
                  <a:pt x="21567" y="13576"/>
                </a:cubicBezTo>
                <a:cubicBezTo>
                  <a:pt x="21471" y="13611"/>
                  <a:pt x="21408" y="13637"/>
                  <a:pt x="21341" y="13662"/>
                </a:cubicBezTo>
                <a:cubicBezTo>
                  <a:pt x="21222" y="13704"/>
                  <a:pt x="21101" y="13753"/>
                  <a:pt x="20980" y="13789"/>
                </a:cubicBezTo>
                <a:cubicBezTo>
                  <a:pt x="20692" y="13876"/>
                  <a:pt x="20402" y="13955"/>
                  <a:pt x="20113" y="14039"/>
                </a:cubicBezTo>
                <a:cubicBezTo>
                  <a:pt x="19984" y="14076"/>
                  <a:pt x="19857" y="14114"/>
                  <a:pt x="19727" y="14142"/>
                </a:cubicBezTo>
                <a:cubicBezTo>
                  <a:pt x="19720" y="14143"/>
                  <a:pt x="19703" y="14038"/>
                  <a:pt x="19694" y="13996"/>
                </a:cubicBezTo>
                <a:cubicBezTo>
                  <a:pt x="19297" y="14070"/>
                  <a:pt x="18968" y="14583"/>
                  <a:pt x="18478" y="14300"/>
                </a:cubicBezTo>
                <a:cubicBezTo>
                  <a:pt x="19215" y="13906"/>
                  <a:pt x="19920" y="13529"/>
                  <a:pt x="20628" y="13151"/>
                </a:cubicBezTo>
                <a:cubicBezTo>
                  <a:pt x="20628" y="13140"/>
                  <a:pt x="20629" y="13131"/>
                  <a:pt x="20628" y="13120"/>
                </a:cubicBezTo>
                <a:cubicBezTo>
                  <a:pt x="20474" y="13149"/>
                  <a:pt x="20318" y="13178"/>
                  <a:pt x="20205" y="13199"/>
                </a:cubicBezTo>
                <a:cubicBezTo>
                  <a:pt x="20312" y="13092"/>
                  <a:pt x="20437" y="12973"/>
                  <a:pt x="20557" y="12853"/>
                </a:cubicBezTo>
                <a:cubicBezTo>
                  <a:pt x="20618" y="12872"/>
                  <a:pt x="20680" y="12888"/>
                  <a:pt x="20741" y="12938"/>
                </a:cubicBezTo>
                <a:cubicBezTo>
                  <a:pt x="20774" y="12964"/>
                  <a:pt x="20854" y="12946"/>
                  <a:pt x="20871" y="12907"/>
                </a:cubicBezTo>
                <a:cubicBezTo>
                  <a:pt x="20896" y="12853"/>
                  <a:pt x="20900" y="12744"/>
                  <a:pt x="20880" y="12682"/>
                </a:cubicBezTo>
                <a:cubicBezTo>
                  <a:pt x="20822" y="12503"/>
                  <a:pt x="20725" y="12406"/>
                  <a:pt x="20603" y="12360"/>
                </a:cubicBezTo>
                <a:cubicBezTo>
                  <a:pt x="20600" y="12332"/>
                  <a:pt x="20598" y="12303"/>
                  <a:pt x="20595" y="12275"/>
                </a:cubicBezTo>
                <a:cubicBezTo>
                  <a:pt x="20549" y="12282"/>
                  <a:pt x="20503" y="12292"/>
                  <a:pt x="20456" y="12299"/>
                </a:cubicBezTo>
                <a:cubicBezTo>
                  <a:pt x="20369" y="12292"/>
                  <a:pt x="20320" y="12237"/>
                  <a:pt x="20297" y="12147"/>
                </a:cubicBezTo>
                <a:cubicBezTo>
                  <a:pt x="20381" y="12099"/>
                  <a:pt x="20465" y="12049"/>
                  <a:pt x="20549" y="12001"/>
                </a:cubicBezTo>
                <a:cubicBezTo>
                  <a:pt x="20555" y="12003"/>
                  <a:pt x="20563" y="12005"/>
                  <a:pt x="20570" y="12007"/>
                </a:cubicBezTo>
                <a:cubicBezTo>
                  <a:pt x="20580" y="11989"/>
                  <a:pt x="20583" y="11984"/>
                  <a:pt x="20586" y="11977"/>
                </a:cubicBezTo>
                <a:cubicBezTo>
                  <a:pt x="20609" y="11964"/>
                  <a:pt x="20631" y="11953"/>
                  <a:pt x="20653" y="11940"/>
                </a:cubicBezTo>
                <a:cubicBezTo>
                  <a:pt x="20631" y="11902"/>
                  <a:pt x="20617" y="11880"/>
                  <a:pt x="20599" y="11849"/>
                </a:cubicBezTo>
                <a:cubicBezTo>
                  <a:pt x="20603" y="11776"/>
                  <a:pt x="20606" y="11702"/>
                  <a:pt x="20595" y="11630"/>
                </a:cubicBezTo>
                <a:cubicBezTo>
                  <a:pt x="20649" y="11602"/>
                  <a:pt x="20699" y="11571"/>
                  <a:pt x="20771" y="11533"/>
                </a:cubicBezTo>
                <a:cubicBezTo>
                  <a:pt x="20683" y="11419"/>
                  <a:pt x="20610" y="11334"/>
                  <a:pt x="20532" y="11229"/>
                </a:cubicBezTo>
                <a:cubicBezTo>
                  <a:pt x="20518" y="11097"/>
                  <a:pt x="20519" y="10960"/>
                  <a:pt x="20578" y="10809"/>
                </a:cubicBezTo>
                <a:cubicBezTo>
                  <a:pt x="20667" y="10580"/>
                  <a:pt x="20275" y="10221"/>
                  <a:pt x="20067" y="10359"/>
                </a:cubicBezTo>
                <a:cubicBezTo>
                  <a:pt x="19903" y="10468"/>
                  <a:pt x="19905" y="10325"/>
                  <a:pt x="19886" y="10250"/>
                </a:cubicBezTo>
                <a:cubicBezTo>
                  <a:pt x="19964" y="10090"/>
                  <a:pt x="20019" y="9981"/>
                  <a:pt x="20062" y="9891"/>
                </a:cubicBezTo>
                <a:cubicBezTo>
                  <a:pt x="20135" y="9873"/>
                  <a:pt x="20248" y="9882"/>
                  <a:pt x="20259" y="9836"/>
                </a:cubicBezTo>
                <a:cubicBezTo>
                  <a:pt x="20287" y="9730"/>
                  <a:pt x="20293" y="9571"/>
                  <a:pt x="20255" y="9483"/>
                </a:cubicBezTo>
                <a:cubicBezTo>
                  <a:pt x="20169" y="9286"/>
                  <a:pt x="20050" y="9117"/>
                  <a:pt x="19958" y="8960"/>
                </a:cubicBezTo>
                <a:cubicBezTo>
                  <a:pt x="20251" y="8947"/>
                  <a:pt x="20442" y="8764"/>
                  <a:pt x="20482" y="8480"/>
                </a:cubicBezTo>
                <a:cubicBezTo>
                  <a:pt x="20573" y="8409"/>
                  <a:pt x="20670" y="8334"/>
                  <a:pt x="20712" y="8212"/>
                </a:cubicBezTo>
                <a:cubicBezTo>
                  <a:pt x="20841" y="7835"/>
                  <a:pt x="20585" y="7789"/>
                  <a:pt x="20444" y="7641"/>
                </a:cubicBezTo>
                <a:cubicBezTo>
                  <a:pt x="20519" y="7623"/>
                  <a:pt x="20582" y="7631"/>
                  <a:pt x="20645" y="7635"/>
                </a:cubicBezTo>
                <a:cubicBezTo>
                  <a:pt x="20841" y="7645"/>
                  <a:pt x="20908" y="7511"/>
                  <a:pt x="20817" y="7270"/>
                </a:cubicBezTo>
                <a:cubicBezTo>
                  <a:pt x="20777" y="7163"/>
                  <a:pt x="20718" y="7057"/>
                  <a:pt x="20649" y="6990"/>
                </a:cubicBezTo>
                <a:cubicBezTo>
                  <a:pt x="20439" y="6784"/>
                  <a:pt x="20438" y="6791"/>
                  <a:pt x="20637" y="6479"/>
                </a:cubicBezTo>
                <a:cubicBezTo>
                  <a:pt x="20494" y="6321"/>
                  <a:pt x="20366" y="6120"/>
                  <a:pt x="20209" y="6023"/>
                </a:cubicBezTo>
                <a:cubicBezTo>
                  <a:pt x="20048" y="5923"/>
                  <a:pt x="19856" y="5937"/>
                  <a:pt x="19681" y="5877"/>
                </a:cubicBezTo>
                <a:cubicBezTo>
                  <a:pt x="19622" y="5857"/>
                  <a:pt x="19547" y="5782"/>
                  <a:pt x="19530" y="5707"/>
                </a:cubicBezTo>
                <a:cubicBezTo>
                  <a:pt x="19512" y="5627"/>
                  <a:pt x="19553" y="5515"/>
                  <a:pt x="19576" y="5372"/>
                </a:cubicBezTo>
                <a:cubicBezTo>
                  <a:pt x="19742" y="5651"/>
                  <a:pt x="19801" y="5709"/>
                  <a:pt x="19962" y="5567"/>
                </a:cubicBezTo>
                <a:cubicBezTo>
                  <a:pt x="20237" y="5322"/>
                  <a:pt x="20591" y="5164"/>
                  <a:pt x="20641" y="4563"/>
                </a:cubicBezTo>
                <a:cubicBezTo>
                  <a:pt x="20885" y="4427"/>
                  <a:pt x="21237" y="3971"/>
                  <a:pt x="21349" y="3627"/>
                </a:cubicBezTo>
                <a:cubicBezTo>
                  <a:pt x="21368" y="3570"/>
                  <a:pt x="21395" y="3492"/>
                  <a:pt x="21383" y="3444"/>
                </a:cubicBezTo>
                <a:cubicBezTo>
                  <a:pt x="21318" y="3193"/>
                  <a:pt x="21403" y="3033"/>
                  <a:pt x="21509" y="2854"/>
                </a:cubicBezTo>
                <a:cubicBezTo>
                  <a:pt x="21553" y="2779"/>
                  <a:pt x="21584" y="2621"/>
                  <a:pt x="21559" y="2544"/>
                </a:cubicBezTo>
                <a:cubicBezTo>
                  <a:pt x="21538" y="2481"/>
                  <a:pt x="21426" y="2478"/>
                  <a:pt x="21353" y="2453"/>
                </a:cubicBezTo>
                <a:cubicBezTo>
                  <a:pt x="21329" y="2445"/>
                  <a:pt x="21303" y="2450"/>
                  <a:pt x="21257" y="2447"/>
                </a:cubicBezTo>
                <a:cubicBezTo>
                  <a:pt x="21334" y="2228"/>
                  <a:pt x="21402" y="2042"/>
                  <a:pt x="21488" y="1796"/>
                </a:cubicBezTo>
                <a:cubicBezTo>
                  <a:pt x="21263" y="1710"/>
                  <a:pt x="21034" y="1633"/>
                  <a:pt x="20813" y="1529"/>
                </a:cubicBezTo>
                <a:cubicBezTo>
                  <a:pt x="20301" y="1288"/>
                  <a:pt x="19793" y="1016"/>
                  <a:pt x="19279" y="787"/>
                </a:cubicBezTo>
                <a:cubicBezTo>
                  <a:pt x="19045" y="682"/>
                  <a:pt x="18779" y="533"/>
                  <a:pt x="18562" y="610"/>
                </a:cubicBezTo>
                <a:cubicBezTo>
                  <a:pt x="18242" y="724"/>
                  <a:pt x="17977" y="600"/>
                  <a:pt x="17723" y="422"/>
                </a:cubicBezTo>
                <a:cubicBezTo>
                  <a:pt x="17360" y="167"/>
                  <a:pt x="16986" y="46"/>
                  <a:pt x="16592" y="2"/>
                </a:cubicBezTo>
                <a:close/>
              </a:path>
            </a:pathLst>
          </a:custGeom>
        </p:spPr>
        <p:txBody>
          <a:bodyPr/>
          <a:lstStyle/>
          <a:p>
            <a:pPr defTabSz="642937">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p>
        </p:txBody>
      </p:sp>
      <p:sp>
        <p:nvSpPr>
          <p:cNvPr id="892" name="Venenatis Euismod Purus"/>
          <p:cNvSpPr txBox="1">
            <a:spLocks noGrp="1"/>
          </p:cNvSpPr>
          <p:nvPr>
            <p:ph type="body" idx="16"/>
          </p:nvPr>
        </p:nvSpPr>
        <p:spPr>
          <a:xfrm>
            <a:off x="5323222" y="6223903"/>
            <a:ext cx="6317342" cy="984568"/>
          </a:xfrm>
          <a:prstGeom prst="rect">
            <a:avLst/>
          </a:prstGeom>
        </p:spPr>
        <p:txBody>
          <a:bodyPr/>
          <a:lstStyle/>
          <a:p>
            <a:pPr>
              <a:lnSpc>
                <a:spcPct val="80000"/>
              </a:lnSpc>
            </a:pPr>
            <a:r>
              <a:rPr lang="fr-FR" sz="2800" dirty="0" smtClean="0"/>
              <a:t>Méthodologie et objectifs</a:t>
            </a:r>
            <a:r>
              <a:rPr lang="fr-FR" sz="2800" dirty="0"/>
              <a:t>			p3</a:t>
            </a:r>
            <a:endParaRPr sz="2800" dirty="0"/>
          </a:p>
        </p:txBody>
      </p:sp>
      <p:sp>
        <p:nvSpPr>
          <p:cNvPr id="894" name="Rectangle"/>
          <p:cNvSpPr>
            <a:spLocks noGrp="1"/>
          </p:cNvSpPr>
          <p:nvPr>
            <p:ph type="body" idx="17"/>
          </p:nvPr>
        </p:nvSpPr>
        <p:spPr>
          <a:prstGeom prst="rect">
            <a:avLst/>
          </a:prstGeom>
        </p:spPr>
        <p:txBody>
          <a:bodyPr/>
          <a:lstStyle/>
          <a:p>
            <a:pPr>
              <a:defRPr sz="5800">
                <a:latin typeface="Gill Sans"/>
                <a:ea typeface="Gill Sans"/>
                <a:cs typeface="Gill Sans"/>
                <a:sym typeface="Gill Sans"/>
              </a:defRPr>
            </a:pPr>
            <a:endParaRPr dirty="0"/>
          </a:p>
        </p:txBody>
      </p:sp>
      <p:sp>
        <p:nvSpPr>
          <p:cNvPr id="895" name="Line"/>
          <p:cNvSpPr>
            <a:spLocks noGrp="1"/>
          </p:cNvSpPr>
          <p:nvPr>
            <p:ph type="body" idx="18"/>
          </p:nvPr>
        </p:nvSpPr>
        <p:spPr>
          <a:xfrm>
            <a:off x="12191999" y="12260426"/>
            <a:ext cx="1" cy="371869"/>
          </a:xfrm>
          <a:prstGeom prst="line">
            <a:avLst/>
          </a:prstGeom>
        </p:spPr>
        <p:txBody>
          <a:bodyPr/>
          <a:lstStyle/>
          <a:p>
            <a:pPr>
              <a:defRPr sz="56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p>
        </p:txBody>
      </p:sp>
      <p:sp>
        <p:nvSpPr>
          <p:cNvPr id="896" name="Slide Number"/>
          <p:cNvSpPr txBox="1">
            <a:spLocks noGrp="1"/>
          </p:cNvSpPr>
          <p:nvPr>
            <p:ph type="sldNum" sz="quarter" idx="2"/>
          </p:nvPr>
        </p:nvSpPr>
        <p:spPr>
          <a:xfrm>
            <a:off x="12051220" y="11772503"/>
            <a:ext cx="281560" cy="422276"/>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2</a:t>
            </a:fld>
            <a:endParaRPr dirty="0"/>
          </a:p>
        </p:txBody>
      </p:sp>
      <p:sp>
        <p:nvSpPr>
          <p:cNvPr id="897" name="#1"/>
          <p:cNvSpPr txBox="1">
            <a:spLocks noGrp="1"/>
          </p:cNvSpPr>
          <p:nvPr>
            <p:ph type="body" idx="19"/>
          </p:nvPr>
        </p:nvSpPr>
        <p:spPr>
          <a:xfrm>
            <a:off x="3598469" y="6431439"/>
            <a:ext cx="1030752" cy="984568"/>
          </a:xfrm>
          <a:prstGeom prst="rect">
            <a:avLst/>
          </a:prstGeom>
        </p:spPr>
        <p:txBody>
          <a:bodyPr/>
          <a:lstStyle/>
          <a:p>
            <a:r>
              <a:rPr dirty="0"/>
              <a:t>#1</a:t>
            </a:r>
          </a:p>
        </p:txBody>
      </p:sp>
      <p:sp>
        <p:nvSpPr>
          <p:cNvPr id="898" name="Shape"/>
          <p:cNvSpPr>
            <a:spLocks noGrp="1"/>
          </p:cNvSpPr>
          <p:nvPr>
            <p:ph type="body" idx="20"/>
          </p:nvPr>
        </p:nvSpPr>
        <p:spPr>
          <a:xfrm>
            <a:off x="3538698" y="8761067"/>
            <a:ext cx="1236455" cy="1178650"/>
          </a:xfrm>
          <a:custGeom>
            <a:avLst/>
            <a:gdLst/>
            <a:ahLst/>
            <a:cxnLst>
              <a:cxn ang="0">
                <a:pos x="wd2" y="hd2"/>
              </a:cxn>
              <a:cxn ang="5400000">
                <a:pos x="wd2" y="hd2"/>
              </a:cxn>
              <a:cxn ang="10800000">
                <a:pos x="wd2" y="hd2"/>
              </a:cxn>
              <a:cxn ang="16200000">
                <a:pos x="wd2" y="hd2"/>
              </a:cxn>
            </a:cxnLst>
            <a:rect l="0" t="0" r="r" b="b"/>
            <a:pathLst>
              <a:path w="21568" h="21583" extrusionOk="0">
                <a:moveTo>
                  <a:pt x="16592" y="2"/>
                </a:moveTo>
                <a:cubicBezTo>
                  <a:pt x="16492" y="-9"/>
                  <a:pt x="16386" y="16"/>
                  <a:pt x="16290" y="57"/>
                </a:cubicBezTo>
                <a:cubicBezTo>
                  <a:pt x="16249" y="74"/>
                  <a:pt x="16225" y="182"/>
                  <a:pt x="16193" y="245"/>
                </a:cubicBezTo>
                <a:cubicBezTo>
                  <a:pt x="16240" y="268"/>
                  <a:pt x="16289" y="302"/>
                  <a:pt x="16336" y="306"/>
                </a:cubicBezTo>
                <a:cubicBezTo>
                  <a:pt x="16441" y="316"/>
                  <a:pt x="16545" y="312"/>
                  <a:pt x="16650" y="312"/>
                </a:cubicBezTo>
                <a:cubicBezTo>
                  <a:pt x="16653" y="348"/>
                  <a:pt x="16656" y="380"/>
                  <a:pt x="16659" y="416"/>
                </a:cubicBezTo>
                <a:cubicBezTo>
                  <a:pt x="16603" y="443"/>
                  <a:pt x="16546" y="497"/>
                  <a:pt x="16491" y="495"/>
                </a:cubicBezTo>
                <a:cubicBezTo>
                  <a:pt x="16260" y="486"/>
                  <a:pt x="16030" y="460"/>
                  <a:pt x="15799" y="440"/>
                </a:cubicBezTo>
                <a:cubicBezTo>
                  <a:pt x="15671" y="429"/>
                  <a:pt x="15542" y="420"/>
                  <a:pt x="15414" y="404"/>
                </a:cubicBezTo>
                <a:cubicBezTo>
                  <a:pt x="15307" y="390"/>
                  <a:pt x="15200" y="344"/>
                  <a:pt x="15095" y="355"/>
                </a:cubicBezTo>
                <a:cubicBezTo>
                  <a:pt x="14983" y="367"/>
                  <a:pt x="14871" y="428"/>
                  <a:pt x="14731" y="477"/>
                </a:cubicBezTo>
                <a:cubicBezTo>
                  <a:pt x="14755" y="314"/>
                  <a:pt x="14770" y="216"/>
                  <a:pt x="14785" y="118"/>
                </a:cubicBezTo>
                <a:cubicBezTo>
                  <a:pt x="14476" y="3"/>
                  <a:pt x="14417" y="373"/>
                  <a:pt x="14295" y="623"/>
                </a:cubicBezTo>
                <a:cubicBezTo>
                  <a:pt x="14133" y="296"/>
                  <a:pt x="13756" y="295"/>
                  <a:pt x="13548" y="550"/>
                </a:cubicBezTo>
                <a:cubicBezTo>
                  <a:pt x="13464" y="495"/>
                  <a:pt x="13378" y="393"/>
                  <a:pt x="13343" y="422"/>
                </a:cubicBezTo>
                <a:cubicBezTo>
                  <a:pt x="13121" y="604"/>
                  <a:pt x="12922" y="745"/>
                  <a:pt x="12643" y="616"/>
                </a:cubicBezTo>
                <a:cubicBezTo>
                  <a:pt x="12449" y="527"/>
                  <a:pt x="12219" y="591"/>
                  <a:pt x="12006" y="586"/>
                </a:cubicBezTo>
                <a:cubicBezTo>
                  <a:pt x="11905" y="584"/>
                  <a:pt x="11803" y="567"/>
                  <a:pt x="11704" y="586"/>
                </a:cubicBezTo>
                <a:cubicBezTo>
                  <a:pt x="11466" y="631"/>
                  <a:pt x="11225" y="671"/>
                  <a:pt x="10991" y="750"/>
                </a:cubicBezTo>
                <a:cubicBezTo>
                  <a:pt x="10704" y="848"/>
                  <a:pt x="10421" y="982"/>
                  <a:pt x="10136" y="1097"/>
                </a:cubicBezTo>
                <a:cubicBezTo>
                  <a:pt x="10040" y="1136"/>
                  <a:pt x="9932" y="1221"/>
                  <a:pt x="9847" y="1188"/>
                </a:cubicBezTo>
                <a:cubicBezTo>
                  <a:pt x="9372" y="1005"/>
                  <a:pt x="8962" y="1257"/>
                  <a:pt x="8548" y="1541"/>
                </a:cubicBezTo>
                <a:cubicBezTo>
                  <a:pt x="8169" y="1799"/>
                  <a:pt x="7784" y="2030"/>
                  <a:pt x="7395" y="2252"/>
                </a:cubicBezTo>
                <a:cubicBezTo>
                  <a:pt x="7186" y="2372"/>
                  <a:pt x="6961" y="2441"/>
                  <a:pt x="6745" y="2538"/>
                </a:cubicBezTo>
                <a:cubicBezTo>
                  <a:pt x="5965" y="2891"/>
                  <a:pt x="5188" y="3250"/>
                  <a:pt x="4406" y="3596"/>
                </a:cubicBezTo>
                <a:cubicBezTo>
                  <a:pt x="4214" y="3682"/>
                  <a:pt x="4011" y="3714"/>
                  <a:pt x="3815" y="3785"/>
                </a:cubicBezTo>
                <a:cubicBezTo>
                  <a:pt x="3506" y="3897"/>
                  <a:pt x="3188" y="3983"/>
                  <a:pt x="2893" y="4150"/>
                </a:cubicBezTo>
                <a:cubicBezTo>
                  <a:pt x="2407" y="4424"/>
                  <a:pt x="1934" y="4749"/>
                  <a:pt x="1459" y="5062"/>
                </a:cubicBezTo>
                <a:cubicBezTo>
                  <a:pt x="1365" y="5124"/>
                  <a:pt x="1283" y="5228"/>
                  <a:pt x="1195" y="5311"/>
                </a:cubicBezTo>
                <a:cubicBezTo>
                  <a:pt x="1210" y="5357"/>
                  <a:pt x="1226" y="5400"/>
                  <a:pt x="1242" y="5445"/>
                </a:cubicBezTo>
                <a:cubicBezTo>
                  <a:pt x="1678" y="5255"/>
                  <a:pt x="2113" y="5064"/>
                  <a:pt x="2549" y="4874"/>
                </a:cubicBezTo>
                <a:cubicBezTo>
                  <a:pt x="2555" y="4900"/>
                  <a:pt x="2564" y="4927"/>
                  <a:pt x="2570" y="4953"/>
                </a:cubicBezTo>
                <a:cubicBezTo>
                  <a:pt x="2474" y="5018"/>
                  <a:pt x="2378" y="5106"/>
                  <a:pt x="2277" y="5147"/>
                </a:cubicBezTo>
                <a:cubicBezTo>
                  <a:pt x="1845" y="5322"/>
                  <a:pt x="1413" y="5491"/>
                  <a:pt x="977" y="5646"/>
                </a:cubicBezTo>
                <a:cubicBezTo>
                  <a:pt x="734" y="5732"/>
                  <a:pt x="576" y="5952"/>
                  <a:pt x="592" y="6193"/>
                </a:cubicBezTo>
                <a:cubicBezTo>
                  <a:pt x="732" y="6230"/>
                  <a:pt x="865" y="6268"/>
                  <a:pt x="998" y="6303"/>
                </a:cubicBezTo>
                <a:cubicBezTo>
                  <a:pt x="1000" y="6332"/>
                  <a:pt x="1005" y="6358"/>
                  <a:pt x="1007" y="6388"/>
                </a:cubicBezTo>
                <a:cubicBezTo>
                  <a:pt x="761" y="6533"/>
                  <a:pt x="419" y="6398"/>
                  <a:pt x="286" y="6868"/>
                </a:cubicBezTo>
                <a:cubicBezTo>
                  <a:pt x="456" y="7047"/>
                  <a:pt x="436" y="7105"/>
                  <a:pt x="80" y="7428"/>
                </a:cubicBezTo>
                <a:cubicBezTo>
                  <a:pt x="296" y="7412"/>
                  <a:pt x="480" y="7400"/>
                  <a:pt x="688" y="7385"/>
                </a:cubicBezTo>
                <a:cubicBezTo>
                  <a:pt x="494" y="7693"/>
                  <a:pt x="126" y="7500"/>
                  <a:pt x="1" y="8006"/>
                </a:cubicBezTo>
                <a:cubicBezTo>
                  <a:pt x="97" y="7971"/>
                  <a:pt x="165" y="7951"/>
                  <a:pt x="231" y="7927"/>
                </a:cubicBezTo>
                <a:cubicBezTo>
                  <a:pt x="351" y="7884"/>
                  <a:pt x="467" y="7835"/>
                  <a:pt x="588" y="7799"/>
                </a:cubicBezTo>
                <a:cubicBezTo>
                  <a:pt x="876" y="7712"/>
                  <a:pt x="1166" y="7633"/>
                  <a:pt x="1455" y="7549"/>
                </a:cubicBezTo>
                <a:cubicBezTo>
                  <a:pt x="1584" y="7512"/>
                  <a:pt x="1711" y="7468"/>
                  <a:pt x="1841" y="7440"/>
                </a:cubicBezTo>
                <a:cubicBezTo>
                  <a:pt x="1848" y="7439"/>
                  <a:pt x="1869" y="7544"/>
                  <a:pt x="1879" y="7586"/>
                </a:cubicBezTo>
                <a:cubicBezTo>
                  <a:pt x="2276" y="7512"/>
                  <a:pt x="2605" y="6999"/>
                  <a:pt x="3094" y="7282"/>
                </a:cubicBezTo>
                <a:cubicBezTo>
                  <a:pt x="2357" y="7676"/>
                  <a:pt x="1648" y="8053"/>
                  <a:pt x="940" y="8431"/>
                </a:cubicBezTo>
                <a:cubicBezTo>
                  <a:pt x="940" y="8442"/>
                  <a:pt x="939" y="8451"/>
                  <a:pt x="940" y="8462"/>
                </a:cubicBezTo>
                <a:cubicBezTo>
                  <a:pt x="1094" y="8433"/>
                  <a:pt x="1250" y="8404"/>
                  <a:pt x="1363" y="8383"/>
                </a:cubicBezTo>
                <a:cubicBezTo>
                  <a:pt x="1256" y="8490"/>
                  <a:pt x="1135" y="8615"/>
                  <a:pt x="1015" y="8735"/>
                </a:cubicBezTo>
                <a:cubicBezTo>
                  <a:pt x="954" y="8716"/>
                  <a:pt x="892" y="8700"/>
                  <a:pt x="831" y="8650"/>
                </a:cubicBezTo>
                <a:cubicBezTo>
                  <a:pt x="798" y="8624"/>
                  <a:pt x="714" y="8642"/>
                  <a:pt x="697" y="8681"/>
                </a:cubicBezTo>
                <a:cubicBezTo>
                  <a:pt x="672" y="8735"/>
                  <a:pt x="668" y="8838"/>
                  <a:pt x="688" y="8900"/>
                </a:cubicBezTo>
                <a:cubicBezTo>
                  <a:pt x="746" y="9078"/>
                  <a:pt x="843" y="9181"/>
                  <a:pt x="965" y="9228"/>
                </a:cubicBezTo>
                <a:cubicBezTo>
                  <a:pt x="968" y="9255"/>
                  <a:pt x="970" y="9280"/>
                  <a:pt x="973" y="9307"/>
                </a:cubicBezTo>
                <a:cubicBezTo>
                  <a:pt x="1019" y="9300"/>
                  <a:pt x="1065" y="9290"/>
                  <a:pt x="1112" y="9283"/>
                </a:cubicBezTo>
                <a:cubicBezTo>
                  <a:pt x="1199" y="9290"/>
                  <a:pt x="1248" y="9346"/>
                  <a:pt x="1271" y="9435"/>
                </a:cubicBezTo>
                <a:cubicBezTo>
                  <a:pt x="1187" y="9483"/>
                  <a:pt x="1103" y="9533"/>
                  <a:pt x="1019" y="9581"/>
                </a:cubicBezTo>
                <a:cubicBezTo>
                  <a:pt x="1013" y="9579"/>
                  <a:pt x="1005" y="9577"/>
                  <a:pt x="998" y="9575"/>
                </a:cubicBezTo>
                <a:cubicBezTo>
                  <a:pt x="988" y="9593"/>
                  <a:pt x="985" y="9598"/>
                  <a:pt x="982" y="9605"/>
                </a:cubicBezTo>
                <a:cubicBezTo>
                  <a:pt x="959" y="9618"/>
                  <a:pt x="937" y="9629"/>
                  <a:pt x="915" y="9642"/>
                </a:cubicBezTo>
                <a:cubicBezTo>
                  <a:pt x="936" y="9679"/>
                  <a:pt x="951" y="9702"/>
                  <a:pt x="969" y="9733"/>
                </a:cubicBezTo>
                <a:cubicBezTo>
                  <a:pt x="965" y="9808"/>
                  <a:pt x="965" y="9884"/>
                  <a:pt x="977" y="9958"/>
                </a:cubicBezTo>
                <a:cubicBezTo>
                  <a:pt x="923" y="9986"/>
                  <a:pt x="870" y="10011"/>
                  <a:pt x="797" y="10049"/>
                </a:cubicBezTo>
                <a:cubicBezTo>
                  <a:pt x="885" y="10163"/>
                  <a:pt x="962" y="10247"/>
                  <a:pt x="1040" y="10353"/>
                </a:cubicBezTo>
                <a:cubicBezTo>
                  <a:pt x="1054" y="10486"/>
                  <a:pt x="1053" y="10627"/>
                  <a:pt x="994" y="10779"/>
                </a:cubicBezTo>
                <a:cubicBezTo>
                  <a:pt x="905" y="11008"/>
                  <a:pt x="1293" y="11361"/>
                  <a:pt x="1501" y="11223"/>
                </a:cubicBezTo>
                <a:cubicBezTo>
                  <a:pt x="1665" y="11114"/>
                  <a:pt x="1667" y="11257"/>
                  <a:pt x="1686" y="11332"/>
                </a:cubicBezTo>
                <a:cubicBezTo>
                  <a:pt x="1608" y="11492"/>
                  <a:pt x="1549" y="11607"/>
                  <a:pt x="1506" y="11697"/>
                </a:cubicBezTo>
                <a:cubicBezTo>
                  <a:pt x="1433" y="11715"/>
                  <a:pt x="1324" y="11707"/>
                  <a:pt x="1313" y="11752"/>
                </a:cubicBezTo>
                <a:cubicBezTo>
                  <a:pt x="1286" y="11858"/>
                  <a:pt x="1275" y="12017"/>
                  <a:pt x="1313" y="12105"/>
                </a:cubicBezTo>
                <a:cubicBezTo>
                  <a:pt x="1399" y="12302"/>
                  <a:pt x="1518" y="12471"/>
                  <a:pt x="1610" y="12628"/>
                </a:cubicBezTo>
                <a:cubicBezTo>
                  <a:pt x="1317" y="12641"/>
                  <a:pt x="1130" y="12818"/>
                  <a:pt x="1091" y="13102"/>
                </a:cubicBezTo>
                <a:cubicBezTo>
                  <a:pt x="999" y="13173"/>
                  <a:pt x="898" y="13254"/>
                  <a:pt x="856" y="13376"/>
                </a:cubicBezTo>
                <a:cubicBezTo>
                  <a:pt x="727" y="13753"/>
                  <a:pt x="983" y="13793"/>
                  <a:pt x="1124" y="13941"/>
                </a:cubicBezTo>
                <a:cubicBezTo>
                  <a:pt x="1049" y="13959"/>
                  <a:pt x="986" y="13957"/>
                  <a:pt x="923" y="13953"/>
                </a:cubicBezTo>
                <a:cubicBezTo>
                  <a:pt x="727" y="13943"/>
                  <a:pt x="660" y="14071"/>
                  <a:pt x="751" y="14312"/>
                </a:cubicBezTo>
                <a:cubicBezTo>
                  <a:pt x="791" y="14419"/>
                  <a:pt x="850" y="14525"/>
                  <a:pt x="919" y="14592"/>
                </a:cubicBezTo>
                <a:cubicBezTo>
                  <a:pt x="1129" y="14798"/>
                  <a:pt x="1134" y="14791"/>
                  <a:pt x="936" y="15103"/>
                </a:cubicBezTo>
                <a:cubicBezTo>
                  <a:pt x="1078" y="15261"/>
                  <a:pt x="1202" y="15462"/>
                  <a:pt x="1359" y="15559"/>
                </a:cubicBezTo>
                <a:cubicBezTo>
                  <a:pt x="1520" y="15659"/>
                  <a:pt x="1712" y="15651"/>
                  <a:pt x="1887" y="15711"/>
                </a:cubicBezTo>
                <a:cubicBezTo>
                  <a:pt x="1946" y="15731"/>
                  <a:pt x="2021" y="15806"/>
                  <a:pt x="2038" y="15881"/>
                </a:cubicBezTo>
                <a:cubicBezTo>
                  <a:pt x="2056" y="15961"/>
                  <a:pt x="2015" y="16067"/>
                  <a:pt x="1992" y="16210"/>
                </a:cubicBezTo>
                <a:cubicBezTo>
                  <a:pt x="1826" y="15931"/>
                  <a:pt x="1771" y="15873"/>
                  <a:pt x="1610" y="16015"/>
                </a:cubicBezTo>
                <a:cubicBezTo>
                  <a:pt x="1335" y="16260"/>
                  <a:pt x="977" y="16418"/>
                  <a:pt x="927" y="17019"/>
                </a:cubicBezTo>
                <a:cubicBezTo>
                  <a:pt x="683" y="17155"/>
                  <a:pt x="331" y="17611"/>
                  <a:pt x="219" y="17955"/>
                </a:cubicBezTo>
                <a:cubicBezTo>
                  <a:pt x="200" y="18012"/>
                  <a:pt x="173" y="18090"/>
                  <a:pt x="185" y="18138"/>
                </a:cubicBezTo>
                <a:cubicBezTo>
                  <a:pt x="250" y="18389"/>
                  <a:pt x="165" y="18556"/>
                  <a:pt x="59" y="18734"/>
                </a:cubicBezTo>
                <a:cubicBezTo>
                  <a:pt x="15" y="18809"/>
                  <a:pt x="-16" y="18968"/>
                  <a:pt x="9" y="19044"/>
                </a:cubicBezTo>
                <a:cubicBezTo>
                  <a:pt x="30" y="19107"/>
                  <a:pt x="142" y="19104"/>
                  <a:pt x="215" y="19129"/>
                </a:cubicBezTo>
                <a:cubicBezTo>
                  <a:pt x="239" y="19137"/>
                  <a:pt x="265" y="19138"/>
                  <a:pt x="311" y="19141"/>
                </a:cubicBezTo>
                <a:cubicBezTo>
                  <a:pt x="234" y="19360"/>
                  <a:pt x="171" y="19546"/>
                  <a:pt x="85" y="19792"/>
                </a:cubicBezTo>
                <a:cubicBezTo>
                  <a:pt x="309" y="19878"/>
                  <a:pt x="538" y="19949"/>
                  <a:pt x="759" y="20053"/>
                </a:cubicBezTo>
                <a:cubicBezTo>
                  <a:pt x="1272" y="20294"/>
                  <a:pt x="1775" y="20566"/>
                  <a:pt x="2289" y="20795"/>
                </a:cubicBezTo>
                <a:cubicBezTo>
                  <a:pt x="2523" y="20900"/>
                  <a:pt x="2793" y="21055"/>
                  <a:pt x="3010" y="20978"/>
                </a:cubicBezTo>
                <a:cubicBezTo>
                  <a:pt x="3330" y="20864"/>
                  <a:pt x="3591" y="20988"/>
                  <a:pt x="3845" y="21166"/>
                </a:cubicBezTo>
                <a:cubicBezTo>
                  <a:pt x="4208" y="21421"/>
                  <a:pt x="4587" y="21536"/>
                  <a:pt x="4981" y="21580"/>
                </a:cubicBezTo>
                <a:cubicBezTo>
                  <a:pt x="5080" y="21591"/>
                  <a:pt x="5187" y="21566"/>
                  <a:pt x="5282" y="21525"/>
                </a:cubicBezTo>
                <a:cubicBezTo>
                  <a:pt x="5323" y="21508"/>
                  <a:pt x="5343" y="21406"/>
                  <a:pt x="5375" y="21343"/>
                </a:cubicBezTo>
                <a:cubicBezTo>
                  <a:pt x="5328" y="21320"/>
                  <a:pt x="5284" y="21280"/>
                  <a:pt x="5236" y="21276"/>
                </a:cubicBezTo>
                <a:cubicBezTo>
                  <a:pt x="5131" y="21266"/>
                  <a:pt x="5023" y="21276"/>
                  <a:pt x="4918" y="21276"/>
                </a:cubicBezTo>
                <a:cubicBezTo>
                  <a:pt x="4915" y="21240"/>
                  <a:pt x="4912" y="21202"/>
                  <a:pt x="4909" y="21166"/>
                </a:cubicBezTo>
                <a:cubicBezTo>
                  <a:pt x="4965" y="21139"/>
                  <a:pt x="5022" y="21085"/>
                  <a:pt x="5077" y="21087"/>
                </a:cubicBezTo>
                <a:cubicBezTo>
                  <a:pt x="5308" y="21096"/>
                  <a:pt x="5538" y="21122"/>
                  <a:pt x="5769" y="21142"/>
                </a:cubicBezTo>
                <a:cubicBezTo>
                  <a:pt x="5897" y="21153"/>
                  <a:pt x="6026" y="21168"/>
                  <a:pt x="6154" y="21184"/>
                </a:cubicBezTo>
                <a:cubicBezTo>
                  <a:pt x="6261" y="21198"/>
                  <a:pt x="6368" y="21238"/>
                  <a:pt x="6473" y="21227"/>
                </a:cubicBezTo>
                <a:cubicBezTo>
                  <a:pt x="6585" y="21215"/>
                  <a:pt x="6697" y="21154"/>
                  <a:pt x="6837" y="21105"/>
                </a:cubicBezTo>
                <a:cubicBezTo>
                  <a:pt x="6813" y="21268"/>
                  <a:pt x="6798" y="21372"/>
                  <a:pt x="6783" y="21470"/>
                </a:cubicBezTo>
                <a:cubicBezTo>
                  <a:pt x="7092" y="21585"/>
                  <a:pt x="7156" y="21209"/>
                  <a:pt x="7278" y="20959"/>
                </a:cubicBezTo>
                <a:cubicBezTo>
                  <a:pt x="7439" y="21286"/>
                  <a:pt x="7812" y="21293"/>
                  <a:pt x="8020" y="21039"/>
                </a:cubicBezTo>
                <a:cubicBezTo>
                  <a:pt x="8104" y="21093"/>
                  <a:pt x="8190" y="21189"/>
                  <a:pt x="8225" y="21160"/>
                </a:cubicBezTo>
                <a:cubicBezTo>
                  <a:pt x="8447" y="20978"/>
                  <a:pt x="8651" y="20837"/>
                  <a:pt x="8929" y="20966"/>
                </a:cubicBezTo>
                <a:cubicBezTo>
                  <a:pt x="9124" y="21055"/>
                  <a:pt x="9349" y="20997"/>
                  <a:pt x="9562" y="21002"/>
                </a:cubicBezTo>
                <a:cubicBezTo>
                  <a:pt x="9663" y="21004"/>
                  <a:pt x="9769" y="21021"/>
                  <a:pt x="9868" y="21002"/>
                </a:cubicBezTo>
                <a:cubicBezTo>
                  <a:pt x="10107" y="20957"/>
                  <a:pt x="10343" y="20911"/>
                  <a:pt x="10577" y="20832"/>
                </a:cubicBezTo>
                <a:cubicBezTo>
                  <a:pt x="10864" y="20734"/>
                  <a:pt x="11147" y="20600"/>
                  <a:pt x="11432" y="20485"/>
                </a:cubicBezTo>
                <a:cubicBezTo>
                  <a:pt x="11528" y="20446"/>
                  <a:pt x="11636" y="20361"/>
                  <a:pt x="11721" y="20394"/>
                </a:cubicBezTo>
                <a:cubicBezTo>
                  <a:pt x="12196" y="20577"/>
                  <a:pt x="12606" y="20331"/>
                  <a:pt x="13020" y="20047"/>
                </a:cubicBezTo>
                <a:cubicBezTo>
                  <a:pt x="13399" y="19789"/>
                  <a:pt x="13788" y="19552"/>
                  <a:pt x="14177" y="19330"/>
                </a:cubicBezTo>
                <a:cubicBezTo>
                  <a:pt x="14386" y="19210"/>
                  <a:pt x="14607" y="19147"/>
                  <a:pt x="14823" y="19050"/>
                </a:cubicBezTo>
                <a:cubicBezTo>
                  <a:pt x="15603" y="18697"/>
                  <a:pt x="16380" y="18332"/>
                  <a:pt x="17162" y="17986"/>
                </a:cubicBezTo>
                <a:cubicBezTo>
                  <a:pt x="17354" y="17900"/>
                  <a:pt x="17561" y="17868"/>
                  <a:pt x="17757" y="17797"/>
                </a:cubicBezTo>
                <a:cubicBezTo>
                  <a:pt x="18066" y="17685"/>
                  <a:pt x="18380" y="17605"/>
                  <a:pt x="18675" y="17438"/>
                </a:cubicBezTo>
                <a:cubicBezTo>
                  <a:pt x="19161" y="17164"/>
                  <a:pt x="19634" y="16833"/>
                  <a:pt x="20109" y="16520"/>
                </a:cubicBezTo>
                <a:cubicBezTo>
                  <a:pt x="20203" y="16458"/>
                  <a:pt x="20285" y="16360"/>
                  <a:pt x="20373" y="16277"/>
                </a:cubicBezTo>
                <a:cubicBezTo>
                  <a:pt x="20358" y="16231"/>
                  <a:pt x="20342" y="16182"/>
                  <a:pt x="20326" y="16137"/>
                </a:cubicBezTo>
                <a:cubicBezTo>
                  <a:pt x="19890" y="16327"/>
                  <a:pt x="19455" y="16518"/>
                  <a:pt x="19019" y="16708"/>
                </a:cubicBezTo>
                <a:cubicBezTo>
                  <a:pt x="19013" y="16682"/>
                  <a:pt x="19008" y="16655"/>
                  <a:pt x="19002" y="16629"/>
                </a:cubicBezTo>
                <a:cubicBezTo>
                  <a:pt x="19099" y="16564"/>
                  <a:pt x="19190" y="16482"/>
                  <a:pt x="19291" y="16441"/>
                </a:cubicBezTo>
                <a:cubicBezTo>
                  <a:pt x="19723" y="16266"/>
                  <a:pt x="20155" y="16097"/>
                  <a:pt x="20591" y="15942"/>
                </a:cubicBezTo>
                <a:cubicBezTo>
                  <a:pt x="20834" y="15856"/>
                  <a:pt x="20992" y="15630"/>
                  <a:pt x="20976" y="15389"/>
                </a:cubicBezTo>
                <a:cubicBezTo>
                  <a:pt x="20836" y="15352"/>
                  <a:pt x="20703" y="15320"/>
                  <a:pt x="20570" y="15285"/>
                </a:cubicBezTo>
                <a:cubicBezTo>
                  <a:pt x="20568" y="15256"/>
                  <a:pt x="20567" y="15224"/>
                  <a:pt x="20565" y="15194"/>
                </a:cubicBezTo>
                <a:cubicBezTo>
                  <a:pt x="20811" y="15049"/>
                  <a:pt x="21153" y="15184"/>
                  <a:pt x="21286" y="14714"/>
                </a:cubicBezTo>
                <a:cubicBezTo>
                  <a:pt x="21116" y="14535"/>
                  <a:pt x="21136" y="14477"/>
                  <a:pt x="21492" y="14154"/>
                </a:cubicBezTo>
                <a:cubicBezTo>
                  <a:pt x="21276" y="14170"/>
                  <a:pt x="21088" y="14182"/>
                  <a:pt x="20880" y="14197"/>
                </a:cubicBezTo>
                <a:cubicBezTo>
                  <a:pt x="21074" y="13889"/>
                  <a:pt x="21442" y="14082"/>
                  <a:pt x="21567" y="13576"/>
                </a:cubicBezTo>
                <a:cubicBezTo>
                  <a:pt x="21471" y="13611"/>
                  <a:pt x="21408" y="13637"/>
                  <a:pt x="21341" y="13662"/>
                </a:cubicBezTo>
                <a:cubicBezTo>
                  <a:pt x="21222" y="13704"/>
                  <a:pt x="21101" y="13753"/>
                  <a:pt x="20980" y="13789"/>
                </a:cubicBezTo>
                <a:cubicBezTo>
                  <a:pt x="20692" y="13876"/>
                  <a:pt x="20402" y="13955"/>
                  <a:pt x="20113" y="14039"/>
                </a:cubicBezTo>
                <a:cubicBezTo>
                  <a:pt x="19984" y="14076"/>
                  <a:pt x="19857" y="14114"/>
                  <a:pt x="19727" y="14142"/>
                </a:cubicBezTo>
                <a:cubicBezTo>
                  <a:pt x="19720" y="14143"/>
                  <a:pt x="19703" y="14038"/>
                  <a:pt x="19694" y="13996"/>
                </a:cubicBezTo>
                <a:cubicBezTo>
                  <a:pt x="19297" y="14070"/>
                  <a:pt x="18968" y="14583"/>
                  <a:pt x="18478" y="14300"/>
                </a:cubicBezTo>
                <a:cubicBezTo>
                  <a:pt x="19215" y="13906"/>
                  <a:pt x="19920" y="13529"/>
                  <a:pt x="20628" y="13151"/>
                </a:cubicBezTo>
                <a:cubicBezTo>
                  <a:pt x="20628" y="13140"/>
                  <a:pt x="20629" y="13131"/>
                  <a:pt x="20628" y="13120"/>
                </a:cubicBezTo>
                <a:cubicBezTo>
                  <a:pt x="20474" y="13149"/>
                  <a:pt x="20318" y="13178"/>
                  <a:pt x="20205" y="13199"/>
                </a:cubicBezTo>
                <a:cubicBezTo>
                  <a:pt x="20312" y="13092"/>
                  <a:pt x="20437" y="12973"/>
                  <a:pt x="20557" y="12853"/>
                </a:cubicBezTo>
                <a:cubicBezTo>
                  <a:pt x="20618" y="12872"/>
                  <a:pt x="20680" y="12888"/>
                  <a:pt x="20741" y="12938"/>
                </a:cubicBezTo>
                <a:cubicBezTo>
                  <a:pt x="20774" y="12964"/>
                  <a:pt x="20854" y="12946"/>
                  <a:pt x="20871" y="12907"/>
                </a:cubicBezTo>
                <a:cubicBezTo>
                  <a:pt x="20896" y="12853"/>
                  <a:pt x="20900" y="12744"/>
                  <a:pt x="20880" y="12682"/>
                </a:cubicBezTo>
                <a:cubicBezTo>
                  <a:pt x="20822" y="12503"/>
                  <a:pt x="20725" y="12406"/>
                  <a:pt x="20603" y="12360"/>
                </a:cubicBezTo>
                <a:cubicBezTo>
                  <a:pt x="20600" y="12332"/>
                  <a:pt x="20598" y="12303"/>
                  <a:pt x="20595" y="12275"/>
                </a:cubicBezTo>
                <a:cubicBezTo>
                  <a:pt x="20549" y="12282"/>
                  <a:pt x="20503" y="12292"/>
                  <a:pt x="20456" y="12299"/>
                </a:cubicBezTo>
                <a:cubicBezTo>
                  <a:pt x="20369" y="12292"/>
                  <a:pt x="20320" y="12237"/>
                  <a:pt x="20297" y="12147"/>
                </a:cubicBezTo>
                <a:cubicBezTo>
                  <a:pt x="20381" y="12099"/>
                  <a:pt x="20465" y="12049"/>
                  <a:pt x="20549" y="12001"/>
                </a:cubicBezTo>
                <a:cubicBezTo>
                  <a:pt x="20555" y="12003"/>
                  <a:pt x="20563" y="12005"/>
                  <a:pt x="20570" y="12007"/>
                </a:cubicBezTo>
                <a:cubicBezTo>
                  <a:pt x="20580" y="11989"/>
                  <a:pt x="20583" y="11984"/>
                  <a:pt x="20586" y="11977"/>
                </a:cubicBezTo>
                <a:cubicBezTo>
                  <a:pt x="20609" y="11964"/>
                  <a:pt x="20631" y="11953"/>
                  <a:pt x="20653" y="11940"/>
                </a:cubicBezTo>
                <a:cubicBezTo>
                  <a:pt x="20631" y="11902"/>
                  <a:pt x="20617" y="11880"/>
                  <a:pt x="20599" y="11849"/>
                </a:cubicBezTo>
                <a:cubicBezTo>
                  <a:pt x="20603" y="11776"/>
                  <a:pt x="20606" y="11702"/>
                  <a:pt x="20595" y="11630"/>
                </a:cubicBezTo>
                <a:cubicBezTo>
                  <a:pt x="20649" y="11602"/>
                  <a:pt x="20699" y="11571"/>
                  <a:pt x="20771" y="11533"/>
                </a:cubicBezTo>
                <a:cubicBezTo>
                  <a:pt x="20683" y="11419"/>
                  <a:pt x="20610" y="11334"/>
                  <a:pt x="20532" y="11229"/>
                </a:cubicBezTo>
                <a:cubicBezTo>
                  <a:pt x="20518" y="11097"/>
                  <a:pt x="20519" y="10960"/>
                  <a:pt x="20578" y="10809"/>
                </a:cubicBezTo>
                <a:cubicBezTo>
                  <a:pt x="20667" y="10580"/>
                  <a:pt x="20275" y="10221"/>
                  <a:pt x="20067" y="10359"/>
                </a:cubicBezTo>
                <a:cubicBezTo>
                  <a:pt x="19903" y="10468"/>
                  <a:pt x="19905" y="10325"/>
                  <a:pt x="19886" y="10250"/>
                </a:cubicBezTo>
                <a:cubicBezTo>
                  <a:pt x="19964" y="10090"/>
                  <a:pt x="20019" y="9981"/>
                  <a:pt x="20062" y="9891"/>
                </a:cubicBezTo>
                <a:cubicBezTo>
                  <a:pt x="20135" y="9873"/>
                  <a:pt x="20248" y="9882"/>
                  <a:pt x="20259" y="9836"/>
                </a:cubicBezTo>
                <a:cubicBezTo>
                  <a:pt x="20287" y="9730"/>
                  <a:pt x="20293" y="9571"/>
                  <a:pt x="20255" y="9483"/>
                </a:cubicBezTo>
                <a:cubicBezTo>
                  <a:pt x="20169" y="9286"/>
                  <a:pt x="20050" y="9117"/>
                  <a:pt x="19958" y="8960"/>
                </a:cubicBezTo>
                <a:cubicBezTo>
                  <a:pt x="20251" y="8947"/>
                  <a:pt x="20442" y="8764"/>
                  <a:pt x="20482" y="8480"/>
                </a:cubicBezTo>
                <a:cubicBezTo>
                  <a:pt x="20573" y="8409"/>
                  <a:pt x="20670" y="8334"/>
                  <a:pt x="20712" y="8212"/>
                </a:cubicBezTo>
                <a:cubicBezTo>
                  <a:pt x="20841" y="7835"/>
                  <a:pt x="20585" y="7789"/>
                  <a:pt x="20444" y="7641"/>
                </a:cubicBezTo>
                <a:cubicBezTo>
                  <a:pt x="20519" y="7623"/>
                  <a:pt x="20582" y="7631"/>
                  <a:pt x="20645" y="7635"/>
                </a:cubicBezTo>
                <a:cubicBezTo>
                  <a:pt x="20841" y="7645"/>
                  <a:pt x="20908" y="7511"/>
                  <a:pt x="20817" y="7270"/>
                </a:cubicBezTo>
                <a:cubicBezTo>
                  <a:pt x="20777" y="7163"/>
                  <a:pt x="20718" y="7057"/>
                  <a:pt x="20649" y="6990"/>
                </a:cubicBezTo>
                <a:cubicBezTo>
                  <a:pt x="20439" y="6784"/>
                  <a:pt x="20438" y="6791"/>
                  <a:pt x="20637" y="6479"/>
                </a:cubicBezTo>
                <a:cubicBezTo>
                  <a:pt x="20494" y="6321"/>
                  <a:pt x="20366" y="6120"/>
                  <a:pt x="20209" y="6023"/>
                </a:cubicBezTo>
                <a:cubicBezTo>
                  <a:pt x="20048" y="5923"/>
                  <a:pt x="19856" y="5937"/>
                  <a:pt x="19681" y="5877"/>
                </a:cubicBezTo>
                <a:cubicBezTo>
                  <a:pt x="19622" y="5857"/>
                  <a:pt x="19547" y="5782"/>
                  <a:pt x="19530" y="5707"/>
                </a:cubicBezTo>
                <a:cubicBezTo>
                  <a:pt x="19512" y="5627"/>
                  <a:pt x="19553" y="5515"/>
                  <a:pt x="19576" y="5372"/>
                </a:cubicBezTo>
                <a:cubicBezTo>
                  <a:pt x="19742" y="5651"/>
                  <a:pt x="19801" y="5709"/>
                  <a:pt x="19962" y="5567"/>
                </a:cubicBezTo>
                <a:cubicBezTo>
                  <a:pt x="20237" y="5322"/>
                  <a:pt x="20591" y="5164"/>
                  <a:pt x="20641" y="4563"/>
                </a:cubicBezTo>
                <a:cubicBezTo>
                  <a:pt x="20885" y="4427"/>
                  <a:pt x="21237" y="3971"/>
                  <a:pt x="21349" y="3627"/>
                </a:cubicBezTo>
                <a:cubicBezTo>
                  <a:pt x="21368" y="3570"/>
                  <a:pt x="21395" y="3492"/>
                  <a:pt x="21383" y="3444"/>
                </a:cubicBezTo>
                <a:cubicBezTo>
                  <a:pt x="21318" y="3193"/>
                  <a:pt x="21403" y="3033"/>
                  <a:pt x="21509" y="2854"/>
                </a:cubicBezTo>
                <a:cubicBezTo>
                  <a:pt x="21553" y="2779"/>
                  <a:pt x="21584" y="2621"/>
                  <a:pt x="21559" y="2544"/>
                </a:cubicBezTo>
                <a:cubicBezTo>
                  <a:pt x="21538" y="2481"/>
                  <a:pt x="21426" y="2478"/>
                  <a:pt x="21353" y="2453"/>
                </a:cubicBezTo>
                <a:cubicBezTo>
                  <a:pt x="21329" y="2445"/>
                  <a:pt x="21303" y="2450"/>
                  <a:pt x="21257" y="2447"/>
                </a:cubicBezTo>
                <a:cubicBezTo>
                  <a:pt x="21334" y="2228"/>
                  <a:pt x="21402" y="2042"/>
                  <a:pt x="21488" y="1796"/>
                </a:cubicBezTo>
                <a:cubicBezTo>
                  <a:pt x="21263" y="1710"/>
                  <a:pt x="21034" y="1633"/>
                  <a:pt x="20813" y="1529"/>
                </a:cubicBezTo>
                <a:cubicBezTo>
                  <a:pt x="20301" y="1288"/>
                  <a:pt x="19793" y="1016"/>
                  <a:pt x="19279" y="787"/>
                </a:cubicBezTo>
                <a:cubicBezTo>
                  <a:pt x="19045" y="682"/>
                  <a:pt x="18779" y="533"/>
                  <a:pt x="18562" y="610"/>
                </a:cubicBezTo>
                <a:cubicBezTo>
                  <a:pt x="18242" y="724"/>
                  <a:pt x="17977" y="600"/>
                  <a:pt x="17723" y="422"/>
                </a:cubicBezTo>
                <a:cubicBezTo>
                  <a:pt x="17360" y="167"/>
                  <a:pt x="16986" y="46"/>
                  <a:pt x="16592" y="2"/>
                </a:cubicBezTo>
                <a:close/>
              </a:path>
            </a:pathLst>
          </a:custGeom>
        </p:spPr>
        <p:txBody>
          <a:bodyPr/>
          <a:lstStyle/>
          <a:p>
            <a:pPr defTabSz="642937">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p>
        </p:txBody>
      </p:sp>
      <p:sp>
        <p:nvSpPr>
          <p:cNvPr id="899" name="Venenatis Euismod Purus"/>
          <p:cNvSpPr txBox="1">
            <a:spLocks noGrp="1"/>
          </p:cNvSpPr>
          <p:nvPr>
            <p:ph type="body" idx="21"/>
          </p:nvPr>
        </p:nvSpPr>
        <p:spPr>
          <a:xfrm>
            <a:off x="4981977" y="8858108"/>
            <a:ext cx="8447485" cy="984568"/>
          </a:xfrm>
          <a:prstGeom prst="rect">
            <a:avLst/>
          </a:prstGeom>
        </p:spPr>
        <p:txBody>
          <a:bodyPr/>
          <a:lstStyle/>
          <a:p>
            <a:pPr>
              <a:lnSpc>
                <a:spcPct val="80000"/>
              </a:lnSpc>
            </a:pPr>
            <a:r>
              <a:rPr lang="fr-FR" sz="2800" dirty="0" smtClean="0"/>
              <a:t>Analyse détaillée par pays</a:t>
            </a:r>
            <a:endParaRPr lang="fr-FR" sz="2800" dirty="0"/>
          </a:p>
          <a:p>
            <a:pPr>
              <a:lnSpc>
                <a:spcPct val="80000"/>
              </a:lnSpc>
            </a:pPr>
            <a:r>
              <a:rPr lang="fr-FR" sz="2800" b="0" dirty="0" smtClean="0"/>
              <a:t>(Allemagne/France/Italie/Pologne)</a:t>
            </a:r>
            <a:r>
              <a:rPr lang="fr-FR" sz="2800" dirty="0" smtClean="0"/>
              <a:t>p7</a:t>
            </a:r>
            <a:endParaRPr lang="fr-FR" sz="2800" dirty="0"/>
          </a:p>
        </p:txBody>
      </p:sp>
      <p:sp>
        <p:nvSpPr>
          <p:cNvPr id="900" name="#2"/>
          <p:cNvSpPr txBox="1">
            <a:spLocks noGrp="1"/>
          </p:cNvSpPr>
          <p:nvPr>
            <p:ph type="body" idx="22"/>
          </p:nvPr>
        </p:nvSpPr>
        <p:spPr>
          <a:xfrm>
            <a:off x="3745523" y="8977455"/>
            <a:ext cx="1030752" cy="984568"/>
          </a:xfrm>
          <a:prstGeom prst="rect">
            <a:avLst/>
          </a:prstGeom>
        </p:spPr>
        <p:txBody>
          <a:bodyPr/>
          <a:lstStyle/>
          <a:p>
            <a:r>
              <a:rPr dirty="0"/>
              <a:t>#2</a:t>
            </a:r>
          </a:p>
        </p:txBody>
      </p:sp>
      <p:sp>
        <p:nvSpPr>
          <p:cNvPr id="902" name="Shape"/>
          <p:cNvSpPr>
            <a:spLocks noGrp="1"/>
          </p:cNvSpPr>
          <p:nvPr>
            <p:ph type="body" idx="24"/>
          </p:nvPr>
        </p:nvSpPr>
        <p:spPr>
          <a:xfrm>
            <a:off x="13429462" y="6047068"/>
            <a:ext cx="1218827" cy="1161403"/>
          </a:xfrm>
          <a:custGeom>
            <a:avLst/>
            <a:gdLst/>
            <a:ahLst/>
            <a:cxnLst>
              <a:cxn ang="0">
                <a:pos x="wd2" y="hd2"/>
              </a:cxn>
              <a:cxn ang="5400000">
                <a:pos x="wd2" y="hd2"/>
              </a:cxn>
              <a:cxn ang="10800000">
                <a:pos x="wd2" y="hd2"/>
              </a:cxn>
              <a:cxn ang="16200000">
                <a:pos x="wd2" y="hd2"/>
              </a:cxn>
            </a:cxnLst>
            <a:rect l="0" t="0" r="r" b="b"/>
            <a:pathLst>
              <a:path w="21568" h="21583" extrusionOk="0">
                <a:moveTo>
                  <a:pt x="16592" y="2"/>
                </a:moveTo>
                <a:cubicBezTo>
                  <a:pt x="16492" y="-9"/>
                  <a:pt x="16386" y="16"/>
                  <a:pt x="16290" y="57"/>
                </a:cubicBezTo>
                <a:cubicBezTo>
                  <a:pt x="16249" y="74"/>
                  <a:pt x="16225" y="182"/>
                  <a:pt x="16193" y="245"/>
                </a:cubicBezTo>
                <a:cubicBezTo>
                  <a:pt x="16240" y="268"/>
                  <a:pt x="16289" y="302"/>
                  <a:pt x="16336" y="306"/>
                </a:cubicBezTo>
                <a:cubicBezTo>
                  <a:pt x="16441" y="316"/>
                  <a:pt x="16545" y="312"/>
                  <a:pt x="16650" y="312"/>
                </a:cubicBezTo>
                <a:cubicBezTo>
                  <a:pt x="16653" y="348"/>
                  <a:pt x="16656" y="380"/>
                  <a:pt x="16659" y="416"/>
                </a:cubicBezTo>
                <a:cubicBezTo>
                  <a:pt x="16603" y="443"/>
                  <a:pt x="16546" y="497"/>
                  <a:pt x="16491" y="495"/>
                </a:cubicBezTo>
                <a:cubicBezTo>
                  <a:pt x="16260" y="486"/>
                  <a:pt x="16030" y="460"/>
                  <a:pt x="15799" y="440"/>
                </a:cubicBezTo>
                <a:cubicBezTo>
                  <a:pt x="15671" y="429"/>
                  <a:pt x="15542" y="420"/>
                  <a:pt x="15414" y="404"/>
                </a:cubicBezTo>
                <a:cubicBezTo>
                  <a:pt x="15307" y="390"/>
                  <a:pt x="15200" y="344"/>
                  <a:pt x="15095" y="355"/>
                </a:cubicBezTo>
                <a:cubicBezTo>
                  <a:pt x="14983" y="367"/>
                  <a:pt x="14871" y="428"/>
                  <a:pt x="14731" y="477"/>
                </a:cubicBezTo>
                <a:cubicBezTo>
                  <a:pt x="14755" y="314"/>
                  <a:pt x="14770" y="216"/>
                  <a:pt x="14785" y="118"/>
                </a:cubicBezTo>
                <a:cubicBezTo>
                  <a:pt x="14476" y="3"/>
                  <a:pt x="14417" y="373"/>
                  <a:pt x="14295" y="623"/>
                </a:cubicBezTo>
                <a:cubicBezTo>
                  <a:pt x="14133" y="296"/>
                  <a:pt x="13756" y="295"/>
                  <a:pt x="13548" y="550"/>
                </a:cubicBezTo>
                <a:cubicBezTo>
                  <a:pt x="13464" y="495"/>
                  <a:pt x="13378" y="393"/>
                  <a:pt x="13343" y="422"/>
                </a:cubicBezTo>
                <a:cubicBezTo>
                  <a:pt x="13121" y="604"/>
                  <a:pt x="12922" y="745"/>
                  <a:pt x="12643" y="616"/>
                </a:cubicBezTo>
                <a:cubicBezTo>
                  <a:pt x="12449" y="527"/>
                  <a:pt x="12219" y="591"/>
                  <a:pt x="12006" y="586"/>
                </a:cubicBezTo>
                <a:cubicBezTo>
                  <a:pt x="11905" y="584"/>
                  <a:pt x="11803" y="567"/>
                  <a:pt x="11704" y="586"/>
                </a:cubicBezTo>
                <a:cubicBezTo>
                  <a:pt x="11466" y="631"/>
                  <a:pt x="11225" y="671"/>
                  <a:pt x="10991" y="750"/>
                </a:cubicBezTo>
                <a:cubicBezTo>
                  <a:pt x="10704" y="848"/>
                  <a:pt x="10421" y="982"/>
                  <a:pt x="10136" y="1097"/>
                </a:cubicBezTo>
                <a:cubicBezTo>
                  <a:pt x="10040" y="1136"/>
                  <a:pt x="9932" y="1221"/>
                  <a:pt x="9847" y="1188"/>
                </a:cubicBezTo>
                <a:cubicBezTo>
                  <a:pt x="9372" y="1005"/>
                  <a:pt x="8962" y="1257"/>
                  <a:pt x="8548" y="1541"/>
                </a:cubicBezTo>
                <a:cubicBezTo>
                  <a:pt x="8169" y="1799"/>
                  <a:pt x="7784" y="2030"/>
                  <a:pt x="7395" y="2252"/>
                </a:cubicBezTo>
                <a:cubicBezTo>
                  <a:pt x="7186" y="2372"/>
                  <a:pt x="6961" y="2441"/>
                  <a:pt x="6745" y="2538"/>
                </a:cubicBezTo>
                <a:cubicBezTo>
                  <a:pt x="5965" y="2891"/>
                  <a:pt x="5188" y="3250"/>
                  <a:pt x="4406" y="3596"/>
                </a:cubicBezTo>
                <a:cubicBezTo>
                  <a:pt x="4214" y="3682"/>
                  <a:pt x="4011" y="3714"/>
                  <a:pt x="3815" y="3785"/>
                </a:cubicBezTo>
                <a:cubicBezTo>
                  <a:pt x="3506" y="3897"/>
                  <a:pt x="3188" y="3983"/>
                  <a:pt x="2893" y="4150"/>
                </a:cubicBezTo>
                <a:cubicBezTo>
                  <a:pt x="2407" y="4424"/>
                  <a:pt x="1934" y="4749"/>
                  <a:pt x="1459" y="5062"/>
                </a:cubicBezTo>
                <a:cubicBezTo>
                  <a:pt x="1365" y="5124"/>
                  <a:pt x="1283" y="5228"/>
                  <a:pt x="1195" y="5311"/>
                </a:cubicBezTo>
                <a:cubicBezTo>
                  <a:pt x="1210" y="5357"/>
                  <a:pt x="1226" y="5400"/>
                  <a:pt x="1242" y="5445"/>
                </a:cubicBezTo>
                <a:cubicBezTo>
                  <a:pt x="1678" y="5255"/>
                  <a:pt x="2113" y="5064"/>
                  <a:pt x="2549" y="4874"/>
                </a:cubicBezTo>
                <a:cubicBezTo>
                  <a:pt x="2555" y="4900"/>
                  <a:pt x="2564" y="4927"/>
                  <a:pt x="2570" y="4953"/>
                </a:cubicBezTo>
                <a:cubicBezTo>
                  <a:pt x="2474" y="5018"/>
                  <a:pt x="2378" y="5106"/>
                  <a:pt x="2277" y="5147"/>
                </a:cubicBezTo>
                <a:cubicBezTo>
                  <a:pt x="1845" y="5322"/>
                  <a:pt x="1413" y="5491"/>
                  <a:pt x="977" y="5646"/>
                </a:cubicBezTo>
                <a:cubicBezTo>
                  <a:pt x="734" y="5732"/>
                  <a:pt x="576" y="5952"/>
                  <a:pt x="592" y="6193"/>
                </a:cubicBezTo>
                <a:cubicBezTo>
                  <a:pt x="732" y="6230"/>
                  <a:pt x="865" y="6268"/>
                  <a:pt x="998" y="6303"/>
                </a:cubicBezTo>
                <a:cubicBezTo>
                  <a:pt x="1000" y="6332"/>
                  <a:pt x="1005" y="6358"/>
                  <a:pt x="1007" y="6388"/>
                </a:cubicBezTo>
                <a:cubicBezTo>
                  <a:pt x="761" y="6533"/>
                  <a:pt x="419" y="6398"/>
                  <a:pt x="286" y="6868"/>
                </a:cubicBezTo>
                <a:cubicBezTo>
                  <a:pt x="456" y="7047"/>
                  <a:pt x="436" y="7105"/>
                  <a:pt x="80" y="7428"/>
                </a:cubicBezTo>
                <a:cubicBezTo>
                  <a:pt x="296" y="7412"/>
                  <a:pt x="480" y="7400"/>
                  <a:pt x="688" y="7385"/>
                </a:cubicBezTo>
                <a:cubicBezTo>
                  <a:pt x="494" y="7693"/>
                  <a:pt x="126" y="7500"/>
                  <a:pt x="1" y="8006"/>
                </a:cubicBezTo>
                <a:cubicBezTo>
                  <a:pt x="97" y="7971"/>
                  <a:pt x="165" y="7951"/>
                  <a:pt x="231" y="7927"/>
                </a:cubicBezTo>
                <a:cubicBezTo>
                  <a:pt x="351" y="7884"/>
                  <a:pt x="467" y="7835"/>
                  <a:pt x="588" y="7799"/>
                </a:cubicBezTo>
                <a:cubicBezTo>
                  <a:pt x="876" y="7712"/>
                  <a:pt x="1166" y="7633"/>
                  <a:pt x="1455" y="7549"/>
                </a:cubicBezTo>
                <a:cubicBezTo>
                  <a:pt x="1584" y="7512"/>
                  <a:pt x="1711" y="7468"/>
                  <a:pt x="1841" y="7440"/>
                </a:cubicBezTo>
                <a:cubicBezTo>
                  <a:pt x="1848" y="7439"/>
                  <a:pt x="1869" y="7544"/>
                  <a:pt x="1879" y="7586"/>
                </a:cubicBezTo>
                <a:cubicBezTo>
                  <a:pt x="2276" y="7512"/>
                  <a:pt x="2605" y="6999"/>
                  <a:pt x="3094" y="7282"/>
                </a:cubicBezTo>
                <a:cubicBezTo>
                  <a:pt x="2357" y="7676"/>
                  <a:pt x="1648" y="8053"/>
                  <a:pt x="940" y="8431"/>
                </a:cubicBezTo>
                <a:cubicBezTo>
                  <a:pt x="940" y="8442"/>
                  <a:pt x="939" y="8451"/>
                  <a:pt x="940" y="8462"/>
                </a:cubicBezTo>
                <a:cubicBezTo>
                  <a:pt x="1094" y="8433"/>
                  <a:pt x="1250" y="8404"/>
                  <a:pt x="1363" y="8383"/>
                </a:cubicBezTo>
                <a:cubicBezTo>
                  <a:pt x="1256" y="8490"/>
                  <a:pt x="1135" y="8615"/>
                  <a:pt x="1015" y="8735"/>
                </a:cubicBezTo>
                <a:cubicBezTo>
                  <a:pt x="954" y="8716"/>
                  <a:pt x="892" y="8700"/>
                  <a:pt x="831" y="8650"/>
                </a:cubicBezTo>
                <a:cubicBezTo>
                  <a:pt x="798" y="8624"/>
                  <a:pt x="714" y="8642"/>
                  <a:pt x="697" y="8681"/>
                </a:cubicBezTo>
                <a:cubicBezTo>
                  <a:pt x="672" y="8735"/>
                  <a:pt x="668" y="8838"/>
                  <a:pt x="688" y="8900"/>
                </a:cubicBezTo>
                <a:cubicBezTo>
                  <a:pt x="746" y="9078"/>
                  <a:pt x="843" y="9181"/>
                  <a:pt x="965" y="9228"/>
                </a:cubicBezTo>
                <a:cubicBezTo>
                  <a:pt x="968" y="9255"/>
                  <a:pt x="970" y="9280"/>
                  <a:pt x="973" y="9307"/>
                </a:cubicBezTo>
                <a:cubicBezTo>
                  <a:pt x="1019" y="9300"/>
                  <a:pt x="1065" y="9290"/>
                  <a:pt x="1112" y="9283"/>
                </a:cubicBezTo>
                <a:cubicBezTo>
                  <a:pt x="1199" y="9290"/>
                  <a:pt x="1248" y="9346"/>
                  <a:pt x="1271" y="9435"/>
                </a:cubicBezTo>
                <a:cubicBezTo>
                  <a:pt x="1187" y="9483"/>
                  <a:pt x="1103" y="9533"/>
                  <a:pt x="1019" y="9581"/>
                </a:cubicBezTo>
                <a:cubicBezTo>
                  <a:pt x="1013" y="9579"/>
                  <a:pt x="1005" y="9577"/>
                  <a:pt x="998" y="9575"/>
                </a:cubicBezTo>
                <a:cubicBezTo>
                  <a:pt x="988" y="9593"/>
                  <a:pt x="985" y="9598"/>
                  <a:pt x="982" y="9605"/>
                </a:cubicBezTo>
                <a:cubicBezTo>
                  <a:pt x="959" y="9618"/>
                  <a:pt x="937" y="9629"/>
                  <a:pt x="915" y="9642"/>
                </a:cubicBezTo>
                <a:cubicBezTo>
                  <a:pt x="936" y="9679"/>
                  <a:pt x="951" y="9702"/>
                  <a:pt x="969" y="9733"/>
                </a:cubicBezTo>
                <a:cubicBezTo>
                  <a:pt x="965" y="9808"/>
                  <a:pt x="965" y="9884"/>
                  <a:pt x="977" y="9958"/>
                </a:cubicBezTo>
                <a:cubicBezTo>
                  <a:pt x="923" y="9986"/>
                  <a:pt x="870" y="10011"/>
                  <a:pt x="797" y="10049"/>
                </a:cubicBezTo>
                <a:cubicBezTo>
                  <a:pt x="885" y="10163"/>
                  <a:pt x="962" y="10247"/>
                  <a:pt x="1040" y="10353"/>
                </a:cubicBezTo>
                <a:cubicBezTo>
                  <a:pt x="1054" y="10486"/>
                  <a:pt x="1053" y="10627"/>
                  <a:pt x="994" y="10779"/>
                </a:cubicBezTo>
                <a:cubicBezTo>
                  <a:pt x="905" y="11008"/>
                  <a:pt x="1293" y="11361"/>
                  <a:pt x="1501" y="11223"/>
                </a:cubicBezTo>
                <a:cubicBezTo>
                  <a:pt x="1665" y="11114"/>
                  <a:pt x="1667" y="11257"/>
                  <a:pt x="1686" y="11332"/>
                </a:cubicBezTo>
                <a:cubicBezTo>
                  <a:pt x="1608" y="11492"/>
                  <a:pt x="1549" y="11607"/>
                  <a:pt x="1506" y="11697"/>
                </a:cubicBezTo>
                <a:cubicBezTo>
                  <a:pt x="1433" y="11715"/>
                  <a:pt x="1324" y="11707"/>
                  <a:pt x="1313" y="11752"/>
                </a:cubicBezTo>
                <a:cubicBezTo>
                  <a:pt x="1286" y="11858"/>
                  <a:pt x="1275" y="12017"/>
                  <a:pt x="1313" y="12105"/>
                </a:cubicBezTo>
                <a:cubicBezTo>
                  <a:pt x="1399" y="12302"/>
                  <a:pt x="1518" y="12471"/>
                  <a:pt x="1610" y="12628"/>
                </a:cubicBezTo>
                <a:cubicBezTo>
                  <a:pt x="1317" y="12641"/>
                  <a:pt x="1130" y="12818"/>
                  <a:pt x="1091" y="13102"/>
                </a:cubicBezTo>
                <a:cubicBezTo>
                  <a:pt x="999" y="13173"/>
                  <a:pt x="898" y="13254"/>
                  <a:pt x="856" y="13376"/>
                </a:cubicBezTo>
                <a:cubicBezTo>
                  <a:pt x="727" y="13753"/>
                  <a:pt x="983" y="13793"/>
                  <a:pt x="1124" y="13941"/>
                </a:cubicBezTo>
                <a:cubicBezTo>
                  <a:pt x="1049" y="13959"/>
                  <a:pt x="986" y="13957"/>
                  <a:pt x="923" y="13953"/>
                </a:cubicBezTo>
                <a:cubicBezTo>
                  <a:pt x="727" y="13943"/>
                  <a:pt x="660" y="14071"/>
                  <a:pt x="751" y="14312"/>
                </a:cubicBezTo>
                <a:cubicBezTo>
                  <a:pt x="791" y="14419"/>
                  <a:pt x="850" y="14525"/>
                  <a:pt x="919" y="14592"/>
                </a:cubicBezTo>
                <a:cubicBezTo>
                  <a:pt x="1129" y="14798"/>
                  <a:pt x="1134" y="14791"/>
                  <a:pt x="936" y="15103"/>
                </a:cubicBezTo>
                <a:cubicBezTo>
                  <a:pt x="1078" y="15261"/>
                  <a:pt x="1202" y="15462"/>
                  <a:pt x="1359" y="15559"/>
                </a:cubicBezTo>
                <a:cubicBezTo>
                  <a:pt x="1520" y="15659"/>
                  <a:pt x="1712" y="15651"/>
                  <a:pt x="1887" y="15711"/>
                </a:cubicBezTo>
                <a:cubicBezTo>
                  <a:pt x="1946" y="15731"/>
                  <a:pt x="2021" y="15806"/>
                  <a:pt x="2038" y="15881"/>
                </a:cubicBezTo>
                <a:cubicBezTo>
                  <a:pt x="2056" y="15961"/>
                  <a:pt x="2015" y="16067"/>
                  <a:pt x="1992" y="16210"/>
                </a:cubicBezTo>
                <a:cubicBezTo>
                  <a:pt x="1826" y="15931"/>
                  <a:pt x="1771" y="15873"/>
                  <a:pt x="1610" y="16015"/>
                </a:cubicBezTo>
                <a:cubicBezTo>
                  <a:pt x="1335" y="16260"/>
                  <a:pt x="977" y="16418"/>
                  <a:pt x="927" y="17019"/>
                </a:cubicBezTo>
                <a:cubicBezTo>
                  <a:pt x="683" y="17155"/>
                  <a:pt x="331" y="17611"/>
                  <a:pt x="219" y="17955"/>
                </a:cubicBezTo>
                <a:cubicBezTo>
                  <a:pt x="200" y="18012"/>
                  <a:pt x="173" y="18090"/>
                  <a:pt x="185" y="18138"/>
                </a:cubicBezTo>
                <a:cubicBezTo>
                  <a:pt x="250" y="18389"/>
                  <a:pt x="165" y="18556"/>
                  <a:pt x="59" y="18734"/>
                </a:cubicBezTo>
                <a:cubicBezTo>
                  <a:pt x="15" y="18809"/>
                  <a:pt x="-16" y="18968"/>
                  <a:pt x="9" y="19044"/>
                </a:cubicBezTo>
                <a:cubicBezTo>
                  <a:pt x="30" y="19107"/>
                  <a:pt x="142" y="19104"/>
                  <a:pt x="215" y="19129"/>
                </a:cubicBezTo>
                <a:cubicBezTo>
                  <a:pt x="239" y="19137"/>
                  <a:pt x="265" y="19138"/>
                  <a:pt x="311" y="19141"/>
                </a:cubicBezTo>
                <a:cubicBezTo>
                  <a:pt x="234" y="19360"/>
                  <a:pt x="171" y="19546"/>
                  <a:pt x="85" y="19792"/>
                </a:cubicBezTo>
                <a:cubicBezTo>
                  <a:pt x="309" y="19878"/>
                  <a:pt x="538" y="19949"/>
                  <a:pt x="759" y="20053"/>
                </a:cubicBezTo>
                <a:cubicBezTo>
                  <a:pt x="1272" y="20294"/>
                  <a:pt x="1775" y="20566"/>
                  <a:pt x="2289" y="20795"/>
                </a:cubicBezTo>
                <a:cubicBezTo>
                  <a:pt x="2523" y="20900"/>
                  <a:pt x="2793" y="21055"/>
                  <a:pt x="3010" y="20978"/>
                </a:cubicBezTo>
                <a:cubicBezTo>
                  <a:pt x="3330" y="20864"/>
                  <a:pt x="3591" y="20988"/>
                  <a:pt x="3845" y="21166"/>
                </a:cubicBezTo>
                <a:cubicBezTo>
                  <a:pt x="4208" y="21421"/>
                  <a:pt x="4587" y="21536"/>
                  <a:pt x="4981" y="21580"/>
                </a:cubicBezTo>
                <a:cubicBezTo>
                  <a:pt x="5080" y="21591"/>
                  <a:pt x="5187" y="21566"/>
                  <a:pt x="5282" y="21525"/>
                </a:cubicBezTo>
                <a:cubicBezTo>
                  <a:pt x="5323" y="21508"/>
                  <a:pt x="5343" y="21406"/>
                  <a:pt x="5375" y="21343"/>
                </a:cubicBezTo>
                <a:cubicBezTo>
                  <a:pt x="5328" y="21320"/>
                  <a:pt x="5284" y="21280"/>
                  <a:pt x="5236" y="21276"/>
                </a:cubicBezTo>
                <a:cubicBezTo>
                  <a:pt x="5131" y="21266"/>
                  <a:pt x="5023" y="21276"/>
                  <a:pt x="4918" y="21276"/>
                </a:cubicBezTo>
                <a:cubicBezTo>
                  <a:pt x="4915" y="21240"/>
                  <a:pt x="4912" y="21202"/>
                  <a:pt x="4909" y="21166"/>
                </a:cubicBezTo>
                <a:cubicBezTo>
                  <a:pt x="4965" y="21139"/>
                  <a:pt x="5022" y="21085"/>
                  <a:pt x="5077" y="21087"/>
                </a:cubicBezTo>
                <a:cubicBezTo>
                  <a:pt x="5308" y="21096"/>
                  <a:pt x="5538" y="21122"/>
                  <a:pt x="5769" y="21142"/>
                </a:cubicBezTo>
                <a:cubicBezTo>
                  <a:pt x="5897" y="21153"/>
                  <a:pt x="6026" y="21168"/>
                  <a:pt x="6154" y="21184"/>
                </a:cubicBezTo>
                <a:cubicBezTo>
                  <a:pt x="6261" y="21198"/>
                  <a:pt x="6368" y="21238"/>
                  <a:pt x="6473" y="21227"/>
                </a:cubicBezTo>
                <a:cubicBezTo>
                  <a:pt x="6585" y="21215"/>
                  <a:pt x="6697" y="21154"/>
                  <a:pt x="6837" y="21105"/>
                </a:cubicBezTo>
                <a:cubicBezTo>
                  <a:pt x="6813" y="21268"/>
                  <a:pt x="6798" y="21372"/>
                  <a:pt x="6783" y="21470"/>
                </a:cubicBezTo>
                <a:cubicBezTo>
                  <a:pt x="7092" y="21585"/>
                  <a:pt x="7156" y="21209"/>
                  <a:pt x="7278" y="20959"/>
                </a:cubicBezTo>
                <a:cubicBezTo>
                  <a:pt x="7439" y="21286"/>
                  <a:pt x="7812" y="21293"/>
                  <a:pt x="8020" y="21039"/>
                </a:cubicBezTo>
                <a:cubicBezTo>
                  <a:pt x="8104" y="21093"/>
                  <a:pt x="8190" y="21189"/>
                  <a:pt x="8225" y="21160"/>
                </a:cubicBezTo>
                <a:cubicBezTo>
                  <a:pt x="8447" y="20978"/>
                  <a:pt x="8651" y="20837"/>
                  <a:pt x="8929" y="20966"/>
                </a:cubicBezTo>
                <a:cubicBezTo>
                  <a:pt x="9124" y="21055"/>
                  <a:pt x="9349" y="20997"/>
                  <a:pt x="9562" y="21002"/>
                </a:cubicBezTo>
                <a:cubicBezTo>
                  <a:pt x="9663" y="21004"/>
                  <a:pt x="9769" y="21021"/>
                  <a:pt x="9868" y="21002"/>
                </a:cubicBezTo>
                <a:cubicBezTo>
                  <a:pt x="10107" y="20957"/>
                  <a:pt x="10343" y="20911"/>
                  <a:pt x="10577" y="20832"/>
                </a:cubicBezTo>
                <a:cubicBezTo>
                  <a:pt x="10864" y="20734"/>
                  <a:pt x="11147" y="20600"/>
                  <a:pt x="11432" y="20485"/>
                </a:cubicBezTo>
                <a:cubicBezTo>
                  <a:pt x="11528" y="20446"/>
                  <a:pt x="11636" y="20361"/>
                  <a:pt x="11721" y="20394"/>
                </a:cubicBezTo>
                <a:cubicBezTo>
                  <a:pt x="12196" y="20577"/>
                  <a:pt x="12606" y="20331"/>
                  <a:pt x="13020" y="20047"/>
                </a:cubicBezTo>
                <a:cubicBezTo>
                  <a:pt x="13399" y="19789"/>
                  <a:pt x="13788" y="19552"/>
                  <a:pt x="14177" y="19330"/>
                </a:cubicBezTo>
                <a:cubicBezTo>
                  <a:pt x="14386" y="19210"/>
                  <a:pt x="14607" y="19147"/>
                  <a:pt x="14823" y="19050"/>
                </a:cubicBezTo>
                <a:cubicBezTo>
                  <a:pt x="15603" y="18697"/>
                  <a:pt x="16380" y="18332"/>
                  <a:pt x="17162" y="17986"/>
                </a:cubicBezTo>
                <a:cubicBezTo>
                  <a:pt x="17354" y="17900"/>
                  <a:pt x="17561" y="17868"/>
                  <a:pt x="17757" y="17797"/>
                </a:cubicBezTo>
                <a:cubicBezTo>
                  <a:pt x="18066" y="17685"/>
                  <a:pt x="18380" y="17605"/>
                  <a:pt x="18675" y="17438"/>
                </a:cubicBezTo>
                <a:cubicBezTo>
                  <a:pt x="19161" y="17164"/>
                  <a:pt x="19634" y="16833"/>
                  <a:pt x="20109" y="16520"/>
                </a:cubicBezTo>
                <a:cubicBezTo>
                  <a:pt x="20203" y="16458"/>
                  <a:pt x="20285" y="16360"/>
                  <a:pt x="20373" y="16277"/>
                </a:cubicBezTo>
                <a:cubicBezTo>
                  <a:pt x="20358" y="16231"/>
                  <a:pt x="20342" y="16182"/>
                  <a:pt x="20326" y="16137"/>
                </a:cubicBezTo>
                <a:cubicBezTo>
                  <a:pt x="19890" y="16327"/>
                  <a:pt x="19455" y="16518"/>
                  <a:pt x="19019" y="16708"/>
                </a:cubicBezTo>
                <a:cubicBezTo>
                  <a:pt x="19013" y="16682"/>
                  <a:pt x="19008" y="16655"/>
                  <a:pt x="19002" y="16629"/>
                </a:cubicBezTo>
                <a:cubicBezTo>
                  <a:pt x="19099" y="16564"/>
                  <a:pt x="19190" y="16482"/>
                  <a:pt x="19291" y="16441"/>
                </a:cubicBezTo>
                <a:cubicBezTo>
                  <a:pt x="19723" y="16266"/>
                  <a:pt x="20155" y="16097"/>
                  <a:pt x="20591" y="15942"/>
                </a:cubicBezTo>
                <a:cubicBezTo>
                  <a:pt x="20834" y="15856"/>
                  <a:pt x="20992" y="15630"/>
                  <a:pt x="20976" y="15389"/>
                </a:cubicBezTo>
                <a:cubicBezTo>
                  <a:pt x="20836" y="15352"/>
                  <a:pt x="20703" y="15320"/>
                  <a:pt x="20570" y="15285"/>
                </a:cubicBezTo>
                <a:cubicBezTo>
                  <a:pt x="20568" y="15256"/>
                  <a:pt x="20567" y="15224"/>
                  <a:pt x="20565" y="15194"/>
                </a:cubicBezTo>
                <a:cubicBezTo>
                  <a:pt x="20811" y="15049"/>
                  <a:pt x="21153" y="15184"/>
                  <a:pt x="21286" y="14714"/>
                </a:cubicBezTo>
                <a:cubicBezTo>
                  <a:pt x="21116" y="14535"/>
                  <a:pt x="21136" y="14477"/>
                  <a:pt x="21492" y="14154"/>
                </a:cubicBezTo>
                <a:cubicBezTo>
                  <a:pt x="21276" y="14170"/>
                  <a:pt x="21088" y="14182"/>
                  <a:pt x="20880" y="14197"/>
                </a:cubicBezTo>
                <a:cubicBezTo>
                  <a:pt x="21074" y="13889"/>
                  <a:pt x="21442" y="14082"/>
                  <a:pt x="21567" y="13576"/>
                </a:cubicBezTo>
                <a:cubicBezTo>
                  <a:pt x="21471" y="13611"/>
                  <a:pt x="21408" y="13637"/>
                  <a:pt x="21341" y="13662"/>
                </a:cubicBezTo>
                <a:cubicBezTo>
                  <a:pt x="21222" y="13704"/>
                  <a:pt x="21101" y="13753"/>
                  <a:pt x="20980" y="13789"/>
                </a:cubicBezTo>
                <a:cubicBezTo>
                  <a:pt x="20692" y="13876"/>
                  <a:pt x="20402" y="13955"/>
                  <a:pt x="20113" y="14039"/>
                </a:cubicBezTo>
                <a:cubicBezTo>
                  <a:pt x="19984" y="14076"/>
                  <a:pt x="19857" y="14114"/>
                  <a:pt x="19727" y="14142"/>
                </a:cubicBezTo>
                <a:cubicBezTo>
                  <a:pt x="19720" y="14143"/>
                  <a:pt x="19703" y="14038"/>
                  <a:pt x="19694" y="13996"/>
                </a:cubicBezTo>
                <a:cubicBezTo>
                  <a:pt x="19297" y="14070"/>
                  <a:pt x="18968" y="14583"/>
                  <a:pt x="18478" y="14300"/>
                </a:cubicBezTo>
                <a:cubicBezTo>
                  <a:pt x="19215" y="13906"/>
                  <a:pt x="19920" y="13529"/>
                  <a:pt x="20628" y="13151"/>
                </a:cubicBezTo>
                <a:cubicBezTo>
                  <a:pt x="20628" y="13140"/>
                  <a:pt x="20629" y="13131"/>
                  <a:pt x="20628" y="13120"/>
                </a:cubicBezTo>
                <a:cubicBezTo>
                  <a:pt x="20474" y="13149"/>
                  <a:pt x="20318" y="13178"/>
                  <a:pt x="20205" y="13199"/>
                </a:cubicBezTo>
                <a:cubicBezTo>
                  <a:pt x="20312" y="13092"/>
                  <a:pt x="20437" y="12973"/>
                  <a:pt x="20557" y="12853"/>
                </a:cubicBezTo>
                <a:cubicBezTo>
                  <a:pt x="20618" y="12872"/>
                  <a:pt x="20680" y="12888"/>
                  <a:pt x="20741" y="12938"/>
                </a:cubicBezTo>
                <a:cubicBezTo>
                  <a:pt x="20774" y="12964"/>
                  <a:pt x="20854" y="12946"/>
                  <a:pt x="20871" y="12907"/>
                </a:cubicBezTo>
                <a:cubicBezTo>
                  <a:pt x="20896" y="12853"/>
                  <a:pt x="20900" y="12744"/>
                  <a:pt x="20880" y="12682"/>
                </a:cubicBezTo>
                <a:cubicBezTo>
                  <a:pt x="20822" y="12503"/>
                  <a:pt x="20725" y="12406"/>
                  <a:pt x="20603" y="12360"/>
                </a:cubicBezTo>
                <a:cubicBezTo>
                  <a:pt x="20600" y="12332"/>
                  <a:pt x="20598" y="12303"/>
                  <a:pt x="20595" y="12275"/>
                </a:cubicBezTo>
                <a:cubicBezTo>
                  <a:pt x="20549" y="12282"/>
                  <a:pt x="20503" y="12292"/>
                  <a:pt x="20456" y="12299"/>
                </a:cubicBezTo>
                <a:cubicBezTo>
                  <a:pt x="20369" y="12292"/>
                  <a:pt x="20320" y="12237"/>
                  <a:pt x="20297" y="12147"/>
                </a:cubicBezTo>
                <a:cubicBezTo>
                  <a:pt x="20381" y="12099"/>
                  <a:pt x="20465" y="12049"/>
                  <a:pt x="20549" y="12001"/>
                </a:cubicBezTo>
                <a:cubicBezTo>
                  <a:pt x="20555" y="12003"/>
                  <a:pt x="20563" y="12005"/>
                  <a:pt x="20570" y="12007"/>
                </a:cubicBezTo>
                <a:cubicBezTo>
                  <a:pt x="20580" y="11989"/>
                  <a:pt x="20583" y="11984"/>
                  <a:pt x="20586" y="11977"/>
                </a:cubicBezTo>
                <a:cubicBezTo>
                  <a:pt x="20609" y="11964"/>
                  <a:pt x="20631" y="11953"/>
                  <a:pt x="20653" y="11940"/>
                </a:cubicBezTo>
                <a:cubicBezTo>
                  <a:pt x="20631" y="11902"/>
                  <a:pt x="20617" y="11880"/>
                  <a:pt x="20599" y="11849"/>
                </a:cubicBezTo>
                <a:cubicBezTo>
                  <a:pt x="20603" y="11776"/>
                  <a:pt x="20606" y="11702"/>
                  <a:pt x="20595" y="11630"/>
                </a:cubicBezTo>
                <a:cubicBezTo>
                  <a:pt x="20649" y="11602"/>
                  <a:pt x="20699" y="11571"/>
                  <a:pt x="20771" y="11533"/>
                </a:cubicBezTo>
                <a:cubicBezTo>
                  <a:pt x="20683" y="11419"/>
                  <a:pt x="20610" y="11334"/>
                  <a:pt x="20532" y="11229"/>
                </a:cubicBezTo>
                <a:cubicBezTo>
                  <a:pt x="20518" y="11097"/>
                  <a:pt x="20519" y="10960"/>
                  <a:pt x="20578" y="10809"/>
                </a:cubicBezTo>
                <a:cubicBezTo>
                  <a:pt x="20667" y="10580"/>
                  <a:pt x="20275" y="10221"/>
                  <a:pt x="20067" y="10359"/>
                </a:cubicBezTo>
                <a:cubicBezTo>
                  <a:pt x="19903" y="10468"/>
                  <a:pt x="19905" y="10325"/>
                  <a:pt x="19886" y="10250"/>
                </a:cubicBezTo>
                <a:cubicBezTo>
                  <a:pt x="19964" y="10090"/>
                  <a:pt x="20019" y="9981"/>
                  <a:pt x="20062" y="9891"/>
                </a:cubicBezTo>
                <a:cubicBezTo>
                  <a:pt x="20135" y="9873"/>
                  <a:pt x="20248" y="9882"/>
                  <a:pt x="20259" y="9836"/>
                </a:cubicBezTo>
                <a:cubicBezTo>
                  <a:pt x="20287" y="9730"/>
                  <a:pt x="20293" y="9571"/>
                  <a:pt x="20255" y="9483"/>
                </a:cubicBezTo>
                <a:cubicBezTo>
                  <a:pt x="20169" y="9286"/>
                  <a:pt x="20050" y="9117"/>
                  <a:pt x="19958" y="8960"/>
                </a:cubicBezTo>
                <a:cubicBezTo>
                  <a:pt x="20251" y="8947"/>
                  <a:pt x="20442" y="8764"/>
                  <a:pt x="20482" y="8480"/>
                </a:cubicBezTo>
                <a:cubicBezTo>
                  <a:pt x="20573" y="8409"/>
                  <a:pt x="20670" y="8334"/>
                  <a:pt x="20712" y="8212"/>
                </a:cubicBezTo>
                <a:cubicBezTo>
                  <a:pt x="20841" y="7835"/>
                  <a:pt x="20585" y="7789"/>
                  <a:pt x="20444" y="7641"/>
                </a:cubicBezTo>
                <a:cubicBezTo>
                  <a:pt x="20519" y="7623"/>
                  <a:pt x="20582" y="7631"/>
                  <a:pt x="20645" y="7635"/>
                </a:cubicBezTo>
                <a:cubicBezTo>
                  <a:pt x="20841" y="7645"/>
                  <a:pt x="20908" y="7511"/>
                  <a:pt x="20817" y="7270"/>
                </a:cubicBezTo>
                <a:cubicBezTo>
                  <a:pt x="20777" y="7163"/>
                  <a:pt x="20718" y="7057"/>
                  <a:pt x="20649" y="6990"/>
                </a:cubicBezTo>
                <a:cubicBezTo>
                  <a:pt x="20439" y="6784"/>
                  <a:pt x="20438" y="6791"/>
                  <a:pt x="20637" y="6479"/>
                </a:cubicBezTo>
                <a:cubicBezTo>
                  <a:pt x="20494" y="6321"/>
                  <a:pt x="20366" y="6120"/>
                  <a:pt x="20209" y="6023"/>
                </a:cubicBezTo>
                <a:cubicBezTo>
                  <a:pt x="20048" y="5923"/>
                  <a:pt x="19856" y="5937"/>
                  <a:pt x="19681" y="5877"/>
                </a:cubicBezTo>
                <a:cubicBezTo>
                  <a:pt x="19622" y="5857"/>
                  <a:pt x="19547" y="5782"/>
                  <a:pt x="19530" y="5707"/>
                </a:cubicBezTo>
                <a:cubicBezTo>
                  <a:pt x="19512" y="5627"/>
                  <a:pt x="19553" y="5515"/>
                  <a:pt x="19576" y="5372"/>
                </a:cubicBezTo>
                <a:cubicBezTo>
                  <a:pt x="19742" y="5651"/>
                  <a:pt x="19801" y="5709"/>
                  <a:pt x="19962" y="5567"/>
                </a:cubicBezTo>
                <a:cubicBezTo>
                  <a:pt x="20237" y="5322"/>
                  <a:pt x="20591" y="5164"/>
                  <a:pt x="20641" y="4563"/>
                </a:cubicBezTo>
                <a:cubicBezTo>
                  <a:pt x="20885" y="4427"/>
                  <a:pt x="21237" y="3971"/>
                  <a:pt x="21349" y="3627"/>
                </a:cubicBezTo>
                <a:cubicBezTo>
                  <a:pt x="21368" y="3570"/>
                  <a:pt x="21395" y="3492"/>
                  <a:pt x="21383" y="3444"/>
                </a:cubicBezTo>
                <a:cubicBezTo>
                  <a:pt x="21318" y="3193"/>
                  <a:pt x="21403" y="3033"/>
                  <a:pt x="21509" y="2854"/>
                </a:cubicBezTo>
                <a:cubicBezTo>
                  <a:pt x="21553" y="2779"/>
                  <a:pt x="21584" y="2621"/>
                  <a:pt x="21559" y="2544"/>
                </a:cubicBezTo>
                <a:cubicBezTo>
                  <a:pt x="21538" y="2481"/>
                  <a:pt x="21426" y="2478"/>
                  <a:pt x="21353" y="2453"/>
                </a:cubicBezTo>
                <a:cubicBezTo>
                  <a:pt x="21329" y="2445"/>
                  <a:pt x="21303" y="2450"/>
                  <a:pt x="21257" y="2447"/>
                </a:cubicBezTo>
                <a:cubicBezTo>
                  <a:pt x="21334" y="2228"/>
                  <a:pt x="21402" y="2042"/>
                  <a:pt x="21488" y="1796"/>
                </a:cubicBezTo>
                <a:cubicBezTo>
                  <a:pt x="21263" y="1710"/>
                  <a:pt x="21034" y="1633"/>
                  <a:pt x="20813" y="1529"/>
                </a:cubicBezTo>
                <a:cubicBezTo>
                  <a:pt x="20301" y="1288"/>
                  <a:pt x="19793" y="1016"/>
                  <a:pt x="19279" y="787"/>
                </a:cubicBezTo>
                <a:cubicBezTo>
                  <a:pt x="19045" y="682"/>
                  <a:pt x="18779" y="533"/>
                  <a:pt x="18562" y="610"/>
                </a:cubicBezTo>
                <a:cubicBezTo>
                  <a:pt x="18242" y="724"/>
                  <a:pt x="17977" y="600"/>
                  <a:pt x="17723" y="422"/>
                </a:cubicBezTo>
                <a:cubicBezTo>
                  <a:pt x="17360" y="167"/>
                  <a:pt x="16986" y="46"/>
                  <a:pt x="16592" y="2"/>
                </a:cubicBezTo>
                <a:close/>
              </a:path>
            </a:pathLst>
          </a:custGeom>
        </p:spPr>
        <p:txBody>
          <a:bodyPr/>
          <a:lstStyle/>
          <a:p>
            <a:pPr defTabSz="642937">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p>
        </p:txBody>
      </p:sp>
      <p:sp>
        <p:nvSpPr>
          <p:cNvPr id="903" name="Venenatis Euismod Purus"/>
          <p:cNvSpPr txBox="1">
            <a:spLocks noGrp="1"/>
          </p:cNvSpPr>
          <p:nvPr>
            <p:ph type="body" idx="25"/>
          </p:nvPr>
        </p:nvSpPr>
        <p:spPr>
          <a:xfrm>
            <a:off x="15172846" y="6195827"/>
            <a:ext cx="7233375" cy="984568"/>
          </a:xfrm>
          <a:prstGeom prst="rect">
            <a:avLst/>
          </a:prstGeom>
        </p:spPr>
        <p:txBody>
          <a:bodyPr/>
          <a:lstStyle/>
          <a:p>
            <a:pPr lvl="0">
              <a:lnSpc>
                <a:spcPct val="80000"/>
              </a:lnSpc>
            </a:pPr>
            <a:r>
              <a:rPr lang="fr-FR" sz="2800" dirty="0" smtClean="0"/>
              <a:t>Principales recommandations</a:t>
            </a:r>
            <a:r>
              <a:rPr lang="fr-FR" sz="2800" dirty="0"/>
              <a:t>		p8</a:t>
            </a:r>
          </a:p>
        </p:txBody>
      </p:sp>
      <p:sp>
        <p:nvSpPr>
          <p:cNvPr id="904" name="#3"/>
          <p:cNvSpPr txBox="1">
            <a:spLocks noGrp="1"/>
          </p:cNvSpPr>
          <p:nvPr>
            <p:ph type="body" idx="26"/>
          </p:nvPr>
        </p:nvSpPr>
        <p:spPr>
          <a:xfrm>
            <a:off x="13730491" y="6280498"/>
            <a:ext cx="1030752" cy="984568"/>
          </a:xfrm>
          <a:prstGeom prst="rect">
            <a:avLst/>
          </a:prstGeom>
        </p:spPr>
        <p:txBody>
          <a:bodyPr/>
          <a:lstStyle/>
          <a:p>
            <a:r>
              <a:rPr dirty="0"/>
              <a:t>#3</a:t>
            </a:r>
          </a:p>
        </p:txBody>
      </p:sp>
      <p:sp>
        <p:nvSpPr>
          <p:cNvPr id="21" name="Venenatis Euismod Purus">
            <a:extLst>
              <a:ext uri="{FF2B5EF4-FFF2-40B4-BE49-F238E27FC236}">
                <a16:creationId xmlns="" xmlns:a16="http://schemas.microsoft.com/office/drawing/2014/main" id="{D0FA04A3-2F35-DB40-B325-1C1ECB78C38B}"/>
              </a:ext>
            </a:extLst>
          </p:cNvPr>
          <p:cNvSpPr txBox="1">
            <a:spLocks/>
          </p:cNvSpPr>
          <p:nvPr/>
        </p:nvSpPr>
        <p:spPr>
          <a:xfrm>
            <a:off x="15588744" y="8858108"/>
            <a:ext cx="7368904" cy="984568"/>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marL="0" marR="0" indent="0" algn="l" defTabSz="821531" eaLnBrk="1" latinLnBrk="0" hangingPunct="1">
              <a:lnSpc>
                <a:spcPct val="70000"/>
              </a:lnSpc>
              <a:spcBef>
                <a:spcPts val="0"/>
              </a:spcBef>
              <a:spcAft>
                <a:spcPts val="0"/>
              </a:spcAft>
              <a:buClrTx/>
              <a:buSzTx/>
              <a:buFontTx/>
              <a:buNone/>
              <a:tabLst/>
              <a:defRPr sz="2200" b="1" i="0" u="none" strike="noStrike" cap="all" spc="330" baseline="0">
                <a:ln>
                  <a:noFill/>
                </a:ln>
                <a:solidFill>
                  <a:srgbClr val="000000"/>
                </a:solidFill>
                <a:uFillTx/>
                <a:latin typeface="+mn-lt"/>
                <a:ea typeface="+mn-ea"/>
                <a:cs typeface="+mn-cs"/>
                <a:sym typeface="Avenir Next Condensed"/>
              </a:defRPr>
            </a:lvl1pPr>
            <a:lvl2pPr marL="0" marR="0" indent="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2pPr>
            <a:lvl3pPr marL="0" marR="0" indent="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3pPr>
            <a:lvl4pPr marL="0" marR="0" indent="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4pPr>
            <a:lvl5pPr marL="0" marR="0" indent="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5pPr>
            <a:lvl6pPr marL="0" marR="0" indent="35560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6pPr>
            <a:lvl7pPr marL="0" marR="0" indent="71120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7pPr>
            <a:lvl8pPr marL="0" marR="0" indent="106680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8pPr>
            <a:lvl9pPr marL="0" marR="0" indent="142240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9pPr>
          </a:lstStyle>
          <a:p>
            <a:pPr>
              <a:lnSpc>
                <a:spcPct val="80000"/>
              </a:lnSpc>
            </a:pPr>
            <a:r>
              <a:rPr lang="fr-FR" sz="2800" dirty="0" smtClean="0"/>
              <a:t>annexes</a:t>
            </a:r>
            <a:endParaRPr lang="fr-FR" sz="2800" dirty="0"/>
          </a:p>
        </p:txBody>
      </p:sp>
      <p:sp>
        <p:nvSpPr>
          <p:cNvPr id="22" name="#3">
            <a:extLst>
              <a:ext uri="{FF2B5EF4-FFF2-40B4-BE49-F238E27FC236}">
                <a16:creationId xmlns="" xmlns:a16="http://schemas.microsoft.com/office/drawing/2014/main" id="{A5EDDBB0-B435-894F-AB23-B334E1D7CBEC}"/>
              </a:ext>
            </a:extLst>
          </p:cNvPr>
          <p:cNvSpPr txBox="1">
            <a:spLocks/>
          </p:cNvSpPr>
          <p:nvPr/>
        </p:nvSpPr>
        <p:spPr>
          <a:xfrm>
            <a:off x="14132913" y="9030625"/>
            <a:ext cx="1030752" cy="984568"/>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lstStyle>
            <a:lvl1pPr marL="0" marR="0" indent="0" algn="l" defTabSz="821531" eaLnBrk="1" latinLnBrk="0" hangingPunct="1">
              <a:lnSpc>
                <a:spcPct val="70000"/>
              </a:lnSpc>
              <a:spcBef>
                <a:spcPts val="0"/>
              </a:spcBef>
              <a:spcAft>
                <a:spcPts val="0"/>
              </a:spcAft>
              <a:buClrTx/>
              <a:buSzTx/>
              <a:buFontTx/>
              <a:buNone/>
              <a:tabLst/>
              <a:defRPr sz="5000" b="1" i="0" u="none" strike="noStrike" cap="all" spc="0" baseline="0">
                <a:ln>
                  <a:noFill/>
                </a:ln>
                <a:solidFill>
                  <a:srgbClr val="FFFFFF"/>
                </a:solidFill>
                <a:uFillTx/>
                <a:latin typeface="+mj-lt"/>
                <a:ea typeface="+mj-ea"/>
                <a:cs typeface="+mj-cs"/>
                <a:sym typeface="Avenir Next"/>
              </a:defRPr>
            </a:lvl1pPr>
            <a:lvl2pPr marL="0" marR="0" indent="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2pPr>
            <a:lvl3pPr marL="0" marR="0" indent="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3pPr>
            <a:lvl4pPr marL="0" marR="0" indent="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4pPr>
            <a:lvl5pPr marL="0" marR="0" indent="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5pPr>
            <a:lvl6pPr marL="0" marR="0" indent="35560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6pPr>
            <a:lvl7pPr marL="0" marR="0" indent="71120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7pPr>
            <a:lvl8pPr marL="0" marR="0" indent="106680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8pPr>
            <a:lvl9pPr marL="0" marR="0" indent="142240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9pPr>
          </a:lstStyle>
          <a:p>
            <a:r>
              <a:rPr lang="fr-FR" dirty="0"/>
              <a:t>#3</a:t>
            </a:r>
          </a:p>
        </p:txBody>
      </p:sp>
      <p:sp>
        <p:nvSpPr>
          <p:cNvPr id="24" name="Shape">
            <a:extLst>
              <a:ext uri="{FF2B5EF4-FFF2-40B4-BE49-F238E27FC236}">
                <a16:creationId xmlns="" xmlns:a16="http://schemas.microsoft.com/office/drawing/2014/main" id="{C0958443-98F5-7C42-B3EC-D77A31C99462}"/>
              </a:ext>
            </a:extLst>
          </p:cNvPr>
          <p:cNvSpPr>
            <a:spLocks noGrp="1"/>
          </p:cNvSpPr>
          <p:nvPr>
            <p:ph type="body" sz="quarter" idx="28" hasCustomPrompt="1"/>
          </p:nvPr>
        </p:nvSpPr>
        <p:spPr>
          <a:xfrm>
            <a:off x="13627640" y="8664026"/>
            <a:ext cx="1236455" cy="1178650"/>
          </a:xfrm>
          <a:custGeom>
            <a:avLst/>
            <a:gdLst/>
            <a:ahLst/>
            <a:cxnLst>
              <a:cxn ang="0">
                <a:pos x="wd2" y="hd2"/>
              </a:cxn>
              <a:cxn ang="5400000">
                <a:pos x="wd2" y="hd2"/>
              </a:cxn>
              <a:cxn ang="10800000">
                <a:pos x="wd2" y="hd2"/>
              </a:cxn>
              <a:cxn ang="16200000">
                <a:pos x="wd2" y="hd2"/>
              </a:cxn>
            </a:cxnLst>
            <a:rect l="0" t="0" r="r" b="b"/>
            <a:pathLst>
              <a:path w="21568" h="21583" extrusionOk="0">
                <a:moveTo>
                  <a:pt x="16592" y="2"/>
                </a:moveTo>
                <a:cubicBezTo>
                  <a:pt x="16492" y="-9"/>
                  <a:pt x="16386" y="16"/>
                  <a:pt x="16290" y="57"/>
                </a:cubicBezTo>
                <a:cubicBezTo>
                  <a:pt x="16249" y="74"/>
                  <a:pt x="16225" y="182"/>
                  <a:pt x="16193" y="245"/>
                </a:cubicBezTo>
                <a:cubicBezTo>
                  <a:pt x="16240" y="268"/>
                  <a:pt x="16289" y="302"/>
                  <a:pt x="16336" y="306"/>
                </a:cubicBezTo>
                <a:cubicBezTo>
                  <a:pt x="16441" y="316"/>
                  <a:pt x="16545" y="312"/>
                  <a:pt x="16650" y="312"/>
                </a:cubicBezTo>
                <a:cubicBezTo>
                  <a:pt x="16653" y="348"/>
                  <a:pt x="16656" y="380"/>
                  <a:pt x="16659" y="416"/>
                </a:cubicBezTo>
                <a:cubicBezTo>
                  <a:pt x="16603" y="443"/>
                  <a:pt x="16546" y="497"/>
                  <a:pt x="16491" y="495"/>
                </a:cubicBezTo>
                <a:cubicBezTo>
                  <a:pt x="16260" y="486"/>
                  <a:pt x="16030" y="460"/>
                  <a:pt x="15799" y="440"/>
                </a:cubicBezTo>
                <a:cubicBezTo>
                  <a:pt x="15671" y="429"/>
                  <a:pt x="15542" y="420"/>
                  <a:pt x="15414" y="404"/>
                </a:cubicBezTo>
                <a:cubicBezTo>
                  <a:pt x="15307" y="390"/>
                  <a:pt x="15200" y="344"/>
                  <a:pt x="15095" y="355"/>
                </a:cubicBezTo>
                <a:cubicBezTo>
                  <a:pt x="14983" y="367"/>
                  <a:pt x="14871" y="428"/>
                  <a:pt x="14731" y="477"/>
                </a:cubicBezTo>
                <a:cubicBezTo>
                  <a:pt x="14755" y="314"/>
                  <a:pt x="14770" y="216"/>
                  <a:pt x="14785" y="118"/>
                </a:cubicBezTo>
                <a:cubicBezTo>
                  <a:pt x="14476" y="3"/>
                  <a:pt x="14417" y="373"/>
                  <a:pt x="14295" y="623"/>
                </a:cubicBezTo>
                <a:cubicBezTo>
                  <a:pt x="14133" y="296"/>
                  <a:pt x="13756" y="295"/>
                  <a:pt x="13548" y="550"/>
                </a:cubicBezTo>
                <a:cubicBezTo>
                  <a:pt x="13464" y="495"/>
                  <a:pt x="13378" y="393"/>
                  <a:pt x="13343" y="422"/>
                </a:cubicBezTo>
                <a:cubicBezTo>
                  <a:pt x="13121" y="604"/>
                  <a:pt x="12922" y="745"/>
                  <a:pt x="12643" y="616"/>
                </a:cubicBezTo>
                <a:cubicBezTo>
                  <a:pt x="12449" y="527"/>
                  <a:pt x="12219" y="591"/>
                  <a:pt x="12006" y="586"/>
                </a:cubicBezTo>
                <a:cubicBezTo>
                  <a:pt x="11905" y="584"/>
                  <a:pt x="11803" y="567"/>
                  <a:pt x="11704" y="586"/>
                </a:cubicBezTo>
                <a:cubicBezTo>
                  <a:pt x="11466" y="631"/>
                  <a:pt x="11225" y="671"/>
                  <a:pt x="10991" y="750"/>
                </a:cubicBezTo>
                <a:cubicBezTo>
                  <a:pt x="10704" y="848"/>
                  <a:pt x="10421" y="982"/>
                  <a:pt x="10136" y="1097"/>
                </a:cubicBezTo>
                <a:cubicBezTo>
                  <a:pt x="10040" y="1136"/>
                  <a:pt x="9932" y="1221"/>
                  <a:pt x="9847" y="1188"/>
                </a:cubicBezTo>
                <a:cubicBezTo>
                  <a:pt x="9372" y="1005"/>
                  <a:pt x="8962" y="1257"/>
                  <a:pt x="8548" y="1541"/>
                </a:cubicBezTo>
                <a:cubicBezTo>
                  <a:pt x="8169" y="1799"/>
                  <a:pt x="7784" y="2030"/>
                  <a:pt x="7395" y="2252"/>
                </a:cubicBezTo>
                <a:cubicBezTo>
                  <a:pt x="7186" y="2372"/>
                  <a:pt x="6961" y="2441"/>
                  <a:pt x="6745" y="2538"/>
                </a:cubicBezTo>
                <a:cubicBezTo>
                  <a:pt x="5965" y="2891"/>
                  <a:pt x="5188" y="3250"/>
                  <a:pt x="4406" y="3596"/>
                </a:cubicBezTo>
                <a:cubicBezTo>
                  <a:pt x="4214" y="3682"/>
                  <a:pt x="4011" y="3714"/>
                  <a:pt x="3815" y="3785"/>
                </a:cubicBezTo>
                <a:cubicBezTo>
                  <a:pt x="3506" y="3897"/>
                  <a:pt x="3188" y="3983"/>
                  <a:pt x="2893" y="4150"/>
                </a:cubicBezTo>
                <a:cubicBezTo>
                  <a:pt x="2407" y="4424"/>
                  <a:pt x="1934" y="4749"/>
                  <a:pt x="1459" y="5062"/>
                </a:cubicBezTo>
                <a:cubicBezTo>
                  <a:pt x="1365" y="5124"/>
                  <a:pt x="1283" y="5228"/>
                  <a:pt x="1195" y="5311"/>
                </a:cubicBezTo>
                <a:cubicBezTo>
                  <a:pt x="1210" y="5357"/>
                  <a:pt x="1226" y="5400"/>
                  <a:pt x="1242" y="5445"/>
                </a:cubicBezTo>
                <a:cubicBezTo>
                  <a:pt x="1678" y="5255"/>
                  <a:pt x="2113" y="5064"/>
                  <a:pt x="2549" y="4874"/>
                </a:cubicBezTo>
                <a:cubicBezTo>
                  <a:pt x="2555" y="4900"/>
                  <a:pt x="2564" y="4927"/>
                  <a:pt x="2570" y="4953"/>
                </a:cubicBezTo>
                <a:cubicBezTo>
                  <a:pt x="2474" y="5018"/>
                  <a:pt x="2378" y="5106"/>
                  <a:pt x="2277" y="5147"/>
                </a:cubicBezTo>
                <a:cubicBezTo>
                  <a:pt x="1845" y="5322"/>
                  <a:pt x="1413" y="5491"/>
                  <a:pt x="977" y="5646"/>
                </a:cubicBezTo>
                <a:cubicBezTo>
                  <a:pt x="734" y="5732"/>
                  <a:pt x="576" y="5952"/>
                  <a:pt x="592" y="6193"/>
                </a:cubicBezTo>
                <a:cubicBezTo>
                  <a:pt x="732" y="6230"/>
                  <a:pt x="865" y="6268"/>
                  <a:pt x="998" y="6303"/>
                </a:cubicBezTo>
                <a:cubicBezTo>
                  <a:pt x="1000" y="6332"/>
                  <a:pt x="1005" y="6358"/>
                  <a:pt x="1007" y="6388"/>
                </a:cubicBezTo>
                <a:cubicBezTo>
                  <a:pt x="761" y="6533"/>
                  <a:pt x="419" y="6398"/>
                  <a:pt x="286" y="6868"/>
                </a:cubicBezTo>
                <a:cubicBezTo>
                  <a:pt x="456" y="7047"/>
                  <a:pt x="436" y="7105"/>
                  <a:pt x="80" y="7428"/>
                </a:cubicBezTo>
                <a:cubicBezTo>
                  <a:pt x="296" y="7412"/>
                  <a:pt x="480" y="7400"/>
                  <a:pt x="688" y="7385"/>
                </a:cubicBezTo>
                <a:cubicBezTo>
                  <a:pt x="494" y="7693"/>
                  <a:pt x="126" y="7500"/>
                  <a:pt x="1" y="8006"/>
                </a:cubicBezTo>
                <a:cubicBezTo>
                  <a:pt x="97" y="7971"/>
                  <a:pt x="165" y="7951"/>
                  <a:pt x="231" y="7927"/>
                </a:cubicBezTo>
                <a:cubicBezTo>
                  <a:pt x="351" y="7884"/>
                  <a:pt x="467" y="7835"/>
                  <a:pt x="588" y="7799"/>
                </a:cubicBezTo>
                <a:cubicBezTo>
                  <a:pt x="876" y="7712"/>
                  <a:pt x="1166" y="7633"/>
                  <a:pt x="1455" y="7549"/>
                </a:cubicBezTo>
                <a:cubicBezTo>
                  <a:pt x="1584" y="7512"/>
                  <a:pt x="1711" y="7468"/>
                  <a:pt x="1841" y="7440"/>
                </a:cubicBezTo>
                <a:cubicBezTo>
                  <a:pt x="1848" y="7439"/>
                  <a:pt x="1869" y="7544"/>
                  <a:pt x="1879" y="7586"/>
                </a:cubicBezTo>
                <a:cubicBezTo>
                  <a:pt x="2276" y="7512"/>
                  <a:pt x="2605" y="6999"/>
                  <a:pt x="3094" y="7282"/>
                </a:cubicBezTo>
                <a:cubicBezTo>
                  <a:pt x="2357" y="7676"/>
                  <a:pt x="1648" y="8053"/>
                  <a:pt x="940" y="8431"/>
                </a:cubicBezTo>
                <a:cubicBezTo>
                  <a:pt x="940" y="8442"/>
                  <a:pt x="939" y="8451"/>
                  <a:pt x="940" y="8462"/>
                </a:cubicBezTo>
                <a:cubicBezTo>
                  <a:pt x="1094" y="8433"/>
                  <a:pt x="1250" y="8404"/>
                  <a:pt x="1363" y="8383"/>
                </a:cubicBezTo>
                <a:cubicBezTo>
                  <a:pt x="1256" y="8490"/>
                  <a:pt x="1135" y="8615"/>
                  <a:pt x="1015" y="8735"/>
                </a:cubicBezTo>
                <a:cubicBezTo>
                  <a:pt x="954" y="8716"/>
                  <a:pt x="892" y="8700"/>
                  <a:pt x="831" y="8650"/>
                </a:cubicBezTo>
                <a:cubicBezTo>
                  <a:pt x="798" y="8624"/>
                  <a:pt x="714" y="8642"/>
                  <a:pt x="697" y="8681"/>
                </a:cubicBezTo>
                <a:cubicBezTo>
                  <a:pt x="672" y="8735"/>
                  <a:pt x="668" y="8838"/>
                  <a:pt x="688" y="8900"/>
                </a:cubicBezTo>
                <a:cubicBezTo>
                  <a:pt x="746" y="9078"/>
                  <a:pt x="843" y="9181"/>
                  <a:pt x="965" y="9228"/>
                </a:cubicBezTo>
                <a:cubicBezTo>
                  <a:pt x="968" y="9255"/>
                  <a:pt x="970" y="9280"/>
                  <a:pt x="973" y="9307"/>
                </a:cubicBezTo>
                <a:cubicBezTo>
                  <a:pt x="1019" y="9300"/>
                  <a:pt x="1065" y="9290"/>
                  <a:pt x="1112" y="9283"/>
                </a:cubicBezTo>
                <a:cubicBezTo>
                  <a:pt x="1199" y="9290"/>
                  <a:pt x="1248" y="9346"/>
                  <a:pt x="1271" y="9435"/>
                </a:cubicBezTo>
                <a:cubicBezTo>
                  <a:pt x="1187" y="9483"/>
                  <a:pt x="1103" y="9533"/>
                  <a:pt x="1019" y="9581"/>
                </a:cubicBezTo>
                <a:cubicBezTo>
                  <a:pt x="1013" y="9579"/>
                  <a:pt x="1005" y="9577"/>
                  <a:pt x="998" y="9575"/>
                </a:cubicBezTo>
                <a:cubicBezTo>
                  <a:pt x="988" y="9593"/>
                  <a:pt x="985" y="9598"/>
                  <a:pt x="982" y="9605"/>
                </a:cubicBezTo>
                <a:cubicBezTo>
                  <a:pt x="959" y="9618"/>
                  <a:pt x="937" y="9629"/>
                  <a:pt x="915" y="9642"/>
                </a:cubicBezTo>
                <a:cubicBezTo>
                  <a:pt x="936" y="9679"/>
                  <a:pt x="951" y="9702"/>
                  <a:pt x="969" y="9733"/>
                </a:cubicBezTo>
                <a:cubicBezTo>
                  <a:pt x="965" y="9808"/>
                  <a:pt x="965" y="9884"/>
                  <a:pt x="977" y="9958"/>
                </a:cubicBezTo>
                <a:cubicBezTo>
                  <a:pt x="923" y="9986"/>
                  <a:pt x="870" y="10011"/>
                  <a:pt x="797" y="10049"/>
                </a:cubicBezTo>
                <a:cubicBezTo>
                  <a:pt x="885" y="10163"/>
                  <a:pt x="962" y="10247"/>
                  <a:pt x="1040" y="10353"/>
                </a:cubicBezTo>
                <a:cubicBezTo>
                  <a:pt x="1054" y="10486"/>
                  <a:pt x="1053" y="10627"/>
                  <a:pt x="994" y="10779"/>
                </a:cubicBezTo>
                <a:cubicBezTo>
                  <a:pt x="905" y="11008"/>
                  <a:pt x="1293" y="11361"/>
                  <a:pt x="1501" y="11223"/>
                </a:cubicBezTo>
                <a:cubicBezTo>
                  <a:pt x="1665" y="11114"/>
                  <a:pt x="1667" y="11257"/>
                  <a:pt x="1686" y="11332"/>
                </a:cubicBezTo>
                <a:cubicBezTo>
                  <a:pt x="1608" y="11492"/>
                  <a:pt x="1549" y="11607"/>
                  <a:pt x="1506" y="11697"/>
                </a:cubicBezTo>
                <a:cubicBezTo>
                  <a:pt x="1433" y="11715"/>
                  <a:pt x="1324" y="11707"/>
                  <a:pt x="1313" y="11752"/>
                </a:cubicBezTo>
                <a:cubicBezTo>
                  <a:pt x="1286" y="11858"/>
                  <a:pt x="1275" y="12017"/>
                  <a:pt x="1313" y="12105"/>
                </a:cubicBezTo>
                <a:cubicBezTo>
                  <a:pt x="1399" y="12302"/>
                  <a:pt x="1518" y="12471"/>
                  <a:pt x="1610" y="12628"/>
                </a:cubicBezTo>
                <a:cubicBezTo>
                  <a:pt x="1317" y="12641"/>
                  <a:pt x="1130" y="12818"/>
                  <a:pt x="1091" y="13102"/>
                </a:cubicBezTo>
                <a:cubicBezTo>
                  <a:pt x="999" y="13173"/>
                  <a:pt x="898" y="13254"/>
                  <a:pt x="856" y="13376"/>
                </a:cubicBezTo>
                <a:cubicBezTo>
                  <a:pt x="727" y="13753"/>
                  <a:pt x="983" y="13793"/>
                  <a:pt x="1124" y="13941"/>
                </a:cubicBezTo>
                <a:cubicBezTo>
                  <a:pt x="1049" y="13959"/>
                  <a:pt x="986" y="13957"/>
                  <a:pt x="923" y="13953"/>
                </a:cubicBezTo>
                <a:cubicBezTo>
                  <a:pt x="727" y="13943"/>
                  <a:pt x="660" y="14071"/>
                  <a:pt x="751" y="14312"/>
                </a:cubicBezTo>
                <a:cubicBezTo>
                  <a:pt x="791" y="14419"/>
                  <a:pt x="850" y="14525"/>
                  <a:pt x="919" y="14592"/>
                </a:cubicBezTo>
                <a:cubicBezTo>
                  <a:pt x="1129" y="14798"/>
                  <a:pt x="1134" y="14791"/>
                  <a:pt x="936" y="15103"/>
                </a:cubicBezTo>
                <a:cubicBezTo>
                  <a:pt x="1078" y="15261"/>
                  <a:pt x="1202" y="15462"/>
                  <a:pt x="1359" y="15559"/>
                </a:cubicBezTo>
                <a:cubicBezTo>
                  <a:pt x="1520" y="15659"/>
                  <a:pt x="1712" y="15651"/>
                  <a:pt x="1887" y="15711"/>
                </a:cubicBezTo>
                <a:cubicBezTo>
                  <a:pt x="1946" y="15731"/>
                  <a:pt x="2021" y="15806"/>
                  <a:pt x="2038" y="15881"/>
                </a:cubicBezTo>
                <a:cubicBezTo>
                  <a:pt x="2056" y="15961"/>
                  <a:pt x="2015" y="16067"/>
                  <a:pt x="1992" y="16210"/>
                </a:cubicBezTo>
                <a:cubicBezTo>
                  <a:pt x="1826" y="15931"/>
                  <a:pt x="1771" y="15873"/>
                  <a:pt x="1610" y="16015"/>
                </a:cubicBezTo>
                <a:cubicBezTo>
                  <a:pt x="1335" y="16260"/>
                  <a:pt x="977" y="16418"/>
                  <a:pt x="927" y="17019"/>
                </a:cubicBezTo>
                <a:cubicBezTo>
                  <a:pt x="683" y="17155"/>
                  <a:pt x="331" y="17611"/>
                  <a:pt x="219" y="17955"/>
                </a:cubicBezTo>
                <a:cubicBezTo>
                  <a:pt x="200" y="18012"/>
                  <a:pt x="173" y="18090"/>
                  <a:pt x="185" y="18138"/>
                </a:cubicBezTo>
                <a:cubicBezTo>
                  <a:pt x="250" y="18389"/>
                  <a:pt x="165" y="18556"/>
                  <a:pt x="59" y="18734"/>
                </a:cubicBezTo>
                <a:cubicBezTo>
                  <a:pt x="15" y="18809"/>
                  <a:pt x="-16" y="18968"/>
                  <a:pt x="9" y="19044"/>
                </a:cubicBezTo>
                <a:cubicBezTo>
                  <a:pt x="30" y="19107"/>
                  <a:pt x="142" y="19104"/>
                  <a:pt x="215" y="19129"/>
                </a:cubicBezTo>
                <a:cubicBezTo>
                  <a:pt x="239" y="19137"/>
                  <a:pt x="265" y="19138"/>
                  <a:pt x="311" y="19141"/>
                </a:cubicBezTo>
                <a:cubicBezTo>
                  <a:pt x="234" y="19360"/>
                  <a:pt x="171" y="19546"/>
                  <a:pt x="85" y="19792"/>
                </a:cubicBezTo>
                <a:cubicBezTo>
                  <a:pt x="309" y="19878"/>
                  <a:pt x="538" y="19949"/>
                  <a:pt x="759" y="20053"/>
                </a:cubicBezTo>
                <a:cubicBezTo>
                  <a:pt x="1272" y="20294"/>
                  <a:pt x="1775" y="20566"/>
                  <a:pt x="2289" y="20795"/>
                </a:cubicBezTo>
                <a:cubicBezTo>
                  <a:pt x="2523" y="20900"/>
                  <a:pt x="2793" y="21055"/>
                  <a:pt x="3010" y="20978"/>
                </a:cubicBezTo>
                <a:cubicBezTo>
                  <a:pt x="3330" y="20864"/>
                  <a:pt x="3591" y="20988"/>
                  <a:pt x="3845" y="21166"/>
                </a:cubicBezTo>
                <a:cubicBezTo>
                  <a:pt x="4208" y="21421"/>
                  <a:pt x="4587" y="21536"/>
                  <a:pt x="4981" y="21580"/>
                </a:cubicBezTo>
                <a:cubicBezTo>
                  <a:pt x="5080" y="21591"/>
                  <a:pt x="5187" y="21566"/>
                  <a:pt x="5282" y="21525"/>
                </a:cubicBezTo>
                <a:cubicBezTo>
                  <a:pt x="5323" y="21508"/>
                  <a:pt x="5343" y="21406"/>
                  <a:pt x="5375" y="21343"/>
                </a:cubicBezTo>
                <a:cubicBezTo>
                  <a:pt x="5328" y="21320"/>
                  <a:pt x="5284" y="21280"/>
                  <a:pt x="5236" y="21276"/>
                </a:cubicBezTo>
                <a:cubicBezTo>
                  <a:pt x="5131" y="21266"/>
                  <a:pt x="5023" y="21276"/>
                  <a:pt x="4918" y="21276"/>
                </a:cubicBezTo>
                <a:cubicBezTo>
                  <a:pt x="4915" y="21240"/>
                  <a:pt x="4912" y="21202"/>
                  <a:pt x="4909" y="21166"/>
                </a:cubicBezTo>
                <a:cubicBezTo>
                  <a:pt x="4965" y="21139"/>
                  <a:pt x="5022" y="21085"/>
                  <a:pt x="5077" y="21087"/>
                </a:cubicBezTo>
                <a:cubicBezTo>
                  <a:pt x="5308" y="21096"/>
                  <a:pt x="5538" y="21122"/>
                  <a:pt x="5769" y="21142"/>
                </a:cubicBezTo>
                <a:cubicBezTo>
                  <a:pt x="5897" y="21153"/>
                  <a:pt x="6026" y="21168"/>
                  <a:pt x="6154" y="21184"/>
                </a:cubicBezTo>
                <a:cubicBezTo>
                  <a:pt x="6261" y="21198"/>
                  <a:pt x="6368" y="21238"/>
                  <a:pt x="6473" y="21227"/>
                </a:cubicBezTo>
                <a:cubicBezTo>
                  <a:pt x="6585" y="21215"/>
                  <a:pt x="6697" y="21154"/>
                  <a:pt x="6837" y="21105"/>
                </a:cubicBezTo>
                <a:cubicBezTo>
                  <a:pt x="6813" y="21268"/>
                  <a:pt x="6798" y="21372"/>
                  <a:pt x="6783" y="21470"/>
                </a:cubicBezTo>
                <a:cubicBezTo>
                  <a:pt x="7092" y="21585"/>
                  <a:pt x="7156" y="21209"/>
                  <a:pt x="7278" y="20959"/>
                </a:cubicBezTo>
                <a:cubicBezTo>
                  <a:pt x="7439" y="21286"/>
                  <a:pt x="7812" y="21293"/>
                  <a:pt x="8020" y="21039"/>
                </a:cubicBezTo>
                <a:cubicBezTo>
                  <a:pt x="8104" y="21093"/>
                  <a:pt x="8190" y="21189"/>
                  <a:pt x="8225" y="21160"/>
                </a:cubicBezTo>
                <a:cubicBezTo>
                  <a:pt x="8447" y="20978"/>
                  <a:pt x="8651" y="20837"/>
                  <a:pt x="8929" y="20966"/>
                </a:cubicBezTo>
                <a:cubicBezTo>
                  <a:pt x="9124" y="21055"/>
                  <a:pt x="9349" y="20997"/>
                  <a:pt x="9562" y="21002"/>
                </a:cubicBezTo>
                <a:cubicBezTo>
                  <a:pt x="9663" y="21004"/>
                  <a:pt x="9769" y="21021"/>
                  <a:pt x="9868" y="21002"/>
                </a:cubicBezTo>
                <a:cubicBezTo>
                  <a:pt x="10107" y="20957"/>
                  <a:pt x="10343" y="20911"/>
                  <a:pt x="10577" y="20832"/>
                </a:cubicBezTo>
                <a:cubicBezTo>
                  <a:pt x="10864" y="20734"/>
                  <a:pt x="11147" y="20600"/>
                  <a:pt x="11432" y="20485"/>
                </a:cubicBezTo>
                <a:cubicBezTo>
                  <a:pt x="11528" y="20446"/>
                  <a:pt x="11636" y="20361"/>
                  <a:pt x="11721" y="20394"/>
                </a:cubicBezTo>
                <a:cubicBezTo>
                  <a:pt x="12196" y="20577"/>
                  <a:pt x="12606" y="20331"/>
                  <a:pt x="13020" y="20047"/>
                </a:cubicBezTo>
                <a:cubicBezTo>
                  <a:pt x="13399" y="19789"/>
                  <a:pt x="13788" y="19552"/>
                  <a:pt x="14177" y="19330"/>
                </a:cubicBezTo>
                <a:cubicBezTo>
                  <a:pt x="14386" y="19210"/>
                  <a:pt x="14607" y="19147"/>
                  <a:pt x="14823" y="19050"/>
                </a:cubicBezTo>
                <a:cubicBezTo>
                  <a:pt x="15603" y="18697"/>
                  <a:pt x="16380" y="18332"/>
                  <a:pt x="17162" y="17986"/>
                </a:cubicBezTo>
                <a:cubicBezTo>
                  <a:pt x="17354" y="17900"/>
                  <a:pt x="17561" y="17868"/>
                  <a:pt x="17757" y="17797"/>
                </a:cubicBezTo>
                <a:cubicBezTo>
                  <a:pt x="18066" y="17685"/>
                  <a:pt x="18380" y="17605"/>
                  <a:pt x="18675" y="17438"/>
                </a:cubicBezTo>
                <a:cubicBezTo>
                  <a:pt x="19161" y="17164"/>
                  <a:pt x="19634" y="16833"/>
                  <a:pt x="20109" y="16520"/>
                </a:cubicBezTo>
                <a:cubicBezTo>
                  <a:pt x="20203" y="16458"/>
                  <a:pt x="20285" y="16360"/>
                  <a:pt x="20373" y="16277"/>
                </a:cubicBezTo>
                <a:cubicBezTo>
                  <a:pt x="20358" y="16231"/>
                  <a:pt x="20342" y="16182"/>
                  <a:pt x="20326" y="16137"/>
                </a:cubicBezTo>
                <a:cubicBezTo>
                  <a:pt x="19890" y="16327"/>
                  <a:pt x="19455" y="16518"/>
                  <a:pt x="19019" y="16708"/>
                </a:cubicBezTo>
                <a:cubicBezTo>
                  <a:pt x="19013" y="16682"/>
                  <a:pt x="19008" y="16655"/>
                  <a:pt x="19002" y="16629"/>
                </a:cubicBezTo>
                <a:cubicBezTo>
                  <a:pt x="19099" y="16564"/>
                  <a:pt x="19190" y="16482"/>
                  <a:pt x="19291" y="16441"/>
                </a:cubicBezTo>
                <a:cubicBezTo>
                  <a:pt x="19723" y="16266"/>
                  <a:pt x="20155" y="16097"/>
                  <a:pt x="20591" y="15942"/>
                </a:cubicBezTo>
                <a:cubicBezTo>
                  <a:pt x="20834" y="15856"/>
                  <a:pt x="20992" y="15630"/>
                  <a:pt x="20976" y="15389"/>
                </a:cubicBezTo>
                <a:cubicBezTo>
                  <a:pt x="20836" y="15352"/>
                  <a:pt x="20703" y="15320"/>
                  <a:pt x="20570" y="15285"/>
                </a:cubicBezTo>
                <a:cubicBezTo>
                  <a:pt x="20568" y="15256"/>
                  <a:pt x="20567" y="15224"/>
                  <a:pt x="20565" y="15194"/>
                </a:cubicBezTo>
                <a:cubicBezTo>
                  <a:pt x="20811" y="15049"/>
                  <a:pt x="21153" y="15184"/>
                  <a:pt x="21286" y="14714"/>
                </a:cubicBezTo>
                <a:cubicBezTo>
                  <a:pt x="21116" y="14535"/>
                  <a:pt x="21136" y="14477"/>
                  <a:pt x="21492" y="14154"/>
                </a:cubicBezTo>
                <a:cubicBezTo>
                  <a:pt x="21276" y="14170"/>
                  <a:pt x="21088" y="14182"/>
                  <a:pt x="20880" y="14197"/>
                </a:cubicBezTo>
                <a:cubicBezTo>
                  <a:pt x="21074" y="13889"/>
                  <a:pt x="21442" y="14082"/>
                  <a:pt x="21567" y="13576"/>
                </a:cubicBezTo>
                <a:cubicBezTo>
                  <a:pt x="21471" y="13611"/>
                  <a:pt x="21408" y="13637"/>
                  <a:pt x="21341" y="13662"/>
                </a:cubicBezTo>
                <a:cubicBezTo>
                  <a:pt x="21222" y="13704"/>
                  <a:pt x="21101" y="13753"/>
                  <a:pt x="20980" y="13789"/>
                </a:cubicBezTo>
                <a:cubicBezTo>
                  <a:pt x="20692" y="13876"/>
                  <a:pt x="20402" y="13955"/>
                  <a:pt x="20113" y="14039"/>
                </a:cubicBezTo>
                <a:cubicBezTo>
                  <a:pt x="19984" y="14076"/>
                  <a:pt x="19857" y="14114"/>
                  <a:pt x="19727" y="14142"/>
                </a:cubicBezTo>
                <a:cubicBezTo>
                  <a:pt x="19720" y="14143"/>
                  <a:pt x="19703" y="14038"/>
                  <a:pt x="19694" y="13996"/>
                </a:cubicBezTo>
                <a:cubicBezTo>
                  <a:pt x="19297" y="14070"/>
                  <a:pt x="18968" y="14583"/>
                  <a:pt x="18478" y="14300"/>
                </a:cubicBezTo>
                <a:cubicBezTo>
                  <a:pt x="19215" y="13906"/>
                  <a:pt x="19920" y="13529"/>
                  <a:pt x="20628" y="13151"/>
                </a:cubicBezTo>
                <a:cubicBezTo>
                  <a:pt x="20628" y="13140"/>
                  <a:pt x="20629" y="13131"/>
                  <a:pt x="20628" y="13120"/>
                </a:cubicBezTo>
                <a:cubicBezTo>
                  <a:pt x="20474" y="13149"/>
                  <a:pt x="20318" y="13178"/>
                  <a:pt x="20205" y="13199"/>
                </a:cubicBezTo>
                <a:cubicBezTo>
                  <a:pt x="20312" y="13092"/>
                  <a:pt x="20437" y="12973"/>
                  <a:pt x="20557" y="12853"/>
                </a:cubicBezTo>
                <a:cubicBezTo>
                  <a:pt x="20618" y="12872"/>
                  <a:pt x="20680" y="12888"/>
                  <a:pt x="20741" y="12938"/>
                </a:cubicBezTo>
                <a:cubicBezTo>
                  <a:pt x="20774" y="12964"/>
                  <a:pt x="20854" y="12946"/>
                  <a:pt x="20871" y="12907"/>
                </a:cubicBezTo>
                <a:cubicBezTo>
                  <a:pt x="20896" y="12853"/>
                  <a:pt x="20900" y="12744"/>
                  <a:pt x="20880" y="12682"/>
                </a:cubicBezTo>
                <a:cubicBezTo>
                  <a:pt x="20822" y="12503"/>
                  <a:pt x="20725" y="12406"/>
                  <a:pt x="20603" y="12360"/>
                </a:cubicBezTo>
                <a:cubicBezTo>
                  <a:pt x="20600" y="12332"/>
                  <a:pt x="20598" y="12303"/>
                  <a:pt x="20595" y="12275"/>
                </a:cubicBezTo>
                <a:cubicBezTo>
                  <a:pt x="20549" y="12282"/>
                  <a:pt x="20503" y="12292"/>
                  <a:pt x="20456" y="12299"/>
                </a:cubicBezTo>
                <a:cubicBezTo>
                  <a:pt x="20369" y="12292"/>
                  <a:pt x="20320" y="12237"/>
                  <a:pt x="20297" y="12147"/>
                </a:cubicBezTo>
                <a:cubicBezTo>
                  <a:pt x="20381" y="12099"/>
                  <a:pt x="20465" y="12049"/>
                  <a:pt x="20549" y="12001"/>
                </a:cubicBezTo>
                <a:cubicBezTo>
                  <a:pt x="20555" y="12003"/>
                  <a:pt x="20563" y="12005"/>
                  <a:pt x="20570" y="12007"/>
                </a:cubicBezTo>
                <a:cubicBezTo>
                  <a:pt x="20580" y="11989"/>
                  <a:pt x="20583" y="11984"/>
                  <a:pt x="20586" y="11977"/>
                </a:cubicBezTo>
                <a:cubicBezTo>
                  <a:pt x="20609" y="11964"/>
                  <a:pt x="20631" y="11953"/>
                  <a:pt x="20653" y="11940"/>
                </a:cubicBezTo>
                <a:cubicBezTo>
                  <a:pt x="20631" y="11902"/>
                  <a:pt x="20617" y="11880"/>
                  <a:pt x="20599" y="11849"/>
                </a:cubicBezTo>
                <a:cubicBezTo>
                  <a:pt x="20603" y="11776"/>
                  <a:pt x="20606" y="11702"/>
                  <a:pt x="20595" y="11630"/>
                </a:cubicBezTo>
                <a:cubicBezTo>
                  <a:pt x="20649" y="11602"/>
                  <a:pt x="20699" y="11571"/>
                  <a:pt x="20771" y="11533"/>
                </a:cubicBezTo>
                <a:cubicBezTo>
                  <a:pt x="20683" y="11419"/>
                  <a:pt x="20610" y="11334"/>
                  <a:pt x="20532" y="11229"/>
                </a:cubicBezTo>
                <a:cubicBezTo>
                  <a:pt x="20518" y="11097"/>
                  <a:pt x="20519" y="10960"/>
                  <a:pt x="20578" y="10809"/>
                </a:cubicBezTo>
                <a:cubicBezTo>
                  <a:pt x="20667" y="10580"/>
                  <a:pt x="20275" y="10221"/>
                  <a:pt x="20067" y="10359"/>
                </a:cubicBezTo>
                <a:cubicBezTo>
                  <a:pt x="19903" y="10468"/>
                  <a:pt x="19905" y="10325"/>
                  <a:pt x="19886" y="10250"/>
                </a:cubicBezTo>
                <a:cubicBezTo>
                  <a:pt x="19964" y="10090"/>
                  <a:pt x="20019" y="9981"/>
                  <a:pt x="20062" y="9891"/>
                </a:cubicBezTo>
                <a:cubicBezTo>
                  <a:pt x="20135" y="9873"/>
                  <a:pt x="20248" y="9882"/>
                  <a:pt x="20259" y="9836"/>
                </a:cubicBezTo>
                <a:cubicBezTo>
                  <a:pt x="20287" y="9730"/>
                  <a:pt x="20293" y="9571"/>
                  <a:pt x="20255" y="9483"/>
                </a:cubicBezTo>
                <a:cubicBezTo>
                  <a:pt x="20169" y="9286"/>
                  <a:pt x="20050" y="9117"/>
                  <a:pt x="19958" y="8960"/>
                </a:cubicBezTo>
                <a:cubicBezTo>
                  <a:pt x="20251" y="8947"/>
                  <a:pt x="20442" y="8764"/>
                  <a:pt x="20482" y="8480"/>
                </a:cubicBezTo>
                <a:cubicBezTo>
                  <a:pt x="20573" y="8409"/>
                  <a:pt x="20670" y="8334"/>
                  <a:pt x="20712" y="8212"/>
                </a:cubicBezTo>
                <a:cubicBezTo>
                  <a:pt x="20841" y="7835"/>
                  <a:pt x="20585" y="7789"/>
                  <a:pt x="20444" y="7641"/>
                </a:cubicBezTo>
                <a:cubicBezTo>
                  <a:pt x="20519" y="7623"/>
                  <a:pt x="20582" y="7631"/>
                  <a:pt x="20645" y="7635"/>
                </a:cubicBezTo>
                <a:cubicBezTo>
                  <a:pt x="20841" y="7645"/>
                  <a:pt x="20908" y="7511"/>
                  <a:pt x="20817" y="7270"/>
                </a:cubicBezTo>
                <a:cubicBezTo>
                  <a:pt x="20777" y="7163"/>
                  <a:pt x="20718" y="7057"/>
                  <a:pt x="20649" y="6990"/>
                </a:cubicBezTo>
                <a:cubicBezTo>
                  <a:pt x="20439" y="6784"/>
                  <a:pt x="20438" y="6791"/>
                  <a:pt x="20637" y="6479"/>
                </a:cubicBezTo>
                <a:cubicBezTo>
                  <a:pt x="20494" y="6321"/>
                  <a:pt x="20366" y="6120"/>
                  <a:pt x="20209" y="6023"/>
                </a:cubicBezTo>
                <a:cubicBezTo>
                  <a:pt x="20048" y="5923"/>
                  <a:pt x="19856" y="5937"/>
                  <a:pt x="19681" y="5877"/>
                </a:cubicBezTo>
                <a:cubicBezTo>
                  <a:pt x="19622" y="5857"/>
                  <a:pt x="19547" y="5782"/>
                  <a:pt x="19530" y="5707"/>
                </a:cubicBezTo>
                <a:cubicBezTo>
                  <a:pt x="19512" y="5627"/>
                  <a:pt x="19553" y="5515"/>
                  <a:pt x="19576" y="5372"/>
                </a:cubicBezTo>
                <a:cubicBezTo>
                  <a:pt x="19742" y="5651"/>
                  <a:pt x="19801" y="5709"/>
                  <a:pt x="19962" y="5567"/>
                </a:cubicBezTo>
                <a:cubicBezTo>
                  <a:pt x="20237" y="5322"/>
                  <a:pt x="20591" y="5164"/>
                  <a:pt x="20641" y="4563"/>
                </a:cubicBezTo>
                <a:cubicBezTo>
                  <a:pt x="20885" y="4427"/>
                  <a:pt x="21237" y="3971"/>
                  <a:pt x="21349" y="3627"/>
                </a:cubicBezTo>
                <a:cubicBezTo>
                  <a:pt x="21368" y="3570"/>
                  <a:pt x="21395" y="3492"/>
                  <a:pt x="21383" y="3444"/>
                </a:cubicBezTo>
                <a:cubicBezTo>
                  <a:pt x="21318" y="3193"/>
                  <a:pt x="21403" y="3033"/>
                  <a:pt x="21509" y="2854"/>
                </a:cubicBezTo>
                <a:cubicBezTo>
                  <a:pt x="21553" y="2779"/>
                  <a:pt x="21584" y="2621"/>
                  <a:pt x="21559" y="2544"/>
                </a:cubicBezTo>
                <a:cubicBezTo>
                  <a:pt x="21538" y="2481"/>
                  <a:pt x="21426" y="2478"/>
                  <a:pt x="21353" y="2453"/>
                </a:cubicBezTo>
                <a:cubicBezTo>
                  <a:pt x="21329" y="2445"/>
                  <a:pt x="21303" y="2450"/>
                  <a:pt x="21257" y="2447"/>
                </a:cubicBezTo>
                <a:cubicBezTo>
                  <a:pt x="21334" y="2228"/>
                  <a:pt x="21402" y="2042"/>
                  <a:pt x="21488" y="1796"/>
                </a:cubicBezTo>
                <a:cubicBezTo>
                  <a:pt x="21263" y="1710"/>
                  <a:pt x="21034" y="1633"/>
                  <a:pt x="20813" y="1529"/>
                </a:cubicBezTo>
                <a:cubicBezTo>
                  <a:pt x="20301" y="1288"/>
                  <a:pt x="19793" y="1016"/>
                  <a:pt x="19279" y="787"/>
                </a:cubicBezTo>
                <a:cubicBezTo>
                  <a:pt x="19045" y="682"/>
                  <a:pt x="18779" y="533"/>
                  <a:pt x="18562" y="610"/>
                </a:cubicBezTo>
                <a:cubicBezTo>
                  <a:pt x="18242" y="724"/>
                  <a:pt x="17977" y="600"/>
                  <a:pt x="17723" y="422"/>
                </a:cubicBezTo>
                <a:cubicBezTo>
                  <a:pt x="17360" y="167"/>
                  <a:pt x="16986" y="46"/>
                  <a:pt x="16592" y="2"/>
                </a:cubicBezTo>
                <a:close/>
              </a:path>
            </a:pathLst>
          </a:custGeom>
          <a:solidFill>
            <a:srgbClr val="271880"/>
          </a:solidFill>
        </p:spPr>
        <p:txBody>
          <a:bodyPr lIns="53578" tIns="53578" rIns="53578" bIns="53578" anchor="ctr"/>
          <a:lstStyle/>
          <a:p>
            <a:pPr lvl="0" algn="l">
              <a:lnSpc>
                <a:spcPct val="70000"/>
              </a:lnSpc>
            </a:pPr>
            <a:r>
              <a:rPr lang="fr-FR" b="1" cap="all" dirty="0">
                <a:solidFill>
                  <a:srgbClr val="FFFFFF"/>
                </a:solidFill>
                <a:latin typeface="Avenir Next"/>
                <a:sym typeface="Avenir Next"/>
              </a:rPr>
              <a:t>#4</a:t>
            </a:r>
          </a:p>
        </p:txBody>
      </p:sp>
      <p:sp>
        <p:nvSpPr>
          <p:cNvPr id="42" name="ZoneTexte 41">
            <a:extLst>
              <a:ext uri="{FF2B5EF4-FFF2-40B4-BE49-F238E27FC236}">
                <a16:creationId xmlns="" xmlns:a16="http://schemas.microsoft.com/office/drawing/2014/main" id="{1F2D9E2C-2BAD-6A4A-BC28-3DF9F36E2171}"/>
              </a:ext>
            </a:extLst>
          </p:cNvPr>
          <p:cNvSpPr txBox="1"/>
          <p:nvPr/>
        </p:nvSpPr>
        <p:spPr>
          <a:xfrm>
            <a:off x="897444" y="12362917"/>
            <a:ext cx="7636956" cy="7598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algn="l"/>
            <a:r>
              <a:rPr lang="fr-FR" sz="2000" dirty="0">
                <a:latin typeface="Avenir Next Ultra Light" panose="020B0203020202020204" pitchFamily="34" charset="77"/>
              </a:rPr>
              <a:t>Christophe Gervasi – </a:t>
            </a:r>
            <a:r>
              <a:rPr lang="fr-FR" sz="2000" dirty="0" smtClean="0">
                <a:latin typeface="Avenir Next Ultra Light" panose="020B0203020202020204" pitchFamily="34" charset="77"/>
              </a:rPr>
              <a:t> Rapport qualitatif  - Construire un </a:t>
            </a:r>
            <a:r>
              <a:rPr lang="fr-FR" sz="2000" dirty="0">
                <a:latin typeface="Avenir Next Ultra Light" panose="020B0203020202020204" pitchFamily="34" charset="77"/>
              </a:rPr>
              <a:t>Nous </a:t>
            </a:r>
            <a:r>
              <a:rPr lang="fr-FR" sz="2000" dirty="0" smtClean="0">
                <a:latin typeface="Avenir Next Ultra Light" panose="020B0203020202020204" pitchFamily="34" charset="77"/>
              </a:rPr>
              <a:t>européen – Juillet 2021</a:t>
            </a:r>
            <a:endParaRPr kumimoji="0" lang="fr-FR" sz="2000" u="none" strike="noStrike" cap="none" spc="0" normalizeH="0" baseline="0" dirty="0">
              <a:ln>
                <a:noFill/>
              </a:ln>
              <a:solidFill>
                <a:srgbClr val="000000"/>
              </a:solidFill>
              <a:effectLst/>
              <a:uFillTx/>
              <a:latin typeface="Avenir Next Ultra Light" panose="020B0203020202020204" pitchFamily="34" charset="77"/>
              <a:sym typeface="Gill Sans"/>
            </a:endParaRP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 xmlns:a16="http://schemas.microsoft.com/office/drawing/2014/main" id="{9A3C046A-B3F5-9A42-B408-759E55BE4BE7}"/>
              </a:ext>
            </a:extLst>
          </p:cNvPr>
          <p:cNvSpPr>
            <a:spLocks noGrp="1"/>
          </p:cNvSpPr>
          <p:nvPr>
            <p:ph type="body" sz="quarter" idx="15"/>
          </p:nvPr>
        </p:nvSpPr>
        <p:spPr/>
        <p:txBody>
          <a:bodyPr/>
          <a:lstStyle/>
          <a:p>
            <a:endParaRPr lang="fr-FR" dirty="0"/>
          </a:p>
        </p:txBody>
      </p:sp>
      <p:sp>
        <p:nvSpPr>
          <p:cNvPr id="5" name="Espace réservé du texte 4">
            <a:extLst>
              <a:ext uri="{FF2B5EF4-FFF2-40B4-BE49-F238E27FC236}">
                <a16:creationId xmlns="" xmlns:a16="http://schemas.microsoft.com/office/drawing/2014/main" id="{81AA34F7-61BD-DE46-A618-3EEE7C67794C}"/>
              </a:ext>
            </a:extLst>
          </p:cNvPr>
          <p:cNvSpPr>
            <a:spLocks noGrp="1"/>
          </p:cNvSpPr>
          <p:nvPr>
            <p:ph type="body" sz="quarter" idx="16"/>
          </p:nvPr>
        </p:nvSpPr>
        <p:spPr/>
        <p:txBody>
          <a:bodyPr/>
          <a:lstStyle/>
          <a:p>
            <a:endParaRPr lang="fr-FR" dirty="0"/>
          </a:p>
        </p:txBody>
      </p:sp>
      <p:sp>
        <p:nvSpPr>
          <p:cNvPr id="885"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20</a:t>
            </a:fld>
            <a:endParaRPr dirty="0"/>
          </a:p>
        </p:txBody>
      </p:sp>
      <p:sp>
        <p:nvSpPr>
          <p:cNvPr id="21" name="SuBTITLE GOES HERE">
            <a:extLst>
              <a:ext uri="{FF2B5EF4-FFF2-40B4-BE49-F238E27FC236}">
                <a16:creationId xmlns="" xmlns:a16="http://schemas.microsoft.com/office/drawing/2014/main" id="{35871DBC-935A-2347-A21E-2565A12C9458}"/>
              </a:ext>
            </a:extLst>
          </p:cNvPr>
          <p:cNvSpPr txBox="1">
            <a:spLocks noGrp="1"/>
          </p:cNvSpPr>
          <p:nvPr>
            <p:ph type="body" sz="quarter" idx="14"/>
          </p:nvPr>
        </p:nvSpPr>
        <p:spPr>
          <a:xfrm>
            <a:off x="4836344" y="747149"/>
            <a:ext cx="14711312" cy="371281"/>
          </a:xfrm>
          <a:prstGeom prst="rect">
            <a:avLst/>
          </a:prstGeom>
        </p:spPr>
        <p:txBody>
          <a:bodyPr/>
          <a:lstStyle/>
          <a:p>
            <a:r>
              <a:rPr lang="fr-FR" sz="2400" dirty="0" smtClean="0"/>
              <a:t>analyse détaillée</a:t>
            </a:r>
            <a:endParaRPr lang="fr-FR" sz="2400" dirty="0"/>
          </a:p>
        </p:txBody>
      </p:sp>
      <p:sp>
        <p:nvSpPr>
          <p:cNvPr id="9" name="ZoneTexte 8">
            <a:extLst>
              <a:ext uri="{FF2B5EF4-FFF2-40B4-BE49-F238E27FC236}">
                <a16:creationId xmlns="" xmlns:a16="http://schemas.microsoft.com/office/drawing/2014/main" id="{C9FA69AC-CE85-7143-AB32-6EDEC5829621}"/>
              </a:ext>
            </a:extLst>
          </p:cNvPr>
          <p:cNvSpPr txBox="1"/>
          <p:nvPr/>
        </p:nvSpPr>
        <p:spPr>
          <a:xfrm>
            <a:off x="897443" y="12362917"/>
            <a:ext cx="7218945" cy="7598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algn="l"/>
            <a:r>
              <a:rPr lang="fr-FR" sz="2000" dirty="0">
                <a:latin typeface="Avenir Next Ultra Light" panose="020B0203020202020204" pitchFamily="34" charset="77"/>
              </a:rPr>
              <a:t>Christophe Gervasi –  Rapport qualitatif  - Construire un Nous européen – Juillet 2021</a:t>
            </a:r>
          </a:p>
        </p:txBody>
      </p:sp>
      <p:pic>
        <p:nvPicPr>
          <p:cNvPr id="10" name="Image 9"/>
          <p:cNvPicPr>
            <a:picLocks noChangeAspect="1"/>
          </p:cNvPicPr>
          <p:nvPr/>
        </p:nvPicPr>
        <p:blipFill rotWithShape="1">
          <a:blip r:embed="rId2"/>
          <a:srcRect t="18883" b="18467"/>
          <a:stretch/>
        </p:blipFill>
        <p:spPr>
          <a:xfrm>
            <a:off x="19551526" y="500510"/>
            <a:ext cx="2143125" cy="1472669"/>
          </a:xfrm>
          <a:prstGeom prst="rect">
            <a:avLst/>
          </a:prstGeom>
        </p:spPr>
      </p:pic>
      <p:pic>
        <p:nvPicPr>
          <p:cNvPr id="11" name="Image 10"/>
          <p:cNvPicPr>
            <a:picLocks noChangeAspect="1"/>
          </p:cNvPicPr>
          <p:nvPr/>
        </p:nvPicPr>
        <p:blipFill>
          <a:blip r:embed="rId3"/>
          <a:stretch>
            <a:fillRect/>
          </a:stretch>
        </p:blipFill>
        <p:spPr>
          <a:xfrm>
            <a:off x="21704426" y="500510"/>
            <a:ext cx="2143125" cy="1472669"/>
          </a:xfrm>
          <a:prstGeom prst="rect">
            <a:avLst/>
          </a:prstGeom>
        </p:spPr>
      </p:pic>
      <p:sp>
        <p:nvSpPr>
          <p:cNvPr id="12" name="Rechteck 5"/>
          <p:cNvSpPr/>
          <p:nvPr/>
        </p:nvSpPr>
        <p:spPr>
          <a:xfrm>
            <a:off x="10419347" y="4896331"/>
            <a:ext cx="12356641" cy="4375305"/>
          </a:xfrm>
          <a:prstGeom prst="rect">
            <a:avLst/>
          </a:prstGeom>
          <a:solidFill>
            <a:schemeClr val="bg1"/>
          </a:solidFill>
          <a:ln>
            <a:solidFill>
              <a:schemeClr val="bg1">
                <a:lumMod val="75000"/>
              </a:schemeClr>
            </a:solidFill>
          </a:ln>
          <a:effectLst>
            <a:outerShdw blurRad="50800" dist="381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t"/>
          <a:lstStyle/>
          <a:p>
            <a:r>
              <a:rPr lang="en-US" sz="3200" b="1" dirty="0" smtClean="0">
                <a:solidFill>
                  <a:srgbClr val="000000"/>
                </a:solidFill>
              </a:rPr>
              <a:t>PERSONAL EFFECTS</a:t>
            </a:r>
          </a:p>
          <a:p>
            <a:endParaRPr lang="en-US" sz="3200" b="1" dirty="0">
              <a:solidFill>
                <a:srgbClr val="000000"/>
              </a:solidFill>
            </a:endParaRPr>
          </a:p>
          <a:p>
            <a:pPr marL="171450" indent="-171450" algn="l">
              <a:buFont typeface="Arial"/>
              <a:buChar char="•"/>
            </a:pPr>
            <a:r>
              <a:rPr lang="en-US" sz="3200" dirty="0" smtClean="0">
                <a:solidFill>
                  <a:srgbClr val="000000"/>
                </a:solidFill>
              </a:rPr>
              <a:t>“Kurzarbeit” – Job is sustained by federal compensation payments (respondents from the tourism and events industries) – and professional reorientation</a:t>
            </a:r>
          </a:p>
          <a:p>
            <a:pPr marL="171450" indent="-171450" algn="l">
              <a:buFont typeface="Arial"/>
              <a:buChar char="•"/>
            </a:pPr>
            <a:r>
              <a:rPr lang="en-US" sz="3200" b="1" dirty="0" smtClean="0">
                <a:solidFill>
                  <a:srgbClr val="000000"/>
                </a:solidFill>
              </a:rPr>
              <a:t>Loss of comfort </a:t>
            </a:r>
            <a:r>
              <a:rPr lang="en-US" sz="3200" dirty="0" smtClean="0">
                <a:solidFill>
                  <a:srgbClr val="000000"/>
                </a:solidFill>
              </a:rPr>
              <a:t>like vacations causes </a:t>
            </a:r>
            <a:r>
              <a:rPr lang="en-US" sz="3200" b="1" dirty="0" smtClean="0">
                <a:solidFill>
                  <a:srgbClr val="000000"/>
                </a:solidFill>
              </a:rPr>
              <a:t>frustration</a:t>
            </a:r>
          </a:p>
          <a:p>
            <a:pPr marL="171450" indent="-171450" algn="l">
              <a:buFont typeface="Arial"/>
              <a:buChar char="•"/>
            </a:pPr>
            <a:r>
              <a:rPr lang="en-US" sz="3200" b="1" dirty="0" smtClean="0">
                <a:solidFill>
                  <a:srgbClr val="000000"/>
                </a:solidFill>
              </a:rPr>
              <a:t>Seclusion and isolation </a:t>
            </a:r>
            <a:r>
              <a:rPr lang="en-US" sz="3200" dirty="0" smtClean="0">
                <a:solidFill>
                  <a:srgbClr val="000000"/>
                </a:solidFill>
              </a:rPr>
              <a:t>leads to some </a:t>
            </a:r>
            <a:r>
              <a:rPr lang="en-US" sz="3200" b="1" dirty="0" smtClean="0">
                <a:solidFill>
                  <a:srgbClr val="000000"/>
                </a:solidFill>
              </a:rPr>
              <a:t>loneliness</a:t>
            </a:r>
          </a:p>
        </p:txBody>
      </p:sp>
      <p:pic>
        <p:nvPicPr>
          <p:cNvPr id="16" name="Bild 3" descr="screenshot_13.png"/>
          <p:cNvPicPr>
            <a:picLocks noChangeAspect="1"/>
          </p:cNvPicPr>
          <p:nvPr/>
        </p:nvPicPr>
        <p:blipFill>
          <a:blip r:embed="rId4">
            <a:grayscl/>
            <a:alphaModFix amt="50000"/>
            <a:extLst>
              <a:ext uri="{28A0092B-C50C-407E-A947-70E740481C1C}">
                <a14:useLocalDpi xmlns:a14="http://schemas.microsoft.com/office/drawing/2010/main" val="0"/>
              </a:ext>
            </a:extLst>
          </a:blip>
          <a:stretch>
            <a:fillRect/>
          </a:stretch>
        </p:blipFill>
        <p:spPr>
          <a:xfrm>
            <a:off x="3575119" y="2874350"/>
            <a:ext cx="3238500" cy="3352800"/>
          </a:xfrm>
          <a:prstGeom prst="rect">
            <a:avLst/>
          </a:prstGeom>
        </p:spPr>
      </p:pic>
      <p:sp>
        <p:nvSpPr>
          <p:cNvPr id="17" name="Rechteck 8"/>
          <p:cNvSpPr/>
          <p:nvPr/>
        </p:nvSpPr>
        <p:spPr>
          <a:xfrm>
            <a:off x="1894143" y="7772790"/>
            <a:ext cx="6768594" cy="149884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i="1" dirty="0" smtClean="0">
                <a:solidFill>
                  <a:schemeClr val="bg1">
                    <a:lumMod val="50000"/>
                  </a:schemeClr>
                </a:solidFill>
              </a:rPr>
              <a:t>“</a:t>
            </a:r>
            <a:r>
              <a:rPr lang="en-US" sz="2400" i="1" dirty="0" smtClean="0">
                <a:solidFill>
                  <a:schemeClr val="bg1">
                    <a:lumMod val="50000"/>
                  </a:schemeClr>
                </a:solidFill>
              </a:rPr>
              <a:t>The politicians do whatever they want””</a:t>
            </a:r>
          </a:p>
          <a:p>
            <a:pPr algn="ctr"/>
            <a:endParaRPr lang="en-US" sz="2400" i="1" dirty="0">
              <a:solidFill>
                <a:schemeClr val="bg1">
                  <a:lumMod val="50000"/>
                </a:schemeClr>
              </a:solidFill>
            </a:endParaRPr>
          </a:p>
          <a:p>
            <a:pPr algn="ctr"/>
            <a:r>
              <a:rPr lang="en-US" sz="2400" i="1" dirty="0" smtClean="0">
                <a:solidFill>
                  <a:schemeClr val="bg1">
                    <a:lumMod val="50000"/>
                  </a:schemeClr>
                </a:solidFill>
              </a:rPr>
              <a:t>“It’s a giant chaos!”</a:t>
            </a:r>
          </a:p>
          <a:p>
            <a:pPr algn="ctr"/>
            <a:endParaRPr lang="en-US" sz="2400" i="1" dirty="0">
              <a:solidFill>
                <a:schemeClr val="bg1">
                  <a:lumMod val="50000"/>
                </a:schemeClr>
              </a:solidFill>
            </a:endParaRPr>
          </a:p>
          <a:p>
            <a:pPr algn="ctr"/>
            <a:r>
              <a:rPr lang="en-US" sz="2400" i="1" dirty="0" smtClean="0">
                <a:solidFill>
                  <a:schemeClr val="bg1">
                    <a:lumMod val="50000"/>
                  </a:schemeClr>
                </a:solidFill>
              </a:rPr>
              <a:t>“The vaccines were created with a hot needle. This should be more clearly communicated.”</a:t>
            </a:r>
          </a:p>
        </p:txBody>
      </p:sp>
      <p:sp>
        <p:nvSpPr>
          <p:cNvPr id="18" name="Espace réservé du texte 2">
            <a:extLst>
              <a:ext uri="{FF2B5EF4-FFF2-40B4-BE49-F238E27FC236}">
                <a16:creationId xmlns="" xmlns:a16="http://schemas.microsoft.com/office/drawing/2014/main" id="{AB3789C9-0B28-4640-961A-BE451E50B0EF}"/>
              </a:ext>
            </a:extLst>
          </p:cNvPr>
          <p:cNvSpPr>
            <a:spLocks noGrp="1"/>
          </p:cNvSpPr>
          <p:nvPr>
            <p:ph type="body" sz="quarter" idx="13"/>
          </p:nvPr>
        </p:nvSpPr>
        <p:spPr>
          <a:xfrm>
            <a:off x="3310424" y="1786995"/>
            <a:ext cx="16026063" cy="793703"/>
          </a:xfrm>
        </p:spPr>
        <p:txBody>
          <a:bodyPr/>
          <a:lstStyle/>
          <a:p>
            <a:endParaRPr lang="fr-FR" dirty="0"/>
          </a:p>
        </p:txBody>
      </p:sp>
      <p:sp>
        <p:nvSpPr>
          <p:cNvPr id="22" name="Titre 1">
            <a:extLst>
              <a:ext uri="{FF2B5EF4-FFF2-40B4-BE49-F238E27FC236}">
                <a16:creationId xmlns="" xmlns:a16="http://schemas.microsoft.com/office/drawing/2014/main" id="{C3D392D1-BDA7-FA46-919D-428FD8FCC2D7}"/>
              </a:ext>
            </a:extLst>
          </p:cNvPr>
          <p:cNvSpPr>
            <a:spLocks noGrp="1"/>
          </p:cNvSpPr>
          <p:nvPr>
            <p:ph type="title"/>
          </p:nvPr>
        </p:nvSpPr>
        <p:spPr>
          <a:xfrm>
            <a:off x="3265785" y="1855946"/>
            <a:ext cx="14711312" cy="935665"/>
          </a:xfrm>
        </p:spPr>
        <p:txBody>
          <a:bodyPr/>
          <a:lstStyle/>
          <a:p>
            <a:r>
              <a:rPr lang="de-DE" dirty="0">
                <a:solidFill>
                  <a:schemeClr val="bg1"/>
                </a:solidFill>
              </a:rPr>
              <a:t>Perception of the Pandemic Crisis in Germany</a:t>
            </a:r>
            <a:endParaRPr lang="fr-FR" dirty="0">
              <a:solidFill>
                <a:schemeClr val="bg1"/>
              </a:solidFill>
            </a:endParaRPr>
          </a:p>
        </p:txBody>
      </p:sp>
    </p:spTree>
    <p:extLst>
      <p:ext uri="{BB962C8B-B14F-4D97-AF65-F5344CB8AC3E}">
        <p14:creationId xmlns:p14="http://schemas.microsoft.com/office/powerpoint/2010/main" val="1641696746"/>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 xmlns:a16="http://schemas.microsoft.com/office/drawing/2014/main" id="{9A3C046A-B3F5-9A42-B408-759E55BE4BE7}"/>
              </a:ext>
            </a:extLst>
          </p:cNvPr>
          <p:cNvSpPr>
            <a:spLocks noGrp="1"/>
          </p:cNvSpPr>
          <p:nvPr>
            <p:ph type="body" sz="quarter" idx="15"/>
          </p:nvPr>
        </p:nvSpPr>
        <p:spPr/>
        <p:txBody>
          <a:bodyPr/>
          <a:lstStyle/>
          <a:p>
            <a:endParaRPr lang="fr-FR" dirty="0"/>
          </a:p>
        </p:txBody>
      </p:sp>
      <p:sp>
        <p:nvSpPr>
          <p:cNvPr id="5" name="Espace réservé du texte 4">
            <a:extLst>
              <a:ext uri="{FF2B5EF4-FFF2-40B4-BE49-F238E27FC236}">
                <a16:creationId xmlns="" xmlns:a16="http://schemas.microsoft.com/office/drawing/2014/main" id="{81AA34F7-61BD-DE46-A618-3EEE7C67794C}"/>
              </a:ext>
            </a:extLst>
          </p:cNvPr>
          <p:cNvSpPr>
            <a:spLocks noGrp="1"/>
          </p:cNvSpPr>
          <p:nvPr>
            <p:ph type="body" sz="quarter" idx="16"/>
          </p:nvPr>
        </p:nvSpPr>
        <p:spPr/>
        <p:txBody>
          <a:bodyPr/>
          <a:lstStyle/>
          <a:p>
            <a:endParaRPr lang="fr-FR" dirty="0"/>
          </a:p>
        </p:txBody>
      </p:sp>
      <p:sp>
        <p:nvSpPr>
          <p:cNvPr id="885"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21</a:t>
            </a:fld>
            <a:endParaRPr dirty="0"/>
          </a:p>
        </p:txBody>
      </p:sp>
      <p:sp>
        <p:nvSpPr>
          <p:cNvPr id="19" name="Espace réservé du texte 2">
            <a:extLst>
              <a:ext uri="{FF2B5EF4-FFF2-40B4-BE49-F238E27FC236}">
                <a16:creationId xmlns="" xmlns:a16="http://schemas.microsoft.com/office/drawing/2014/main" id="{AB3789C9-0B28-4640-961A-BE451E50B0EF}"/>
              </a:ext>
            </a:extLst>
          </p:cNvPr>
          <p:cNvSpPr>
            <a:spLocks noGrp="1"/>
          </p:cNvSpPr>
          <p:nvPr>
            <p:ph type="body" sz="quarter" idx="13"/>
          </p:nvPr>
        </p:nvSpPr>
        <p:spPr>
          <a:xfrm>
            <a:off x="3395624" y="1630608"/>
            <a:ext cx="16026063" cy="793703"/>
          </a:xfrm>
        </p:spPr>
        <p:txBody>
          <a:bodyPr/>
          <a:lstStyle/>
          <a:p>
            <a:endParaRPr lang="fr-FR" dirty="0"/>
          </a:p>
        </p:txBody>
      </p:sp>
      <p:sp>
        <p:nvSpPr>
          <p:cNvPr id="20" name="Titre 1">
            <a:extLst>
              <a:ext uri="{FF2B5EF4-FFF2-40B4-BE49-F238E27FC236}">
                <a16:creationId xmlns="" xmlns:a16="http://schemas.microsoft.com/office/drawing/2014/main" id="{C3D392D1-BDA7-FA46-919D-428FD8FCC2D7}"/>
              </a:ext>
            </a:extLst>
          </p:cNvPr>
          <p:cNvSpPr>
            <a:spLocks noGrp="1"/>
          </p:cNvSpPr>
          <p:nvPr>
            <p:ph type="title"/>
          </p:nvPr>
        </p:nvSpPr>
        <p:spPr>
          <a:xfrm>
            <a:off x="3265785" y="1607107"/>
            <a:ext cx="14711312" cy="935665"/>
          </a:xfrm>
        </p:spPr>
        <p:txBody>
          <a:bodyPr/>
          <a:lstStyle/>
          <a:p>
            <a:r>
              <a:rPr lang="de-DE" dirty="0">
                <a:solidFill>
                  <a:schemeClr val="bg1"/>
                </a:solidFill>
              </a:rPr>
              <a:t>Perception of the Pandemic Crisis in Germany</a:t>
            </a:r>
            <a:endParaRPr lang="fr-FR" dirty="0">
              <a:solidFill>
                <a:schemeClr val="bg1"/>
              </a:solidFill>
            </a:endParaRPr>
          </a:p>
        </p:txBody>
      </p:sp>
      <p:sp>
        <p:nvSpPr>
          <p:cNvPr id="21" name="SuBTITLE GOES HERE">
            <a:extLst>
              <a:ext uri="{FF2B5EF4-FFF2-40B4-BE49-F238E27FC236}">
                <a16:creationId xmlns="" xmlns:a16="http://schemas.microsoft.com/office/drawing/2014/main" id="{35871DBC-935A-2347-A21E-2565A12C9458}"/>
              </a:ext>
            </a:extLst>
          </p:cNvPr>
          <p:cNvSpPr txBox="1">
            <a:spLocks noGrp="1"/>
          </p:cNvSpPr>
          <p:nvPr>
            <p:ph type="body" sz="quarter" idx="14"/>
          </p:nvPr>
        </p:nvSpPr>
        <p:spPr>
          <a:xfrm>
            <a:off x="4836344" y="747149"/>
            <a:ext cx="14711312" cy="371281"/>
          </a:xfrm>
          <a:prstGeom prst="rect">
            <a:avLst/>
          </a:prstGeom>
        </p:spPr>
        <p:txBody>
          <a:bodyPr/>
          <a:lstStyle/>
          <a:p>
            <a:r>
              <a:rPr lang="fr-FR" sz="2400" dirty="0" smtClean="0"/>
              <a:t>analyse détaillée</a:t>
            </a:r>
            <a:endParaRPr lang="fr-FR" sz="2400" dirty="0"/>
          </a:p>
        </p:txBody>
      </p:sp>
      <p:sp>
        <p:nvSpPr>
          <p:cNvPr id="9" name="ZoneTexte 8">
            <a:extLst>
              <a:ext uri="{FF2B5EF4-FFF2-40B4-BE49-F238E27FC236}">
                <a16:creationId xmlns="" xmlns:a16="http://schemas.microsoft.com/office/drawing/2014/main" id="{C9FA69AC-CE85-7143-AB32-6EDEC5829621}"/>
              </a:ext>
            </a:extLst>
          </p:cNvPr>
          <p:cNvSpPr txBox="1"/>
          <p:nvPr/>
        </p:nvSpPr>
        <p:spPr>
          <a:xfrm>
            <a:off x="897443" y="12362917"/>
            <a:ext cx="7218945" cy="7598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algn="l"/>
            <a:r>
              <a:rPr lang="fr-FR" sz="2000" dirty="0">
                <a:latin typeface="Avenir Next Ultra Light" panose="020B0203020202020204" pitchFamily="34" charset="77"/>
              </a:rPr>
              <a:t>Christophe Gervasi –  Rapport qualitatif  - Construire un Nous européen – Juillet 2021</a:t>
            </a:r>
          </a:p>
        </p:txBody>
      </p:sp>
      <p:pic>
        <p:nvPicPr>
          <p:cNvPr id="10" name="Image 9"/>
          <p:cNvPicPr>
            <a:picLocks noChangeAspect="1"/>
          </p:cNvPicPr>
          <p:nvPr/>
        </p:nvPicPr>
        <p:blipFill rotWithShape="1">
          <a:blip r:embed="rId2"/>
          <a:srcRect t="18883" b="18467"/>
          <a:stretch/>
        </p:blipFill>
        <p:spPr>
          <a:xfrm>
            <a:off x="19551526" y="500510"/>
            <a:ext cx="2143125" cy="1472669"/>
          </a:xfrm>
          <a:prstGeom prst="rect">
            <a:avLst/>
          </a:prstGeom>
        </p:spPr>
      </p:pic>
      <p:pic>
        <p:nvPicPr>
          <p:cNvPr id="11" name="Image 10"/>
          <p:cNvPicPr>
            <a:picLocks noChangeAspect="1"/>
          </p:cNvPicPr>
          <p:nvPr/>
        </p:nvPicPr>
        <p:blipFill>
          <a:blip r:embed="rId3"/>
          <a:stretch>
            <a:fillRect/>
          </a:stretch>
        </p:blipFill>
        <p:spPr>
          <a:xfrm>
            <a:off x="21704426" y="500510"/>
            <a:ext cx="2143125" cy="1472669"/>
          </a:xfrm>
          <a:prstGeom prst="rect">
            <a:avLst/>
          </a:prstGeom>
        </p:spPr>
      </p:pic>
      <p:sp>
        <p:nvSpPr>
          <p:cNvPr id="15" name="Rechteck 7"/>
          <p:cNvSpPr/>
          <p:nvPr/>
        </p:nvSpPr>
        <p:spPr>
          <a:xfrm>
            <a:off x="6663116" y="3176576"/>
            <a:ext cx="15915229" cy="7508513"/>
          </a:xfrm>
          <a:prstGeom prst="rect">
            <a:avLst/>
          </a:prstGeom>
          <a:solidFill>
            <a:schemeClr val="bg1">
              <a:alpha val="95000"/>
            </a:schemeClr>
          </a:solidFill>
          <a:ln>
            <a:solidFill>
              <a:schemeClr val="bg1">
                <a:lumMod val="75000"/>
              </a:schemeClr>
            </a:solidFill>
          </a:ln>
          <a:effectLst>
            <a:outerShdw blurRad="50800" dist="381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t"/>
          <a:lstStyle/>
          <a:p>
            <a:r>
              <a:rPr lang="en-US" sz="2800" b="1" dirty="0" smtClean="0">
                <a:solidFill>
                  <a:srgbClr val="000000"/>
                </a:solidFill>
              </a:rPr>
              <a:t>CRISIS MANAGEMENT</a:t>
            </a:r>
          </a:p>
          <a:p>
            <a:endParaRPr lang="en-US" sz="2800" b="1" dirty="0">
              <a:solidFill>
                <a:srgbClr val="000000"/>
              </a:solidFill>
            </a:endParaRPr>
          </a:p>
          <a:p>
            <a:pPr algn="l"/>
            <a:r>
              <a:rPr lang="en-US" sz="2800" dirty="0" smtClean="0">
                <a:solidFill>
                  <a:srgbClr val="000000"/>
                </a:solidFill>
              </a:rPr>
              <a:t>Trust in government’s handling is eroding because of</a:t>
            </a:r>
            <a:r>
              <a:rPr lang="is-IS" sz="2800" dirty="0" smtClean="0">
                <a:solidFill>
                  <a:srgbClr val="000000"/>
                </a:solidFill>
              </a:rPr>
              <a:t>…</a:t>
            </a:r>
          </a:p>
          <a:p>
            <a:pPr marL="171450" indent="-171450" algn="l">
              <a:buFont typeface="Arial"/>
              <a:buChar char="•"/>
            </a:pPr>
            <a:r>
              <a:rPr lang="en-US" sz="2800" dirty="0" smtClean="0">
                <a:solidFill>
                  <a:srgbClr val="000000"/>
                </a:solidFill>
              </a:rPr>
              <a:t> </a:t>
            </a:r>
            <a:r>
              <a:rPr lang="en-US" sz="2800" b="1" dirty="0" smtClean="0">
                <a:solidFill>
                  <a:srgbClr val="000000"/>
                </a:solidFill>
              </a:rPr>
              <a:t>back and forth of political decisions </a:t>
            </a:r>
            <a:r>
              <a:rPr lang="en-US" sz="2800" dirty="0" smtClean="0">
                <a:solidFill>
                  <a:srgbClr val="000000"/>
                </a:solidFill>
              </a:rPr>
              <a:t>(Example: Thursday before </a:t>
            </a:r>
            <a:r>
              <a:rPr lang="en-US" sz="2800" dirty="0">
                <a:solidFill>
                  <a:srgbClr val="000000"/>
                </a:solidFill>
              </a:rPr>
              <a:t>E</a:t>
            </a:r>
            <a:r>
              <a:rPr lang="en-US" sz="2800" dirty="0" smtClean="0">
                <a:solidFill>
                  <a:srgbClr val="000000"/>
                </a:solidFill>
              </a:rPr>
              <a:t>aster was supposed to be a lockdown day – decision was retracted a day later, Respondents call this “Chaos”, “Salami tactics”)” .</a:t>
            </a:r>
          </a:p>
          <a:p>
            <a:pPr marL="171450" indent="-171450" algn="l">
              <a:buFont typeface="Arial"/>
              <a:buChar char="•"/>
            </a:pPr>
            <a:r>
              <a:rPr lang="is-IS" sz="2800" dirty="0" smtClean="0">
                <a:solidFill>
                  <a:srgbClr val="000000"/>
                </a:solidFill>
              </a:rPr>
              <a:t>... </a:t>
            </a:r>
            <a:r>
              <a:rPr lang="de-DE" sz="2800" dirty="0" smtClean="0">
                <a:solidFill>
                  <a:srgbClr val="000000"/>
                </a:solidFill>
              </a:rPr>
              <a:t>S</a:t>
            </a:r>
            <a:r>
              <a:rPr lang="is-IS" sz="2800" dirty="0" smtClean="0">
                <a:solidFill>
                  <a:srgbClr val="000000"/>
                </a:solidFill>
              </a:rPr>
              <a:t>eemingly contradictory measures (e.g. Personal meetings are prohibited, but demonstrations are possible)</a:t>
            </a:r>
            <a:endParaRPr lang="en-US" sz="2800" dirty="0" smtClean="0">
              <a:solidFill>
                <a:srgbClr val="000000"/>
              </a:solidFill>
            </a:endParaRPr>
          </a:p>
          <a:p>
            <a:pPr marL="171450" indent="-171450" algn="l">
              <a:buFont typeface="Arial"/>
              <a:buChar char="•"/>
            </a:pPr>
            <a:r>
              <a:rPr lang="is-IS" sz="2800" dirty="0" smtClean="0">
                <a:solidFill>
                  <a:srgbClr val="000000"/>
                </a:solidFill>
              </a:rPr>
              <a:t>… </a:t>
            </a:r>
            <a:r>
              <a:rPr lang="is-IS" sz="2800" b="1" dirty="0" smtClean="0">
                <a:solidFill>
                  <a:srgbClr val="000000"/>
                </a:solidFill>
              </a:rPr>
              <a:t>measures that are seen as inadequate and not based on facts/ statistics </a:t>
            </a:r>
            <a:r>
              <a:rPr lang="is-IS" sz="2800" dirty="0" smtClean="0">
                <a:solidFill>
                  <a:srgbClr val="000000"/>
                </a:solidFill>
              </a:rPr>
              <a:t>(e.g. </a:t>
            </a:r>
            <a:r>
              <a:rPr lang="de-DE" sz="2800" dirty="0" smtClean="0">
                <a:solidFill>
                  <a:srgbClr val="000000"/>
                </a:solidFill>
              </a:rPr>
              <a:t>A</a:t>
            </a:r>
            <a:r>
              <a:rPr lang="is-IS" sz="2800" dirty="0" smtClean="0">
                <a:solidFill>
                  <a:srgbClr val="000000"/>
                </a:solidFill>
              </a:rPr>
              <a:t> curfew after 22:00, while open-plan offices remain operational).</a:t>
            </a:r>
          </a:p>
          <a:p>
            <a:pPr marL="171450" indent="-171450" algn="l">
              <a:buFont typeface="Arial"/>
              <a:buChar char="•"/>
            </a:pPr>
            <a:r>
              <a:rPr lang="is-IS" sz="2800" dirty="0" smtClean="0">
                <a:solidFill>
                  <a:srgbClr val="000000"/>
                </a:solidFill>
              </a:rPr>
              <a:t>.... </a:t>
            </a:r>
            <a:r>
              <a:rPr lang="de-DE" sz="2800" dirty="0">
                <a:solidFill>
                  <a:srgbClr val="000000"/>
                </a:solidFill>
              </a:rPr>
              <a:t>m</a:t>
            </a:r>
            <a:r>
              <a:rPr lang="is-IS" sz="2800" dirty="0" smtClean="0">
                <a:solidFill>
                  <a:srgbClr val="000000"/>
                </a:solidFill>
              </a:rPr>
              <a:t>anagment seems </a:t>
            </a:r>
            <a:r>
              <a:rPr lang="is-IS" sz="2800" b="1" dirty="0" smtClean="0">
                <a:solidFill>
                  <a:srgbClr val="000000"/>
                </a:solidFill>
              </a:rPr>
              <a:t>incapable of being flexible</a:t>
            </a:r>
            <a:r>
              <a:rPr lang="is-IS" sz="2800" dirty="0" smtClean="0">
                <a:solidFill>
                  <a:srgbClr val="000000"/>
                </a:solidFill>
              </a:rPr>
              <a:t>. There seems to be too much bureaucracy involved in the vaccination roll-out, which is perceived to slow it down.</a:t>
            </a:r>
          </a:p>
          <a:p>
            <a:pPr marL="171450" indent="-171450" algn="l">
              <a:buFont typeface="Arial"/>
              <a:buChar char="•"/>
            </a:pPr>
            <a:r>
              <a:rPr lang="is-IS" sz="2800" dirty="0" smtClean="0">
                <a:solidFill>
                  <a:srgbClr val="000000"/>
                </a:solidFill>
              </a:rPr>
              <a:t>... </a:t>
            </a:r>
            <a:r>
              <a:rPr lang="de-DE" sz="2800" b="1" dirty="0">
                <a:solidFill>
                  <a:srgbClr val="000000"/>
                </a:solidFill>
              </a:rPr>
              <a:t>i</a:t>
            </a:r>
            <a:r>
              <a:rPr lang="is-IS" sz="2800" b="1" dirty="0" smtClean="0">
                <a:solidFill>
                  <a:srgbClr val="000000"/>
                </a:solidFill>
              </a:rPr>
              <a:t>nformation about vaccines seems to be lacking</a:t>
            </a:r>
            <a:r>
              <a:rPr lang="is-IS" sz="2800" dirty="0" smtClean="0">
                <a:solidFill>
                  <a:srgbClr val="000000"/>
                </a:solidFill>
              </a:rPr>
              <a:t>. Respondent’s feel like not all is known about the vaccines – the contradictory re-evaluations of the AstraZeneca vaccine increased doubts in this regard (first only for younger subjects, later only for older subjects).</a:t>
            </a:r>
          </a:p>
          <a:p>
            <a:pPr marL="171450" indent="-171450" algn="l">
              <a:lnSpc>
                <a:spcPts val="50"/>
              </a:lnSpc>
              <a:buFont typeface="Arial"/>
              <a:buChar char="•"/>
            </a:pPr>
            <a:endParaRPr lang="is-IS" sz="2800" dirty="0">
              <a:solidFill>
                <a:srgbClr val="000000"/>
              </a:solidFill>
            </a:endParaRPr>
          </a:p>
          <a:p>
            <a:pPr marL="171450" indent="-171450" algn="l">
              <a:buFont typeface="Arial"/>
              <a:buChar char="•"/>
            </a:pPr>
            <a:r>
              <a:rPr lang="is-IS" sz="2800" dirty="0" smtClean="0">
                <a:solidFill>
                  <a:srgbClr val="000000"/>
                </a:solidFill>
              </a:rPr>
              <a:t>... </a:t>
            </a:r>
            <a:r>
              <a:rPr lang="de-DE" sz="2800" dirty="0" smtClean="0">
                <a:solidFill>
                  <a:srgbClr val="000000"/>
                </a:solidFill>
              </a:rPr>
              <a:t>O</a:t>
            </a:r>
            <a:r>
              <a:rPr lang="is-IS" sz="2800" dirty="0" smtClean="0">
                <a:solidFill>
                  <a:srgbClr val="000000"/>
                </a:solidFill>
              </a:rPr>
              <a:t>ther countries </a:t>
            </a:r>
            <a:r>
              <a:rPr lang="is-IS" sz="2800" b="1" dirty="0" smtClean="0">
                <a:solidFill>
                  <a:srgbClr val="000000"/>
                </a:solidFill>
              </a:rPr>
              <a:t>enforced pandemic restrictions </a:t>
            </a:r>
            <a:r>
              <a:rPr lang="is-IS" sz="2800" dirty="0" smtClean="0">
                <a:solidFill>
                  <a:srgbClr val="000000"/>
                </a:solidFill>
              </a:rPr>
              <a:t>more strictly (e.g. Portugal)</a:t>
            </a:r>
          </a:p>
          <a:p>
            <a:endParaRPr lang="en-US" sz="2800" dirty="0" smtClean="0">
              <a:solidFill>
                <a:srgbClr val="000000"/>
              </a:solidFill>
            </a:endParaRPr>
          </a:p>
          <a:p>
            <a:pPr marL="171450" indent="-171450">
              <a:buFont typeface="Arial"/>
              <a:buChar char="•"/>
            </a:pPr>
            <a:endParaRPr lang="en-US" sz="2800" dirty="0" smtClean="0">
              <a:solidFill>
                <a:srgbClr val="000000"/>
              </a:solidFill>
            </a:endParaRPr>
          </a:p>
        </p:txBody>
      </p:sp>
      <p:pic>
        <p:nvPicPr>
          <p:cNvPr id="16" name="Bild 3" descr="screenshot_13.png"/>
          <p:cNvPicPr>
            <a:picLocks noChangeAspect="1"/>
          </p:cNvPicPr>
          <p:nvPr/>
        </p:nvPicPr>
        <p:blipFill>
          <a:blip r:embed="rId4">
            <a:grayscl/>
            <a:alphaModFix amt="50000"/>
            <a:extLst>
              <a:ext uri="{28A0092B-C50C-407E-A947-70E740481C1C}">
                <a14:useLocalDpi xmlns:a14="http://schemas.microsoft.com/office/drawing/2010/main" val="0"/>
              </a:ext>
            </a:extLst>
          </a:blip>
          <a:stretch>
            <a:fillRect/>
          </a:stretch>
        </p:blipFill>
        <p:spPr>
          <a:xfrm>
            <a:off x="1955869" y="3176576"/>
            <a:ext cx="3238500" cy="3352800"/>
          </a:xfrm>
          <a:prstGeom prst="rect">
            <a:avLst/>
          </a:prstGeom>
        </p:spPr>
      </p:pic>
    </p:spTree>
    <p:extLst>
      <p:ext uri="{BB962C8B-B14F-4D97-AF65-F5344CB8AC3E}">
        <p14:creationId xmlns:p14="http://schemas.microsoft.com/office/powerpoint/2010/main" val="9398962"/>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 xmlns:a16="http://schemas.microsoft.com/office/drawing/2014/main" id="{9A3C046A-B3F5-9A42-B408-759E55BE4BE7}"/>
              </a:ext>
            </a:extLst>
          </p:cNvPr>
          <p:cNvSpPr>
            <a:spLocks noGrp="1"/>
          </p:cNvSpPr>
          <p:nvPr>
            <p:ph type="body" sz="quarter" idx="15"/>
          </p:nvPr>
        </p:nvSpPr>
        <p:spPr/>
        <p:txBody>
          <a:bodyPr/>
          <a:lstStyle/>
          <a:p>
            <a:endParaRPr lang="fr-FR" dirty="0"/>
          </a:p>
        </p:txBody>
      </p:sp>
      <p:sp>
        <p:nvSpPr>
          <p:cNvPr id="5" name="Espace réservé du texte 4">
            <a:extLst>
              <a:ext uri="{FF2B5EF4-FFF2-40B4-BE49-F238E27FC236}">
                <a16:creationId xmlns="" xmlns:a16="http://schemas.microsoft.com/office/drawing/2014/main" id="{81AA34F7-61BD-DE46-A618-3EEE7C67794C}"/>
              </a:ext>
            </a:extLst>
          </p:cNvPr>
          <p:cNvSpPr>
            <a:spLocks noGrp="1"/>
          </p:cNvSpPr>
          <p:nvPr>
            <p:ph type="body" sz="quarter" idx="16"/>
          </p:nvPr>
        </p:nvSpPr>
        <p:spPr/>
        <p:txBody>
          <a:bodyPr/>
          <a:lstStyle/>
          <a:p>
            <a:endParaRPr lang="fr-FR" dirty="0"/>
          </a:p>
        </p:txBody>
      </p:sp>
      <p:sp>
        <p:nvSpPr>
          <p:cNvPr id="885"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22</a:t>
            </a:fld>
            <a:endParaRPr dirty="0"/>
          </a:p>
        </p:txBody>
      </p:sp>
      <p:sp>
        <p:nvSpPr>
          <p:cNvPr id="19" name="Espace réservé du texte 2">
            <a:extLst>
              <a:ext uri="{FF2B5EF4-FFF2-40B4-BE49-F238E27FC236}">
                <a16:creationId xmlns="" xmlns:a16="http://schemas.microsoft.com/office/drawing/2014/main" id="{AB3789C9-0B28-4640-961A-BE451E50B0EF}"/>
              </a:ext>
            </a:extLst>
          </p:cNvPr>
          <p:cNvSpPr>
            <a:spLocks noGrp="1"/>
          </p:cNvSpPr>
          <p:nvPr>
            <p:ph type="body" sz="quarter" idx="13"/>
          </p:nvPr>
        </p:nvSpPr>
        <p:spPr>
          <a:xfrm>
            <a:off x="3395624" y="1630608"/>
            <a:ext cx="16026063" cy="793703"/>
          </a:xfrm>
        </p:spPr>
        <p:txBody>
          <a:bodyPr/>
          <a:lstStyle/>
          <a:p>
            <a:endParaRPr lang="fr-FR" dirty="0"/>
          </a:p>
        </p:txBody>
      </p:sp>
      <p:sp>
        <p:nvSpPr>
          <p:cNvPr id="20" name="Titre 1">
            <a:extLst>
              <a:ext uri="{FF2B5EF4-FFF2-40B4-BE49-F238E27FC236}">
                <a16:creationId xmlns="" xmlns:a16="http://schemas.microsoft.com/office/drawing/2014/main" id="{C3D392D1-BDA7-FA46-919D-428FD8FCC2D7}"/>
              </a:ext>
            </a:extLst>
          </p:cNvPr>
          <p:cNvSpPr>
            <a:spLocks noGrp="1"/>
          </p:cNvSpPr>
          <p:nvPr>
            <p:ph type="title"/>
          </p:nvPr>
        </p:nvSpPr>
        <p:spPr>
          <a:xfrm>
            <a:off x="3265785" y="1607107"/>
            <a:ext cx="14711312" cy="935665"/>
          </a:xfrm>
        </p:spPr>
        <p:txBody>
          <a:bodyPr/>
          <a:lstStyle/>
          <a:p>
            <a:r>
              <a:rPr lang="de-DE" dirty="0">
                <a:solidFill>
                  <a:schemeClr val="bg1"/>
                </a:solidFill>
              </a:rPr>
              <a:t>Other Topics perceived as relevant in Germany</a:t>
            </a:r>
          </a:p>
        </p:txBody>
      </p:sp>
      <p:sp>
        <p:nvSpPr>
          <p:cNvPr id="21" name="SuBTITLE GOES HERE">
            <a:extLst>
              <a:ext uri="{FF2B5EF4-FFF2-40B4-BE49-F238E27FC236}">
                <a16:creationId xmlns="" xmlns:a16="http://schemas.microsoft.com/office/drawing/2014/main" id="{35871DBC-935A-2347-A21E-2565A12C9458}"/>
              </a:ext>
            </a:extLst>
          </p:cNvPr>
          <p:cNvSpPr txBox="1">
            <a:spLocks noGrp="1"/>
          </p:cNvSpPr>
          <p:nvPr>
            <p:ph type="body" sz="quarter" idx="14"/>
          </p:nvPr>
        </p:nvSpPr>
        <p:spPr>
          <a:xfrm>
            <a:off x="4836344" y="747149"/>
            <a:ext cx="14711312" cy="371281"/>
          </a:xfrm>
          <a:prstGeom prst="rect">
            <a:avLst/>
          </a:prstGeom>
        </p:spPr>
        <p:txBody>
          <a:bodyPr/>
          <a:lstStyle/>
          <a:p>
            <a:r>
              <a:rPr lang="fr-FR" sz="2400" dirty="0" smtClean="0"/>
              <a:t>analyse détaillée</a:t>
            </a:r>
            <a:endParaRPr lang="fr-FR" sz="2400" dirty="0"/>
          </a:p>
        </p:txBody>
      </p:sp>
      <p:sp>
        <p:nvSpPr>
          <p:cNvPr id="9" name="ZoneTexte 8">
            <a:extLst>
              <a:ext uri="{FF2B5EF4-FFF2-40B4-BE49-F238E27FC236}">
                <a16:creationId xmlns="" xmlns:a16="http://schemas.microsoft.com/office/drawing/2014/main" id="{C9FA69AC-CE85-7143-AB32-6EDEC5829621}"/>
              </a:ext>
            </a:extLst>
          </p:cNvPr>
          <p:cNvSpPr txBox="1"/>
          <p:nvPr/>
        </p:nvSpPr>
        <p:spPr>
          <a:xfrm>
            <a:off x="897443" y="12362917"/>
            <a:ext cx="7218945" cy="7598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algn="l"/>
            <a:r>
              <a:rPr lang="fr-FR" sz="2000" dirty="0">
                <a:latin typeface="Avenir Next Ultra Light" panose="020B0203020202020204" pitchFamily="34" charset="77"/>
              </a:rPr>
              <a:t>Christophe Gervasi –  Rapport qualitatif  - Construire un Nous européen – Juillet 2021</a:t>
            </a:r>
          </a:p>
        </p:txBody>
      </p:sp>
      <p:pic>
        <p:nvPicPr>
          <p:cNvPr id="10" name="Image 9"/>
          <p:cNvPicPr>
            <a:picLocks noChangeAspect="1"/>
          </p:cNvPicPr>
          <p:nvPr/>
        </p:nvPicPr>
        <p:blipFill rotWithShape="1">
          <a:blip r:embed="rId2"/>
          <a:srcRect t="18883" b="18467"/>
          <a:stretch/>
        </p:blipFill>
        <p:spPr>
          <a:xfrm>
            <a:off x="19551526" y="500510"/>
            <a:ext cx="2143125" cy="1472669"/>
          </a:xfrm>
          <a:prstGeom prst="rect">
            <a:avLst/>
          </a:prstGeom>
        </p:spPr>
      </p:pic>
      <p:pic>
        <p:nvPicPr>
          <p:cNvPr id="11" name="Image 10"/>
          <p:cNvPicPr>
            <a:picLocks noChangeAspect="1"/>
          </p:cNvPicPr>
          <p:nvPr/>
        </p:nvPicPr>
        <p:blipFill>
          <a:blip r:embed="rId3"/>
          <a:stretch>
            <a:fillRect/>
          </a:stretch>
        </p:blipFill>
        <p:spPr>
          <a:xfrm>
            <a:off x="21704426" y="500510"/>
            <a:ext cx="2143125" cy="1472669"/>
          </a:xfrm>
          <a:prstGeom prst="rect">
            <a:avLst/>
          </a:prstGeom>
        </p:spPr>
      </p:pic>
      <p:pic>
        <p:nvPicPr>
          <p:cNvPr id="17" name="Bild 2" descr="screenshot_15.png"/>
          <p:cNvPicPr>
            <a:picLocks noChangeAspect="1"/>
          </p:cNvPicPr>
          <p:nvPr/>
        </p:nvPicPr>
        <p:blipFill>
          <a:blip r:embed="rId4">
            <a:grayscl/>
            <a:extLst>
              <a:ext uri="{28A0092B-C50C-407E-A947-70E740481C1C}">
                <a14:useLocalDpi xmlns:a14="http://schemas.microsoft.com/office/drawing/2010/main" val="0"/>
              </a:ext>
            </a:extLst>
          </a:blip>
          <a:stretch>
            <a:fillRect/>
          </a:stretch>
        </p:blipFill>
        <p:spPr>
          <a:xfrm>
            <a:off x="13042232" y="2936489"/>
            <a:ext cx="10805319" cy="9724027"/>
          </a:xfrm>
          <a:prstGeom prst="rect">
            <a:avLst/>
          </a:prstGeom>
        </p:spPr>
      </p:pic>
      <p:sp>
        <p:nvSpPr>
          <p:cNvPr id="18" name="Rechteck 13"/>
          <p:cNvSpPr/>
          <p:nvPr/>
        </p:nvSpPr>
        <p:spPr>
          <a:xfrm>
            <a:off x="13042232" y="2936489"/>
            <a:ext cx="10805319" cy="9724027"/>
          </a:xfrm>
          <a:prstGeom prst="rect">
            <a:avLst/>
          </a:prstGeom>
          <a:gradFill flip="none" rotWithShape="1">
            <a:gsLst>
              <a:gs pos="30000">
                <a:schemeClr val="bg1"/>
              </a:gs>
              <a:gs pos="100000">
                <a:srgbClr val="FFFFFF">
                  <a:alpha val="66000"/>
                </a:srgb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sz="1100" dirty="0">
              <a:solidFill>
                <a:schemeClr val="tx1"/>
              </a:solidFill>
              <a:latin typeface="Helvetica"/>
              <a:cs typeface="Helvetica"/>
            </a:endParaRPr>
          </a:p>
        </p:txBody>
      </p:sp>
      <p:sp>
        <p:nvSpPr>
          <p:cNvPr id="22" name="Rechteck 5"/>
          <p:cNvSpPr/>
          <p:nvPr/>
        </p:nvSpPr>
        <p:spPr>
          <a:xfrm>
            <a:off x="704228" y="6749104"/>
            <a:ext cx="7863879" cy="90068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2800" b="1" dirty="0" smtClean="0">
                <a:solidFill>
                  <a:srgbClr val="000000"/>
                </a:solidFill>
              </a:rPr>
              <a:t>Digitalization</a:t>
            </a:r>
          </a:p>
          <a:p>
            <a:r>
              <a:rPr lang="en-US" sz="2800" dirty="0" smtClean="0">
                <a:solidFill>
                  <a:srgbClr val="000000"/>
                </a:solidFill>
              </a:rPr>
              <a:t>Has the potential to significantly alter how people work post pandemic (home office as new standard)</a:t>
            </a:r>
          </a:p>
        </p:txBody>
      </p:sp>
      <p:sp>
        <p:nvSpPr>
          <p:cNvPr id="26" name="Foliennummernplatzhalter 1"/>
          <p:cNvSpPr txBox="1">
            <a:spLocks noGrp="1"/>
          </p:cNvSpPr>
          <p:nvPr/>
        </p:nvSpPr>
        <p:spPr bwMode="auto">
          <a:xfrm>
            <a:off x="7886700" y="6527800"/>
            <a:ext cx="1905000" cy="25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a:solidFill>
                  <a:schemeClr val="tx1"/>
                </a:solidFill>
                <a:latin typeface="Arial" charset="0"/>
                <a:ea typeface="ＭＳ Ｐゴシック" pitchFamily="34" charset="-128"/>
              </a:defRPr>
            </a:lvl1pPr>
            <a:lvl2pPr marL="742950" indent="-285750">
              <a:defRPr sz="2300">
                <a:solidFill>
                  <a:schemeClr val="tx1"/>
                </a:solidFill>
                <a:latin typeface="Arial" charset="0"/>
                <a:ea typeface="ＭＳ Ｐゴシック" pitchFamily="34" charset="-128"/>
              </a:defRPr>
            </a:lvl2pPr>
            <a:lvl3pPr marL="1143000" indent="-228600">
              <a:defRPr sz="2300">
                <a:solidFill>
                  <a:schemeClr val="tx1"/>
                </a:solidFill>
                <a:latin typeface="Arial" charset="0"/>
                <a:ea typeface="ＭＳ Ｐゴシック" pitchFamily="34" charset="-128"/>
              </a:defRPr>
            </a:lvl3pPr>
            <a:lvl4pPr marL="1600200" indent="-228600">
              <a:defRPr sz="2300">
                <a:solidFill>
                  <a:schemeClr val="tx1"/>
                </a:solidFill>
                <a:latin typeface="Arial" charset="0"/>
                <a:ea typeface="ＭＳ Ｐゴシック" pitchFamily="34" charset="-128"/>
              </a:defRPr>
            </a:lvl4pPr>
            <a:lvl5pPr marL="2057400" indent="-228600">
              <a:defRPr sz="23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3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3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3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300">
                <a:solidFill>
                  <a:schemeClr val="tx1"/>
                </a:solidFill>
                <a:latin typeface="Arial" charset="0"/>
                <a:ea typeface="ＭＳ Ｐゴシック" pitchFamily="34" charset="-128"/>
              </a:defRPr>
            </a:lvl9pPr>
          </a:lstStyle>
          <a:p>
            <a:pPr algn="r" eaLnBrk="1" hangingPunct="1"/>
            <a:fld id="{B705F44E-51DA-4B3E-B9BF-287A371233B9}" type="slidenum">
              <a:rPr lang="en-GB" altLang="de-DE" sz="900"/>
              <a:pPr algn="r" eaLnBrk="1" hangingPunct="1"/>
              <a:t>22</a:t>
            </a:fld>
            <a:endParaRPr lang="en-GB" altLang="de-DE" sz="900" dirty="0"/>
          </a:p>
        </p:txBody>
      </p:sp>
      <p:sp>
        <p:nvSpPr>
          <p:cNvPr id="27" name="Rechteck 5"/>
          <p:cNvSpPr/>
          <p:nvPr/>
        </p:nvSpPr>
        <p:spPr>
          <a:xfrm>
            <a:off x="1334515" y="3096038"/>
            <a:ext cx="9878917" cy="90068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2800" b="1" dirty="0" smtClean="0">
                <a:solidFill>
                  <a:srgbClr val="000000"/>
                </a:solidFill>
              </a:rPr>
              <a:t>Digitalization</a:t>
            </a:r>
          </a:p>
          <a:p>
            <a:r>
              <a:rPr lang="en-US" sz="2800" dirty="0" smtClean="0">
                <a:solidFill>
                  <a:srgbClr val="000000"/>
                </a:solidFill>
              </a:rPr>
              <a:t>Has the potential to significantly alter how people work post pandemic (home office as new standard)</a:t>
            </a:r>
          </a:p>
        </p:txBody>
      </p:sp>
      <p:sp>
        <p:nvSpPr>
          <p:cNvPr id="28" name="Rechteck 9"/>
          <p:cNvSpPr/>
          <p:nvPr/>
        </p:nvSpPr>
        <p:spPr>
          <a:xfrm>
            <a:off x="8530146" y="5275260"/>
            <a:ext cx="7592170" cy="90068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2800" b="1" dirty="0" smtClean="0">
                <a:solidFill>
                  <a:srgbClr val="000000"/>
                </a:solidFill>
              </a:rPr>
              <a:t>Climate Change</a:t>
            </a:r>
          </a:p>
          <a:p>
            <a:r>
              <a:rPr lang="en-US" sz="2800" dirty="0" smtClean="0">
                <a:solidFill>
                  <a:srgbClr val="000000"/>
                </a:solidFill>
              </a:rPr>
              <a:t>Here some respondents are happy that the topic is getting less attention at the moment – as they feel it has gotten too much before</a:t>
            </a:r>
          </a:p>
          <a:p>
            <a:endParaRPr lang="en-US" sz="2800" b="1" dirty="0" smtClean="0">
              <a:solidFill>
                <a:srgbClr val="000000"/>
              </a:solidFill>
            </a:endParaRPr>
          </a:p>
        </p:txBody>
      </p:sp>
      <p:sp>
        <p:nvSpPr>
          <p:cNvPr id="29" name="Rechteck 11"/>
          <p:cNvSpPr/>
          <p:nvPr/>
        </p:nvSpPr>
        <p:spPr>
          <a:xfrm>
            <a:off x="2695054" y="5065449"/>
            <a:ext cx="5757018" cy="90068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2800" b="1" dirty="0" smtClean="0">
                <a:solidFill>
                  <a:srgbClr val="000000"/>
                </a:solidFill>
              </a:rPr>
              <a:t>Electromobility</a:t>
            </a:r>
          </a:p>
        </p:txBody>
      </p:sp>
      <p:sp>
        <p:nvSpPr>
          <p:cNvPr id="30" name="Rechteck 12"/>
          <p:cNvSpPr/>
          <p:nvPr/>
        </p:nvSpPr>
        <p:spPr>
          <a:xfrm>
            <a:off x="6487474" y="9246426"/>
            <a:ext cx="11957417" cy="90068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2800" b="1" dirty="0" smtClean="0">
                <a:solidFill>
                  <a:srgbClr val="000000"/>
                </a:solidFill>
              </a:rPr>
              <a:t>Potential post-Corona wave of bankruptcies</a:t>
            </a:r>
          </a:p>
          <a:p>
            <a:r>
              <a:rPr lang="en-US" sz="2800" dirty="0" smtClean="0">
                <a:solidFill>
                  <a:srgbClr val="000000"/>
                </a:solidFill>
              </a:rPr>
              <a:t>Respondents fear that there will be economic consequences of the crisis – a lot of companies going bankrupt, an increase in unemployment.</a:t>
            </a:r>
          </a:p>
          <a:p>
            <a:endParaRPr lang="en-US" sz="2800" b="1" dirty="0" smtClean="0">
              <a:solidFill>
                <a:srgbClr val="000000"/>
              </a:solidFill>
            </a:endParaRPr>
          </a:p>
        </p:txBody>
      </p:sp>
    </p:spTree>
    <p:extLst>
      <p:ext uri="{BB962C8B-B14F-4D97-AF65-F5344CB8AC3E}">
        <p14:creationId xmlns:p14="http://schemas.microsoft.com/office/powerpoint/2010/main" val="90383426"/>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8" name="Image"/>
          <p:cNvPicPr>
            <a:picLocks noGrp="1"/>
          </p:cNvPicPr>
          <p:nvPr>
            <p:ph type="pic" idx="13"/>
          </p:nvPr>
        </p:nvPicPr>
        <p:blipFill>
          <a:blip r:embed="rId2">
            <a:extLst>
              <a:ext uri="{28A0092B-C50C-407E-A947-70E740481C1C}">
                <a14:useLocalDpi xmlns:a14="http://schemas.microsoft.com/office/drawing/2010/main" val="0"/>
              </a:ext>
            </a:extLst>
          </a:blip>
          <a:srcRect/>
          <a:stretch/>
        </p:blipFill>
        <p:spPr>
          <a:xfrm>
            <a:off x="585216" y="520515"/>
            <a:ext cx="23262335" cy="4372190"/>
          </a:xfrm>
          <a:custGeom>
            <a:avLst/>
            <a:gdLst/>
            <a:ahLst/>
            <a:cxnLst>
              <a:cxn ang="0">
                <a:pos x="wd2" y="hd2"/>
              </a:cxn>
              <a:cxn ang="5400000">
                <a:pos x="wd2" y="hd2"/>
              </a:cxn>
              <a:cxn ang="10800000">
                <a:pos x="wd2" y="hd2"/>
              </a:cxn>
              <a:cxn ang="16200000">
                <a:pos x="wd2" y="hd2"/>
              </a:cxn>
            </a:cxnLst>
            <a:rect l="0" t="0" r="r" b="b"/>
            <a:pathLst>
              <a:path w="21600" h="21599" extrusionOk="0">
                <a:moveTo>
                  <a:pt x="0" y="0"/>
                </a:moveTo>
                <a:lnTo>
                  <a:pt x="3" y="21532"/>
                </a:lnTo>
                <a:cubicBezTo>
                  <a:pt x="112" y="21536"/>
                  <a:pt x="220" y="21544"/>
                  <a:pt x="328" y="21555"/>
                </a:cubicBezTo>
                <a:cubicBezTo>
                  <a:pt x="430" y="21565"/>
                  <a:pt x="525" y="21589"/>
                  <a:pt x="627" y="21592"/>
                </a:cubicBezTo>
                <a:cubicBezTo>
                  <a:pt x="818" y="21600"/>
                  <a:pt x="1011" y="21600"/>
                  <a:pt x="1203" y="21599"/>
                </a:cubicBezTo>
                <a:cubicBezTo>
                  <a:pt x="1272" y="21599"/>
                  <a:pt x="1341" y="21584"/>
                  <a:pt x="1411" y="21583"/>
                </a:cubicBezTo>
                <a:cubicBezTo>
                  <a:pt x="1585" y="21580"/>
                  <a:pt x="1762" y="21587"/>
                  <a:pt x="1934" y="21579"/>
                </a:cubicBezTo>
                <a:cubicBezTo>
                  <a:pt x="2288" y="21563"/>
                  <a:pt x="2639" y="21555"/>
                  <a:pt x="2996" y="21565"/>
                </a:cubicBezTo>
                <a:cubicBezTo>
                  <a:pt x="3222" y="21571"/>
                  <a:pt x="3454" y="21593"/>
                  <a:pt x="3680" y="21553"/>
                </a:cubicBezTo>
                <a:cubicBezTo>
                  <a:pt x="3776" y="21537"/>
                  <a:pt x="3887" y="21525"/>
                  <a:pt x="3990" y="21525"/>
                </a:cubicBezTo>
                <a:cubicBezTo>
                  <a:pt x="4155" y="21527"/>
                  <a:pt x="4319" y="21488"/>
                  <a:pt x="4493" y="21542"/>
                </a:cubicBezTo>
                <a:cubicBezTo>
                  <a:pt x="4586" y="21570"/>
                  <a:pt x="4760" y="21556"/>
                  <a:pt x="4895" y="21561"/>
                </a:cubicBezTo>
                <a:cubicBezTo>
                  <a:pt x="4893" y="21559"/>
                  <a:pt x="4890" y="21557"/>
                  <a:pt x="4888" y="21555"/>
                </a:cubicBezTo>
                <a:cubicBezTo>
                  <a:pt x="4885" y="21552"/>
                  <a:pt x="4882" y="21551"/>
                  <a:pt x="4880" y="21548"/>
                </a:cubicBezTo>
                <a:cubicBezTo>
                  <a:pt x="4931" y="21546"/>
                  <a:pt x="4979" y="21542"/>
                  <a:pt x="5026" y="21540"/>
                </a:cubicBezTo>
                <a:cubicBezTo>
                  <a:pt x="5199" y="21535"/>
                  <a:pt x="5384" y="21512"/>
                  <a:pt x="5541" y="21530"/>
                </a:cubicBezTo>
                <a:cubicBezTo>
                  <a:pt x="5735" y="21553"/>
                  <a:pt x="5857" y="21520"/>
                  <a:pt x="5987" y="21491"/>
                </a:cubicBezTo>
                <a:cubicBezTo>
                  <a:pt x="5897" y="21477"/>
                  <a:pt x="5806" y="21463"/>
                  <a:pt x="5714" y="21449"/>
                </a:cubicBezTo>
                <a:cubicBezTo>
                  <a:pt x="5658" y="21440"/>
                  <a:pt x="5599" y="21434"/>
                  <a:pt x="5547" y="21423"/>
                </a:cubicBezTo>
                <a:cubicBezTo>
                  <a:pt x="5485" y="21409"/>
                  <a:pt x="5428" y="21391"/>
                  <a:pt x="5369" y="21375"/>
                </a:cubicBezTo>
                <a:cubicBezTo>
                  <a:pt x="5361" y="21373"/>
                  <a:pt x="5352" y="21371"/>
                  <a:pt x="5343" y="21369"/>
                </a:cubicBezTo>
                <a:cubicBezTo>
                  <a:pt x="5488" y="21380"/>
                  <a:pt x="5654" y="21330"/>
                  <a:pt x="5779" y="21393"/>
                </a:cubicBezTo>
                <a:cubicBezTo>
                  <a:pt x="5785" y="21397"/>
                  <a:pt x="5829" y="21392"/>
                  <a:pt x="5852" y="21387"/>
                </a:cubicBezTo>
                <a:cubicBezTo>
                  <a:pt x="5875" y="21381"/>
                  <a:pt x="5893" y="21366"/>
                  <a:pt x="5914" y="21365"/>
                </a:cubicBezTo>
                <a:cubicBezTo>
                  <a:pt x="6028" y="21363"/>
                  <a:pt x="6143" y="21364"/>
                  <a:pt x="6257" y="21362"/>
                </a:cubicBezTo>
                <a:cubicBezTo>
                  <a:pt x="6365" y="21360"/>
                  <a:pt x="6486" y="21374"/>
                  <a:pt x="6584" y="21326"/>
                </a:cubicBezTo>
                <a:cubicBezTo>
                  <a:pt x="6555" y="21320"/>
                  <a:pt x="6529" y="21314"/>
                  <a:pt x="6505" y="21308"/>
                </a:cubicBezTo>
                <a:cubicBezTo>
                  <a:pt x="6480" y="21303"/>
                  <a:pt x="6457" y="21297"/>
                  <a:pt x="6434" y="21292"/>
                </a:cubicBezTo>
                <a:cubicBezTo>
                  <a:pt x="6433" y="21289"/>
                  <a:pt x="6433" y="21286"/>
                  <a:pt x="6432" y="21284"/>
                </a:cubicBezTo>
                <a:cubicBezTo>
                  <a:pt x="6432" y="21281"/>
                  <a:pt x="6431" y="21278"/>
                  <a:pt x="6431" y="21276"/>
                </a:cubicBezTo>
                <a:cubicBezTo>
                  <a:pt x="6567" y="21269"/>
                  <a:pt x="6705" y="21267"/>
                  <a:pt x="6837" y="21254"/>
                </a:cubicBezTo>
                <a:cubicBezTo>
                  <a:pt x="6997" y="21239"/>
                  <a:pt x="7165" y="21265"/>
                  <a:pt x="7325" y="21228"/>
                </a:cubicBezTo>
                <a:cubicBezTo>
                  <a:pt x="7410" y="21209"/>
                  <a:pt x="7533" y="21218"/>
                  <a:pt x="7639" y="21213"/>
                </a:cubicBezTo>
                <a:cubicBezTo>
                  <a:pt x="7640" y="21215"/>
                  <a:pt x="7641" y="21215"/>
                  <a:pt x="7642" y="21217"/>
                </a:cubicBezTo>
                <a:cubicBezTo>
                  <a:pt x="7642" y="21218"/>
                  <a:pt x="7643" y="21220"/>
                  <a:pt x="7644" y="21222"/>
                </a:cubicBezTo>
                <a:cubicBezTo>
                  <a:pt x="7622" y="21227"/>
                  <a:pt x="7600" y="21231"/>
                  <a:pt x="7578" y="21236"/>
                </a:cubicBezTo>
                <a:cubicBezTo>
                  <a:pt x="7556" y="21242"/>
                  <a:pt x="7534" y="21247"/>
                  <a:pt x="7512" y="21253"/>
                </a:cubicBezTo>
                <a:cubicBezTo>
                  <a:pt x="7514" y="21255"/>
                  <a:pt x="7515" y="21257"/>
                  <a:pt x="7517" y="21259"/>
                </a:cubicBezTo>
                <a:cubicBezTo>
                  <a:pt x="7519" y="21261"/>
                  <a:pt x="7521" y="21262"/>
                  <a:pt x="7522" y="21264"/>
                </a:cubicBezTo>
                <a:cubicBezTo>
                  <a:pt x="7605" y="21257"/>
                  <a:pt x="7687" y="21249"/>
                  <a:pt x="7769" y="21241"/>
                </a:cubicBezTo>
                <a:cubicBezTo>
                  <a:pt x="7851" y="21234"/>
                  <a:pt x="7934" y="21226"/>
                  <a:pt x="8016" y="21218"/>
                </a:cubicBezTo>
                <a:cubicBezTo>
                  <a:pt x="8017" y="21221"/>
                  <a:pt x="8019" y="21224"/>
                  <a:pt x="8020" y="21227"/>
                </a:cubicBezTo>
                <a:cubicBezTo>
                  <a:pt x="8022" y="21229"/>
                  <a:pt x="8023" y="21234"/>
                  <a:pt x="8024" y="21236"/>
                </a:cubicBezTo>
                <a:cubicBezTo>
                  <a:pt x="7667" y="21276"/>
                  <a:pt x="7309" y="21315"/>
                  <a:pt x="6948" y="21349"/>
                </a:cubicBezTo>
                <a:cubicBezTo>
                  <a:pt x="6587" y="21383"/>
                  <a:pt x="6222" y="21411"/>
                  <a:pt x="5851" y="21427"/>
                </a:cubicBezTo>
                <a:cubicBezTo>
                  <a:pt x="6018" y="21444"/>
                  <a:pt x="6191" y="21462"/>
                  <a:pt x="6365" y="21478"/>
                </a:cubicBezTo>
                <a:cubicBezTo>
                  <a:pt x="6445" y="21486"/>
                  <a:pt x="6527" y="21497"/>
                  <a:pt x="6606" y="21494"/>
                </a:cubicBezTo>
                <a:cubicBezTo>
                  <a:pt x="6706" y="21491"/>
                  <a:pt x="6802" y="21476"/>
                  <a:pt x="6900" y="21467"/>
                </a:cubicBezTo>
                <a:cubicBezTo>
                  <a:pt x="7215" y="21437"/>
                  <a:pt x="7529" y="21403"/>
                  <a:pt x="7847" y="21380"/>
                </a:cubicBezTo>
                <a:cubicBezTo>
                  <a:pt x="8321" y="21346"/>
                  <a:pt x="8801" y="21325"/>
                  <a:pt x="9274" y="21290"/>
                </a:cubicBezTo>
                <a:cubicBezTo>
                  <a:pt x="9694" y="21259"/>
                  <a:pt x="10111" y="21221"/>
                  <a:pt x="10524" y="21178"/>
                </a:cubicBezTo>
                <a:cubicBezTo>
                  <a:pt x="10861" y="21142"/>
                  <a:pt x="11189" y="21095"/>
                  <a:pt x="11523" y="21053"/>
                </a:cubicBezTo>
                <a:cubicBezTo>
                  <a:pt x="11733" y="21027"/>
                  <a:pt x="11947" y="21004"/>
                  <a:pt x="12157" y="20977"/>
                </a:cubicBezTo>
                <a:cubicBezTo>
                  <a:pt x="12192" y="20972"/>
                  <a:pt x="12240" y="20955"/>
                  <a:pt x="12242" y="20942"/>
                </a:cubicBezTo>
                <a:cubicBezTo>
                  <a:pt x="12256" y="20875"/>
                  <a:pt x="12339" y="20836"/>
                  <a:pt x="12495" y="20813"/>
                </a:cubicBezTo>
                <a:cubicBezTo>
                  <a:pt x="12662" y="20789"/>
                  <a:pt x="12702" y="20760"/>
                  <a:pt x="12703" y="20688"/>
                </a:cubicBezTo>
                <a:cubicBezTo>
                  <a:pt x="12703" y="20676"/>
                  <a:pt x="12720" y="20664"/>
                  <a:pt x="12736" y="20643"/>
                </a:cubicBezTo>
                <a:cubicBezTo>
                  <a:pt x="12592" y="20672"/>
                  <a:pt x="12466" y="20650"/>
                  <a:pt x="12337" y="20645"/>
                </a:cubicBezTo>
                <a:cubicBezTo>
                  <a:pt x="12194" y="20640"/>
                  <a:pt x="12068" y="20618"/>
                  <a:pt x="11937" y="20603"/>
                </a:cubicBezTo>
                <a:cubicBezTo>
                  <a:pt x="11896" y="20598"/>
                  <a:pt x="11838" y="20593"/>
                  <a:pt x="11825" y="20581"/>
                </a:cubicBezTo>
                <a:cubicBezTo>
                  <a:pt x="11783" y="20543"/>
                  <a:pt x="11709" y="20542"/>
                  <a:pt x="11627" y="20542"/>
                </a:cubicBezTo>
                <a:cubicBezTo>
                  <a:pt x="11556" y="20542"/>
                  <a:pt x="11486" y="20542"/>
                  <a:pt x="11415" y="20542"/>
                </a:cubicBezTo>
                <a:cubicBezTo>
                  <a:pt x="11413" y="20539"/>
                  <a:pt x="11410" y="20537"/>
                  <a:pt x="11407" y="20534"/>
                </a:cubicBezTo>
                <a:cubicBezTo>
                  <a:pt x="11404" y="20531"/>
                  <a:pt x="11402" y="20527"/>
                  <a:pt x="11399" y="20524"/>
                </a:cubicBezTo>
                <a:cubicBezTo>
                  <a:pt x="11439" y="20516"/>
                  <a:pt x="11477" y="20505"/>
                  <a:pt x="11518" y="20500"/>
                </a:cubicBezTo>
                <a:cubicBezTo>
                  <a:pt x="11573" y="20492"/>
                  <a:pt x="11673" y="20494"/>
                  <a:pt x="11680" y="20483"/>
                </a:cubicBezTo>
                <a:cubicBezTo>
                  <a:pt x="11716" y="20429"/>
                  <a:pt x="11829" y="20431"/>
                  <a:pt x="11920" y="20425"/>
                </a:cubicBezTo>
                <a:cubicBezTo>
                  <a:pt x="12038" y="20416"/>
                  <a:pt x="12173" y="20432"/>
                  <a:pt x="12238" y="20372"/>
                </a:cubicBezTo>
                <a:cubicBezTo>
                  <a:pt x="12241" y="20370"/>
                  <a:pt x="12253" y="20369"/>
                  <a:pt x="12261" y="20367"/>
                </a:cubicBezTo>
                <a:cubicBezTo>
                  <a:pt x="12401" y="20341"/>
                  <a:pt x="12542" y="20314"/>
                  <a:pt x="12684" y="20287"/>
                </a:cubicBezTo>
                <a:cubicBezTo>
                  <a:pt x="12678" y="20282"/>
                  <a:pt x="12670" y="20278"/>
                  <a:pt x="12659" y="20274"/>
                </a:cubicBezTo>
                <a:cubicBezTo>
                  <a:pt x="12649" y="20270"/>
                  <a:pt x="12637" y="20266"/>
                  <a:pt x="12624" y="20263"/>
                </a:cubicBezTo>
                <a:cubicBezTo>
                  <a:pt x="12671" y="20263"/>
                  <a:pt x="12718" y="20261"/>
                  <a:pt x="12766" y="20261"/>
                </a:cubicBezTo>
                <a:cubicBezTo>
                  <a:pt x="13169" y="20266"/>
                  <a:pt x="13572" y="20281"/>
                  <a:pt x="13980" y="20291"/>
                </a:cubicBezTo>
                <a:cubicBezTo>
                  <a:pt x="13916" y="20280"/>
                  <a:pt x="13863" y="20264"/>
                  <a:pt x="13805" y="20261"/>
                </a:cubicBezTo>
                <a:cubicBezTo>
                  <a:pt x="13500" y="20244"/>
                  <a:pt x="13194" y="20223"/>
                  <a:pt x="12887" y="20217"/>
                </a:cubicBezTo>
                <a:cubicBezTo>
                  <a:pt x="12765" y="20215"/>
                  <a:pt x="12643" y="20221"/>
                  <a:pt x="12520" y="20225"/>
                </a:cubicBezTo>
                <a:cubicBezTo>
                  <a:pt x="12513" y="20219"/>
                  <a:pt x="12508" y="20214"/>
                  <a:pt x="12509" y="20206"/>
                </a:cubicBezTo>
                <a:cubicBezTo>
                  <a:pt x="12510" y="20198"/>
                  <a:pt x="12516" y="20189"/>
                  <a:pt x="12531" y="20178"/>
                </a:cubicBezTo>
                <a:cubicBezTo>
                  <a:pt x="12840" y="20189"/>
                  <a:pt x="13150" y="20198"/>
                  <a:pt x="13458" y="20211"/>
                </a:cubicBezTo>
                <a:cubicBezTo>
                  <a:pt x="13545" y="20214"/>
                  <a:pt x="13626" y="20230"/>
                  <a:pt x="13712" y="20237"/>
                </a:cubicBezTo>
                <a:cubicBezTo>
                  <a:pt x="13891" y="20250"/>
                  <a:pt x="14071" y="20263"/>
                  <a:pt x="14250" y="20274"/>
                </a:cubicBezTo>
                <a:cubicBezTo>
                  <a:pt x="14385" y="20283"/>
                  <a:pt x="14520" y="20289"/>
                  <a:pt x="14653" y="20263"/>
                </a:cubicBezTo>
                <a:cubicBezTo>
                  <a:pt x="14518" y="20248"/>
                  <a:pt x="14382" y="20243"/>
                  <a:pt x="14246" y="20237"/>
                </a:cubicBezTo>
                <a:cubicBezTo>
                  <a:pt x="14204" y="20235"/>
                  <a:pt x="14164" y="20226"/>
                  <a:pt x="14123" y="20220"/>
                </a:cubicBezTo>
                <a:cubicBezTo>
                  <a:pt x="13995" y="20204"/>
                  <a:pt x="13863" y="20173"/>
                  <a:pt x="13738" y="20176"/>
                </a:cubicBezTo>
                <a:cubicBezTo>
                  <a:pt x="13592" y="20180"/>
                  <a:pt x="13484" y="20145"/>
                  <a:pt x="13352" y="20140"/>
                </a:cubicBezTo>
                <a:cubicBezTo>
                  <a:pt x="13329" y="20140"/>
                  <a:pt x="13289" y="20124"/>
                  <a:pt x="13289" y="20116"/>
                </a:cubicBezTo>
                <a:cubicBezTo>
                  <a:pt x="13288" y="20075"/>
                  <a:pt x="13207" y="20075"/>
                  <a:pt x="13152" y="20077"/>
                </a:cubicBezTo>
                <a:cubicBezTo>
                  <a:pt x="12990" y="20081"/>
                  <a:pt x="12828" y="20089"/>
                  <a:pt x="12667" y="20099"/>
                </a:cubicBezTo>
                <a:cubicBezTo>
                  <a:pt x="12393" y="20118"/>
                  <a:pt x="12124" y="20154"/>
                  <a:pt x="11840" y="20135"/>
                </a:cubicBezTo>
                <a:cubicBezTo>
                  <a:pt x="11810" y="20133"/>
                  <a:pt x="11777" y="20135"/>
                  <a:pt x="11746" y="20137"/>
                </a:cubicBezTo>
                <a:cubicBezTo>
                  <a:pt x="11752" y="20135"/>
                  <a:pt x="11759" y="20132"/>
                  <a:pt x="11765" y="20131"/>
                </a:cubicBezTo>
                <a:cubicBezTo>
                  <a:pt x="11772" y="20129"/>
                  <a:pt x="11778" y="20128"/>
                  <a:pt x="11784" y="20126"/>
                </a:cubicBezTo>
                <a:cubicBezTo>
                  <a:pt x="12080" y="20102"/>
                  <a:pt x="12376" y="20077"/>
                  <a:pt x="12675" y="20067"/>
                </a:cubicBezTo>
                <a:cubicBezTo>
                  <a:pt x="13025" y="20055"/>
                  <a:pt x="13382" y="20069"/>
                  <a:pt x="13735" y="20077"/>
                </a:cubicBezTo>
                <a:cubicBezTo>
                  <a:pt x="13995" y="20082"/>
                  <a:pt x="14253" y="20094"/>
                  <a:pt x="14512" y="20104"/>
                </a:cubicBezTo>
                <a:cubicBezTo>
                  <a:pt x="14586" y="20108"/>
                  <a:pt x="14660" y="20115"/>
                  <a:pt x="14733" y="20121"/>
                </a:cubicBezTo>
                <a:cubicBezTo>
                  <a:pt x="14940" y="20138"/>
                  <a:pt x="15147" y="20156"/>
                  <a:pt x="15355" y="20171"/>
                </a:cubicBezTo>
                <a:cubicBezTo>
                  <a:pt x="15542" y="20185"/>
                  <a:pt x="15731" y="20194"/>
                  <a:pt x="15918" y="20206"/>
                </a:cubicBezTo>
                <a:cubicBezTo>
                  <a:pt x="15952" y="20208"/>
                  <a:pt x="15984" y="20215"/>
                  <a:pt x="16048" y="20224"/>
                </a:cubicBezTo>
                <a:cubicBezTo>
                  <a:pt x="16008" y="20225"/>
                  <a:pt x="15977" y="20226"/>
                  <a:pt x="15948" y="20227"/>
                </a:cubicBezTo>
                <a:cubicBezTo>
                  <a:pt x="15919" y="20228"/>
                  <a:pt x="15893" y="20229"/>
                  <a:pt x="15865" y="20230"/>
                </a:cubicBezTo>
                <a:cubicBezTo>
                  <a:pt x="15924" y="20243"/>
                  <a:pt x="15981" y="20254"/>
                  <a:pt x="16035" y="20266"/>
                </a:cubicBezTo>
                <a:cubicBezTo>
                  <a:pt x="16090" y="20278"/>
                  <a:pt x="16143" y="20289"/>
                  <a:pt x="16196" y="20300"/>
                </a:cubicBezTo>
                <a:cubicBezTo>
                  <a:pt x="16197" y="20299"/>
                  <a:pt x="16199" y="20298"/>
                  <a:pt x="16201" y="20297"/>
                </a:cubicBezTo>
                <a:cubicBezTo>
                  <a:pt x="16203" y="20296"/>
                  <a:pt x="16204" y="20295"/>
                  <a:pt x="16206" y="20294"/>
                </a:cubicBezTo>
                <a:cubicBezTo>
                  <a:pt x="16194" y="20288"/>
                  <a:pt x="16183" y="20283"/>
                  <a:pt x="16168" y="20276"/>
                </a:cubicBezTo>
                <a:cubicBezTo>
                  <a:pt x="16154" y="20269"/>
                  <a:pt x="16137" y="20262"/>
                  <a:pt x="16113" y="20251"/>
                </a:cubicBezTo>
                <a:cubicBezTo>
                  <a:pt x="16211" y="20246"/>
                  <a:pt x="16283" y="20237"/>
                  <a:pt x="16354" y="20238"/>
                </a:cubicBezTo>
                <a:cubicBezTo>
                  <a:pt x="16485" y="20240"/>
                  <a:pt x="16617" y="20245"/>
                  <a:pt x="16747" y="20253"/>
                </a:cubicBezTo>
                <a:cubicBezTo>
                  <a:pt x="16811" y="20257"/>
                  <a:pt x="16872" y="20272"/>
                  <a:pt x="16935" y="20279"/>
                </a:cubicBezTo>
                <a:cubicBezTo>
                  <a:pt x="17026" y="20289"/>
                  <a:pt x="17129" y="20312"/>
                  <a:pt x="17205" y="20302"/>
                </a:cubicBezTo>
                <a:cubicBezTo>
                  <a:pt x="17341" y="20285"/>
                  <a:pt x="17447" y="20300"/>
                  <a:pt x="17560" y="20320"/>
                </a:cubicBezTo>
                <a:cubicBezTo>
                  <a:pt x="17888" y="20379"/>
                  <a:pt x="18213" y="20441"/>
                  <a:pt x="18546" y="20495"/>
                </a:cubicBezTo>
                <a:cubicBezTo>
                  <a:pt x="18720" y="20523"/>
                  <a:pt x="18913" y="20533"/>
                  <a:pt x="19091" y="20558"/>
                </a:cubicBezTo>
                <a:cubicBezTo>
                  <a:pt x="19324" y="20592"/>
                  <a:pt x="19550" y="20634"/>
                  <a:pt x="19782" y="20670"/>
                </a:cubicBezTo>
                <a:cubicBezTo>
                  <a:pt x="19882" y="20685"/>
                  <a:pt x="19934" y="20701"/>
                  <a:pt x="19831" y="20741"/>
                </a:cubicBezTo>
                <a:cubicBezTo>
                  <a:pt x="19891" y="20758"/>
                  <a:pt x="19950" y="20774"/>
                  <a:pt x="20008" y="20790"/>
                </a:cubicBezTo>
                <a:cubicBezTo>
                  <a:pt x="20066" y="20807"/>
                  <a:pt x="20123" y="20824"/>
                  <a:pt x="20180" y="20839"/>
                </a:cubicBezTo>
                <a:cubicBezTo>
                  <a:pt x="20186" y="20836"/>
                  <a:pt x="20193" y="20833"/>
                  <a:pt x="20199" y="20830"/>
                </a:cubicBezTo>
                <a:cubicBezTo>
                  <a:pt x="20206" y="20826"/>
                  <a:pt x="20213" y="20823"/>
                  <a:pt x="20219" y="20820"/>
                </a:cubicBezTo>
                <a:cubicBezTo>
                  <a:pt x="20193" y="20805"/>
                  <a:pt x="20166" y="20790"/>
                  <a:pt x="20140" y="20776"/>
                </a:cubicBezTo>
                <a:cubicBezTo>
                  <a:pt x="20113" y="20761"/>
                  <a:pt x="20087" y="20746"/>
                  <a:pt x="20061" y="20732"/>
                </a:cubicBezTo>
                <a:cubicBezTo>
                  <a:pt x="20066" y="20730"/>
                  <a:pt x="20071" y="20730"/>
                  <a:pt x="20076" y="20728"/>
                </a:cubicBezTo>
                <a:cubicBezTo>
                  <a:pt x="20081" y="20727"/>
                  <a:pt x="20086" y="20725"/>
                  <a:pt x="20091" y="20723"/>
                </a:cubicBezTo>
                <a:cubicBezTo>
                  <a:pt x="20109" y="20725"/>
                  <a:pt x="20127" y="20726"/>
                  <a:pt x="20146" y="20728"/>
                </a:cubicBezTo>
                <a:cubicBezTo>
                  <a:pt x="20166" y="20730"/>
                  <a:pt x="20187" y="20733"/>
                  <a:pt x="20212" y="20735"/>
                </a:cubicBezTo>
                <a:cubicBezTo>
                  <a:pt x="20197" y="20721"/>
                  <a:pt x="20184" y="20709"/>
                  <a:pt x="20172" y="20697"/>
                </a:cubicBezTo>
                <a:cubicBezTo>
                  <a:pt x="20160" y="20686"/>
                  <a:pt x="20148" y="20674"/>
                  <a:pt x="20136" y="20663"/>
                </a:cubicBezTo>
                <a:cubicBezTo>
                  <a:pt x="20149" y="20664"/>
                  <a:pt x="20163" y="20665"/>
                  <a:pt x="20177" y="20666"/>
                </a:cubicBezTo>
                <a:cubicBezTo>
                  <a:pt x="20191" y="20667"/>
                  <a:pt x="20206" y="20667"/>
                  <a:pt x="20220" y="20668"/>
                </a:cubicBezTo>
                <a:cubicBezTo>
                  <a:pt x="20194" y="20651"/>
                  <a:pt x="20169" y="20634"/>
                  <a:pt x="20143" y="20617"/>
                </a:cubicBezTo>
                <a:cubicBezTo>
                  <a:pt x="20117" y="20600"/>
                  <a:pt x="20090" y="20583"/>
                  <a:pt x="20061" y="20563"/>
                </a:cubicBezTo>
                <a:cubicBezTo>
                  <a:pt x="20261" y="20579"/>
                  <a:pt x="20429" y="20615"/>
                  <a:pt x="20594" y="20658"/>
                </a:cubicBezTo>
                <a:cubicBezTo>
                  <a:pt x="20760" y="20701"/>
                  <a:pt x="21000" y="20686"/>
                  <a:pt x="21123" y="20774"/>
                </a:cubicBezTo>
                <a:cubicBezTo>
                  <a:pt x="21157" y="20758"/>
                  <a:pt x="21188" y="20742"/>
                  <a:pt x="21217" y="20728"/>
                </a:cubicBezTo>
                <a:cubicBezTo>
                  <a:pt x="21246" y="20714"/>
                  <a:pt x="21272" y="20701"/>
                  <a:pt x="21297" y="20689"/>
                </a:cubicBezTo>
                <a:cubicBezTo>
                  <a:pt x="21315" y="20701"/>
                  <a:pt x="21330" y="20711"/>
                  <a:pt x="21345" y="20720"/>
                </a:cubicBezTo>
                <a:cubicBezTo>
                  <a:pt x="21359" y="20729"/>
                  <a:pt x="21372" y="20738"/>
                  <a:pt x="21385" y="20746"/>
                </a:cubicBezTo>
                <a:cubicBezTo>
                  <a:pt x="21389" y="20741"/>
                  <a:pt x="21393" y="20737"/>
                  <a:pt x="21397" y="20732"/>
                </a:cubicBezTo>
                <a:cubicBezTo>
                  <a:pt x="21401" y="20726"/>
                  <a:pt x="21405" y="20720"/>
                  <a:pt x="21409" y="20715"/>
                </a:cubicBezTo>
                <a:cubicBezTo>
                  <a:pt x="21446" y="20722"/>
                  <a:pt x="21483" y="20707"/>
                  <a:pt x="21514" y="20673"/>
                </a:cubicBezTo>
                <a:cubicBezTo>
                  <a:pt x="21568" y="20614"/>
                  <a:pt x="21587" y="20504"/>
                  <a:pt x="21544" y="20443"/>
                </a:cubicBezTo>
                <a:cubicBezTo>
                  <a:pt x="21514" y="20398"/>
                  <a:pt x="21465" y="20409"/>
                  <a:pt x="21443" y="20465"/>
                </a:cubicBezTo>
                <a:cubicBezTo>
                  <a:pt x="21445" y="20416"/>
                  <a:pt x="21375" y="20392"/>
                  <a:pt x="21298" y="20371"/>
                </a:cubicBezTo>
                <a:cubicBezTo>
                  <a:pt x="21221" y="20349"/>
                  <a:pt x="21136" y="20332"/>
                  <a:pt x="21108" y="20291"/>
                </a:cubicBezTo>
                <a:cubicBezTo>
                  <a:pt x="21192" y="20265"/>
                  <a:pt x="21276" y="20237"/>
                  <a:pt x="21362" y="20207"/>
                </a:cubicBezTo>
                <a:cubicBezTo>
                  <a:pt x="21441" y="20180"/>
                  <a:pt x="21521" y="20150"/>
                  <a:pt x="21600" y="20121"/>
                </a:cubicBezTo>
                <a:lnTo>
                  <a:pt x="21590" y="0"/>
                </a:lnTo>
                <a:lnTo>
                  <a:pt x="0" y="0"/>
                </a:lnTo>
                <a:close/>
                <a:moveTo>
                  <a:pt x="9192" y="19629"/>
                </a:moveTo>
                <a:lnTo>
                  <a:pt x="9218" y="19716"/>
                </a:lnTo>
                <a:lnTo>
                  <a:pt x="9132" y="19721"/>
                </a:lnTo>
                <a:lnTo>
                  <a:pt x="8709" y="19799"/>
                </a:lnTo>
                <a:cubicBezTo>
                  <a:pt x="8715" y="19804"/>
                  <a:pt x="8724" y="19808"/>
                  <a:pt x="8734" y="19812"/>
                </a:cubicBezTo>
                <a:cubicBezTo>
                  <a:pt x="8744" y="19816"/>
                  <a:pt x="8757" y="19820"/>
                  <a:pt x="8770" y="19823"/>
                </a:cubicBezTo>
                <a:cubicBezTo>
                  <a:pt x="8722" y="19824"/>
                  <a:pt x="8675" y="19826"/>
                  <a:pt x="8627" y="19825"/>
                </a:cubicBezTo>
                <a:cubicBezTo>
                  <a:pt x="8224" y="19820"/>
                  <a:pt x="7821" y="19807"/>
                  <a:pt x="7413" y="19797"/>
                </a:cubicBezTo>
                <a:cubicBezTo>
                  <a:pt x="7477" y="19808"/>
                  <a:pt x="7531" y="19822"/>
                  <a:pt x="7588" y="19825"/>
                </a:cubicBezTo>
                <a:cubicBezTo>
                  <a:pt x="7894" y="19842"/>
                  <a:pt x="8199" y="19864"/>
                  <a:pt x="8506" y="19871"/>
                </a:cubicBezTo>
                <a:cubicBezTo>
                  <a:pt x="8628" y="19873"/>
                  <a:pt x="8752" y="19867"/>
                  <a:pt x="8874" y="19863"/>
                </a:cubicBezTo>
                <a:cubicBezTo>
                  <a:pt x="8882" y="19868"/>
                  <a:pt x="8886" y="19874"/>
                  <a:pt x="8884" y="19882"/>
                </a:cubicBezTo>
                <a:cubicBezTo>
                  <a:pt x="8883" y="19890"/>
                  <a:pt x="8877" y="19899"/>
                  <a:pt x="8862" y="19910"/>
                </a:cubicBezTo>
                <a:cubicBezTo>
                  <a:pt x="8553" y="19899"/>
                  <a:pt x="8243" y="19889"/>
                  <a:pt x="7935" y="19876"/>
                </a:cubicBezTo>
                <a:cubicBezTo>
                  <a:pt x="7849" y="19872"/>
                  <a:pt x="7766" y="19856"/>
                  <a:pt x="7680" y="19850"/>
                </a:cubicBezTo>
                <a:cubicBezTo>
                  <a:pt x="7502" y="19836"/>
                  <a:pt x="7323" y="19825"/>
                  <a:pt x="7144" y="19814"/>
                </a:cubicBezTo>
                <a:cubicBezTo>
                  <a:pt x="7008" y="19805"/>
                  <a:pt x="6873" y="19799"/>
                  <a:pt x="6740" y="19825"/>
                </a:cubicBezTo>
                <a:cubicBezTo>
                  <a:pt x="6875" y="19840"/>
                  <a:pt x="7012" y="19845"/>
                  <a:pt x="7148" y="19851"/>
                </a:cubicBezTo>
                <a:cubicBezTo>
                  <a:pt x="7189" y="19853"/>
                  <a:pt x="7229" y="19861"/>
                  <a:pt x="7270" y="19866"/>
                </a:cubicBezTo>
                <a:cubicBezTo>
                  <a:pt x="7399" y="19882"/>
                  <a:pt x="7530" y="19914"/>
                  <a:pt x="7655" y="19910"/>
                </a:cubicBezTo>
                <a:cubicBezTo>
                  <a:pt x="7802" y="19906"/>
                  <a:pt x="7909" y="19943"/>
                  <a:pt x="8041" y="19948"/>
                </a:cubicBezTo>
                <a:cubicBezTo>
                  <a:pt x="8064" y="19948"/>
                  <a:pt x="8104" y="19962"/>
                  <a:pt x="8104" y="19970"/>
                </a:cubicBezTo>
                <a:cubicBezTo>
                  <a:pt x="8105" y="20011"/>
                  <a:pt x="8185" y="20011"/>
                  <a:pt x="8241" y="20010"/>
                </a:cubicBezTo>
                <a:cubicBezTo>
                  <a:pt x="8403" y="20006"/>
                  <a:pt x="8566" y="19997"/>
                  <a:pt x="8726" y="19987"/>
                </a:cubicBezTo>
                <a:cubicBezTo>
                  <a:pt x="9000" y="19969"/>
                  <a:pt x="9269" y="19934"/>
                  <a:pt x="9553" y="19952"/>
                </a:cubicBezTo>
                <a:cubicBezTo>
                  <a:pt x="9583" y="19954"/>
                  <a:pt x="9615" y="19951"/>
                  <a:pt x="9647" y="19949"/>
                </a:cubicBezTo>
                <a:cubicBezTo>
                  <a:pt x="9640" y="19951"/>
                  <a:pt x="9634" y="19954"/>
                  <a:pt x="9627" y="19956"/>
                </a:cubicBezTo>
                <a:cubicBezTo>
                  <a:pt x="9621" y="19958"/>
                  <a:pt x="9615" y="19960"/>
                  <a:pt x="9608" y="19962"/>
                </a:cubicBezTo>
                <a:cubicBezTo>
                  <a:pt x="9312" y="19986"/>
                  <a:pt x="9017" y="20009"/>
                  <a:pt x="8718" y="20019"/>
                </a:cubicBezTo>
                <a:cubicBezTo>
                  <a:pt x="8368" y="20031"/>
                  <a:pt x="8011" y="20019"/>
                  <a:pt x="7658" y="20011"/>
                </a:cubicBezTo>
                <a:cubicBezTo>
                  <a:pt x="7398" y="20006"/>
                  <a:pt x="7140" y="19993"/>
                  <a:pt x="6881" y="19982"/>
                </a:cubicBezTo>
                <a:cubicBezTo>
                  <a:pt x="6807" y="19979"/>
                  <a:pt x="6734" y="19972"/>
                  <a:pt x="6661" y="19966"/>
                </a:cubicBezTo>
                <a:cubicBezTo>
                  <a:pt x="6453" y="19949"/>
                  <a:pt x="6247" y="19930"/>
                  <a:pt x="6038" y="19915"/>
                </a:cubicBezTo>
                <a:cubicBezTo>
                  <a:pt x="5851" y="19902"/>
                  <a:pt x="5662" y="19892"/>
                  <a:pt x="5474" y="19881"/>
                </a:cubicBezTo>
                <a:cubicBezTo>
                  <a:pt x="5441" y="19878"/>
                  <a:pt x="5409" y="19871"/>
                  <a:pt x="5345" y="19863"/>
                </a:cubicBezTo>
                <a:cubicBezTo>
                  <a:pt x="5385" y="19861"/>
                  <a:pt x="5417" y="19860"/>
                  <a:pt x="5445" y="19859"/>
                </a:cubicBezTo>
                <a:cubicBezTo>
                  <a:pt x="5474" y="19858"/>
                  <a:pt x="5500" y="19857"/>
                  <a:pt x="5528" y="19856"/>
                </a:cubicBezTo>
                <a:cubicBezTo>
                  <a:pt x="5469" y="19844"/>
                  <a:pt x="5413" y="19832"/>
                  <a:pt x="5358" y="19820"/>
                </a:cubicBezTo>
                <a:cubicBezTo>
                  <a:pt x="5304" y="19809"/>
                  <a:pt x="5251" y="19797"/>
                  <a:pt x="5198" y="19786"/>
                </a:cubicBezTo>
                <a:cubicBezTo>
                  <a:pt x="5196" y="19787"/>
                  <a:pt x="5194" y="19788"/>
                  <a:pt x="5192" y="19789"/>
                </a:cubicBezTo>
                <a:cubicBezTo>
                  <a:pt x="5191" y="19790"/>
                  <a:pt x="5189" y="19791"/>
                  <a:pt x="5188" y="19792"/>
                </a:cubicBezTo>
                <a:cubicBezTo>
                  <a:pt x="5199" y="19798"/>
                  <a:pt x="5210" y="19803"/>
                  <a:pt x="5225" y="19810"/>
                </a:cubicBezTo>
                <a:cubicBezTo>
                  <a:pt x="5239" y="19817"/>
                  <a:pt x="5256" y="19826"/>
                  <a:pt x="5280" y="19837"/>
                </a:cubicBezTo>
                <a:cubicBezTo>
                  <a:pt x="5182" y="19842"/>
                  <a:pt x="5111" y="19851"/>
                  <a:pt x="5039" y="19850"/>
                </a:cubicBezTo>
                <a:cubicBezTo>
                  <a:pt x="4908" y="19847"/>
                  <a:pt x="4776" y="19841"/>
                  <a:pt x="4646" y="19833"/>
                </a:cubicBezTo>
                <a:cubicBezTo>
                  <a:pt x="4582" y="19829"/>
                  <a:pt x="4522" y="19816"/>
                  <a:pt x="4458" y="19809"/>
                </a:cubicBezTo>
                <a:cubicBezTo>
                  <a:pt x="4368" y="19799"/>
                  <a:pt x="4264" y="19776"/>
                  <a:pt x="4188" y="19786"/>
                </a:cubicBezTo>
                <a:cubicBezTo>
                  <a:pt x="4052" y="19803"/>
                  <a:pt x="3945" y="19786"/>
                  <a:pt x="3833" y="19766"/>
                </a:cubicBezTo>
                <a:cubicBezTo>
                  <a:pt x="3699" y="19742"/>
                  <a:pt x="3566" y="19720"/>
                  <a:pt x="3433" y="19696"/>
                </a:cubicBezTo>
                <a:lnTo>
                  <a:pt x="9192" y="19629"/>
                </a:lnTo>
                <a:close/>
                <a:moveTo>
                  <a:pt x="9149" y="19905"/>
                </a:moveTo>
                <a:cubicBezTo>
                  <a:pt x="9132" y="19907"/>
                  <a:pt x="9109" y="19911"/>
                  <a:pt x="9091" y="19913"/>
                </a:cubicBezTo>
                <a:cubicBezTo>
                  <a:pt x="9060" y="19917"/>
                  <a:pt x="9023" y="19915"/>
                  <a:pt x="8990" y="19913"/>
                </a:cubicBezTo>
                <a:cubicBezTo>
                  <a:pt x="9016" y="19912"/>
                  <a:pt x="9043" y="19910"/>
                  <a:pt x="9070" y="19908"/>
                </a:cubicBezTo>
                <a:cubicBezTo>
                  <a:pt x="9096" y="19907"/>
                  <a:pt x="9123" y="19906"/>
                  <a:pt x="9149" y="19905"/>
                </a:cubicBezTo>
                <a:close/>
                <a:moveTo>
                  <a:pt x="12302" y="20173"/>
                </a:moveTo>
                <a:cubicBezTo>
                  <a:pt x="12335" y="20169"/>
                  <a:pt x="12373" y="20172"/>
                  <a:pt x="12408" y="20173"/>
                </a:cubicBezTo>
                <a:cubicBezTo>
                  <a:pt x="12379" y="20175"/>
                  <a:pt x="12351" y="20176"/>
                  <a:pt x="12322" y="20178"/>
                </a:cubicBezTo>
                <a:cubicBezTo>
                  <a:pt x="12293" y="20179"/>
                  <a:pt x="12264" y="20182"/>
                  <a:pt x="12236" y="20183"/>
                </a:cubicBezTo>
                <a:cubicBezTo>
                  <a:pt x="12256" y="20180"/>
                  <a:pt x="12282" y="20176"/>
                  <a:pt x="12302" y="20173"/>
                </a:cubicBezTo>
                <a:close/>
              </a:path>
            </a:pathLst>
          </a:custGeom>
        </p:spPr>
      </p:pic>
      <p:sp>
        <p:nvSpPr>
          <p:cNvPr id="891" name="Shape"/>
          <p:cNvSpPr>
            <a:spLocks noGrp="1"/>
          </p:cNvSpPr>
          <p:nvPr>
            <p:ph type="body" idx="15"/>
          </p:nvPr>
        </p:nvSpPr>
        <p:spPr>
          <a:xfrm>
            <a:off x="8581313" y="7702771"/>
            <a:ext cx="1236455" cy="1178650"/>
          </a:xfrm>
          <a:custGeom>
            <a:avLst/>
            <a:gdLst/>
            <a:ahLst/>
            <a:cxnLst>
              <a:cxn ang="0">
                <a:pos x="wd2" y="hd2"/>
              </a:cxn>
              <a:cxn ang="5400000">
                <a:pos x="wd2" y="hd2"/>
              </a:cxn>
              <a:cxn ang="10800000">
                <a:pos x="wd2" y="hd2"/>
              </a:cxn>
              <a:cxn ang="16200000">
                <a:pos x="wd2" y="hd2"/>
              </a:cxn>
            </a:cxnLst>
            <a:rect l="0" t="0" r="r" b="b"/>
            <a:pathLst>
              <a:path w="21568" h="21583" extrusionOk="0">
                <a:moveTo>
                  <a:pt x="16592" y="2"/>
                </a:moveTo>
                <a:cubicBezTo>
                  <a:pt x="16492" y="-9"/>
                  <a:pt x="16386" y="16"/>
                  <a:pt x="16290" y="57"/>
                </a:cubicBezTo>
                <a:cubicBezTo>
                  <a:pt x="16249" y="74"/>
                  <a:pt x="16225" y="182"/>
                  <a:pt x="16193" y="245"/>
                </a:cubicBezTo>
                <a:cubicBezTo>
                  <a:pt x="16240" y="268"/>
                  <a:pt x="16289" y="302"/>
                  <a:pt x="16336" y="306"/>
                </a:cubicBezTo>
                <a:cubicBezTo>
                  <a:pt x="16441" y="316"/>
                  <a:pt x="16545" y="312"/>
                  <a:pt x="16650" y="312"/>
                </a:cubicBezTo>
                <a:cubicBezTo>
                  <a:pt x="16653" y="348"/>
                  <a:pt x="16656" y="380"/>
                  <a:pt x="16659" y="416"/>
                </a:cubicBezTo>
                <a:cubicBezTo>
                  <a:pt x="16603" y="443"/>
                  <a:pt x="16546" y="497"/>
                  <a:pt x="16491" y="495"/>
                </a:cubicBezTo>
                <a:cubicBezTo>
                  <a:pt x="16260" y="486"/>
                  <a:pt x="16030" y="460"/>
                  <a:pt x="15799" y="440"/>
                </a:cubicBezTo>
                <a:cubicBezTo>
                  <a:pt x="15671" y="429"/>
                  <a:pt x="15542" y="420"/>
                  <a:pt x="15414" y="404"/>
                </a:cubicBezTo>
                <a:cubicBezTo>
                  <a:pt x="15307" y="390"/>
                  <a:pt x="15200" y="344"/>
                  <a:pt x="15095" y="355"/>
                </a:cubicBezTo>
                <a:cubicBezTo>
                  <a:pt x="14983" y="367"/>
                  <a:pt x="14871" y="428"/>
                  <a:pt x="14731" y="477"/>
                </a:cubicBezTo>
                <a:cubicBezTo>
                  <a:pt x="14755" y="314"/>
                  <a:pt x="14770" y="216"/>
                  <a:pt x="14785" y="118"/>
                </a:cubicBezTo>
                <a:cubicBezTo>
                  <a:pt x="14476" y="3"/>
                  <a:pt x="14417" y="373"/>
                  <a:pt x="14295" y="623"/>
                </a:cubicBezTo>
                <a:cubicBezTo>
                  <a:pt x="14133" y="296"/>
                  <a:pt x="13756" y="295"/>
                  <a:pt x="13548" y="550"/>
                </a:cubicBezTo>
                <a:cubicBezTo>
                  <a:pt x="13464" y="495"/>
                  <a:pt x="13378" y="393"/>
                  <a:pt x="13343" y="422"/>
                </a:cubicBezTo>
                <a:cubicBezTo>
                  <a:pt x="13121" y="604"/>
                  <a:pt x="12922" y="745"/>
                  <a:pt x="12643" y="616"/>
                </a:cubicBezTo>
                <a:cubicBezTo>
                  <a:pt x="12449" y="527"/>
                  <a:pt x="12219" y="591"/>
                  <a:pt x="12006" y="586"/>
                </a:cubicBezTo>
                <a:cubicBezTo>
                  <a:pt x="11905" y="584"/>
                  <a:pt x="11803" y="567"/>
                  <a:pt x="11704" y="586"/>
                </a:cubicBezTo>
                <a:cubicBezTo>
                  <a:pt x="11466" y="631"/>
                  <a:pt x="11225" y="671"/>
                  <a:pt x="10991" y="750"/>
                </a:cubicBezTo>
                <a:cubicBezTo>
                  <a:pt x="10704" y="848"/>
                  <a:pt x="10421" y="982"/>
                  <a:pt x="10136" y="1097"/>
                </a:cubicBezTo>
                <a:cubicBezTo>
                  <a:pt x="10040" y="1136"/>
                  <a:pt x="9932" y="1221"/>
                  <a:pt x="9847" y="1188"/>
                </a:cubicBezTo>
                <a:cubicBezTo>
                  <a:pt x="9372" y="1005"/>
                  <a:pt x="8962" y="1257"/>
                  <a:pt x="8548" y="1541"/>
                </a:cubicBezTo>
                <a:cubicBezTo>
                  <a:pt x="8169" y="1799"/>
                  <a:pt x="7784" y="2030"/>
                  <a:pt x="7395" y="2252"/>
                </a:cubicBezTo>
                <a:cubicBezTo>
                  <a:pt x="7186" y="2372"/>
                  <a:pt x="6961" y="2441"/>
                  <a:pt x="6745" y="2538"/>
                </a:cubicBezTo>
                <a:cubicBezTo>
                  <a:pt x="5965" y="2891"/>
                  <a:pt x="5188" y="3250"/>
                  <a:pt x="4406" y="3596"/>
                </a:cubicBezTo>
                <a:cubicBezTo>
                  <a:pt x="4214" y="3682"/>
                  <a:pt x="4011" y="3714"/>
                  <a:pt x="3815" y="3785"/>
                </a:cubicBezTo>
                <a:cubicBezTo>
                  <a:pt x="3506" y="3897"/>
                  <a:pt x="3188" y="3983"/>
                  <a:pt x="2893" y="4150"/>
                </a:cubicBezTo>
                <a:cubicBezTo>
                  <a:pt x="2407" y="4424"/>
                  <a:pt x="1934" y="4749"/>
                  <a:pt x="1459" y="5062"/>
                </a:cubicBezTo>
                <a:cubicBezTo>
                  <a:pt x="1365" y="5124"/>
                  <a:pt x="1283" y="5228"/>
                  <a:pt x="1195" y="5311"/>
                </a:cubicBezTo>
                <a:cubicBezTo>
                  <a:pt x="1210" y="5357"/>
                  <a:pt x="1226" y="5400"/>
                  <a:pt x="1242" y="5445"/>
                </a:cubicBezTo>
                <a:cubicBezTo>
                  <a:pt x="1678" y="5255"/>
                  <a:pt x="2113" y="5064"/>
                  <a:pt x="2549" y="4874"/>
                </a:cubicBezTo>
                <a:cubicBezTo>
                  <a:pt x="2555" y="4900"/>
                  <a:pt x="2564" y="4927"/>
                  <a:pt x="2570" y="4953"/>
                </a:cubicBezTo>
                <a:cubicBezTo>
                  <a:pt x="2474" y="5018"/>
                  <a:pt x="2378" y="5106"/>
                  <a:pt x="2277" y="5147"/>
                </a:cubicBezTo>
                <a:cubicBezTo>
                  <a:pt x="1845" y="5322"/>
                  <a:pt x="1413" y="5491"/>
                  <a:pt x="977" y="5646"/>
                </a:cubicBezTo>
                <a:cubicBezTo>
                  <a:pt x="734" y="5732"/>
                  <a:pt x="576" y="5952"/>
                  <a:pt x="592" y="6193"/>
                </a:cubicBezTo>
                <a:cubicBezTo>
                  <a:pt x="732" y="6230"/>
                  <a:pt x="865" y="6268"/>
                  <a:pt x="998" y="6303"/>
                </a:cubicBezTo>
                <a:cubicBezTo>
                  <a:pt x="1000" y="6332"/>
                  <a:pt x="1005" y="6358"/>
                  <a:pt x="1007" y="6388"/>
                </a:cubicBezTo>
                <a:cubicBezTo>
                  <a:pt x="761" y="6533"/>
                  <a:pt x="419" y="6398"/>
                  <a:pt x="286" y="6868"/>
                </a:cubicBezTo>
                <a:cubicBezTo>
                  <a:pt x="456" y="7047"/>
                  <a:pt x="436" y="7105"/>
                  <a:pt x="80" y="7428"/>
                </a:cubicBezTo>
                <a:cubicBezTo>
                  <a:pt x="296" y="7412"/>
                  <a:pt x="480" y="7400"/>
                  <a:pt x="688" y="7385"/>
                </a:cubicBezTo>
                <a:cubicBezTo>
                  <a:pt x="494" y="7693"/>
                  <a:pt x="126" y="7500"/>
                  <a:pt x="1" y="8006"/>
                </a:cubicBezTo>
                <a:cubicBezTo>
                  <a:pt x="97" y="7971"/>
                  <a:pt x="165" y="7951"/>
                  <a:pt x="231" y="7927"/>
                </a:cubicBezTo>
                <a:cubicBezTo>
                  <a:pt x="351" y="7884"/>
                  <a:pt x="467" y="7835"/>
                  <a:pt x="588" y="7799"/>
                </a:cubicBezTo>
                <a:cubicBezTo>
                  <a:pt x="876" y="7712"/>
                  <a:pt x="1166" y="7633"/>
                  <a:pt x="1455" y="7549"/>
                </a:cubicBezTo>
                <a:cubicBezTo>
                  <a:pt x="1584" y="7512"/>
                  <a:pt x="1711" y="7468"/>
                  <a:pt x="1841" y="7440"/>
                </a:cubicBezTo>
                <a:cubicBezTo>
                  <a:pt x="1848" y="7439"/>
                  <a:pt x="1869" y="7544"/>
                  <a:pt x="1879" y="7586"/>
                </a:cubicBezTo>
                <a:cubicBezTo>
                  <a:pt x="2276" y="7512"/>
                  <a:pt x="2605" y="6999"/>
                  <a:pt x="3094" y="7282"/>
                </a:cubicBezTo>
                <a:cubicBezTo>
                  <a:pt x="2357" y="7676"/>
                  <a:pt x="1648" y="8053"/>
                  <a:pt x="940" y="8431"/>
                </a:cubicBezTo>
                <a:cubicBezTo>
                  <a:pt x="940" y="8442"/>
                  <a:pt x="939" y="8451"/>
                  <a:pt x="940" y="8462"/>
                </a:cubicBezTo>
                <a:cubicBezTo>
                  <a:pt x="1094" y="8433"/>
                  <a:pt x="1250" y="8404"/>
                  <a:pt x="1363" y="8383"/>
                </a:cubicBezTo>
                <a:cubicBezTo>
                  <a:pt x="1256" y="8490"/>
                  <a:pt x="1135" y="8615"/>
                  <a:pt x="1015" y="8735"/>
                </a:cubicBezTo>
                <a:cubicBezTo>
                  <a:pt x="954" y="8716"/>
                  <a:pt x="892" y="8700"/>
                  <a:pt x="831" y="8650"/>
                </a:cubicBezTo>
                <a:cubicBezTo>
                  <a:pt x="798" y="8624"/>
                  <a:pt x="714" y="8642"/>
                  <a:pt x="697" y="8681"/>
                </a:cubicBezTo>
                <a:cubicBezTo>
                  <a:pt x="672" y="8735"/>
                  <a:pt x="668" y="8838"/>
                  <a:pt x="688" y="8900"/>
                </a:cubicBezTo>
                <a:cubicBezTo>
                  <a:pt x="746" y="9078"/>
                  <a:pt x="843" y="9181"/>
                  <a:pt x="965" y="9228"/>
                </a:cubicBezTo>
                <a:cubicBezTo>
                  <a:pt x="968" y="9255"/>
                  <a:pt x="970" y="9280"/>
                  <a:pt x="973" y="9307"/>
                </a:cubicBezTo>
                <a:cubicBezTo>
                  <a:pt x="1019" y="9300"/>
                  <a:pt x="1065" y="9290"/>
                  <a:pt x="1112" y="9283"/>
                </a:cubicBezTo>
                <a:cubicBezTo>
                  <a:pt x="1199" y="9290"/>
                  <a:pt x="1248" y="9346"/>
                  <a:pt x="1271" y="9435"/>
                </a:cubicBezTo>
                <a:cubicBezTo>
                  <a:pt x="1187" y="9483"/>
                  <a:pt x="1103" y="9533"/>
                  <a:pt x="1019" y="9581"/>
                </a:cubicBezTo>
                <a:cubicBezTo>
                  <a:pt x="1013" y="9579"/>
                  <a:pt x="1005" y="9577"/>
                  <a:pt x="998" y="9575"/>
                </a:cubicBezTo>
                <a:cubicBezTo>
                  <a:pt x="988" y="9593"/>
                  <a:pt x="985" y="9598"/>
                  <a:pt x="982" y="9605"/>
                </a:cubicBezTo>
                <a:cubicBezTo>
                  <a:pt x="959" y="9618"/>
                  <a:pt x="937" y="9629"/>
                  <a:pt x="915" y="9642"/>
                </a:cubicBezTo>
                <a:cubicBezTo>
                  <a:pt x="936" y="9679"/>
                  <a:pt x="951" y="9702"/>
                  <a:pt x="969" y="9733"/>
                </a:cubicBezTo>
                <a:cubicBezTo>
                  <a:pt x="965" y="9808"/>
                  <a:pt x="965" y="9884"/>
                  <a:pt x="977" y="9958"/>
                </a:cubicBezTo>
                <a:cubicBezTo>
                  <a:pt x="923" y="9986"/>
                  <a:pt x="870" y="10011"/>
                  <a:pt x="797" y="10049"/>
                </a:cubicBezTo>
                <a:cubicBezTo>
                  <a:pt x="885" y="10163"/>
                  <a:pt x="962" y="10247"/>
                  <a:pt x="1040" y="10353"/>
                </a:cubicBezTo>
                <a:cubicBezTo>
                  <a:pt x="1054" y="10486"/>
                  <a:pt x="1053" y="10627"/>
                  <a:pt x="994" y="10779"/>
                </a:cubicBezTo>
                <a:cubicBezTo>
                  <a:pt x="905" y="11008"/>
                  <a:pt x="1293" y="11361"/>
                  <a:pt x="1501" y="11223"/>
                </a:cubicBezTo>
                <a:cubicBezTo>
                  <a:pt x="1665" y="11114"/>
                  <a:pt x="1667" y="11257"/>
                  <a:pt x="1686" y="11332"/>
                </a:cubicBezTo>
                <a:cubicBezTo>
                  <a:pt x="1608" y="11492"/>
                  <a:pt x="1549" y="11607"/>
                  <a:pt x="1506" y="11697"/>
                </a:cubicBezTo>
                <a:cubicBezTo>
                  <a:pt x="1433" y="11715"/>
                  <a:pt x="1324" y="11707"/>
                  <a:pt x="1313" y="11752"/>
                </a:cubicBezTo>
                <a:cubicBezTo>
                  <a:pt x="1286" y="11858"/>
                  <a:pt x="1275" y="12017"/>
                  <a:pt x="1313" y="12105"/>
                </a:cubicBezTo>
                <a:cubicBezTo>
                  <a:pt x="1399" y="12302"/>
                  <a:pt x="1518" y="12471"/>
                  <a:pt x="1610" y="12628"/>
                </a:cubicBezTo>
                <a:cubicBezTo>
                  <a:pt x="1317" y="12641"/>
                  <a:pt x="1130" y="12818"/>
                  <a:pt x="1091" y="13102"/>
                </a:cubicBezTo>
                <a:cubicBezTo>
                  <a:pt x="999" y="13173"/>
                  <a:pt x="898" y="13254"/>
                  <a:pt x="856" y="13376"/>
                </a:cubicBezTo>
                <a:cubicBezTo>
                  <a:pt x="727" y="13753"/>
                  <a:pt x="983" y="13793"/>
                  <a:pt x="1124" y="13941"/>
                </a:cubicBezTo>
                <a:cubicBezTo>
                  <a:pt x="1049" y="13959"/>
                  <a:pt x="986" y="13957"/>
                  <a:pt x="923" y="13953"/>
                </a:cubicBezTo>
                <a:cubicBezTo>
                  <a:pt x="727" y="13943"/>
                  <a:pt x="660" y="14071"/>
                  <a:pt x="751" y="14312"/>
                </a:cubicBezTo>
                <a:cubicBezTo>
                  <a:pt x="791" y="14419"/>
                  <a:pt x="850" y="14525"/>
                  <a:pt x="919" y="14592"/>
                </a:cubicBezTo>
                <a:cubicBezTo>
                  <a:pt x="1129" y="14798"/>
                  <a:pt x="1134" y="14791"/>
                  <a:pt x="936" y="15103"/>
                </a:cubicBezTo>
                <a:cubicBezTo>
                  <a:pt x="1078" y="15261"/>
                  <a:pt x="1202" y="15462"/>
                  <a:pt x="1359" y="15559"/>
                </a:cubicBezTo>
                <a:cubicBezTo>
                  <a:pt x="1520" y="15659"/>
                  <a:pt x="1712" y="15651"/>
                  <a:pt x="1887" y="15711"/>
                </a:cubicBezTo>
                <a:cubicBezTo>
                  <a:pt x="1946" y="15731"/>
                  <a:pt x="2021" y="15806"/>
                  <a:pt x="2038" y="15881"/>
                </a:cubicBezTo>
                <a:cubicBezTo>
                  <a:pt x="2056" y="15961"/>
                  <a:pt x="2015" y="16067"/>
                  <a:pt x="1992" y="16210"/>
                </a:cubicBezTo>
                <a:cubicBezTo>
                  <a:pt x="1826" y="15931"/>
                  <a:pt x="1771" y="15873"/>
                  <a:pt x="1610" y="16015"/>
                </a:cubicBezTo>
                <a:cubicBezTo>
                  <a:pt x="1335" y="16260"/>
                  <a:pt x="977" y="16418"/>
                  <a:pt x="927" y="17019"/>
                </a:cubicBezTo>
                <a:cubicBezTo>
                  <a:pt x="683" y="17155"/>
                  <a:pt x="331" y="17611"/>
                  <a:pt x="219" y="17955"/>
                </a:cubicBezTo>
                <a:cubicBezTo>
                  <a:pt x="200" y="18012"/>
                  <a:pt x="173" y="18090"/>
                  <a:pt x="185" y="18138"/>
                </a:cubicBezTo>
                <a:cubicBezTo>
                  <a:pt x="250" y="18389"/>
                  <a:pt x="165" y="18556"/>
                  <a:pt x="59" y="18734"/>
                </a:cubicBezTo>
                <a:cubicBezTo>
                  <a:pt x="15" y="18809"/>
                  <a:pt x="-16" y="18968"/>
                  <a:pt x="9" y="19044"/>
                </a:cubicBezTo>
                <a:cubicBezTo>
                  <a:pt x="30" y="19107"/>
                  <a:pt x="142" y="19104"/>
                  <a:pt x="215" y="19129"/>
                </a:cubicBezTo>
                <a:cubicBezTo>
                  <a:pt x="239" y="19137"/>
                  <a:pt x="265" y="19138"/>
                  <a:pt x="311" y="19141"/>
                </a:cubicBezTo>
                <a:cubicBezTo>
                  <a:pt x="234" y="19360"/>
                  <a:pt x="171" y="19546"/>
                  <a:pt x="85" y="19792"/>
                </a:cubicBezTo>
                <a:cubicBezTo>
                  <a:pt x="309" y="19878"/>
                  <a:pt x="538" y="19949"/>
                  <a:pt x="759" y="20053"/>
                </a:cubicBezTo>
                <a:cubicBezTo>
                  <a:pt x="1272" y="20294"/>
                  <a:pt x="1775" y="20566"/>
                  <a:pt x="2289" y="20795"/>
                </a:cubicBezTo>
                <a:cubicBezTo>
                  <a:pt x="2523" y="20900"/>
                  <a:pt x="2793" y="21055"/>
                  <a:pt x="3010" y="20978"/>
                </a:cubicBezTo>
                <a:cubicBezTo>
                  <a:pt x="3330" y="20864"/>
                  <a:pt x="3591" y="20988"/>
                  <a:pt x="3845" y="21166"/>
                </a:cubicBezTo>
                <a:cubicBezTo>
                  <a:pt x="4208" y="21421"/>
                  <a:pt x="4587" y="21536"/>
                  <a:pt x="4981" y="21580"/>
                </a:cubicBezTo>
                <a:cubicBezTo>
                  <a:pt x="5080" y="21591"/>
                  <a:pt x="5187" y="21566"/>
                  <a:pt x="5282" y="21525"/>
                </a:cubicBezTo>
                <a:cubicBezTo>
                  <a:pt x="5323" y="21508"/>
                  <a:pt x="5343" y="21406"/>
                  <a:pt x="5375" y="21343"/>
                </a:cubicBezTo>
                <a:cubicBezTo>
                  <a:pt x="5328" y="21320"/>
                  <a:pt x="5284" y="21280"/>
                  <a:pt x="5236" y="21276"/>
                </a:cubicBezTo>
                <a:cubicBezTo>
                  <a:pt x="5131" y="21266"/>
                  <a:pt x="5023" y="21276"/>
                  <a:pt x="4918" y="21276"/>
                </a:cubicBezTo>
                <a:cubicBezTo>
                  <a:pt x="4915" y="21240"/>
                  <a:pt x="4912" y="21202"/>
                  <a:pt x="4909" y="21166"/>
                </a:cubicBezTo>
                <a:cubicBezTo>
                  <a:pt x="4965" y="21139"/>
                  <a:pt x="5022" y="21085"/>
                  <a:pt x="5077" y="21087"/>
                </a:cubicBezTo>
                <a:cubicBezTo>
                  <a:pt x="5308" y="21096"/>
                  <a:pt x="5538" y="21122"/>
                  <a:pt x="5769" y="21142"/>
                </a:cubicBezTo>
                <a:cubicBezTo>
                  <a:pt x="5897" y="21153"/>
                  <a:pt x="6026" y="21168"/>
                  <a:pt x="6154" y="21184"/>
                </a:cubicBezTo>
                <a:cubicBezTo>
                  <a:pt x="6261" y="21198"/>
                  <a:pt x="6368" y="21238"/>
                  <a:pt x="6473" y="21227"/>
                </a:cubicBezTo>
                <a:cubicBezTo>
                  <a:pt x="6585" y="21215"/>
                  <a:pt x="6697" y="21154"/>
                  <a:pt x="6837" y="21105"/>
                </a:cubicBezTo>
                <a:cubicBezTo>
                  <a:pt x="6813" y="21268"/>
                  <a:pt x="6798" y="21372"/>
                  <a:pt x="6783" y="21470"/>
                </a:cubicBezTo>
                <a:cubicBezTo>
                  <a:pt x="7092" y="21585"/>
                  <a:pt x="7156" y="21209"/>
                  <a:pt x="7278" y="20959"/>
                </a:cubicBezTo>
                <a:cubicBezTo>
                  <a:pt x="7439" y="21286"/>
                  <a:pt x="7812" y="21293"/>
                  <a:pt x="8020" y="21039"/>
                </a:cubicBezTo>
                <a:cubicBezTo>
                  <a:pt x="8104" y="21093"/>
                  <a:pt x="8190" y="21189"/>
                  <a:pt x="8225" y="21160"/>
                </a:cubicBezTo>
                <a:cubicBezTo>
                  <a:pt x="8447" y="20978"/>
                  <a:pt x="8651" y="20837"/>
                  <a:pt x="8929" y="20966"/>
                </a:cubicBezTo>
                <a:cubicBezTo>
                  <a:pt x="9124" y="21055"/>
                  <a:pt x="9349" y="20997"/>
                  <a:pt x="9562" y="21002"/>
                </a:cubicBezTo>
                <a:cubicBezTo>
                  <a:pt x="9663" y="21004"/>
                  <a:pt x="9769" y="21021"/>
                  <a:pt x="9868" y="21002"/>
                </a:cubicBezTo>
                <a:cubicBezTo>
                  <a:pt x="10107" y="20957"/>
                  <a:pt x="10343" y="20911"/>
                  <a:pt x="10577" y="20832"/>
                </a:cubicBezTo>
                <a:cubicBezTo>
                  <a:pt x="10864" y="20734"/>
                  <a:pt x="11147" y="20600"/>
                  <a:pt x="11432" y="20485"/>
                </a:cubicBezTo>
                <a:cubicBezTo>
                  <a:pt x="11528" y="20446"/>
                  <a:pt x="11636" y="20361"/>
                  <a:pt x="11721" y="20394"/>
                </a:cubicBezTo>
                <a:cubicBezTo>
                  <a:pt x="12196" y="20577"/>
                  <a:pt x="12606" y="20331"/>
                  <a:pt x="13020" y="20047"/>
                </a:cubicBezTo>
                <a:cubicBezTo>
                  <a:pt x="13399" y="19789"/>
                  <a:pt x="13788" y="19552"/>
                  <a:pt x="14177" y="19330"/>
                </a:cubicBezTo>
                <a:cubicBezTo>
                  <a:pt x="14386" y="19210"/>
                  <a:pt x="14607" y="19147"/>
                  <a:pt x="14823" y="19050"/>
                </a:cubicBezTo>
                <a:cubicBezTo>
                  <a:pt x="15603" y="18697"/>
                  <a:pt x="16380" y="18332"/>
                  <a:pt x="17162" y="17986"/>
                </a:cubicBezTo>
                <a:cubicBezTo>
                  <a:pt x="17354" y="17900"/>
                  <a:pt x="17561" y="17868"/>
                  <a:pt x="17757" y="17797"/>
                </a:cubicBezTo>
                <a:cubicBezTo>
                  <a:pt x="18066" y="17685"/>
                  <a:pt x="18380" y="17605"/>
                  <a:pt x="18675" y="17438"/>
                </a:cubicBezTo>
                <a:cubicBezTo>
                  <a:pt x="19161" y="17164"/>
                  <a:pt x="19634" y="16833"/>
                  <a:pt x="20109" y="16520"/>
                </a:cubicBezTo>
                <a:cubicBezTo>
                  <a:pt x="20203" y="16458"/>
                  <a:pt x="20285" y="16360"/>
                  <a:pt x="20373" y="16277"/>
                </a:cubicBezTo>
                <a:cubicBezTo>
                  <a:pt x="20358" y="16231"/>
                  <a:pt x="20342" y="16182"/>
                  <a:pt x="20326" y="16137"/>
                </a:cubicBezTo>
                <a:cubicBezTo>
                  <a:pt x="19890" y="16327"/>
                  <a:pt x="19455" y="16518"/>
                  <a:pt x="19019" y="16708"/>
                </a:cubicBezTo>
                <a:cubicBezTo>
                  <a:pt x="19013" y="16682"/>
                  <a:pt x="19008" y="16655"/>
                  <a:pt x="19002" y="16629"/>
                </a:cubicBezTo>
                <a:cubicBezTo>
                  <a:pt x="19099" y="16564"/>
                  <a:pt x="19190" y="16482"/>
                  <a:pt x="19291" y="16441"/>
                </a:cubicBezTo>
                <a:cubicBezTo>
                  <a:pt x="19723" y="16266"/>
                  <a:pt x="20155" y="16097"/>
                  <a:pt x="20591" y="15942"/>
                </a:cubicBezTo>
                <a:cubicBezTo>
                  <a:pt x="20834" y="15856"/>
                  <a:pt x="20992" y="15630"/>
                  <a:pt x="20976" y="15389"/>
                </a:cubicBezTo>
                <a:cubicBezTo>
                  <a:pt x="20836" y="15352"/>
                  <a:pt x="20703" y="15320"/>
                  <a:pt x="20570" y="15285"/>
                </a:cubicBezTo>
                <a:cubicBezTo>
                  <a:pt x="20568" y="15256"/>
                  <a:pt x="20567" y="15224"/>
                  <a:pt x="20565" y="15194"/>
                </a:cubicBezTo>
                <a:cubicBezTo>
                  <a:pt x="20811" y="15049"/>
                  <a:pt x="21153" y="15184"/>
                  <a:pt x="21286" y="14714"/>
                </a:cubicBezTo>
                <a:cubicBezTo>
                  <a:pt x="21116" y="14535"/>
                  <a:pt x="21136" y="14477"/>
                  <a:pt x="21492" y="14154"/>
                </a:cubicBezTo>
                <a:cubicBezTo>
                  <a:pt x="21276" y="14170"/>
                  <a:pt x="21088" y="14182"/>
                  <a:pt x="20880" y="14197"/>
                </a:cubicBezTo>
                <a:cubicBezTo>
                  <a:pt x="21074" y="13889"/>
                  <a:pt x="21442" y="14082"/>
                  <a:pt x="21567" y="13576"/>
                </a:cubicBezTo>
                <a:cubicBezTo>
                  <a:pt x="21471" y="13611"/>
                  <a:pt x="21408" y="13637"/>
                  <a:pt x="21341" y="13662"/>
                </a:cubicBezTo>
                <a:cubicBezTo>
                  <a:pt x="21222" y="13704"/>
                  <a:pt x="21101" y="13753"/>
                  <a:pt x="20980" y="13789"/>
                </a:cubicBezTo>
                <a:cubicBezTo>
                  <a:pt x="20692" y="13876"/>
                  <a:pt x="20402" y="13955"/>
                  <a:pt x="20113" y="14039"/>
                </a:cubicBezTo>
                <a:cubicBezTo>
                  <a:pt x="19984" y="14076"/>
                  <a:pt x="19857" y="14114"/>
                  <a:pt x="19727" y="14142"/>
                </a:cubicBezTo>
                <a:cubicBezTo>
                  <a:pt x="19720" y="14143"/>
                  <a:pt x="19703" y="14038"/>
                  <a:pt x="19694" y="13996"/>
                </a:cubicBezTo>
                <a:cubicBezTo>
                  <a:pt x="19297" y="14070"/>
                  <a:pt x="18968" y="14583"/>
                  <a:pt x="18478" y="14300"/>
                </a:cubicBezTo>
                <a:cubicBezTo>
                  <a:pt x="19215" y="13906"/>
                  <a:pt x="19920" y="13529"/>
                  <a:pt x="20628" y="13151"/>
                </a:cubicBezTo>
                <a:cubicBezTo>
                  <a:pt x="20628" y="13140"/>
                  <a:pt x="20629" y="13131"/>
                  <a:pt x="20628" y="13120"/>
                </a:cubicBezTo>
                <a:cubicBezTo>
                  <a:pt x="20474" y="13149"/>
                  <a:pt x="20318" y="13178"/>
                  <a:pt x="20205" y="13199"/>
                </a:cubicBezTo>
                <a:cubicBezTo>
                  <a:pt x="20312" y="13092"/>
                  <a:pt x="20437" y="12973"/>
                  <a:pt x="20557" y="12853"/>
                </a:cubicBezTo>
                <a:cubicBezTo>
                  <a:pt x="20618" y="12872"/>
                  <a:pt x="20680" y="12888"/>
                  <a:pt x="20741" y="12938"/>
                </a:cubicBezTo>
                <a:cubicBezTo>
                  <a:pt x="20774" y="12964"/>
                  <a:pt x="20854" y="12946"/>
                  <a:pt x="20871" y="12907"/>
                </a:cubicBezTo>
                <a:cubicBezTo>
                  <a:pt x="20896" y="12853"/>
                  <a:pt x="20900" y="12744"/>
                  <a:pt x="20880" y="12682"/>
                </a:cubicBezTo>
                <a:cubicBezTo>
                  <a:pt x="20822" y="12503"/>
                  <a:pt x="20725" y="12406"/>
                  <a:pt x="20603" y="12360"/>
                </a:cubicBezTo>
                <a:cubicBezTo>
                  <a:pt x="20600" y="12332"/>
                  <a:pt x="20598" y="12303"/>
                  <a:pt x="20595" y="12275"/>
                </a:cubicBezTo>
                <a:cubicBezTo>
                  <a:pt x="20549" y="12282"/>
                  <a:pt x="20503" y="12292"/>
                  <a:pt x="20456" y="12299"/>
                </a:cubicBezTo>
                <a:cubicBezTo>
                  <a:pt x="20369" y="12292"/>
                  <a:pt x="20320" y="12237"/>
                  <a:pt x="20297" y="12147"/>
                </a:cubicBezTo>
                <a:cubicBezTo>
                  <a:pt x="20381" y="12099"/>
                  <a:pt x="20465" y="12049"/>
                  <a:pt x="20549" y="12001"/>
                </a:cubicBezTo>
                <a:cubicBezTo>
                  <a:pt x="20555" y="12003"/>
                  <a:pt x="20563" y="12005"/>
                  <a:pt x="20570" y="12007"/>
                </a:cubicBezTo>
                <a:cubicBezTo>
                  <a:pt x="20580" y="11989"/>
                  <a:pt x="20583" y="11984"/>
                  <a:pt x="20586" y="11977"/>
                </a:cubicBezTo>
                <a:cubicBezTo>
                  <a:pt x="20609" y="11964"/>
                  <a:pt x="20631" y="11953"/>
                  <a:pt x="20653" y="11940"/>
                </a:cubicBezTo>
                <a:cubicBezTo>
                  <a:pt x="20631" y="11902"/>
                  <a:pt x="20617" y="11880"/>
                  <a:pt x="20599" y="11849"/>
                </a:cubicBezTo>
                <a:cubicBezTo>
                  <a:pt x="20603" y="11776"/>
                  <a:pt x="20606" y="11702"/>
                  <a:pt x="20595" y="11630"/>
                </a:cubicBezTo>
                <a:cubicBezTo>
                  <a:pt x="20649" y="11602"/>
                  <a:pt x="20699" y="11571"/>
                  <a:pt x="20771" y="11533"/>
                </a:cubicBezTo>
                <a:cubicBezTo>
                  <a:pt x="20683" y="11419"/>
                  <a:pt x="20610" y="11334"/>
                  <a:pt x="20532" y="11229"/>
                </a:cubicBezTo>
                <a:cubicBezTo>
                  <a:pt x="20518" y="11097"/>
                  <a:pt x="20519" y="10960"/>
                  <a:pt x="20578" y="10809"/>
                </a:cubicBezTo>
                <a:cubicBezTo>
                  <a:pt x="20667" y="10580"/>
                  <a:pt x="20275" y="10221"/>
                  <a:pt x="20067" y="10359"/>
                </a:cubicBezTo>
                <a:cubicBezTo>
                  <a:pt x="19903" y="10468"/>
                  <a:pt x="19905" y="10325"/>
                  <a:pt x="19886" y="10250"/>
                </a:cubicBezTo>
                <a:cubicBezTo>
                  <a:pt x="19964" y="10090"/>
                  <a:pt x="20019" y="9981"/>
                  <a:pt x="20062" y="9891"/>
                </a:cubicBezTo>
                <a:cubicBezTo>
                  <a:pt x="20135" y="9873"/>
                  <a:pt x="20248" y="9882"/>
                  <a:pt x="20259" y="9836"/>
                </a:cubicBezTo>
                <a:cubicBezTo>
                  <a:pt x="20287" y="9730"/>
                  <a:pt x="20293" y="9571"/>
                  <a:pt x="20255" y="9483"/>
                </a:cubicBezTo>
                <a:cubicBezTo>
                  <a:pt x="20169" y="9286"/>
                  <a:pt x="20050" y="9117"/>
                  <a:pt x="19958" y="8960"/>
                </a:cubicBezTo>
                <a:cubicBezTo>
                  <a:pt x="20251" y="8947"/>
                  <a:pt x="20442" y="8764"/>
                  <a:pt x="20482" y="8480"/>
                </a:cubicBezTo>
                <a:cubicBezTo>
                  <a:pt x="20573" y="8409"/>
                  <a:pt x="20670" y="8334"/>
                  <a:pt x="20712" y="8212"/>
                </a:cubicBezTo>
                <a:cubicBezTo>
                  <a:pt x="20841" y="7835"/>
                  <a:pt x="20585" y="7789"/>
                  <a:pt x="20444" y="7641"/>
                </a:cubicBezTo>
                <a:cubicBezTo>
                  <a:pt x="20519" y="7623"/>
                  <a:pt x="20582" y="7631"/>
                  <a:pt x="20645" y="7635"/>
                </a:cubicBezTo>
                <a:cubicBezTo>
                  <a:pt x="20841" y="7645"/>
                  <a:pt x="20908" y="7511"/>
                  <a:pt x="20817" y="7270"/>
                </a:cubicBezTo>
                <a:cubicBezTo>
                  <a:pt x="20777" y="7163"/>
                  <a:pt x="20718" y="7057"/>
                  <a:pt x="20649" y="6990"/>
                </a:cubicBezTo>
                <a:cubicBezTo>
                  <a:pt x="20439" y="6784"/>
                  <a:pt x="20438" y="6791"/>
                  <a:pt x="20637" y="6479"/>
                </a:cubicBezTo>
                <a:cubicBezTo>
                  <a:pt x="20494" y="6321"/>
                  <a:pt x="20366" y="6120"/>
                  <a:pt x="20209" y="6023"/>
                </a:cubicBezTo>
                <a:cubicBezTo>
                  <a:pt x="20048" y="5923"/>
                  <a:pt x="19856" y="5937"/>
                  <a:pt x="19681" y="5877"/>
                </a:cubicBezTo>
                <a:cubicBezTo>
                  <a:pt x="19622" y="5857"/>
                  <a:pt x="19547" y="5782"/>
                  <a:pt x="19530" y="5707"/>
                </a:cubicBezTo>
                <a:cubicBezTo>
                  <a:pt x="19512" y="5627"/>
                  <a:pt x="19553" y="5515"/>
                  <a:pt x="19576" y="5372"/>
                </a:cubicBezTo>
                <a:cubicBezTo>
                  <a:pt x="19742" y="5651"/>
                  <a:pt x="19801" y="5709"/>
                  <a:pt x="19962" y="5567"/>
                </a:cubicBezTo>
                <a:cubicBezTo>
                  <a:pt x="20237" y="5322"/>
                  <a:pt x="20591" y="5164"/>
                  <a:pt x="20641" y="4563"/>
                </a:cubicBezTo>
                <a:cubicBezTo>
                  <a:pt x="20885" y="4427"/>
                  <a:pt x="21237" y="3971"/>
                  <a:pt x="21349" y="3627"/>
                </a:cubicBezTo>
                <a:cubicBezTo>
                  <a:pt x="21368" y="3570"/>
                  <a:pt x="21395" y="3492"/>
                  <a:pt x="21383" y="3444"/>
                </a:cubicBezTo>
                <a:cubicBezTo>
                  <a:pt x="21318" y="3193"/>
                  <a:pt x="21403" y="3033"/>
                  <a:pt x="21509" y="2854"/>
                </a:cubicBezTo>
                <a:cubicBezTo>
                  <a:pt x="21553" y="2779"/>
                  <a:pt x="21584" y="2621"/>
                  <a:pt x="21559" y="2544"/>
                </a:cubicBezTo>
                <a:cubicBezTo>
                  <a:pt x="21538" y="2481"/>
                  <a:pt x="21426" y="2478"/>
                  <a:pt x="21353" y="2453"/>
                </a:cubicBezTo>
                <a:cubicBezTo>
                  <a:pt x="21329" y="2445"/>
                  <a:pt x="21303" y="2450"/>
                  <a:pt x="21257" y="2447"/>
                </a:cubicBezTo>
                <a:cubicBezTo>
                  <a:pt x="21334" y="2228"/>
                  <a:pt x="21402" y="2042"/>
                  <a:pt x="21488" y="1796"/>
                </a:cubicBezTo>
                <a:cubicBezTo>
                  <a:pt x="21263" y="1710"/>
                  <a:pt x="21034" y="1633"/>
                  <a:pt x="20813" y="1529"/>
                </a:cubicBezTo>
                <a:cubicBezTo>
                  <a:pt x="20301" y="1288"/>
                  <a:pt x="19793" y="1016"/>
                  <a:pt x="19279" y="787"/>
                </a:cubicBezTo>
                <a:cubicBezTo>
                  <a:pt x="19045" y="682"/>
                  <a:pt x="18779" y="533"/>
                  <a:pt x="18562" y="610"/>
                </a:cubicBezTo>
                <a:cubicBezTo>
                  <a:pt x="18242" y="724"/>
                  <a:pt x="17977" y="600"/>
                  <a:pt x="17723" y="422"/>
                </a:cubicBezTo>
                <a:cubicBezTo>
                  <a:pt x="17360" y="167"/>
                  <a:pt x="16986" y="46"/>
                  <a:pt x="16592" y="2"/>
                </a:cubicBezTo>
                <a:close/>
              </a:path>
            </a:pathLst>
          </a:custGeom>
        </p:spPr>
        <p:txBody>
          <a:bodyPr/>
          <a:lstStyle/>
          <a:p>
            <a:pPr defTabSz="642937">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p>
        </p:txBody>
      </p:sp>
      <p:sp>
        <p:nvSpPr>
          <p:cNvPr id="892" name="Venenatis Euismod Purus"/>
          <p:cNvSpPr txBox="1">
            <a:spLocks noGrp="1"/>
          </p:cNvSpPr>
          <p:nvPr>
            <p:ph type="body" idx="16"/>
          </p:nvPr>
        </p:nvSpPr>
        <p:spPr>
          <a:xfrm>
            <a:off x="11087196" y="7832332"/>
            <a:ext cx="10617230" cy="984568"/>
          </a:xfrm>
          <a:prstGeom prst="rect">
            <a:avLst/>
          </a:prstGeom>
        </p:spPr>
        <p:txBody>
          <a:bodyPr/>
          <a:lstStyle/>
          <a:p>
            <a:pPr>
              <a:lnSpc>
                <a:spcPct val="80000"/>
              </a:lnSpc>
            </a:pPr>
            <a:r>
              <a:rPr lang="fr-FR" sz="6000" dirty="0" smtClean="0"/>
              <a:t>Perception of the ue</a:t>
            </a:r>
            <a:endParaRPr sz="2800" dirty="0"/>
          </a:p>
        </p:txBody>
      </p:sp>
      <p:sp>
        <p:nvSpPr>
          <p:cNvPr id="894" name="Rectangle"/>
          <p:cNvSpPr>
            <a:spLocks noGrp="1"/>
          </p:cNvSpPr>
          <p:nvPr>
            <p:ph type="body" idx="17"/>
          </p:nvPr>
        </p:nvSpPr>
        <p:spPr>
          <a:prstGeom prst="rect">
            <a:avLst/>
          </a:prstGeom>
        </p:spPr>
        <p:txBody>
          <a:bodyPr/>
          <a:lstStyle/>
          <a:p>
            <a:pPr>
              <a:defRPr sz="5800">
                <a:latin typeface="Gill Sans"/>
                <a:ea typeface="Gill Sans"/>
                <a:cs typeface="Gill Sans"/>
                <a:sym typeface="Gill Sans"/>
              </a:defRPr>
            </a:pPr>
            <a:endParaRPr dirty="0"/>
          </a:p>
        </p:txBody>
      </p:sp>
      <p:sp>
        <p:nvSpPr>
          <p:cNvPr id="895" name="Line"/>
          <p:cNvSpPr>
            <a:spLocks noGrp="1"/>
          </p:cNvSpPr>
          <p:nvPr>
            <p:ph type="body" idx="18"/>
          </p:nvPr>
        </p:nvSpPr>
        <p:spPr>
          <a:xfrm>
            <a:off x="12191999" y="12260426"/>
            <a:ext cx="1" cy="371869"/>
          </a:xfrm>
          <a:prstGeom prst="line">
            <a:avLst/>
          </a:prstGeom>
        </p:spPr>
        <p:txBody>
          <a:bodyPr/>
          <a:lstStyle/>
          <a:p>
            <a:pPr>
              <a:defRPr sz="56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p>
        </p:txBody>
      </p:sp>
      <p:sp>
        <p:nvSpPr>
          <p:cNvPr id="896" name="Slide Number"/>
          <p:cNvSpPr txBox="1">
            <a:spLocks noGrp="1"/>
          </p:cNvSpPr>
          <p:nvPr>
            <p:ph type="sldNum" sz="quarter" idx="2"/>
          </p:nvPr>
        </p:nvSpPr>
        <p:spPr>
          <a:xfrm>
            <a:off x="12051220" y="11772503"/>
            <a:ext cx="281560" cy="422276"/>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23</a:t>
            </a:fld>
            <a:endParaRPr dirty="0"/>
          </a:p>
        </p:txBody>
      </p:sp>
      <p:sp>
        <p:nvSpPr>
          <p:cNvPr id="897" name="#1"/>
          <p:cNvSpPr txBox="1">
            <a:spLocks noGrp="1"/>
          </p:cNvSpPr>
          <p:nvPr>
            <p:ph type="body" idx="19"/>
          </p:nvPr>
        </p:nvSpPr>
        <p:spPr>
          <a:xfrm>
            <a:off x="8787016" y="7896853"/>
            <a:ext cx="1030752" cy="984568"/>
          </a:xfrm>
          <a:prstGeom prst="rect">
            <a:avLst/>
          </a:prstGeom>
        </p:spPr>
        <p:txBody>
          <a:bodyPr/>
          <a:lstStyle/>
          <a:p>
            <a:r>
              <a:rPr dirty="0" smtClean="0"/>
              <a:t>#</a:t>
            </a:r>
            <a:r>
              <a:rPr lang="fr-FR" dirty="0" smtClean="0"/>
              <a:t> 3</a:t>
            </a:r>
            <a:endParaRPr dirty="0"/>
          </a:p>
        </p:txBody>
      </p:sp>
      <p:sp>
        <p:nvSpPr>
          <p:cNvPr id="900" name="#2"/>
          <p:cNvSpPr txBox="1">
            <a:spLocks noGrp="1"/>
          </p:cNvSpPr>
          <p:nvPr>
            <p:ph type="body" idx="22"/>
          </p:nvPr>
        </p:nvSpPr>
        <p:spPr>
          <a:xfrm>
            <a:off x="3745523" y="8977455"/>
            <a:ext cx="1030752" cy="984568"/>
          </a:xfrm>
          <a:prstGeom prst="rect">
            <a:avLst/>
          </a:prstGeom>
        </p:spPr>
        <p:txBody>
          <a:bodyPr/>
          <a:lstStyle/>
          <a:p>
            <a:r>
              <a:rPr dirty="0"/>
              <a:t>#2</a:t>
            </a:r>
          </a:p>
        </p:txBody>
      </p:sp>
      <p:sp>
        <p:nvSpPr>
          <p:cNvPr id="904" name="#3"/>
          <p:cNvSpPr txBox="1">
            <a:spLocks noGrp="1"/>
          </p:cNvSpPr>
          <p:nvPr>
            <p:ph type="body" idx="26"/>
          </p:nvPr>
        </p:nvSpPr>
        <p:spPr>
          <a:xfrm>
            <a:off x="13730491" y="6280498"/>
            <a:ext cx="1030752" cy="984568"/>
          </a:xfrm>
          <a:prstGeom prst="rect">
            <a:avLst/>
          </a:prstGeom>
        </p:spPr>
        <p:txBody>
          <a:bodyPr/>
          <a:lstStyle/>
          <a:p>
            <a:r>
              <a:rPr dirty="0"/>
              <a:t>#3</a:t>
            </a:r>
          </a:p>
        </p:txBody>
      </p:sp>
      <p:sp>
        <p:nvSpPr>
          <p:cNvPr id="22" name="#3">
            <a:extLst>
              <a:ext uri="{FF2B5EF4-FFF2-40B4-BE49-F238E27FC236}">
                <a16:creationId xmlns="" xmlns:a16="http://schemas.microsoft.com/office/drawing/2014/main" id="{A5EDDBB0-B435-894F-AB23-B334E1D7CBEC}"/>
              </a:ext>
            </a:extLst>
          </p:cNvPr>
          <p:cNvSpPr txBox="1">
            <a:spLocks/>
          </p:cNvSpPr>
          <p:nvPr/>
        </p:nvSpPr>
        <p:spPr>
          <a:xfrm>
            <a:off x="14132913" y="9030625"/>
            <a:ext cx="1030752" cy="984568"/>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lstStyle>
            <a:lvl1pPr marL="0" marR="0" indent="0" algn="l" defTabSz="821531" eaLnBrk="1" latinLnBrk="0" hangingPunct="1">
              <a:lnSpc>
                <a:spcPct val="70000"/>
              </a:lnSpc>
              <a:spcBef>
                <a:spcPts val="0"/>
              </a:spcBef>
              <a:spcAft>
                <a:spcPts val="0"/>
              </a:spcAft>
              <a:buClrTx/>
              <a:buSzTx/>
              <a:buFontTx/>
              <a:buNone/>
              <a:tabLst/>
              <a:defRPr sz="5000" b="1" i="0" u="none" strike="noStrike" cap="all" spc="0" baseline="0">
                <a:ln>
                  <a:noFill/>
                </a:ln>
                <a:solidFill>
                  <a:srgbClr val="FFFFFF"/>
                </a:solidFill>
                <a:uFillTx/>
                <a:latin typeface="+mj-lt"/>
                <a:ea typeface="+mj-ea"/>
                <a:cs typeface="+mj-cs"/>
                <a:sym typeface="Avenir Next"/>
              </a:defRPr>
            </a:lvl1pPr>
            <a:lvl2pPr marL="0" marR="0" indent="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2pPr>
            <a:lvl3pPr marL="0" marR="0" indent="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3pPr>
            <a:lvl4pPr marL="0" marR="0" indent="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4pPr>
            <a:lvl5pPr marL="0" marR="0" indent="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5pPr>
            <a:lvl6pPr marL="0" marR="0" indent="35560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6pPr>
            <a:lvl7pPr marL="0" marR="0" indent="71120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7pPr>
            <a:lvl8pPr marL="0" marR="0" indent="106680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8pPr>
            <a:lvl9pPr marL="0" marR="0" indent="142240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9pPr>
          </a:lstStyle>
          <a:p>
            <a:r>
              <a:rPr lang="fr-FR" dirty="0"/>
              <a:t>#3</a:t>
            </a:r>
          </a:p>
        </p:txBody>
      </p:sp>
      <p:sp>
        <p:nvSpPr>
          <p:cNvPr id="42" name="ZoneTexte 41">
            <a:extLst>
              <a:ext uri="{FF2B5EF4-FFF2-40B4-BE49-F238E27FC236}">
                <a16:creationId xmlns="" xmlns:a16="http://schemas.microsoft.com/office/drawing/2014/main" id="{1F2D9E2C-2BAD-6A4A-BC28-3DF9F36E2171}"/>
              </a:ext>
            </a:extLst>
          </p:cNvPr>
          <p:cNvSpPr txBox="1"/>
          <p:nvPr/>
        </p:nvSpPr>
        <p:spPr>
          <a:xfrm>
            <a:off x="897444" y="12362917"/>
            <a:ext cx="7636956" cy="7598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algn="l"/>
            <a:r>
              <a:rPr lang="fr-FR" sz="2000" dirty="0">
                <a:latin typeface="Avenir Next Ultra Light" panose="020B0203020202020204" pitchFamily="34" charset="77"/>
              </a:rPr>
              <a:t>Christophe Gervasi – </a:t>
            </a:r>
            <a:r>
              <a:rPr lang="fr-FR" sz="2000" dirty="0" smtClean="0">
                <a:latin typeface="Avenir Next Ultra Light" panose="020B0203020202020204" pitchFamily="34" charset="77"/>
              </a:rPr>
              <a:t> Rapport qualitatif  - Construire un </a:t>
            </a:r>
            <a:r>
              <a:rPr lang="fr-FR" sz="2000" dirty="0">
                <a:latin typeface="Avenir Next Ultra Light" panose="020B0203020202020204" pitchFamily="34" charset="77"/>
              </a:rPr>
              <a:t>Nous </a:t>
            </a:r>
            <a:r>
              <a:rPr lang="fr-FR" sz="2000" dirty="0" smtClean="0">
                <a:latin typeface="Avenir Next Ultra Light" panose="020B0203020202020204" pitchFamily="34" charset="77"/>
              </a:rPr>
              <a:t>européen – Juillet 2021</a:t>
            </a:r>
            <a:endParaRPr kumimoji="0" lang="fr-FR" sz="2000" u="none" strike="noStrike" cap="none" spc="0" normalizeH="0" baseline="0" dirty="0">
              <a:ln>
                <a:noFill/>
              </a:ln>
              <a:solidFill>
                <a:srgbClr val="000000"/>
              </a:solidFill>
              <a:effectLst/>
              <a:uFillTx/>
              <a:latin typeface="Avenir Next Ultra Light" panose="020B0203020202020204" pitchFamily="34" charset="77"/>
              <a:sym typeface="Gill Sans"/>
            </a:endParaRPr>
          </a:p>
        </p:txBody>
      </p:sp>
      <p:pic>
        <p:nvPicPr>
          <p:cNvPr id="18" name="Image 17"/>
          <p:cNvPicPr>
            <a:picLocks noChangeAspect="1"/>
          </p:cNvPicPr>
          <p:nvPr/>
        </p:nvPicPr>
        <p:blipFill rotWithShape="1">
          <a:blip r:embed="rId3"/>
          <a:srcRect t="18883" b="18467"/>
          <a:stretch/>
        </p:blipFill>
        <p:spPr>
          <a:xfrm>
            <a:off x="19551525" y="3461290"/>
            <a:ext cx="2143125" cy="1431415"/>
          </a:xfrm>
          <a:prstGeom prst="rect">
            <a:avLst/>
          </a:prstGeom>
        </p:spPr>
      </p:pic>
      <p:pic>
        <p:nvPicPr>
          <p:cNvPr id="15" name="Image 14"/>
          <p:cNvPicPr>
            <a:picLocks noChangeAspect="1"/>
          </p:cNvPicPr>
          <p:nvPr/>
        </p:nvPicPr>
        <p:blipFill>
          <a:blip r:embed="rId4"/>
          <a:stretch>
            <a:fillRect/>
          </a:stretch>
        </p:blipFill>
        <p:spPr>
          <a:xfrm>
            <a:off x="21704426" y="3461290"/>
            <a:ext cx="2143125" cy="1472669"/>
          </a:xfrm>
          <a:prstGeom prst="rect">
            <a:avLst/>
          </a:prstGeom>
        </p:spPr>
      </p:pic>
    </p:spTree>
    <p:extLst>
      <p:ext uri="{BB962C8B-B14F-4D97-AF65-F5344CB8AC3E}">
        <p14:creationId xmlns:p14="http://schemas.microsoft.com/office/powerpoint/2010/main" val="1439029269"/>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 xmlns:a16="http://schemas.microsoft.com/office/drawing/2014/main" id="{9A3C046A-B3F5-9A42-B408-759E55BE4BE7}"/>
              </a:ext>
            </a:extLst>
          </p:cNvPr>
          <p:cNvSpPr>
            <a:spLocks noGrp="1"/>
          </p:cNvSpPr>
          <p:nvPr>
            <p:ph type="body" sz="quarter" idx="15"/>
          </p:nvPr>
        </p:nvSpPr>
        <p:spPr/>
        <p:txBody>
          <a:bodyPr/>
          <a:lstStyle/>
          <a:p>
            <a:endParaRPr lang="fr-FR" dirty="0"/>
          </a:p>
        </p:txBody>
      </p:sp>
      <p:sp>
        <p:nvSpPr>
          <p:cNvPr id="5" name="Espace réservé du texte 4">
            <a:extLst>
              <a:ext uri="{FF2B5EF4-FFF2-40B4-BE49-F238E27FC236}">
                <a16:creationId xmlns="" xmlns:a16="http://schemas.microsoft.com/office/drawing/2014/main" id="{81AA34F7-61BD-DE46-A618-3EEE7C67794C}"/>
              </a:ext>
            </a:extLst>
          </p:cNvPr>
          <p:cNvSpPr>
            <a:spLocks noGrp="1"/>
          </p:cNvSpPr>
          <p:nvPr>
            <p:ph type="body" sz="quarter" idx="16"/>
          </p:nvPr>
        </p:nvSpPr>
        <p:spPr/>
        <p:txBody>
          <a:bodyPr/>
          <a:lstStyle/>
          <a:p>
            <a:endParaRPr lang="fr-FR" dirty="0"/>
          </a:p>
        </p:txBody>
      </p:sp>
      <p:sp>
        <p:nvSpPr>
          <p:cNvPr id="885"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24</a:t>
            </a:fld>
            <a:endParaRPr dirty="0"/>
          </a:p>
        </p:txBody>
      </p:sp>
      <p:sp>
        <p:nvSpPr>
          <p:cNvPr id="19" name="Espace réservé du texte 2">
            <a:extLst>
              <a:ext uri="{FF2B5EF4-FFF2-40B4-BE49-F238E27FC236}">
                <a16:creationId xmlns="" xmlns:a16="http://schemas.microsoft.com/office/drawing/2014/main" id="{AB3789C9-0B28-4640-961A-BE451E50B0EF}"/>
              </a:ext>
            </a:extLst>
          </p:cNvPr>
          <p:cNvSpPr>
            <a:spLocks noGrp="1"/>
          </p:cNvSpPr>
          <p:nvPr>
            <p:ph type="body" sz="quarter" idx="13"/>
          </p:nvPr>
        </p:nvSpPr>
        <p:spPr>
          <a:xfrm>
            <a:off x="3395624" y="1630608"/>
            <a:ext cx="16026063" cy="793703"/>
          </a:xfrm>
        </p:spPr>
        <p:txBody>
          <a:bodyPr/>
          <a:lstStyle/>
          <a:p>
            <a:endParaRPr lang="fr-FR" dirty="0"/>
          </a:p>
        </p:txBody>
      </p:sp>
      <p:sp>
        <p:nvSpPr>
          <p:cNvPr id="20" name="Titre 1">
            <a:extLst>
              <a:ext uri="{FF2B5EF4-FFF2-40B4-BE49-F238E27FC236}">
                <a16:creationId xmlns="" xmlns:a16="http://schemas.microsoft.com/office/drawing/2014/main" id="{C3D392D1-BDA7-FA46-919D-428FD8FCC2D7}"/>
              </a:ext>
            </a:extLst>
          </p:cNvPr>
          <p:cNvSpPr>
            <a:spLocks noGrp="1"/>
          </p:cNvSpPr>
          <p:nvPr>
            <p:ph type="title"/>
          </p:nvPr>
        </p:nvSpPr>
        <p:spPr>
          <a:xfrm>
            <a:off x="3265785" y="1607107"/>
            <a:ext cx="14711312" cy="935665"/>
          </a:xfrm>
        </p:spPr>
        <p:txBody>
          <a:bodyPr/>
          <a:lstStyle/>
          <a:p>
            <a:r>
              <a:rPr lang="en-US" dirty="0">
                <a:solidFill>
                  <a:schemeClr val="bg1"/>
                </a:solidFill>
              </a:rPr>
              <a:t>Visions for Germany &amp; Europe‘s Influence</a:t>
            </a:r>
            <a:endParaRPr lang="de-DE" dirty="0">
              <a:solidFill>
                <a:schemeClr val="bg1"/>
              </a:solidFill>
            </a:endParaRPr>
          </a:p>
        </p:txBody>
      </p:sp>
      <p:sp>
        <p:nvSpPr>
          <p:cNvPr id="21" name="SuBTITLE GOES HERE">
            <a:extLst>
              <a:ext uri="{FF2B5EF4-FFF2-40B4-BE49-F238E27FC236}">
                <a16:creationId xmlns="" xmlns:a16="http://schemas.microsoft.com/office/drawing/2014/main" id="{35871DBC-935A-2347-A21E-2565A12C9458}"/>
              </a:ext>
            </a:extLst>
          </p:cNvPr>
          <p:cNvSpPr txBox="1">
            <a:spLocks noGrp="1"/>
          </p:cNvSpPr>
          <p:nvPr>
            <p:ph type="body" sz="quarter" idx="14"/>
          </p:nvPr>
        </p:nvSpPr>
        <p:spPr>
          <a:xfrm>
            <a:off x="4836344" y="747149"/>
            <a:ext cx="14711312" cy="371281"/>
          </a:xfrm>
          <a:prstGeom prst="rect">
            <a:avLst/>
          </a:prstGeom>
        </p:spPr>
        <p:txBody>
          <a:bodyPr/>
          <a:lstStyle/>
          <a:p>
            <a:r>
              <a:rPr lang="fr-FR" sz="2400" dirty="0" smtClean="0"/>
              <a:t>analyse détaillée</a:t>
            </a:r>
            <a:endParaRPr lang="fr-FR" sz="2400" dirty="0"/>
          </a:p>
        </p:txBody>
      </p:sp>
      <p:sp>
        <p:nvSpPr>
          <p:cNvPr id="9" name="ZoneTexte 8">
            <a:extLst>
              <a:ext uri="{FF2B5EF4-FFF2-40B4-BE49-F238E27FC236}">
                <a16:creationId xmlns="" xmlns:a16="http://schemas.microsoft.com/office/drawing/2014/main" id="{C9FA69AC-CE85-7143-AB32-6EDEC5829621}"/>
              </a:ext>
            </a:extLst>
          </p:cNvPr>
          <p:cNvSpPr txBox="1"/>
          <p:nvPr/>
        </p:nvSpPr>
        <p:spPr>
          <a:xfrm>
            <a:off x="897443" y="12362917"/>
            <a:ext cx="7218945" cy="7598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algn="l"/>
            <a:r>
              <a:rPr lang="fr-FR" sz="2000" dirty="0">
                <a:latin typeface="Avenir Next Ultra Light" panose="020B0203020202020204" pitchFamily="34" charset="77"/>
              </a:rPr>
              <a:t>Christophe Gervasi –  Rapport qualitatif  - Construire un Nous européen – Juillet 2021</a:t>
            </a:r>
          </a:p>
        </p:txBody>
      </p:sp>
      <p:pic>
        <p:nvPicPr>
          <p:cNvPr id="10" name="Image 9"/>
          <p:cNvPicPr>
            <a:picLocks noChangeAspect="1"/>
          </p:cNvPicPr>
          <p:nvPr/>
        </p:nvPicPr>
        <p:blipFill rotWithShape="1">
          <a:blip r:embed="rId2"/>
          <a:srcRect t="18883" b="18467"/>
          <a:stretch/>
        </p:blipFill>
        <p:spPr>
          <a:xfrm>
            <a:off x="19551526" y="500510"/>
            <a:ext cx="2143125" cy="1472669"/>
          </a:xfrm>
          <a:prstGeom prst="rect">
            <a:avLst/>
          </a:prstGeom>
        </p:spPr>
      </p:pic>
      <p:pic>
        <p:nvPicPr>
          <p:cNvPr id="11" name="Image 10"/>
          <p:cNvPicPr>
            <a:picLocks noChangeAspect="1"/>
          </p:cNvPicPr>
          <p:nvPr/>
        </p:nvPicPr>
        <p:blipFill>
          <a:blip r:embed="rId3"/>
          <a:stretch>
            <a:fillRect/>
          </a:stretch>
        </p:blipFill>
        <p:spPr>
          <a:xfrm>
            <a:off x="21704426" y="500510"/>
            <a:ext cx="2143125" cy="1472669"/>
          </a:xfrm>
          <a:prstGeom prst="rect">
            <a:avLst/>
          </a:prstGeom>
        </p:spPr>
      </p:pic>
      <p:sp>
        <p:nvSpPr>
          <p:cNvPr id="32" name="Foliennummernplatzhalter 1"/>
          <p:cNvSpPr txBox="1">
            <a:spLocks noGrp="1"/>
          </p:cNvSpPr>
          <p:nvPr/>
        </p:nvSpPr>
        <p:spPr bwMode="auto">
          <a:xfrm>
            <a:off x="7886700" y="6527800"/>
            <a:ext cx="1905000" cy="25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a:solidFill>
                  <a:schemeClr val="tx1"/>
                </a:solidFill>
                <a:latin typeface="Arial" charset="0"/>
                <a:ea typeface="ＭＳ Ｐゴシック" pitchFamily="34" charset="-128"/>
              </a:defRPr>
            </a:lvl1pPr>
            <a:lvl2pPr marL="742950" indent="-285750">
              <a:defRPr sz="2300">
                <a:solidFill>
                  <a:schemeClr val="tx1"/>
                </a:solidFill>
                <a:latin typeface="Arial" charset="0"/>
                <a:ea typeface="ＭＳ Ｐゴシック" pitchFamily="34" charset="-128"/>
              </a:defRPr>
            </a:lvl2pPr>
            <a:lvl3pPr marL="1143000" indent="-228600">
              <a:defRPr sz="2300">
                <a:solidFill>
                  <a:schemeClr val="tx1"/>
                </a:solidFill>
                <a:latin typeface="Arial" charset="0"/>
                <a:ea typeface="ＭＳ Ｐゴシック" pitchFamily="34" charset="-128"/>
              </a:defRPr>
            </a:lvl3pPr>
            <a:lvl4pPr marL="1600200" indent="-228600">
              <a:defRPr sz="2300">
                <a:solidFill>
                  <a:schemeClr val="tx1"/>
                </a:solidFill>
                <a:latin typeface="Arial" charset="0"/>
                <a:ea typeface="ＭＳ Ｐゴシック" pitchFamily="34" charset="-128"/>
              </a:defRPr>
            </a:lvl4pPr>
            <a:lvl5pPr marL="2057400" indent="-228600">
              <a:defRPr sz="23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3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3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3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300">
                <a:solidFill>
                  <a:schemeClr val="tx1"/>
                </a:solidFill>
                <a:latin typeface="Arial" charset="0"/>
                <a:ea typeface="ＭＳ Ｐゴシック" pitchFamily="34" charset="-128"/>
              </a:defRPr>
            </a:lvl9pPr>
          </a:lstStyle>
          <a:p>
            <a:pPr algn="r" eaLnBrk="1" hangingPunct="1"/>
            <a:fld id="{B705F44E-51DA-4B3E-B9BF-287A371233B9}" type="slidenum">
              <a:rPr lang="en-GB" altLang="de-DE" sz="900"/>
              <a:pPr algn="r" eaLnBrk="1" hangingPunct="1"/>
              <a:t>24</a:t>
            </a:fld>
            <a:endParaRPr lang="en-GB" altLang="de-DE" sz="900" dirty="0"/>
          </a:p>
        </p:txBody>
      </p:sp>
      <p:sp>
        <p:nvSpPr>
          <p:cNvPr id="35" name="Rechteck 6"/>
          <p:cNvSpPr/>
          <p:nvPr/>
        </p:nvSpPr>
        <p:spPr>
          <a:xfrm>
            <a:off x="17287876" y="6627769"/>
            <a:ext cx="2558174" cy="85399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100" i="1" dirty="0" smtClean="0">
                <a:solidFill>
                  <a:schemeClr val="bg1">
                    <a:lumMod val="50000"/>
                  </a:schemeClr>
                </a:solidFill>
              </a:rPr>
              <a:t>“There will only be bicycle paths left”</a:t>
            </a:r>
            <a:endParaRPr lang="en-US" sz="1100" i="1" dirty="0">
              <a:solidFill>
                <a:schemeClr val="bg1">
                  <a:lumMod val="50000"/>
                </a:schemeClr>
              </a:solidFill>
            </a:endParaRPr>
          </a:p>
        </p:txBody>
      </p:sp>
      <p:sp>
        <p:nvSpPr>
          <p:cNvPr id="37" name="Rechteck 5"/>
          <p:cNvSpPr/>
          <p:nvPr/>
        </p:nvSpPr>
        <p:spPr>
          <a:xfrm>
            <a:off x="1681919" y="2937114"/>
            <a:ext cx="21020159" cy="90068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2800" b="1" dirty="0">
                <a:solidFill>
                  <a:schemeClr val="tx1">
                    <a:lumMod val="85000"/>
                    <a:lumOff val="15000"/>
                  </a:schemeClr>
                </a:solidFill>
              </a:rPr>
              <a:t>When asked about positive/ negative developments they foresee for Germany in the near future/ after the coming election, respondents’ predictions are mostly pessimistic:</a:t>
            </a:r>
          </a:p>
          <a:p>
            <a:endParaRPr lang="en-US" sz="2800" b="1" dirty="0">
              <a:solidFill>
                <a:schemeClr val="tx1">
                  <a:lumMod val="85000"/>
                  <a:lumOff val="15000"/>
                </a:schemeClr>
              </a:solidFill>
            </a:endParaRPr>
          </a:p>
          <a:p>
            <a:endParaRPr lang="en-US" sz="2800" b="1" dirty="0">
              <a:solidFill>
                <a:schemeClr val="tx1">
                  <a:lumMod val="85000"/>
                  <a:lumOff val="15000"/>
                </a:schemeClr>
              </a:solidFill>
            </a:endParaRPr>
          </a:p>
          <a:p>
            <a:endParaRPr lang="en-US" sz="2800" b="1" dirty="0">
              <a:solidFill>
                <a:schemeClr val="tx1">
                  <a:lumMod val="85000"/>
                  <a:lumOff val="15000"/>
                </a:schemeClr>
              </a:solidFill>
            </a:endParaRPr>
          </a:p>
          <a:p>
            <a:endParaRPr lang="en-US" sz="2800" b="1" dirty="0">
              <a:solidFill>
                <a:schemeClr val="tx1">
                  <a:lumMod val="85000"/>
                  <a:lumOff val="15000"/>
                </a:schemeClr>
              </a:solidFill>
            </a:endParaRPr>
          </a:p>
          <a:p>
            <a:endParaRPr lang="en-US" sz="2800" b="1" dirty="0">
              <a:solidFill>
                <a:schemeClr val="tx1">
                  <a:lumMod val="85000"/>
                  <a:lumOff val="15000"/>
                </a:schemeClr>
              </a:solidFill>
            </a:endParaRPr>
          </a:p>
          <a:p>
            <a:endParaRPr lang="en-US" sz="2800" b="1" dirty="0">
              <a:solidFill>
                <a:schemeClr val="tx1">
                  <a:lumMod val="85000"/>
                  <a:lumOff val="15000"/>
                </a:schemeClr>
              </a:solidFill>
            </a:endParaRPr>
          </a:p>
          <a:p>
            <a:endParaRPr lang="en-US" sz="2800" b="1" dirty="0">
              <a:solidFill>
                <a:schemeClr val="tx1">
                  <a:lumMod val="85000"/>
                  <a:lumOff val="15000"/>
                </a:schemeClr>
              </a:solidFill>
            </a:endParaRPr>
          </a:p>
          <a:p>
            <a:endParaRPr lang="en-US" sz="2800" b="1" dirty="0" smtClean="0">
              <a:solidFill>
                <a:schemeClr val="tx1">
                  <a:lumMod val="85000"/>
                  <a:lumOff val="15000"/>
                </a:schemeClr>
              </a:solidFill>
            </a:endParaRPr>
          </a:p>
          <a:p>
            <a:endParaRPr lang="en-US" sz="2800" b="1" dirty="0">
              <a:solidFill>
                <a:schemeClr val="tx1">
                  <a:lumMod val="85000"/>
                  <a:lumOff val="15000"/>
                </a:schemeClr>
              </a:solidFill>
            </a:endParaRPr>
          </a:p>
          <a:p>
            <a:endParaRPr lang="en-US" sz="2800" b="1" dirty="0">
              <a:solidFill>
                <a:schemeClr val="tx1">
                  <a:lumMod val="85000"/>
                  <a:lumOff val="15000"/>
                </a:schemeClr>
              </a:solidFill>
            </a:endParaRPr>
          </a:p>
          <a:p>
            <a:endParaRPr lang="en-US" sz="2800" b="1" dirty="0">
              <a:solidFill>
                <a:schemeClr val="tx1">
                  <a:lumMod val="85000"/>
                  <a:lumOff val="15000"/>
                </a:schemeClr>
              </a:solidFill>
            </a:endParaRPr>
          </a:p>
          <a:p>
            <a:r>
              <a:rPr lang="en-US" sz="2800" b="1" dirty="0">
                <a:solidFill>
                  <a:schemeClr val="tx1">
                    <a:lumMod val="85000"/>
                    <a:lumOff val="15000"/>
                  </a:schemeClr>
                </a:solidFill>
              </a:rPr>
              <a:t>Respondents don‘t see much of an influence of Europe on Germany‘s future development</a:t>
            </a:r>
            <a:r>
              <a:rPr lang="en-US" sz="2800" b="1" dirty="0" smtClean="0">
                <a:solidFill>
                  <a:schemeClr val="tx1">
                    <a:lumMod val="85000"/>
                    <a:lumOff val="15000"/>
                  </a:schemeClr>
                </a:solidFill>
              </a:rPr>
              <a:t>:</a:t>
            </a:r>
            <a:endParaRPr lang="en-US" sz="2800" b="1" dirty="0">
              <a:solidFill>
                <a:schemeClr val="tx1">
                  <a:lumMod val="85000"/>
                  <a:lumOff val="15000"/>
                </a:schemeClr>
              </a:solidFill>
            </a:endParaRPr>
          </a:p>
          <a:p>
            <a:r>
              <a:rPr lang="en-US" sz="2800" dirty="0">
                <a:solidFill>
                  <a:schemeClr val="tx1">
                    <a:lumMod val="85000"/>
                    <a:lumOff val="15000"/>
                  </a:schemeClr>
                </a:solidFill>
              </a:rPr>
              <a:t>At the moment all European countries are preoccupied with combatting the Corona </a:t>
            </a:r>
            <a:r>
              <a:rPr lang="en-US" sz="2800" dirty="0" smtClean="0">
                <a:solidFill>
                  <a:schemeClr val="tx1">
                    <a:lumMod val="85000"/>
                    <a:lumOff val="15000"/>
                  </a:schemeClr>
                </a:solidFill>
              </a:rPr>
              <a:t>virus</a:t>
            </a:r>
            <a:endParaRPr lang="en-US" sz="2800" dirty="0">
              <a:solidFill>
                <a:schemeClr val="tx1">
                  <a:lumMod val="85000"/>
                  <a:lumOff val="15000"/>
                </a:schemeClr>
              </a:solidFill>
            </a:endParaRPr>
          </a:p>
          <a:p>
            <a:r>
              <a:rPr lang="en-US" sz="2800" b="1" dirty="0">
                <a:solidFill>
                  <a:schemeClr val="tx1">
                    <a:lumMod val="85000"/>
                    <a:lumOff val="15000"/>
                  </a:schemeClr>
                </a:solidFill>
              </a:rPr>
              <a:t>In the past however the European Union was seen to have had a positive influence on Germany:</a:t>
            </a:r>
          </a:p>
          <a:p>
            <a:r>
              <a:rPr lang="en-US" sz="2800" dirty="0">
                <a:solidFill>
                  <a:schemeClr val="tx1">
                    <a:lumMod val="85000"/>
                    <a:lumOff val="15000"/>
                  </a:schemeClr>
                </a:solidFill>
              </a:rPr>
              <a:t>Open borders were beneficial to German exports</a:t>
            </a:r>
          </a:p>
          <a:p>
            <a:r>
              <a:rPr lang="en-US" sz="2800" dirty="0">
                <a:solidFill>
                  <a:schemeClr val="tx1">
                    <a:lumMod val="85000"/>
                    <a:lumOff val="15000"/>
                  </a:schemeClr>
                </a:solidFill>
              </a:rPr>
              <a:t>Made foreign goods available</a:t>
            </a:r>
          </a:p>
          <a:p>
            <a:r>
              <a:rPr lang="en-US" sz="2800" dirty="0">
                <a:solidFill>
                  <a:schemeClr val="tx1">
                    <a:lumMod val="85000"/>
                    <a:lumOff val="15000"/>
                  </a:schemeClr>
                </a:solidFill>
              </a:rPr>
              <a:t>Increased personal freedom: to travel, to work, to </a:t>
            </a:r>
            <a:r>
              <a:rPr lang="en-US" sz="2800" dirty="0" smtClean="0">
                <a:solidFill>
                  <a:schemeClr val="tx1">
                    <a:lumMod val="85000"/>
                    <a:lumOff val="15000"/>
                  </a:schemeClr>
                </a:solidFill>
              </a:rPr>
              <a:t>study</a:t>
            </a:r>
            <a:endParaRPr lang="en-US" sz="2800" b="1" dirty="0">
              <a:solidFill>
                <a:schemeClr val="tx1">
                  <a:lumMod val="85000"/>
                  <a:lumOff val="15000"/>
                </a:schemeClr>
              </a:solidFill>
            </a:endParaRPr>
          </a:p>
          <a:p>
            <a:r>
              <a:rPr lang="en-US" sz="2800" b="1" dirty="0" smtClean="0">
                <a:solidFill>
                  <a:schemeClr val="tx1">
                    <a:lumMod val="85000"/>
                    <a:lumOff val="15000"/>
                  </a:schemeClr>
                </a:solidFill>
              </a:rPr>
              <a:t>they </a:t>
            </a:r>
            <a:r>
              <a:rPr lang="en-US" sz="2800" b="1" dirty="0">
                <a:solidFill>
                  <a:schemeClr val="tx1">
                    <a:lumMod val="85000"/>
                    <a:lumOff val="15000"/>
                  </a:schemeClr>
                </a:solidFill>
              </a:rPr>
              <a:t>foresee for Germany in the near future/ after the coming election, respondents’ predictions are mostly pessimistic:</a:t>
            </a:r>
          </a:p>
          <a:p>
            <a:endParaRPr lang="en-US" sz="2800" b="1" dirty="0">
              <a:solidFill>
                <a:schemeClr val="tx1">
                  <a:lumMod val="85000"/>
                  <a:lumOff val="15000"/>
                </a:schemeClr>
              </a:solidFill>
            </a:endParaRPr>
          </a:p>
        </p:txBody>
      </p:sp>
      <p:sp>
        <p:nvSpPr>
          <p:cNvPr id="38" name="Rechteck 4"/>
          <p:cNvSpPr/>
          <p:nvPr/>
        </p:nvSpPr>
        <p:spPr>
          <a:xfrm>
            <a:off x="1275347" y="4215912"/>
            <a:ext cx="9264316" cy="3791516"/>
          </a:xfrm>
          <a:prstGeom prst="rect">
            <a:avLst/>
          </a:prstGeom>
          <a:gradFill flip="none" rotWithShape="1">
            <a:gsLst>
              <a:gs pos="0">
                <a:srgbClr val="A1CD42">
                  <a:tint val="66000"/>
                  <a:satMod val="160000"/>
                </a:srgbClr>
              </a:gs>
              <a:gs pos="50000">
                <a:srgbClr val="A1CD42">
                  <a:tint val="44500"/>
                  <a:satMod val="160000"/>
                </a:srgbClr>
              </a:gs>
              <a:gs pos="100000">
                <a:srgbClr val="A1CD42">
                  <a:tint val="23500"/>
                  <a:satMod val="160000"/>
                </a:srgbClr>
              </a:gs>
            </a:gsLst>
            <a:path path="circle">
              <a:fillToRect l="100000" b="100000"/>
            </a:path>
            <a:tileRect t="-100000" r="-100000"/>
          </a:gradFill>
          <a:ln>
            <a:solidFill>
              <a:schemeClr val="bg1">
                <a:lumMod val="75000"/>
              </a:schemeClr>
            </a:solidFill>
          </a:ln>
          <a:effectLst>
            <a:outerShdw blurRad="50800" dist="381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t"/>
          <a:lstStyle/>
          <a:p>
            <a:r>
              <a:rPr lang="en-US" sz="2400" b="1" dirty="0" smtClean="0">
                <a:solidFill>
                  <a:srgbClr val="000000"/>
                </a:solidFill>
              </a:rPr>
              <a:t>POSITIVE DEVELOPMENTS</a:t>
            </a:r>
          </a:p>
          <a:p>
            <a:endParaRPr lang="en-US" sz="2400" b="1" dirty="0">
              <a:solidFill>
                <a:srgbClr val="000000"/>
              </a:solidFill>
            </a:endParaRPr>
          </a:p>
          <a:p>
            <a:pPr marL="171450" indent="-171450">
              <a:buFont typeface="Arial"/>
              <a:buChar char="•"/>
            </a:pPr>
            <a:r>
              <a:rPr lang="en-US" sz="2400" dirty="0" smtClean="0">
                <a:solidFill>
                  <a:srgbClr val="000000"/>
                </a:solidFill>
              </a:rPr>
              <a:t>Hope for a pragmatic approach of combatting climate change (by keeping atomic energy for a while until alternatives are fully developed) – as opposed to a dogmatic one as it is perceived currently</a:t>
            </a:r>
          </a:p>
        </p:txBody>
      </p:sp>
      <p:sp>
        <p:nvSpPr>
          <p:cNvPr id="39" name="Rechteck 5"/>
          <p:cNvSpPr/>
          <p:nvPr/>
        </p:nvSpPr>
        <p:spPr>
          <a:xfrm>
            <a:off x="12849727" y="4215912"/>
            <a:ext cx="10395284" cy="3791516"/>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a:ln>
            <a:solidFill>
              <a:schemeClr val="bg1">
                <a:lumMod val="75000"/>
              </a:schemeClr>
            </a:solidFill>
          </a:ln>
          <a:effectLst>
            <a:outerShdw blurRad="50800" dist="381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t"/>
          <a:lstStyle/>
          <a:p>
            <a:r>
              <a:rPr lang="en-US" sz="2400" b="1" dirty="0" smtClean="0">
                <a:solidFill>
                  <a:srgbClr val="000000"/>
                </a:solidFill>
              </a:rPr>
              <a:t>NEGATIVE DEVELOPMENTS</a:t>
            </a:r>
          </a:p>
          <a:p>
            <a:endParaRPr lang="en-US" sz="2400" b="1" dirty="0">
              <a:solidFill>
                <a:srgbClr val="000000"/>
              </a:solidFill>
            </a:endParaRPr>
          </a:p>
          <a:p>
            <a:pPr marL="171450" indent="-171450">
              <a:buFont typeface="Arial"/>
              <a:buChar char="•"/>
            </a:pPr>
            <a:r>
              <a:rPr lang="en-US" sz="2400" dirty="0" smtClean="0">
                <a:solidFill>
                  <a:srgbClr val="000000"/>
                </a:solidFill>
              </a:rPr>
              <a:t>Germany has lost and will continue loosing technological expertise to China</a:t>
            </a:r>
          </a:p>
          <a:p>
            <a:pPr marL="171450" indent="-171450">
              <a:buFont typeface="Arial"/>
              <a:buChar char="•"/>
            </a:pPr>
            <a:r>
              <a:rPr lang="en-US" sz="2400" dirty="0" smtClean="0">
                <a:solidFill>
                  <a:srgbClr val="000000"/>
                </a:solidFill>
              </a:rPr>
              <a:t>Too much bureaucracy will continue to prevent the development of good ideas</a:t>
            </a:r>
            <a:endParaRPr lang="en-US" sz="2400" dirty="0">
              <a:solidFill>
                <a:srgbClr val="000000"/>
              </a:solidFill>
            </a:endParaRPr>
          </a:p>
          <a:p>
            <a:pPr marL="171450" indent="-171450">
              <a:buFont typeface="Arial"/>
              <a:buChar char="•"/>
            </a:pPr>
            <a:r>
              <a:rPr lang="en-US" sz="2400" dirty="0" smtClean="0">
                <a:solidFill>
                  <a:srgbClr val="000000"/>
                </a:solidFill>
              </a:rPr>
              <a:t>The Green party will implement ecologic fundamentalism – and will put ecologic regulations in place that will make life less comfortable</a:t>
            </a:r>
          </a:p>
          <a:p>
            <a:pPr marL="171450" indent="-171450">
              <a:buFont typeface="Arial"/>
              <a:buChar char="•"/>
            </a:pPr>
            <a:r>
              <a:rPr lang="en-US" sz="2400" dirty="0" smtClean="0">
                <a:solidFill>
                  <a:srgbClr val="000000"/>
                </a:solidFill>
              </a:rPr>
              <a:t>Taxes will be raised</a:t>
            </a:r>
          </a:p>
          <a:p>
            <a:pPr marL="171450" indent="-171450">
              <a:buFont typeface="Arial"/>
              <a:buChar char="•"/>
            </a:pPr>
            <a:endParaRPr lang="en-US" sz="2400" dirty="0" smtClean="0">
              <a:solidFill>
                <a:srgbClr val="000000"/>
              </a:solidFill>
            </a:endParaRPr>
          </a:p>
        </p:txBody>
      </p:sp>
      <p:sp>
        <p:nvSpPr>
          <p:cNvPr id="40" name="Rechteck 6"/>
          <p:cNvSpPr/>
          <p:nvPr/>
        </p:nvSpPr>
        <p:spPr>
          <a:xfrm>
            <a:off x="18771182" y="7317599"/>
            <a:ext cx="4427127" cy="85399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100" i="1" dirty="0" smtClean="0">
                <a:solidFill>
                  <a:schemeClr val="bg1">
                    <a:lumMod val="50000"/>
                  </a:schemeClr>
                </a:solidFill>
              </a:rPr>
              <a:t>“</a:t>
            </a:r>
            <a:r>
              <a:rPr lang="en-US" sz="1800" i="1" dirty="0" smtClean="0">
                <a:solidFill>
                  <a:schemeClr val="bg1">
                    <a:lumMod val="50000"/>
                  </a:schemeClr>
                </a:solidFill>
              </a:rPr>
              <a:t>There will only be bicycle paths left”</a:t>
            </a:r>
            <a:endParaRPr lang="en-US" sz="1800" i="1" dirty="0">
              <a:solidFill>
                <a:schemeClr val="bg1">
                  <a:lumMod val="50000"/>
                </a:schemeClr>
              </a:solidFill>
            </a:endParaRPr>
          </a:p>
        </p:txBody>
      </p:sp>
    </p:spTree>
    <p:extLst>
      <p:ext uri="{BB962C8B-B14F-4D97-AF65-F5344CB8AC3E}">
        <p14:creationId xmlns:p14="http://schemas.microsoft.com/office/powerpoint/2010/main" val="937714617"/>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 xmlns:a16="http://schemas.microsoft.com/office/drawing/2014/main" id="{9A3C046A-B3F5-9A42-B408-759E55BE4BE7}"/>
              </a:ext>
            </a:extLst>
          </p:cNvPr>
          <p:cNvSpPr>
            <a:spLocks noGrp="1"/>
          </p:cNvSpPr>
          <p:nvPr>
            <p:ph type="body" sz="quarter" idx="15"/>
          </p:nvPr>
        </p:nvSpPr>
        <p:spPr/>
        <p:txBody>
          <a:bodyPr/>
          <a:lstStyle/>
          <a:p>
            <a:endParaRPr lang="fr-FR" dirty="0"/>
          </a:p>
        </p:txBody>
      </p:sp>
      <p:sp>
        <p:nvSpPr>
          <p:cNvPr id="5" name="Espace réservé du texte 4">
            <a:extLst>
              <a:ext uri="{FF2B5EF4-FFF2-40B4-BE49-F238E27FC236}">
                <a16:creationId xmlns="" xmlns:a16="http://schemas.microsoft.com/office/drawing/2014/main" id="{81AA34F7-61BD-DE46-A618-3EEE7C67794C}"/>
              </a:ext>
            </a:extLst>
          </p:cNvPr>
          <p:cNvSpPr>
            <a:spLocks noGrp="1"/>
          </p:cNvSpPr>
          <p:nvPr>
            <p:ph type="body" sz="quarter" idx="16"/>
          </p:nvPr>
        </p:nvSpPr>
        <p:spPr/>
        <p:txBody>
          <a:bodyPr/>
          <a:lstStyle/>
          <a:p>
            <a:endParaRPr lang="fr-FR" dirty="0"/>
          </a:p>
        </p:txBody>
      </p:sp>
      <p:sp>
        <p:nvSpPr>
          <p:cNvPr id="885"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25</a:t>
            </a:fld>
            <a:endParaRPr dirty="0"/>
          </a:p>
        </p:txBody>
      </p:sp>
      <p:sp>
        <p:nvSpPr>
          <p:cNvPr id="19" name="Espace réservé du texte 2">
            <a:extLst>
              <a:ext uri="{FF2B5EF4-FFF2-40B4-BE49-F238E27FC236}">
                <a16:creationId xmlns="" xmlns:a16="http://schemas.microsoft.com/office/drawing/2014/main" id="{AB3789C9-0B28-4640-961A-BE451E50B0EF}"/>
              </a:ext>
            </a:extLst>
          </p:cNvPr>
          <p:cNvSpPr>
            <a:spLocks noGrp="1"/>
          </p:cNvSpPr>
          <p:nvPr>
            <p:ph type="body" sz="quarter" idx="13"/>
          </p:nvPr>
        </p:nvSpPr>
        <p:spPr>
          <a:xfrm>
            <a:off x="1275347" y="1630608"/>
            <a:ext cx="19418969" cy="793703"/>
          </a:xfrm>
        </p:spPr>
        <p:txBody>
          <a:bodyPr/>
          <a:lstStyle/>
          <a:p>
            <a:endParaRPr lang="fr-FR" dirty="0"/>
          </a:p>
        </p:txBody>
      </p:sp>
      <p:sp>
        <p:nvSpPr>
          <p:cNvPr id="20" name="Titre 1">
            <a:extLst>
              <a:ext uri="{FF2B5EF4-FFF2-40B4-BE49-F238E27FC236}">
                <a16:creationId xmlns="" xmlns:a16="http://schemas.microsoft.com/office/drawing/2014/main" id="{C3D392D1-BDA7-FA46-919D-428FD8FCC2D7}"/>
              </a:ext>
            </a:extLst>
          </p:cNvPr>
          <p:cNvSpPr>
            <a:spLocks noGrp="1"/>
          </p:cNvSpPr>
          <p:nvPr>
            <p:ph type="title"/>
          </p:nvPr>
        </p:nvSpPr>
        <p:spPr>
          <a:xfrm>
            <a:off x="1112884" y="1607107"/>
            <a:ext cx="18438641" cy="935665"/>
          </a:xfrm>
        </p:spPr>
        <p:txBody>
          <a:bodyPr/>
          <a:lstStyle/>
          <a:p>
            <a:r>
              <a:rPr lang="en-US" dirty="0">
                <a:solidFill>
                  <a:schemeClr val="bg1"/>
                </a:solidFill>
              </a:rPr>
              <a:t>European Current Affairs/ Current Perception of the EU</a:t>
            </a:r>
            <a:endParaRPr lang="de-DE" dirty="0">
              <a:solidFill>
                <a:schemeClr val="bg1"/>
              </a:solidFill>
            </a:endParaRPr>
          </a:p>
        </p:txBody>
      </p:sp>
      <p:sp>
        <p:nvSpPr>
          <p:cNvPr id="21" name="SuBTITLE GOES HERE">
            <a:extLst>
              <a:ext uri="{FF2B5EF4-FFF2-40B4-BE49-F238E27FC236}">
                <a16:creationId xmlns="" xmlns:a16="http://schemas.microsoft.com/office/drawing/2014/main" id="{35871DBC-935A-2347-A21E-2565A12C9458}"/>
              </a:ext>
            </a:extLst>
          </p:cNvPr>
          <p:cNvSpPr txBox="1">
            <a:spLocks noGrp="1"/>
          </p:cNvSpPr>
          <p:nvPr>
            <p:ph type="body" sz="quarter" idx="14"/>
          </p:nvPr>
        </p:nvSpPr>
        <p:spPr>
          <a:xfrm>
            <a:off x="4836344" y="747149"/>
            <a:ext cx="14711312" cy="371281"/>
          </a:xfrm>
          <a:prstGeom prst="rect">
            <a:avLst/>
          </a:prstGeom>
        </p:spPr>
        <p:txBody>
          <a:bodyPr/>
          <a:lstStyle/>
          <a:p>
            <a:r>
              <a:rPr lang="fr-FR" sz="2400" dirty="0" smtClean="0"/>
              <a:t>analyse détaillée</a:t>
            </a:r>
            <a:endParaRPr lang="fr-FR" sz="2400" dirty="0"/>
          </a:p>
        </p:txBody>
      </p:sp>
      <p:sp>
        <p:nvSpPr>
          <p:cNvPr id="9" name="ZoneTexte 8">
            <a:extLst>
              <a:ext uri="{FF2B5EF4-FFF2-40B4-BE49-F238E27FC236}">
                <a16:creationId xmlns="" xmlns:a16="http://schemas.microsoft.com/office/drawing/2014/main" id="{C9FA69AC-CE85-7143-AB32-6EDEC5829621}"/>
              </a:ext>
            </a:extLst>
          </p:cNvPr>
          <p:cNvSpPr txBox="1"/>
          <p:nvPr/>
        </p:nvSpPr>
        <p:spPr>
          <a:xfrm>
            <a:off x="897443" y="12362917"/>
            <a:ext cx="7218945" cy="7598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algn="l"/>
            <a:r>
              <a:rPr lang="fr-FR" sz="2000" dirty="0">
                <a:latin typeface="Avenir Next Ultra Light" panose="020B0203020202020204" pitchFamily="34" charset="77"/>
              </a:rPr>
              <a:t>Christophe Gervasi –  Rapport qualitatif  - Construire un Nous européen – Juillet 2021</a:t>
            </a:r>
          </a:p>
        </p:txBody>
      </p:sp>
      <p:pic>
        <p:nvPicPr>
          <p:cNvPr id="10" name="Image 9"/>
          <p:cNvPicPr>
            <a:picLocks noChangeAspect="1"/>
          </p:cNvPicPr>
          <p:nvPr/>
        </p:nvPicPr>
        <p:blipFill rotWithShape="1">
          <a:blip r:embed="rId2"/>
          <a:srcRect t="18883" b="18467"/>
          <a:stretch/>
        </p:blipFill>
        <p:spPr>
          <a:xfrm>
            <a:off x="19551526" y="500510"/>
            <a:ext cx="2143125" cy="1472669"/>
          </a:xfrm>
          <a:prstGeom prst="rect">
            <a:avLst/>
          </a:prstGeom>
        </p:spPr>
      </p:pic>
      <p:pic>
        <p:nvPicPr>
          <p:cNvPr id="11" name="Image 10"/>
          <p:cNvPicPr>
            <a:picLocks noChangeAspect="1"/>
          </p:cNvPicPr>
          <p:nvPr/>
        </p:nvPicPr>
        <p:blipFill>
          <a:blip r:embed="rId3"/>
          <a:stretch>
            <a:fillRect/>
          </a:stretch>
        </p:blipFill>
        <p:spPr>
          <a:xfrm>
            <a:off x="21704426" y="500510"/>
            <a:ext cx="2143125" cy="1472669"/>
          </a:xfrm>
          <a:prstGeom prst="rect">
            <a:avLst/>
          </a:prstGeom>
        </p:spPr>
      </p:pic>
      <p:sp>
        <p:nvSpPr>
          <p:cNvPr id="22" name="Foliennummernplatzhalter 1"/>
          <p:cNvSpPr txBox="1">
            <a:spLocks noGrp="1"/>
          </p:cNvSpPr>
          <p:nvPr/>
        </p:nvSpPr>
        <p:spPr bwMode="auto">
          <a:xfrm>
            <a:off x="14640414" y="9368627"/>
            <a:ext cx="1905000" cy="25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a:solidFill>
                  <a:schemeClr val="tx1"/>
                </a:solidFill>
                <a:latin typeface="Arial" charset="0"/>
                <a:ea typeface="ＭＳ Ｐゴシック" pitchFamily="34" charset="-128"/>
              </a:defRPr>
            </a:lvl1pPr>
            <a:lvl2pPr marL="742950" indent="-285750">
              <a:defRPr sz="2300">
                <a:solidFill>
                  <a:schemeClr val="tx1"/>
                </a:solidFill>
                <a:latin typeface="Arial" charset="0"/>
                <a:ea typeface="ＭＳ Ｐゴシック" pitchFamily="34" charset="-128"/>
              </a:defRPr>
            </a:lvl2pPr>
            <a:lvl3pPr marL="1143000" indent="-228600">
              <a:defRPr sz="2300">
                <a:solidFill>
                  <a:schemeClr val="tx1"/>
                </a:solidFill>
                <a:latin typeface="Arial" charset="0"/>
                <a:ea typeface="ＭＳ Ｐゴシック" pitchFamily="34" charset="-128"/>
              </a:defRPr>
            </a:lvl3pPr>
            <a:lvl4pPr marL="1600200" indent="-228600">
              <a:defRPr sz="2300">
                <a:solidFill>
                  <a:schemeClr val="tx1"/>
                </a:solidFill>
                <a:latin typeface="Arial" charset="0"/>
                <a:ea typeface="ＭＳ Ｐゴシック" pitchFamily="34" charset="-128"/>
              </a:defRPr>
            </a:lvl4pPr>
            <a:lvl5pPr marL="2057400" indent="-228600">
              <a:defRPr sz="23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3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3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3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300">
                <a:solidFill>
                  <a:schemeClr val="tx1"/>
                </a:solidFill>
                <a:latin typeface="Arial" charset="0"/>
                <a:ea typeface="ＭＳ Ｐゴシック" pitchFamily="34" charset="-128"/>
              </a:defRPr>
            </a:lvl9pPr>
          </a:lstStyle>
          <a:p>
            <a:pPr algn="r" eaLnBrk="1" hangingPunct="1"/>
            <a:fld id="{B705F44E-51DA-4B3E-B9BF-287A371233B9}" type="slidenum">
              <a:rPr lang="en-GB" altLang="de-DE" sz="900"/>
              <a:pPr algn="r" eaLnBrk="1" hangingPunct="1"/>
              <a:t>25</a:t>
            </a:fld>
            <a:endParaRPr lang="en-GB" altLang="de-DE" sz="900" dirty="0"/>
          </a:p>
        </p:txBody>
      </p:sp>
      <p:pic>
        <p:nvPicPr>
          <p:cNvPr id="23" name="Bild 6" descr="screenshot_17.png"/>
          <p:cNvPicPr>
            <a:picLocks noChangeAspect="1"/>
          </p:cNvPicPr>
          <p:nvPr/>
        </p:nvPicPr>
        <p:blipFill>
          <a:blip r:embed="rId4">
            <a:grayscl/>
            <a:extLst>
              <a:ext uri="{28A0092B-C50C-407E-A947-70E740481C1C}">
                <a14:useLocalDpi xmlns:a14="http://schemas.microsoft.com/office/drawing/2010/main" val="0"/>
              </a:ext>
            </a:extLst>
          </a:blip>
          <a:stretch>
            <a:fillRect/>
          </a:stretch>
        </p:blipFill>
        <p:spPr>
          <a:xfrm>
            <a:off x="4283241" y="4439234"/>
            <a:ext cx="12945979" cy="7058473"/>
          </a:xfrm>
          <a:prstGeom prst="rect">
            <a:avLst/>
          </a:prstGeom>
        </p:spPr>
      </p:pic>
      <p:sp>
        <p:nvSpPr>
          <p:cNvPr id="24" name="Rechteck 9"/>
          <p:cNvSpPr/>
          <p:nvPr/>
        </p:nvSpPr>
        <p:spPr>
          <a:xfrm>
            <a:off x="4283241" y="4417397"/>
            <a:ext cx="12975141" cy="7058473"/>
          </a:xfrm>
          <a:prstGeom prst="rect">
            <a:avLst/>
          </a:prstGeom>
          <a:gradFill flip="none" rotWithShape="1">
            <a:gsLst>
              <a:gs pos="0">
                <a:schemeClr val="bg1">
                  <a:alpha val="0"/>
                </a:schemeClr>
              </a:gs>
              <a:gs pos="71000">
                <a:schemeClr val="bg1"/>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30" name="Rechteck 16"/>
          <p:cNvSpPr/>
          <p:nvPr/>
        </p:nvSpPr>
        <p:spPr>
          <a:xfrm>
            <a:off x="794811" y="4820943"/>
            <a:ext cx="9961419" cy="2393208"/>
          </a:xfrm>
          <a:prstGeom prst="rect">
            <a:avLst/>
          </a:prstGeom>
          <a:solidFill>
            <a:schemeClr val="bg1"/>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3200" b="1" dirty="0" smtClean="0">
              <a:solidFill>
                <a:srgbClr val="000000"/>
              </a:solidFill>
            </a:endParaRPr>
          </a:p>
          <a:p>
            <a:r>
              <a:rPr lang="en-US" sz="3200" b="1" dirty="0" smtClean="0">
                <a:solidFill>
                  <a:srgbClr val="000000"/>
                </a:solidFill>
              </a:rPr>
              <a:t>Economy as a main purpose</a:t>
            </a:r>
          </a:p>
          <a:p>
            <a:r>
              <a:rPr lang="en-US" sz="3200" dirty="0" smtClean="0">
                <a:solidFill>
                  <a:srgbClr val="000000"/>
                </a:solidFill>
              </a:rPr>
              <a:t>More CDU leaning respondents identify the economy as main purpose of the EU. No other fields.</a:t>
            </a:r>
            <a:endParaRPr lang="en-US" sz="3200" dirty="0">
              <a:solidFill>
                <a:srgbClr val="000000"/>
              </a:solidFill>
            </a:endParaRPr>
          </a:p>
        </p:txBody>
      </p:sp>
      <p:sp>
        <p:nvSpPr>
          <p:cNvPr id="31" name="Rechteck 17"/>
          <p:cNvSpPr/>
          <p:nvPr/>
        </p:nvSpPr>
        <p:spPr>
          <a:xfrm>
            <a:off x="13397830" y="8901786"/>
            <a:ext cx="9673400" cy="1181071"/>
          </a:xfrm>
          <a:prstGeom prst="rect">
            <a:avLst/>
          </a:prstGeom>
          <a:solidFill>
            <a:schemeClr val="bg1"/>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3200" b="1" dirty="0" smtClean="0">
                <a:solidFill>
                  <a:srgbClr val="000000"/>
                </a:solidFill>
              </a:rPr>
              <a:t>Responsible for Public Goods</a:t>
            </a:r>
          </a:p>
          <a:p>
            <a:r>
              <a:rPr lang="en-US" sz="3200" dirty="0" smtClean="0">
                <a:solidFill>
                  <a:srgbClr val="000000"/>
                </a:solidFill>
              </a:rPr>
              <a:t>Environmental protection is considered an area where the EU makes sense – to make sure that all EU countries adhere to rules concerning the environment </a:t>
            </a:r>
            <a:endParaRPr lang="en-US" sz="3200" dirty="0">
              <a:solidFill>
                <a:srgbClr val="000000"/>
              </a:solidFill>
            </a:endParaRPr>
          </a:p>
        </p:txBody>
      </p:sp>
      <p:sp>
        <p:nvSpPr>
          <p:cNvPr id="33" name="Rechteck 18"/>
          <p:cNvSpPr/>
          <p:nvPr/>
        </p:nvSpPr>
        <p:spPr>
          <a:xfrm>
            <a:off x="14972646" y="7410801"/>
            <a:ext cx="6058554" cy="65702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i="1" dirty="0" smtClean="0">
                <a:solidFill>
                  <a:schemeClr val="bg1">
                    <a:lumMod val="50000"/>
                  </a:schemeClr>
                </a:solidFill>
              </a:rPr>
              <a:t>“</a:t>
            </a:r>
            <a:r>
              <a:rPr lang="en-US" sz="2000" i="1" dirty="0" smtClean="0">
                <a:solidFill>
                  <a:schemeClr val="bg1">
                    <a:lumMod val="50000"/>
                  </a:schemeClr>
                </a:solidFill>
              </a:rPr>
              <a:t>Plastic is reduced. For this they have to create a consensus. That‘s what the job of the EU parliament is, to make sure that everybody sticks to these rules.”</a:t>
            </a:r>
          </a:p>
        </p:txBody>
      </p:sp>
      <p:sp>
        <p:nvSpPr>
          <p:cNvPr id="34" name="Rechteck 19"/>
          <p:cNvSpPr/>
          <p:nvPr/>
        </p:nvSpPr>
        <p:spPr>
          <a:xfrm>
            <a:off x="1982396" y="9163812"/>
            <a:ext cx="5707896" cy="65702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i="1" dirty="0" smtClean="0">
                <a:solidFill>
                  <a:schemeClr val="bg1">
                    <a:lumMod val="50000"/>
                  </a:schemeClr>
                </a:solidFill>
              </a:rPr>
              <a:t>“The EU gets lost in other things than economic cooperation. What do gender issue matter on an European level? It only matters that we‘re economically strong so that everybody‘s doing fine”</a:t>
            </a:r>
          </a:p>
        </p:txBody>
      </p:sp>
      <p:sp>
        <p:nvSpPr>
          <p:cNvPr id="41" name="Rechteck 5"/>
          <p:cNvSpPr/>
          <p:nvPr/>
        </p:nvSpPr>
        <p:spPr>
          <a:xfrm>
            <a:off x="1334515" y="3096038"/>
            <a:ext cx="17531001" cy="90068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2800" b="1" dirty="0" smtClean="0">
                <a:solidFill>
                  <a:schemeClr val="tx1">
                    <a:lumMod val="85000"/>
                    <a:lumOff val="15000"/>
                  </a:schemeClr>
                </a:solidFill>
              </a:rPr>
              <a:t>When asked </a:t>
            </a:r>
            <a:r>
              <a:rPr lang="en-US" sz="2800" b="1" dirty="0">
                <a:solidFill>
                  <a:schemeClr val="tx1">
                    <a:lumMod val="85000"/>
                    <a:lumOff val="15000"/>
                  </a:schemeClr>
                </a:solidFill>
              </a:rPr>
              <a:t>about political events in Europe/ on the level of the European Union, respondents’ don’t remember many current affairs – but indicate some of their general feelings towards the EU</a:t>
            </a:r>
            <a:r>
              <a:rPr lang="is-IS" sz="2800" b="1" dirty="0">
                <a:solidFill>
                  <a:schemeClr val="tx1">
                    <a:lumMod val="85000"/>
                    <a:lumOff val="15000"/>
                  </a:schemeClr>
                </a:solidFill>
              </a:rPr>
              <a:t>…</a:t>
            </a:r>
            <a:endParaRPr lang="en-US" sz="2800" b="1" dirty="0">
              <a:solidFill>
                <a:schemeClr val="tx1">
                  <a:lumMod val="85000"/>
                  <a:lumOff val="15000"/>
                </a:schemeClr>
              </a:solidFill>
            </a:endParaRPr>
          </a:p>
          <a:p>
            <a:endParaRPr lang="en-US" sz="2800" dirty="0"/>
          </a:p>
        </p:txBody>
      </p:sp>
    </p:spTree>
    <p:extLst>
      <p:ext uri="{BB962C8B-B14F-4D97-AF65-F5344CB8AC3E}">
        <p14:creationId xmlns:p14="http://schemas.microsoft.com/office/powerpoint/2010/main" val="130098348"/>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 xmlns:a16="http://schemas.microsoft.com/office/drawing/2014/main" id="{9A3C046A-B3F5-9A42-B408-759E55BE4BE7}"/>
              </a:ext>
            </a:extLst>
          </p:cNvPr>
          <p:cNvSpPr>
            <a:spLocks noGrp="1"/>
          </p:cNvSpPr>
          <p:nvPr>
            <p:ph type="body" sz="quarter" idx="15"/>
          </p:nvPr>
        </p:nvSpPr>
        <p:spPr/>
        <p:txBody>
          <a:bodyPr/>
          <a:lstStyle/>
          <a:p>
            <a:endParaRPr lang="fr-FR" dirty="0"/>
          </a:p>
        </p:txBody>
      </p:sp>
      <p:sp>
        <p:nvSpPr>
          <p:cNvPr id="5" name="Espace réservé du texte 4">
            <a:extLst>
              <a:ext uri="{FF2B5EF4-FFF2-40B4-BE49-F238E27FC236}">
                <a16:creationId xmlns="" xmlns:a16="http://schemas.microsoft.com/office/drawing/2014/main" id="{81AA34F7-61BD-DE46-A618-3EEE7C67794C}"/>
              </a:ext>
            </a:extLst>
          </p:cNvPr>
          <p:cNvSpPr>
            <a:spLocks noGrp="1"/>
          </p:cNvSpPr>
          <p:nvPr>
            <p:ph type="body" sz="quarter" idx="16"/>
          </p:nvPr>
        </p:nvSpPr>
        <p:spPr/>
        <p:txBody>
          <a:bodyPr/>
          <a:lstStyle/>
          <a:p>
            <a:endParaRPr lang="fr-FR" dirty="0"/>
          </a:p>
        </p:txBody>
      </p:sp>
      <p:sp>
        <p:nvSpPr>
          <p:cNvPr id="885"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26</a:t>
            </a:fld>
            <a:endParaRPr dirty="0"/>
          </a:p>
        </p:txBody>
      </p:sp>
      <p:sp>
        <p:nvSpPr>
          <p:cNvPr id="19" name="Espace réservé du texte 2">
            <a:extLst>
              <a:ext uri="{FF2B5EF4-FFF2-40B4-BE49-F238E27FC236}">
                <a16:creationId xmlns="" xmlns:a16="http://schemas.microsoft.com/office/drawing/2014/main" id="{AB3789C9-0B28-4640-961A-BE451E50B0EF}"/>
              </a:ext>
            </a:extLst>
          </p:cNvPr>
          <p:cNvSpPr>
            <a:spLocks noGrp="1"/>
          </p:cNvSpPr>
          <p:nvPr>
            <p:ph type="body" sz="quarter" idx="13"/>
          </p:nvPr>
        </p:nvSpPr>
        <p:spPr>
          <a:xfrm>
            <a:off x="1275347" y="1630608"/>
            <a:ext cx="19418969" cy="793703"/>
          </a:xfrm>
        </p:spPr>
        <p:txBody>
          <a:bodyPr/>
          <a:lstStyle/>
          <a:p>
            <a:endParaRPr lang="fr-FR" dirty="0"/>
          </a:p>
        </p:txBody>
      </p:sp>
      <p:sp>
        <p:nvSpPr>
          <p:cNvPr id="20" name="Titre 1">
            <a:extLst>
              <a:ext uri="{FF2B5EF4-FFF2-40B4-BE49-F238E27FC236}">
                <a16:creationId xmlns="" xmlns:a16="http://schemas.microsoft.com/office/drawing/2014/main" id="{C3D392D1-BDA7-FA46-919D-428FD8FCC2D7}"/>
              </a:ext>
            </a:extLst>
          </p:cNvPr>
          <p:cNvSpPr>
            <a:spLocks noGrp="1"/>
          </p:cNvSpPr>
          <p:nvPr>
            <p:ph type="title"/>
          </p:nvPr>
        </p:nvSpPr>
        <p:spPr>
          <a:xfrm>
            <a:off x="1112884" y="1607107"/>
            <a:ext cx="18438641" cy="935665"/>
          </a:xfrm>
        </p:spPr>
        <p:txBody>
          <a:bodyPr/>
          <a:lstStyle/>
          <a:p>
            <a:r>
              <a:rPr lang="en-US" dirty="0">
                <a:solidFill>
                  <a:schemeClr val="bg1"/>
                </a:solidFill>
              </a:rPr>
              <a:t>European Current Affairs/ Current Perception of the EU</a:t>
            </a:r>
            <a:endParaRPr lang="de-DE" dirty="0">
              <a:solidFill>
                <a:schemeClr val="bg1"/>
              </a:solidFill>
            </a:endParaRPr>
          </a:p>
        </p:txBody>
      </p:sp>
      <p:sp>
        <p:nvSpPr>
          <p:cNvPr id="21" name="SuBTITLE GOES HERE">
            <a:extLst>
              <a:ext uri="{FF2B5EF4-FFF2-40B4-BE49-F238E27FC236}">
                <a16:creationId xmlns="" xmlns:a16="http://schemas.microsoft.com/office/drawing/2014/main" id="{35871DBC-935A-2347-A21E-2565A12C9458}"/>
              </a:ext>
            </a:extLst>
          </p:cNvPr>
          <p:cNvSpPr txBox="1">
            <a:spLocks noGrp="1"/>
          </p:cNvSpPr>
          <p:nvPr>
            <p:ph type="body" sz="quarter" idx="14"/>
          </p:nvPr>
        </p:nvSpPr>
        <p:spPr>
          <a:xfrm>
            <a:off x="4836344" y="747149"/>
            <a:ext cx="14711312" cy="371281"/>
          </a:xfrm>
          <a:prstGeom prst="rect">
            <a:avLst/>
          </a:prstGeom>
        </p:spPr>
        <p:txBody>
          <a:bodyPr/>
          <a:lstStyle/>
          <a:p>
            <a:r>
              <a:rPr lang="fr-FR" sz="2400" dirty="0" smtClean="0"/>
              <a:t>analyse détaillée</a:t>
            </a:r>
            <a:endParaRPr lang="fr-FR" sz="2400" dirty="0"/>
          </a:p>
        </p:txBody>
      </p:sp>
      <p:sp>
        <p:nvSpPr>
          <p:cNvPr id="9" name="ZoneTexte 8">
            <a:extLst>
              <a:ext uri="{FF2B5EF4-FFF2-40B4-BE49-F238E27FC236}">
                <a16:creationId xmlns="" xmlns:a16="http://schemas.microsoft.com/office/drawing/2014/main" id="{C9FA69AC-CE85-7143-AB32-6EDEC5829621}"/>
              </a:ext>
            </a:extLst>
          </p:cNvPr>
          <p:cNvSpPr txBox="1"/>
          <p:nvPr/>
        </p:nvSpPr>
        <p:spPr>
          <a:xfrm>
            <a:off x="897443" y="12362917"/>
            <a:ext cx="7218945" cy="7598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algn="l"/>
            <a:r>
              <a:rPr lang="fr-FR" sz="2000" dirty="0">
                <a:latin typeface="Avenir Next Ultra Light" panose="020B0203020202020204" pitchFamily="34" charset="77"/>
              </a:rPr>
              <a:t>Christophe Gervasi –  Rapport qualitatif  - Construire un Nous européen – Juillet 2021</a:t>
            </a:r>
          </a:p>
        </p:txBody>
      </p:sp>
      <p:pic>
        <p:nvPicPr>
          <p:cNvPr id="10" name="Image 9"/>
          <p:cNvPicPr>
            <a:picLocks noChangeAspect="1"/>
          </p:cNvPicPr>
          <p:nvPr/>
        </p:nvPicPr>
        <p:blipFill rotWithShape="1">
          <a:blip r:embed="rId2"/>
          <a:srcRect t="18883" b="18467"/>
          <a:stretch/>
        </p:blipFill>
        <p:spPr>
          <a:xfrm>
            <a:off x="19551526" y="500510"/>
            <a:ext cx="2143125" cy="1472669"/>
          </a:xfrm>
          <a:prstGeom prst="rect">
            <a:avLst/>
          </a:prstGeom>
        </p:spPr>
      </p:pic>
      <p:pic>
        <p:nvPicPr>
          <p:cNvPr id="11" name="Image 10"/>
          <p:cNvPicPr>
            <a:picLocks noChangeAspect="1"/>
          </p:cNvPicPr>
          <p:nvPr/>
        </p:nvPicPr>
        <p:blipFill>
          <a:blip r:embed="rId3"/>
          <a:stretch>
            <a:fillRect/>
          </a:stretch>
        </p:blipFill>
        <p:spPr>
          <a:xfrm>
            <a:off x="21704426" y="500510"/>
            <a:ext cx="2143125" cy="1472669"/>
          </a:xfrm>
          <a:prstGeom prst="rect">
            <a:avLst/>
          </a:prstGeom>
        </p:spPr>
      </p:pic>
      <p:pic>
        <p:nvPicPr>
          <p:cNvPr id="23" name="Bild 6" descr="screenshot_17.png"/>
          <p:cNvPicPr>
            <a:picLocks noChangeAspect="1"/>
          </p:cNvPicPr>
          <p:nvPr/>
        </p:nvPicPr>
        <p:blipFill>
          <a:blip r:embed="rId4">
            <a:grayscl/>
            <a:extLst>
              <a:ext uri="{28A0092B-C50C-407E-A947-70E740481C1C}">
                <a14:useLocalDpi xmlns:a14="http://schemas.microsoft.com/office/drawing/2010/main" val="0"/>
              </a:ext>
            </a:extLst>
          </a:blip>
          <a:stretch>
            <a:fillRect/>
          </a:stretch>
        </p:blipFill>
        <p:spPr>
          <a:xfrm>
            <a:off x="6077205" y="4360526"/>
            <a:ext cx="10887321" cy="6227263"/>
          </a:xfrm>
          <a:prstGeom prst="rect">
            <a:avLst/>
          </a:prstGeom>
        </p:spPr>
      </p:pic>
      <p:sp>
        <p:nvSpPr>
          <p:cNvPr id="24" name="Rechteck 9"/>
          <p:cNvSpPr/>
          <p:nvPr/>
        </p:nvSpPr>
        <p:spPr>
          <a:xfrm>
            <a:off x="6077204" y="4360526"/>
            <a:ext cx="10887321" cy="6227263"/>
          </a:xfrm>
          <a:prstGeom prst="rect">
            <a:avLst/>
          </a:prstGeom>
          <a:gradFill flip="none" rotWithShape="1">
            <a:gsLst>
              <a:gs pos="0">
                <a:schemeClr val="bg1">
                  <a:alpha val="0"/>
                </a:schemeClr>
              </a:gs>
              <a:gs pos="71000">
                <a:schemeClr val="bg1"/>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25" name="Rechteck 11"/>
          <p:cNvSpPr/>
          <p:nvPr/>
        </p:nvSpPr>
        <p:spPr>
          <a:xfrm>
            <a:off x="897443" y="4457477"/>
            <a:ext cx="8418699" cy="2166595"/>
          </a:xfrm>
          <a:prstGeom prst="rect">
            <a:avLst/>
          </a:prstGeom>
          <a:solidFill>
            <a:schemeClr val="bg1"/>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2400" b="1" dirty="0" smtClean="0">
                <a:solidFill>
                  <a:srgbClr val="000000"/>
                </a:solidFill>
              </a:rPr>
              <a:t>Inefficient </a:t>
            </a:r>
          </a:p>
          <a:p>
            <a:r>
              <a:rPr lang="en-US" sz="2400" dirty="0" smtClean="0">
                <a:solidFill>
                  <a:srgbClr val="000000"/>
                </a:solidFill>
              </a:rPr>
              <a:t>Corona/ Vaccine management is considered highly inefficient and doesn't lead to  results that is beneficiary for all EU members (failed to acquire enough vaccine)</a:t>
            </a:r>
            <a:endParaRPr lang="en-US" sz="2400" dirty="0">
              <a:solidFill>
                <a:srgbClr val="000000"/>
              </a:solidFill>
            </a:endParaRPr>
          </a:p>
        </p:txBody>
      </p:sp>
      <p:sp>
        <p:nvSpPr>
          <p:cNvPr id="26" name="Rechteck 12"/>
          <p:cNvSpPr/>
          <p:nvPr/>
        </p:nvSpPr>
        <p:spPr>
          <a:xfrm>
            <a:off x="2580082" y="8656885"/>
            <a:ext cx="8932964" cy="2326123"/>
          </a:xfrm>
          <a:prstGeom prst="rect">
            <a:avLst/>
          </a:prstGeom>
          <a:solidFill>
            <a:schemeClr val="bg1"/>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2400" b="1" dirty="0" smtClean="0">
                <a:solidFill>
                  <a:srgbClr val="000000"/>
                </a:solidFill>
              </a:rPr>
              <a:t>Unfair</a:t>
            </a:r>
          </a:p>
          <a:p>
            <a:r>
              <a:rPr lang="en-US" sz="2400" dirty="0" smtClean="0">
                <a:solidFill>
                  <a:srgbClr val="000000"/>
                </a:solidFill>
              </a:rPr>
              <a:t>More right wing respondents feel the EU treats Germany unfair – makes Germany pay more while keeping the country in a disadvantageous position (e.g. because taxes are high in Germany and lower elsewhere) </a:t>
            </a:r>
            <a:endParaRPr lang="en-US" sz="2400" dirty="0">
              <a:solidFill>
                <a:srgbClr val="000000"/>
              </a:solidFill>
            </a:endParaRPr>
          </a:p>
        </p:txBody>
      </p:sp>
      <p:sp>
        <p:nvSpPr>
          <p:cNvPr id="27" name="Rechteck 13"/>
          <p:cNvSpPr/>
          <p:nvPr/>
        </p:nvSpPr>
        <p:spPr>
          <a:xfrm>
            <a:off x="5125453" y="6763475"/>
            <a:ext cx="4621877" cy="65702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i="1" dirty="0" smtClean="0">
                <a:solidFill>
                  <a:schemeClr val="bg1">
                    <a:lumMod val="50000"/>
                  </a:schemeClr>
                </a:solidFill>
              </a:rPr>
              <a:t>“The British managed to vaccinate quickly because they left the EU</a:t>
            </a:r>
            <a:r>
              <a:rPr lang="is-IS" sz="2000" i="1" dirty="0" smtClean="0">
                <a:solidFill>
                  <a:schemeClr val="bg1">
                    <a:lumMod val="50000"/>
                  </a:schemeClr>
                </a:solidFill>
              </a:rPr>
              <a:t>…”</a:t>
            </a:r>
            <a:endParaRPr lang="en-US" sz="2000" i="1" dirty="0" smtClean="0">
              <a:solidFill>
                <a:schemeClr val="bg1">
                  <a:lumMod val="50000"/>
                </a:schemeClr>
              </a:solidFill>
            </a:endParaRPr>
          </a:p>
        </p:txBody>
      </p:sp>
      <p:sp>
        <p:nvSpPr>
          <p:cNvPr id="28" name="Rechteck 14"/>
          <p:cNvSpPr/>
          <p:nvPr/>
        </p:nvSpPr>
        <p:spPr>
          <a:xfrm>
            <a:off x="11833975" y="9578470"/>
            <a:ext cx="5858042" cy="65702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i="1" dirty="0" smtClean="0">
                <a:solidFill>
                  <a:schemeClr val="bg1">
                    <a:lumMod val="50000"/>
                  </a:schemeClr>
                </a:solidFill>
              </a:rPr>
              <a:t>“Everything should be the same in all EU countries. At the moment we pay the highest taxes in Germany that‘s not fun anymore. Germany is financing everything.”</a:t>
            </a:r>
          </a:p>
        </p:txBody>
      </p:sp>
      <p:sp>
        <p:nvSpPr>
          <p:cNvPr id="29" name="Rechteck 15"/>
          <p:cNvSpPr/>
          <p:nvPr/>
        </p:nvSpPr>
        <p:spPr>
          <a:xfrm>
            <a:off x="14971900" y="4847379"/>
            <a:ext cx="8023690" cy="1776693"/>
          </a:xfrm>
          <a:prstGeom prst="rect">
            <a:avLst/>
          </a:prstGeom>
          <a:solidFill>
            <a:schemeClr val="bg1"/>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2400" b="1" dirty="0" smtClean="0">
                <a:solidFill>
                  <a:srgbClr val="000000"/>
                </a:solidFill>
              </a:rPr>
              <a:t>Absurd Regulations</a:t>
            </a:r>
          </a:p>
          <a:p>
            <a:r>
              <a:rPr lang="en-US" sz="2400" dirty="0">
                <a:solidFill>
                  <a:srgbClr val="000000"/>
                </a:solidFill>
              </a:rPr>
              <a:t>Right leaning participants highlight that the European </a:t>
            </a:r>
            <a:r>
              <a:rPr lang="en-US" sz="2400" dirty="0" smtClean="0">
                <a:solidFill>
                  <a:srgbClr val="000000"/>
                </a:solidFill>
              </a:rPr>
              <a:t>Union is </a:t>
            </a:r>
            <a:r>
              <a:rPr lang="en-US" sz="2400" dirty="0">
                <a:solidFill>
                  <a:srgbClr val="000000"/>
                </a:solidFill>
              </a:rPr>
              <a:t>concerned with more grotesque regulations: </a:t>
            </a:r>
            <a:r>
              <a:rPr lang="en-US" sz="2400" dirty="0" smtClean="0">
                <a:solidFill>
                  <a:srgbClr val="000000"/>
                </a:solidFill>
              </a:rPr>
              <a:t>e.g. the bendness </a:t>
            </a:r>
            <a:r>
              <a:rPr lang="en-US" sz="2400" dirty="0">
                <a:solidFill>
                  <a:srgbClr val="000000"/>
                </a:solidFill>
              </a:rPr>
              <a:t>of cucumbers, the color of fries</a:t>
            </a:r>
            <a:r>
              <a:rPr lang="en-US" sz="2400" dirty="0" smtClean="0">
                <a:solidFill>
                  <a:srgbClr val="000000"/>
                </a:solidFill>
              </a:rPr>
              <a:t>.</a:t>
            </a:r>
            <a:endParaRPr lang="en-US" sz="2400" b="1" i="1" dirty="0">
              <a:solidFill>
                <a:schemeClr val="bg2"/>
              </a:solidFill>
            </a:endParaRPr>
          </a:p>
          <a:p>
            <a:endParaRPr lang="en-US" sz="2400" dirty="0">
              <a:solidFill>
                <a:srgbClr val="000000"/>
              </a:solidFill>
            </a:endParaRPr>
          </a:p>
        </p:txBody>
      </p:sp>
      <p:sp>
        <p:nvSpPr>
          <p:cNvPr id="36" name="Rechteck 20"/>
          <p:cNvSpPr/>
          <p:nvPr/>
        </p:nvSpPr>
        <p:spPr>
          <a:xfrm>
            <a:off x="16058137" y="6985235"/>
            <a:ext cx="5334011" cy="65702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indent="0" algn="ctr">
              <a:buNone/>
            </a:pPr>
            <a:r>
              <a:rPr lang="en-US" sz="2000" i="1" dirty="0" smtClean="0">
                <a:solidFill>
                  <a:schemeClr val="bg2">
                    <a:lumMod val="50000"/>
                  </a:schemeClr>
                </a:solidFill>
              </a:rPr>
              <a:t>“You </a:t>
            </a:r>
            <a:r>
              <a:rPr lang="en-US" sz="2000" i="1" dirty="0">
                <a:solidFill>
                  <a:schemeClr val="bg2">
                    <a:lumMod val="50000"/>
                  </a:schemeClr>
                </a:solidFill>
              </a:rPr>
              <a:t>don’t hear much from the European Union only crazy thing like when the cucumbers are considered too bent or the fries as too dark.”</a:t>
            </a:r>
          </a:p>
        </p:txBody>
      </p:sp>
      <p:sp>
        <p:nvSpPr>
          <p:cNvPr id="32" name="Rechteck 5"/>
          <p:cNvSpPr/>
          <p:nvPr/>
        </p:nvSpPr>
        <p:spPr>
          <a:xfrm>
            <a:off x="342382" y="3072883"/>
            <a:ext cx="17608557" cy="90068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2800" b="1" dirty="0">
                <a:solidFill>
                  <a:schemeClr val="tx1">
                    <a:lumMod val="85000"/>
                    <a:lumOff val="15000"/>
                  </a:schemeClr>
                </a:solidFill>
              </a:rPr>
              <a:t>When asked about political events in Europe/ on the level of the European Union, respondents’ don’t remember many current affairs – but indicate some of their general feelings towards the EU</a:t>
            </a:r>
            <a:r>
              <a:rPr lang="is-IS" sz="2800" b="1" dirty="0">
                <a:solidFill>
                  <a:schemeClr val="tx1">
                    <a:lumMod val="85000"/>
                    <a:lumOff val="15000"/>
                  </a:schemeClr>
                </a:solidFill>
              </a:rPr>
              <a:t>…</a:t>
            </a:r>
            <a:endParaRPr lang="en-US" sz="2800" b="1" dirty="0">
              <a:solidFill>
                <a:schemeClr val="tx1">
                  <a:lumMod val="85000"/>
                  <a:lumOff val="15000"/>
                </a:schemeClr>
              </a:solidFill>
            </a:endParaRPr>
          </a:p>
        </p:txBody>
      </p:sp>
    </p:spTree>
    <p:extLst>
      <p:ext uri="{BB962C8B-B14F-4D97-AF65-F5344CB8AC3E}">
        <p14:creationId xmlns:p14="http://schemas.microsoft.com/office/powerpoint/2010/main" val="118099361"/>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 xmlns:a16="http://schemas.microsoft.com/office/drawing/2014/main" id="{9A3C046A-B3F5-9A42-B408-759E55BE4BE7}"/>
              </a:ext>
            </a:extLst>
          </p:cNvPr>
          <p:cNvSpPr>
            <a:spLocks noGrp="1"/>
          </p:cNvSpPr>
          <p:nvPr>
            <p:ph type="body" sz="quarter" idx="15"/>
          </p:nvPr>
        </p:nvSpPr>
        <p:spPr/>
        <p:txBody>
          <a:bodyPr/>
          <a:lstStyle/>
          <a:p>
            <a:endParaRPr lang="fr-FR" dirty="0"/>
          </a:p>
        </p:txBody>
      </p:sp>
      <p:sp>
        <p:nvSpPr>
          <p:cNvPr id="5" name="Espace réservé du texte 4">
            <a:extLst>
              <a:ext uri="{FF2B5EF4-FFF2-40B4-BE49-F238E27FC236}">
                <a16:creationId xmlns="" xmlns:a16="http://schemas.microsoft.com/office/drawing/2014/main" id="{81AA34F7-61BD-DE46-A618-3EEE7C67794C}"/>
              </a:ext>
            </a:extLst>
          </p:cNvPr>
          <p:cNvSpPr>
            <a:spLocks noGrp="1"/>
          </p:cNvSpPr>
          <p:nvPr>
            <p:ph type="body" sz="quarter" idx="16"/>
          </p:nvPr>
        </p:nvSpPr>
        <p:spPr/>
        <p:txBody>
          <a:bodyPr/>
          <a:lstStyle/>
          <a:p>
            <a:endParaRPr lang="fr-FR" dirty="0"/>
          </a:p>
        </p:txBody>
      </p:sp>
      <p:sp>
        <p:nvSpPr>
          <p:cNvPr id="885"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27</a:t>
            </a:fld>
            <a:endParaRPr dirty="0"/>
          </a:p>
        </p:txBody>
      </p:sp>
      <p:sp>
        <p:nvSpPr>
          <p:cNvPr id="19" name="Espace réservé du texte 2">
            <a:extLst>
              <a:ext uri="{FF2B5EF4-FFF2-40B4-BE49-F238E27FC236}">
                <a16:creationId xmlns="" xmlns:a16="http://schemas.microsoft.com/office/drawing/2014/main" id="{AB3789C9-0B28-4640-961A-BE451E50B0EF}"/>
              </a:ext>
            </a:extLst>
          </p:cNvPr>
          <p:cNvSpPr>
            <a:spLocks noGrp="1"/>
          </p:cNvSpPr>
          <p:nvPr>
            <p:ph type="body" sz="quarter" idx="13"/>
          </p:nvPr>
        </p:nvSpPr>
        <p:spPr>
          <a:xfrm>
            <a:off x="1275347" y="1630608"/>
            <a:ext cx="19418969" cy="793703"/>
          </a:xfrm>
        </p:spPr>
        <p:txBody>
          <a:bodyPr/>
          <a:lstStyle/>
          <a:p>
            <a:endParaRPr lang="fr-FR" dirty="0"/>
          </a:p>
        </p:txBody>
      </p:sp>
      <p:sp>
        <p:nvSpPr>
          <p:cNvPr id="20" name="Titre 1">
            <a:extLst>
              <a:ext uri="{FF2B5EF4-FFF2-40B4-BE49-F238E27FC236}">
                <a16:creationId xmlns="" xmlns:a16="http://schemas.microsoft.com/office/drawing/2014/main" id="{C3D392D1-BDA7-FA46-919D-428FD8FCC2D7}"/>
              </a:ext>
            </a:extLst>
          </p:cNvPr>
          <p:cNvSpPr>
            <a:spLocks noGrp="1"/>
          </p:cNvSpPr>
          <p:nvPr>
            <p:ph type="title"/>
          </p:nvPr>
        </p:nvSpPr>
        <p:spPr>
          <a:xfrm>
            <a:off x="1112884" y="1607107"/>
            <a:ext cx="18438641" cy="935665"/>
          </a:xfrm>
        </p:spPr>
        <p:txBody>
          <a:bodyPr/>
          <a:lstStyle/>
          <a:p>
            <a:r>
              <a:rPr lang="en-US" dirty="0">
                <a:solidFill>
                  <a:schemeClr val="bg1"/>
                </a:solidFill>
              </a:rPr>
              <a:t>European Institutions</a:t>
            </a:r>
            <a:endParaRPr lang="de-DE" dirty="0">
              <a:solidFill>
                <a:schemeClr val="bg1"/>
              </a:solidFill>
            </a:endParaRPr>
          </a:p>
        </p:txBody>
      </p:sp>
      <p:sp>
        <p:nvSpPr>
          <p:cNvPr id="21" name="SuBTITLE GOES HERE">
            <a:extLst>
              <a:ext uri="{FF2B5EF4-FFF2-40B4-BE49-F238E27FC236}">
                <a16:creationId xmlns="" xmlns:a16="http://schemas.microsoft.com/office/drawing/2014/main" id="{35871DBC-935A-2347-A21E-2565A12C9458}"/>
              </a:ext>
            </a:extLst>
          </p:cNvPr>
          <p:cNvSpPr txBox="1">
            <a:spLocks noGrp="1"/>
          </p:cNvSpPr>
          <p:nvPr>
            <p:ph type="body" sz="quarter" idx="14"/>
          </p:nvPr>
        </p:nvSpPr>
        <p:spPr>
          <a:xfrm>
            <a:off x="4836344" y="747149"/>
            <a:ext cx="14711312" cy="371281"/>
          </a:xfrm>
          <a:prstGeom prst="rect">
            <a:avLst/>
          </a:prstGeom>
        </p:spPr>
        <p:txBody>
          <a:bodyPr/>
          <a:lstStyle/>
          <a:p>
            <a:r>
              <a:rPr lang="fr-FR" sz="2400" dirty="0" smtClean="0"/>
              <a:t>analyse détaillée</a:t>
            </a:r>
            <a:endParaRPr lang="fr-FR" sz="2400" dirty="0"/>
          </a:p>
        </p:txBody>
      </p:sp>
      <p:sp>
        <p:nvSpPr>
          <p:cNvPr id="9" name="ZoneTexte 8">
            <a:extLst>
              <a:ext uri="{FF2B5EF4-FFF2-40B4-BE49-F238E27FC236}">
                <a16:creationId xmlns="" xmlns:a16="http://schemas.microsoft.com/office/drawing/2014/main" id="{C9FA69AC-CE85-7143-AB32-6EDEC5829621}"/>
              </a:ext>
            </a:extLst>
          </p:cNvPr>
          <p:cNvSpPr txBox="1"/>
          <p:nvPr/>
        </p:nvSpPr>
        <p:spPr>
          <a:xfrm>
            <a:off x="897443" y="12362917"/>
            <a:ext cx="7218945" cy="7598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algn="l"/>
            <a:r>
              <a:rPr lang="fr-FR" sz="2000" dirty="0">
                <a:latin typeface="Avenir Next Ultra Light" panose="020B0203020202020204" pitchFamily="34" charset="77"/>
              </a:rPr>
              <a:t>Christophe Gervasi –  Rapport qualitatif  - Construire un Nous européen – Juillet 2021</a:t>
            </a:r>
          </a:p>
        </p:txBody>
      </p:sp>
      <p:pic>
        <p:nvPicPr>
          <p:cNvPr id="10" name="Image 9"/>
          <p:cNvPicPr>
            <a:picLocks noChangeAspect="1"/>
          </p:cNvPicPr>
          <p:nvPr/>
        </p:nvPicPr>
        <p:blipFill rotWithShape="1">
          <a:blip r:embed="rId2"/>
          <a:srcRect t="18883" b="18467"/>
          <a:stretch/>
        </p:blipFill>
        <p:spPr>
          <a:xfrm>
            <a:off x="19551526" y="500510"/>
            <a:ext cx="2143125" cy="1472669"/>
          </a:xfrm>
          <a:prstGeom prst="rect">
            <a:avLst/>
          </a:prstGeom>
        </p:spPr>
      </p:pic>
      <p:pic>
        <p:nvPicPr>
          <p:cNvPr id="11" name="Image 10"/>
          <p:cNvPicPr>
            <a:picLocks noChangeAspect="1"/>
          </p:cNvPicPr>
          <p:nvPr/>
        </p:nvPicPr>
        <p:blipFill>
          <a:blip r:embed="rId3"/>
          <a:stretch>
            <a:fillRect/>
          </a:stretch>
        </p:blipFill>
        <p:spPr>
          <a:xfrm>
            <a:off x="21704426" y="500510"/>
            <a:ext cx="2143125" cy="1472669"/>
          </a:xfrm>
          <a:prstGeom prst="rect">
            <a:avLst/>
          </a:prstGeom>
        </p:spPr>
      </p:pic>
      <p:sp>
        <p:nvSpPr>
          <p:cNvPr id="32" name="Rechteck 5"/>
          <p:cNvSpPr/>
          <p:nvPr/>
        </p:nvSpPr>
        <p:spPr>
          <a:xfrm>
            <a:off x="8116388" y="2996893"/>
            <a:ext cx="15112402" cy="90068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2800" b="1" dirty="0">
                <a:solidFill>
                  <a:schemeClr val="bg2">
                    <a:lumMod val="25000"/>
                  </a:schemeClr>
                </a:solidFill>
              </a:rPr>
              <a:t>Questions about the European Parliament and it’s role are met with some silence – knowledge about the details of European political institutions appears sparse.</a:t>
            </a:r>
          </a:p>
          <a:p>
            <a:endParaRPr lang="en-US" sz="2800" dirty="0">
              <a:solidFill>
                <a:schemeClr val="bg2">
                  <a:lumMod val="25000"/>
                </a:schemeClr>
              </a:solidFill>
            </a:endParaRPr>
          </a:p>
          <a:p>
            <a:r>
              <a:rPr lang="en-US" sz="2800" dirty="0">
                <a:solidFill>
                  <a:schemeClr val="bg2">
                    <a:lumMod val="25000"/>
                  </a:schemeClr>
                </a:solidFill>
              </a:rPr>
              <a:t>The European parliament is considered</a:t>
            </a:r>
            <a:r>
              <a:rPr lang="is-IS" sz="2800" dirty="0">
                <a:solidFill>
                  <a:schemeClr val="bg2">
                    <a:lumMod val="25000"/>
                  </a:schemeClr>
                </a:solidFill>
              </a:rPr>
              <a:t>…</a:t>
            </a:r>
          </a:p>
          <a:p>
            <a:r>
              <a:rPr lang="is-IS" sz="2800" dirty="0">
                <a:solidFill>
                  <a:schemeClr val="bg2">
                    <a:lumMod val="25000"/>
                  </a:schemeClr>
                </a:solidFill>
              </a:rPr>
              <a:t>…</a:t>
            </a:r>
            <a:r>
              <a:rPr lang="en-US" sz="2800" dirty="0">
                <a:solidFill>
                  <a:schemeClr val="bg2">
                    <a:lumMod val="25000"/>
                  </a:schemeClr>
                </a:solidFill>
              </a:rPr>
              <a:t>a legislative body, creating laws that apply to all of Europe.</a:t>
            </a:r>
          </a:p>
          <a:p>
            <a:r>
              <a:rPr lang="is-IS" sz="2800" dirty="0">
                <a:solidFill>
                  <a:schemeClr val="bg2">
                    <a:lumMod val="25000"/>
                  </a:schemeClr>
                </a:solidFill>
              </a:rPr>
              <a:t>... monitoring whether member states comply with membership terms and meet membership criteria</a:t>
            </a:r>
          </a:p>
          <a:p>
            <a:endParaRPr lang="is-IS" sz="2800" dirty="0">
              <a:solidFill>
                <a:schemeClr val="bg2">
                  <a:lumMod val="25000"/>
                </a:schemeClr>
              </a:solidFill>
            </a:endParaRPr>
          </a:p>
          <a:p>
            <a:r>
              <a:rPr lang="is-IS" sz="2800" dirty="0">
                <a:solidFill>
                  <a:schemeClr val="bg2">
                    <a:lumMod val="25000"/>
                  </a:schemeClr>
                </a:solidFill>
              </a:rPr>
              <a:t>Generally respondents </a:t>
            </a:r>
            <a:r>
              <a:rPr lang="en-US" sz="2800" dirty="0">
                <a:solidFill>
                  <a:schemeClr val="bg2">
                    <a:lumMod val="25000"/>
                  </a:schemeClr>
                </a:solidFill>
              </a:rPr>
              <a:t>claim to not hear much from the European Union – it’s acting in the background/ outside the public’s eye.</a:t>
            </a:r>
          </a:p>
          <a:p>
            <a:r>
              <a:rPr lang="en-US" sz="2800" dirty="0">
                <a:solidFill>
                  <a:schemeClr val="bg2">
                    <a:lumMod val="25000"/>
                  </a:schemeClr>
                </a:solidFill>
              </a:rPr>
              <a:t>Politicians appear to be “deported” to the European Parliament after their careers in their home countries have ended. </a:t>
            </a:r>
          </a:p>
          <a:p>
            <a:pPr>
              <a:lnSpc>
                <a:spcPct val="50000"/>
              </a:lnSpc>
            </a:pPr>
            <a:endParaRPr lang="en-US" sz="1200" b="1" i="1" dirty="0">
              <a:solidFill>
                <a:schemeClr val="bg2">
                  <a:lumMod val="25000"/>
                </a:schemeClr>
              </a:solidFill>
            </a:endParaRPr>
          </a:p>
          <a:p>
            <a:endParaRPr lang="en-US" sz="1200" b="1" dirty="0">
              <a:solidFill>
                <a:schemeClr val="bg2">
                  <a:lumMod val="25000"/>
                </a:schemeClr>
              </a:solidFill>
            </a:endParaRPr>
          </a:p>
          <a:p>
            <a:endParaRPr lang="en-US" sz="1200" b="1" dirty="0">
              <a:solidFill>
                <a:schemeClr val="bg2">
                  <a:lumMod val="25000"/>
                </a:schemeClr>
              </a:solidFill>
            </a:endParaRPr>
          </a:p>
        </p:txBody>
      </p:sp>
      <p:pic>
        <p:nvPicPr>
          <p:cNvPr id="31" name="Bild 3" descr="screenshot_08.png"/>
          <p:cNvPicPr>
            <a:picLocks noChangeAspect="1"/>
          </p:cNvPicPr>
          <p:nvPr/>
        </p:nvPicPr>
        <p:blipFill>
          <a:blip r:embed="rId4">
            <a:grayscl/>
            <a:extLst>
              <a:ext uri="{28A0092B-C50C-407E-A947-70E740481C1C}">
                <a14:useLocalDpi xmlns:a14="http://schemas.microsoft.com/office/drawing/2010/main" val="0"/>
              </a:ext>
            </a:extLst>
          </a:blip>
          <a:stretch>
            <a:fillRect/>
          </a:stretch>
        </p:blipFill>
        <p:spPr>
          <a:xfrm>
            <a:off x="673768" y="4815514"/>
            <a:ext cx="6665611" cy="5655007"/>
          </a:xfrm>
          <a:prstGeom prst="rect">
            <a:avLst/>
          </a:prstGeom>
        </p:spPr>
      </p:pic>
      <p:pic>
        <p:nvPicPr>
          <p:cNvPr id="33" name="Bild 4" descr="screenshot_09.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77020" y="8903369"/>
            <a:ext cx="1505369" cy="16328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4" name="Bild 5" descr="screenshot_10.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99750" y="8903369"/>
            <a:ext cx="1388477" cy="163429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5" name="Bild 6" descr="screenshot_11.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305588" y="8903370"/>
            <a:ext cx="1362286" cy="165912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7" name="Bild 7" descr="screenshot_12.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913466" y="8903369"/>
            <a:ext cx="1390702" cy="165176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8" name="Inhaltsplatzhalter 2"/>
          <p:cNvSpPr txBox="1">
            <a:spLocks/>
          </p:cNvSpPr>
          <p:nvPr/>
        </p:nvSpPr>
        <p:spPr>
          <a:xfrm>
            <a:off x="8694793" y="10829855"/>
            <a:ext cx="15152757" cy="487548"/>
          </a:xfrm>
          <a:prstGeom prst="rect">
            <a:avLst/>
          </a:prstGeom>
          <a:ln w="12700">
            <a:miter lim="400000"/>
          </a:ln>
          <a:extLst>
            <a:ext uri="{C572A759-6A51-4108-AA02-DFA0A04FC94B}">
              <ma14:wrappingTextBoxFlag xmlns:ma14="http://schemas.microsoft.com/office/mac/drawingml/2011/main" xmlns="" val="1"/>
            </a:ext>
          </a:extLst>
        </p:spPr>
        <p:txBody>
          <a:bodyPr lIns="0" tIns="0" rIns="0" bIns="0" numCol="2" spcCol="838574"/>
          <a:lstStyle>
            <a:lvl1pPr marL="0" marR="0" indent="0" algn="l" defTabSz="821531" eaLnBrk="1" latinLnBrk="0" hangingPunct="1">
              <a:lnSpc>
                <a:spcPct val="120000"/>
              </a:lnSpc>
              <a:spcBef>
                <a:spcPts val="0"/>
              </a:spcBef>
              <a:spcAft>
                <a:spcPts val="0"/>
              </a:spcAft>
              <a:buClrTx/>
              <a:buSzTx/>
              <a:buFontTx/>
              <a:buNone/>
              <a:tabLst/>
              <a:defRPr sz="1800" b="0" i="0" u="none" strike="noStrike" cap="none" spc="0" baseline="0">
                <a:ln>
                  <a:noFill/>
                </a:ln>
                <a:solidFill>
                  <a:srgbClr val="000000"/>
                </a:solidFill>
                <a:uFillTx/>
                <a:latin typeface="Avenir Book"/>
                <a:ea typeface="Avenir Book"/>
                <a:cs typeface="Avenir Book"/>
                <a:sym typeface="Avenir Book"/>
              </a:defRPr>
            </a:lvl1pPr>
            <a:lvl2pPr marL="0" marR="0" indent="0" algn="l" defTabSz="821531" eaLnBrk="1" latinLnBrk="0" hangingPunct="1">
              <a:lnSpc>
                <a:spcPct val="120000"/>
              </a:lnSpc>
              <a:spcBef>
                <a:spcPts val="0"/>
              </a:spcBef>
              <a:spcAft>
                <a:spcPts val="0"/>
              </a:spcAft>
              <a:buClrTx/>
              <a:buSzTx/>
              <a:buFontTx/>
              <a:buNone/>
              <a:tabLst/>
              <a:defRPr sz="1800" b="0" i="0" u="none" strike="noStrike" cap="none" spc="0" baseline="0">
                <a:ln>
                  <a:noFill/>
                </a:ln>
                <a:solidFill>
                  <a:srgbClr val="000000"/>
                </a:solidFill>
                <a:uFillTx/>
                <a:latin typeface="Avenir Book"/>
                <a:ea typeface="Avenir Book"/>
                <a:cs typeface="Avenir Book"/>
                <a:sym typeface="Avenir Book"/>
              </a:defRPr>
            </a:lvl2pPr>
            <a:lvl3pPr marL="0" marR="0" indent="0" algn="l" defTabSz="821531" eaLnBrk="1" latinLnBrk="0" hangingPunct="1">
              <a:lnSpc>
                <a:spcPct val="120000"/>
              </a:lnSpc>
              <a:spcBef>
                <a:spcPts val="0"/>
              </a:spcBef>
              <a:spcAft>
                <a:spcPts val="0"/>
              </a:spcAft>
              <a:buClrTx/>
              <a:buSzTx/>
              <a:buFontTx/>
              <a:buNone/>
              <a:tabLst/>
              <a:defRPr sz="1800" b="0" i="0" u="none" strike="noStrike" cap="none" spc="0" baseline="0">
                <a:ln>
                  <a:noFill/>
                </a:ln>
                <a:solidFill>
                  <a:srgbClr val="000000"/>
                </a:solidFill>
                <a:uFillTx/>
                <a:latin typeface="Avenir Book"/>
                <a:ea typeface="Avenir Book"/>
                <a:cs typeface="Avenir Book"/>
                <a:sym typeface="Avenir Book"/>
              </a:defRPr>
            </a:lvl3pPr>
            <a:lvl4pPr marL="0" marR="0" indent="0" algn="l" defTabSz="821531" eaLnBrk="1" latinLnBrk="0" hangingPunct="1">
              <a:lnSpc>
                <a:spcPct val="120000"/>
              </a:lnSpc>
              <a:spcBef>
                <a:spcPts val="0"/>
              </a:spcBef>
              <a:spcAft>
                <a:spcPts val="0"/>
              </a:spcAft>
              <a:buClrTx/>
              <a:buSzTx/>
              <a:buFontTx/>
              <a:buNone/>
              <a:tabLst/>
              <a:defRPr sz="1800" b="0" i="0" u="none" strike="noStrike" cap="none" spc="0" baseline="0">
                <a:ln>
                  <a:noFill/>
                </a:ln>
                <a:solidFill>
                  <a:srgbClr val="000000"/>
                </a:solidFill>
                <a:uFillTx/>
                <a:latin typeface="Avenir Book"/>
                <a:ea typeface="Avenir Book"/>
                <a:cs typeface="Avenir Book"/>
                <a:sym typeface="Avenir Book"/>
              </a:defRPr>
            </a:lvl4pPr>
            <a:lvl5pPr marL="0" marR="0" indent="0" algn="l" defTabSz="821531" eaLnBrk="1" latinLnBrk="0" hangingPunct="1">
              <a:lnSpc>
                <a:spcPct val="120000"/>
              </a:lnSpc>
              <a:spcBef>
                <a:spcPts val="0"/>
              </a:spcBef>
              <a:spcAft>
                <a:spcPts val="0"/>
              </a:spcAft>
              <a:buClrTx/>
              <a:buSzTx/>
              <a:buFontTx/>
              <a:buNone/>
              <a:tabLst/>
              <a:defRPr sz="1800" b="0" i="0" u="none" strike="noStrike" cap="none" spc="0" baseline="0">
                <a:ln>
                  <a:noFill/>
                </a:ln>
                <a:solidFill>
                  <a:srgbClr val="000000"/>
                </a:solidFill>
                <a:uFillTx/>
                <a:latin typeface="Avenir Book"/>
                <a:ea typeface="Avenir Book"/>
                <a:cs typeface="Avenir Book"/>
                <a:sym typeface="Avenir Book"/>
              </a:defRPr>
            </a:lvl5pPr>
            <a:lvl6pPr marL="0" marR="0" indent="35560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6pPr>
            <a:lvl7pPr marL="0" marR="0" indent="71120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7pPr>
            <a:lvl8pPr marL="0" marR="0" indent="106680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8pPr>
            <a:lvl9pPr marL="0" marR="0" indent="142240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9pPr>
          </a:lstStyle>
          <a:p>
            <a:r>
              <a:rPr lang="de-DE" sz="1200" b="1" dirty="0" smtClean="0"/>
              <a:t>Ursula von der Leyen        Martin Schulz            Günther Oettinger     Jean Claude Juncker</a:t>
            </a:r>
            <a:endParaRPr lang="en-US" sz="1200" b="1" i="1" dirty="0" smtClean="0">
              <a:solidFill>
                <a:schemeClr val="bg2"/>
              </a:solidFill>
            </a:endParaRPr>
          </a:p>
          <a:p>
            <a:endParaRPr lang="en-US" sz="1200" b="1" dirty="0" smtClean="0"/>
          </a:p>
          <a:p>
            <a:endParaRPr lang="en-US" sz="1200" b="1" dirty="0" smtClean="0"/>
          </a:p>
        </p:txBody>
      </p:sp>
      <p:sp>
        <p:nvSpPr>
          <p:cNvPr id="39" name="Rechteck 12"/>
          <p:cNvSpPr/>
          <p:nvPr/>
        </p:nvSpPr>
        <p:spPr>
          <a:xfrm rot="10800000">
            <a:off x="673766" y="4815511"/>
            <a:ext cx="6630849" cy="5655009"/>
          </a:xfrm>
          <a:prstGeom prst="rect">
            <a:avLst/>
          </a:prstGeom>
          <a:gradFill flip="none" rotWithShape="1">
            <a:gsLst>
              <a:gs pos="30000">
                <a:schemeClr val="bg1"/>
              </a:gs>
              <a:gs pos="100000">
                <a:srgbClr val="FFFFFF">
                  <a:alpha val="66000"/>
                </a:srgb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sz="1100" dirty="0">
              <a:solidFill>
                <a:schemeClr val="tx1"/>
              </a:solidFill>
              <a:latin typeface="Helvetica"/>
              <a:cs typeface="Helvetica"/>
            </a:endParaRPr>
          </a:p>
        </p:txBody>
      </p:sp>
      <p:sp>
        <p:nvSpPr>
          <p:cNvPr id="41" name="Inhaltsplatzhalter 2"/>
          <p:cNvSpPr txBox="1">
            <a:spLocks/>
          </p:cNvSpPr>
          <p:nvPr/>
        </p:nvSpPr>
        <p:spPr>
          <a:xfrm>
            <a:off x="8893966" y="8422106"/>
            <a:ext cx="9081213" cy="750070"/>
          </a:xfrm>
          <a:prstGeom prst="rect">
            <a:avLst/>
          </a:prstGeom>
          <a:ln w="12700">
            <a:miter lim="400000"/>
          </a:ln>
          <a:extLst>
            <a:ext uri="{C572A759-6A51-4108-AA02-DFA0A04FC94B}">
              <ma14:wrappingTextBoxFlag xmlns:ma14="http://schemas.microsoft.com/office/mac/drawingml/2011/main" xmlns="" val="1"/>
            </a:ext>
          </a:extLst>
        </p:spPr>
        <p:txBody>
          <a:bodyPr lIns="0" tIns="0" rIns="0" bIns="0" numCol="2" spcCol="838574"/>
          <a:lstStyle>
            <a:lvl1pPr marL="0" marR="0" indent="0" algn="l" defTabSz="821531" eaLnBrk="1" latinLnBrk="0" hangingPunct="1">
              <a:lnSpc>
                <a:spcPct val="120000"/>
              </a:lnSpc>
              <a:spcBef>
                <a:spcPts val="0"/>
              </a:spcBef>
              <a:spcAft>
                <a:spcPts val="0"/>
              </a:spcAft>
              <a:buClrTx/>
              <a:buSzTx/>
              <a:buFontTx/>
              <a:buNone/>
              <a:tabLst/>
              <a:defRPr sz="1800" b="0" i="0" u="none" strike="noStrike" cap="none" spc="0" baseline="0">
                <a:ln>
                  <a:noFill/>
                </a:ln>
                <a:solidFill>
                  <a:srgbClr val="000000"/>
                </a:solidFill>
                <a:uFillTx/>
                <a:latin typeface="Avenir Book"/>
                <a:ea typeface="Avenir Book"/>
                <a:cs typeface="Avenir Book"/>
                <a:sym typeface="Avenir Book"/>
              </a:defRPr>
            </a:lvl1pPr>
            <a:lvl2pPr marL="0" marR="0" indent="0" algn="l" defTabSz="821531" eaLnBrk="1" latinLnBrk="0" hangingPunct="1">
              <a:lnSpc>
                <a:spcPct val="120000"/>
              </a:lnSpc>
              <a:spcBef>
                <a:spcPts val="0"/>
              </a:spcBef>
              <a:spcAft>
                <a:spcPts val="0"/>
              </a:spcAft>
              <a:buClrTx/>
              <a:buSzTx/>
              <a:buFontTx/>
              <a:buNone/>
              <a:tabLst/>
              <a:defRPr sz="1800" b="0" i="0" u="none" strike="noStrike" cap="none" spc="0" baseline="0">
                <a:ln>
                  <a:noFill/>
                </a:ln>
                <a:solidFill>
                  <a:srgbClr val="000000"/>
                </a:solidFill>
                <a:uFillTx/>
                <a:latin typeface="Avenir Book"/>
                <a:ea typeface="Avenir Book"/>
                <a:cs typeface="Avenir Book"/>
                <a:sym typeface="Avenir Book"/>
              </a:defRPr>
            </a:lvl2pPr>
            <a:lvl3pPr marL="0" marR="0" indent="0" algn="l" defTabSz="821531" eaLnBrk="1" latinLnBrk="0" hangingPunct="1">
              <a:lnSpc>
                <a:spcPct val="120000"/>
              </a:lnSpc>
              <a:spcBef>
                <a:spcPts val="0"/>
              </a:spcBef>
              <a:spcAft>
                <a:spcPts val="0"/>
              </a:spcAft>
              <a:buClrTx/>
              <a:buSzTx/>
              <a:buFontTx/>
              <a:buNone/>
              <a:tabLst/>
              <a:defRPr sz="1800" b="0" i="0" u="none" strike="noStrike" cap="none" spc="0" baseline="0">
                <a:ln>
                  <a:noFill/>
                </a:ln>
                <a:solidFill>
                  <a:srgbClr val="000000"/>
                </a:solidFill>
                <a:uFillTx/>
                <a:latin typeface="Avenir Book"/>
                <a:ea typeface="Avenir Book"/>
                <a:cs typeface="Avenir Book"/>
                <a:sym typeface="Avenir Book"/>
              </a:defRPr>
            </a:lvl3pPr>
            <a:lvl4pPr marL="0" marR="0" indent="0" algn="l" defTabSz="821531" eaLnBrk="1" latinLnBrk="0" hangingPunct="1">
              <a:lnSpc>
                <a:spcPct val="120000"/>
              </a:lnSpc>
              <a:spcBef>
                <a:spcPts val="0"/>
              </a:spcBef>
              <a:spcAft>
                <a:spcPts val="0"/>
              </a:spcAft>
              <a:buClrTx/>
              <a:buSzTx/>
              <a:buFontTx/>
              <a:buNone/>
              <a:tabLst/>
              <a:defRPr sz="1800" b="0" i="0" u="none" strike="noStrike" cap="none" spc="0" baseline="0">
                <a:ln>
                  <a:noFill/>
                </a:ln>
                <a:solidFill>
                  <a:srgbClr val="000000"/>
                </a:solidFill>
                <a:uFillTx/>
                <a:latin typeface="Avenir Book"/>
                <a:ea typeface="Avenir Book"/>
                <a:cs typeface="Avenir Book"/>
                <a:sym typeface="Avenir Book"/>
              </a:defRPr>
            </a:lvl4pPr>
            <a:lvl5pPr marL="0" marR="0" indent="0" algn="l" defTabSz="821531" eaLnBrk="1" latinLnBrk="0" hangingPunct="1">
              <a:lnSpc>
                <a:spcPct val="120000"/>
              </a:lnSpc>
              <a:spcBef>
                <a:spcPts val="0"/>
              </a:spcBef>
              <a:spcAft>
                <a:spcPts val="0"/>
              </a:spcAft>
              <a:buClrTx/>
              <a:buSzTx/>
              <a:buFontTx/>
              <a:buNone/>
              <a:tabLst/>
              <a:defRPr sz="1800" b="0" i="0" u="none" strike="noStrike" cap="none" spc="0" baseline="0">
                <a:ln>
                  <a:noFill/>
                </a:ln>
                <a:solidFill>
                  <a:srgbClr val="000000"/>
                </a:solidFill>
                <a:uFillTx/>
                <a:latin typeface="Avenir Book"/>
                <a:ea typeface="Avenir Book"/>
                <a:cs typeface="Avenir Book"/>
                <a:sym typeface="Avenir Book"/>
              </a:defRPr>
            </a:lvl5pPr>
            <a:lvl6pPr marL="0" marR="0" indent="35560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6pPr>
            <a:lvl7pPr marL="0" marR="0" indent="71120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7pPr>
            <a:lvl8pPr marL="0" marR="0" indent="106680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8pPr>
            <a:lvl9pPr marL="0" marR="0" indent="142240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9pPr>
          </a:lstStyle>
          <a:p>
            <a:r>
              <a:rPr lang="en-US" sz="2000" b="1" dirty="0" smtClean="0"/>
              <a:t>The only politicians named are:</a:t>
            </a:r>
            <a:endParaRPr lang="en-US" sz="2000" b="1" i="1" dirty="0" smtClean="0">
              <a:solidFill>
                <a:schemeClr val="bg2"/>
              </a:solidFill>
            </a:endParaRPr>
          </a:p>
          <a:p>
            <a:endParaRPr lang="en-US" sz="1200" b="1" dirty="0" smtClean="0"/>
          </a:p>
          <a:p>
            <a:endParaRPr lang="en-US" sz="1200" b="1" dirty="0" smtClean="0"/>
          </a:p>
        </p:txBody>
      </p:sp>
    </p:spTree>
    <p:extLst>
      <p:ext uri="{BB962C8B-B14F-4D97-AF65-F5344CB8AC3E}">
        <p14:creationId xmlns:p14="http://schemas.microsoft.com/office/powerpoint/2010/main" val="3384212729"/>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8" name="Image"/>
          <p:cNvPicPr>
            <a:picLocks noGrp="1"/>
          </p:cNvPicPr>
          <p:nvPr>
            <p:ph type="pic" idx="13"/>
          </p:nvPr>
        </p:nvPicPr>
        <p:blipFill>
          <a:blip r:embed="rId2">
            <a:extLst>
              <a:ext uri="{28A0092B-C50C-407E-A947-70E740481C1C}">
                <a14:useLocalDpi xmlns:a14="http://schemas.microsoft.com/office/drawing/2010/main" val="0"/>
              </a:ext>
            </a:extLst>
          </a:blip>
          <a:srcRect/>
          <a:stretch/>
        </p:blipFill>
        <p:spPr>
          <a:xfrm>
            <a:off x="585216" y="520515"/>
            <a:ext cx="23262335" cy="4372190"/>
          </a:xfrm>
          <a:custGeom>
            <a:avLst/>
            <a:gdLst/>
            <a:ahLst/>
            <a:cxnLst>
              <a:cxn ang="0">
                <a:pos x="wd2" y="hd2"/>
              </a:cxn>
              <a:cxn ang="5400000">
                <a:pos x="wd2" y="hd2"/>
              </a:cxn>
              <a:cxn ang="10800000">
                <a:pos x="wd2" y="hd2"/>
              </a:cxn>
              <a:cxn ang="16200000">
                <a:pos x="wd2" y="hd2"/>
              </a:cxn>
            </a:cxnLst>
            <a:rect l="0" t="0" r="r" b="b"/>
            <a:pathLst>
              <a:path w="21600" h="21599" extrusionOk="0">
                <a:moveTo>
                  <a:pt x="0" y="0"/>
                </a:moveTo>
                <a:lnTo>
                  <a:pt x="3" y="21532"/>
                </a:lnTo>
                <a:cubicBezTo>
                  <a:pt x="112" y="21536"/>
                  <a:pt x="220" y="21544"/>
                  <a:pt x="328" y="21555"/>
                </a:cubicBezTo>
                <a:cubicBezTo>
                  <a:pt x="430" y="21565"/>
                  <a:pt x="525" y="21589"/>
                  <a:pt x="627" y="21592"/>
                </a:cubicBezTo>
                <a:cubicBezTo>
                  <a:pt x="818" y="21600"/>
                  <a:pt x="1011" y="21600"/>
                  <a:pt x="1203" y="21599"/>
                </a:cubicBezTo>
                <a:cubicBezTo>
                  <a:pt x="1272" y="21599"/>
                  <a:pt x="1341" y="21584"/>
                  <a:pt x="1411" y="21583"/>
                </a:cubicBezTo>
                <a:cubicBezTo>
                  <a:pt x="1585" y="21580"/>
                  <a:pt x="1762" y="21587"/>
                  <a:pt x="1934" y="21579"/>
                </a:cubicBezTo>
                <a:cubicBezTo>
                  <a:pt x="2288" y="21563"/>
                  <a:pt x="2639" y="21555"/>
                  <a:pt x="2996" y="21565"/>
                </a:cubicBezTo>
                <a:cubicBezTo>
                  <a:pt x="3222" y="21571"/>
                  <a:pt x="3454" y="21593"/>
                  <a:pt x="3680" y="21553"/>
                </a:cubicBezTo>
                <a:cubicBezTo>
                  <a:pt x="3776" y="21537"/>
                  <a:pt x="3887" y="21525"/>
                  <a:pt x="3990" y="21525"/>
                </a:cubicBezTo>
                <a:cubicBezTo>
                  <a:pt x="4155" y="21527"/>
                  <a:pt x="4319" y="21488"/>
                  <a:pt x="4493" y="21542"/>
                </a:cubicBezTo>
                <a:cubicBezTo>
                  <a:pt x="4586" y="21570"/>
                  <a:pt x="4760" y="21556"/>
                  <a:pt x="4895" y="21561"/>
                </a:cubicBezTo>
                <a:cubicBezTo>
                  <a:pt x="4893" y="21559"/>
                  <a:pt x="4890" y="21557"/>
                  <a:pt x="4888" y="21555"/>
                </a:cubicBezTo>
                <a:cubicBezTo>
                  <a:pt x="4885" y="21552"/>
                  <a:pt x="4882" y="21551"/>
                  <a:pt x="4880" y="21548"/>
                </a:cubicBezTo>
                <a:cubicBezTo>
                  <a:pt x="4931" y="21546"/>
                  <a:pt x="4979" y="21542"/>
                  <a:pt x="5026" y="21540"/>
                </a:cubicBezTo>
                <a:cubicBezTo>
                  <a:pt x="5199" y="21535"/>
                  <a:pt x="5384" y="21512"/>
                  <a:pt x="5541" y="21530"/>
                </a:cubicBezTo>
                <a:cubicBezTo>
                  <a:pt x="5735" y="21553"/>
                  <a:pt x="5857" y="21520"/>
                  <a:pt x="5987" y="21491"/>
                </a:cubicBezTo>
                <a:cubicBezTo>
                  <a:pt x="5897" y="21477"/>
                  <a:pt x="5806" y="21463"/>
                  <a:pt x="5714" y="21449"/>
                </a:cubicBezTo>
                <a:cubicBezTo>
                  <a:pt x="5658" y="21440"/>
                  <a:pt x="5599" y="21434"/>
                  <a:pt x="5547" y="21423"/>
                </a:cubicBezTo>
                <a:cubicBezTo>
                  <a:pt x="5485" y="21409"/>
                  <a:pt x="5428" y="21391"/>
                  <a:pt x="5369" y="21375"/>
                </a:cubicBezTo>
                <a:cubicBezTo>
                  <a:pt x="5361" y="21373"/>
                  <a:pt x="5352" y="21371"/>
                  <a:pt x="5343" y="21369"/>
                </a:cubicBezTo>
                <a:cubicBezTo>
                  <a:pt x="5488" y="21380"/>
                  <a:pt x="5654" y="21330"/>
                  <a:pt x="5779" y="21393"/>
                </a:cubicBezTo>
                <a:cubicBezTo>
                  <a:pt x="5785" y="21397"/>
                  <a:pt x="5829" y="21392"/>
                  <a:pt x="5852" y="21387"/>
                </a:cubicBezTo>
                <a:cubicBezTo>
                  <a:pt x="5875" y="21381"/>
                  <a:pt x="5893" y="21366"/>
                  <a:pt x="5914" y="21365"/>
                </a:cubicBezTo>
                <a:cubicBezTo>
                  <a:pt x="6028" y="21363"/>
                  <a:pt x="6143" y="21364"/>
                  <a:pt x="6257" y="21362"/>
                </a:cubicBezTo>
                <a:cubicBezTo>
                  <a:pt x="6365" y="21360"/>
                  <a:pt x="6486" y="21374"/>
                  <a:pt x="6584" y="21326"/>
                </a:cubicBezTo>
                <a:cubicBezTo>
                  <a:pt x="6555" y="21320"/>
                  <a:pt x="6529" y="21314"/>
                  <a:pt x="6505" y="21308"/>
                </a:cubicBezTo>
                <a:cubicBezTo>
                  <a:pt x="6480" y="21303"/>
                  <a:pt x="6457" y="21297"/>
                  <a:pt x="6434" y="21292"/>
                </a:cubicBezTo>
                <a:cubicBezTo>
                  <a:pt x="6433" y="21289"/>
                  <a:pt x="6433" y="21286"/>
                  <a:pt x="6432" y="21284"/>
                </a:cubicBezTo>
                <a:cubicBezTo>
                  <a:pt x="6432" y="21281"/>
                  <a:pt x="6431" y="21278"/>
                  <a:pt x="6431" y="21276"/>
                </a:cubicBezTo>
                <a:cubicBezTo>
                  <a:pt x="6567" y="21269"/>
                  <a:pt x="6705" y="21267"/>
                  <a:pt x="6837" y="21254"/>
                </a:cubicBezTo>
                <a:cubicBezTo>
                  <a:pt x="6997" y="21239"/>
                  <a:pt x="7165" y="21265"/>
                  <a:pt x="7325" y="21228"/>
                </a:cubicBezTo>
                <a:cubicBezTo>
                  <a:pt x="7410" y="21209"/>
                  <a:pt x="7533" y="21218"/>
                  <a:pt x="7639" y="21213"/>
                </a:cubicBezTo>
                <a:cubicBezTo>
                  <a:pt x="7640" y="21215"/>
                  <a:pt x="7641" y="21215"/>
                  <a:pt x="7642" y="21217"/>
                </a:cubicBezTo>
                <a:cubicBezTo>
                  <a:pt x="7642" y="21218"/>
                  <a:pt x="7643" y="21220"/>
                  <a:pt x="7644" y="21222"/>
                </a:cubicBezTo>
                <a:cubicBezTo>
                  <a:pt x="7622" y="21227"/>
                  <a:pt x="7600" y="21231"/>
                  <a:pt x="7578" y="21236"/>
                </a:cubicBezTo>
                <a:cubicBezTo>
                  <a:pt x="7556" y="21242"/>
                  <a:pt x="7534" y="21247"/>
                  <a:pt x="7512" y="21253"/>
                </a:cubicBezTo>
                <a:cubicBezTo>
                  <a:pt x="7514" y="21255"/>
                  <a:pt x="7515" y="21257"/>
                  <a:pt x="7517" y="21259"/>
                </a:cubicBezTo>
                <a:cubicBezTo>
                  <a:pt x="7519" y="21261"/>
                  <a:pt x="7521" y="21262"/>
                  <a:pt x="7522" y="21264"/>
                </a:cubicBezTo>
                <a:cubicBezTo>
                  <a:pt x="7605" y="21257"/>
                  <a:pt x="7687" y="21249"/>
                  <a:pt x="7769" y="21241"/>
                </a:cubicBezTo>
                <a:cubicBezTo>
                  <a:pt x="7851" y="21234"/>
                  <a:pt x="7934" y="21226"/>
                  <a:pt x="8016" y="21218"/>
                </a:cubicBezTo>
                <a:cubicBezTo>
                  <a:pt x="8017" y="21221"/>
                  <a:pt x="8019" y="21224"/>
                  <a:pt x="8020" y="21227"/>
                </a:cubicBezTo>
                <a:cubicBezTo>
                  <a:pt x="8022" y="21229"/>
                  <a:pt x="8023" y="21234"/>
                  <a:pt x="8024" y="21236"/>
                </a:cubicBezTo>
                <a:cubicBezTo>
                  <a:pt x="7667" y="21276"/>
                  <a:pt x="7309" y="21315"/>
                  <a:pt x="6948" y="21349"/>
                </a:cubicBezTo>
                <a:cubicBezTo>
                  <a:pt x="6587" y="21383"/>
                  <a:pt x="6222" y="21411"/>
                  <a:pt x="5851" y="21427"/>
                </a:cubicBezTo>
                <a:cubicBezTo>
                  <a:pt x="6018" y="21444"/>
                  <a:pt x="6191" y="21462"/>
                  <a:pt x="6365" y="21478"/>
                </a:cubicBezTo>
                <a:cubicBezTo>
                  <a:pt x="6445" y="21486"/>
                  <a:pt x="6527" y="21497"/>
                  <a:pt x="6606" y="21494"/>
                </a:cubicBezTo>
                <a:cubicBezTo>
                  <a:pt x="6706" y="21491"/>
                  <a:pt x="6802" y="21476"/>
                  <a:pt x="6900" y="21467"/>
                </a:cubicBezTo>
                <a:cubicBezTo>
                  <a:pt x="7215" y="21437"/>
                  <a:pt x="7529" y="21403"/>
                  <a:pt x="7847" y="21380"/>
                </a:cubicBezTo>
                <a:cubicBezTo>
                  <a:pt x="8321" y="21346"/>
                  <a:pt x="8801" y="21325"/>
                  <a:pt x="9274" y="21290"/>
                </a:cubicBezTo>
                <a:cubicBezTo>
                  <a:pt x="9694" y="21259"/>
                  <a:pt x="10111" y="21221"/>
                  <a:pt x="10524" y="21178"/>
                </a:cubicBezTo>
                <a:cubicBezTo>
                  <a:pt x="10861" y="21142"/>
                  <a:pt x="11189" y="21095"/>
                  <a:pt x="11523" y="21053"/>
                </a:cubicBezTo>
                <a:cubicBezTo>
                  <a:pt x="11733" y="21027"/>
                  <a:pt x="11947" y="21004"/>
                  <a:pt x="12157" y="20977"/>
                </a:cubicBezTo>
                <a:cubicBezTo>
                  <a:pt x="12192" y="20972"/>
                  <a:pt x="12240" y="20955"/>
                  <a:pt x="12242" y="20942"/>
                </a:cubicBezTo>
                <a:cubicBezTo>
                  <a:pt x="12256" y="20875"/>
                  <a:pt x="12339" y="20836"/>
                  <a:pt x="12495" y="20813"/>
                </a:cubicBezTo>
                <a:cubicBezTo>
                  <a:pt x="12662" y="20789"/>
                  <a:pt x="12702" y="20760"/>
                  <a:pt x="12703" y="20688"/>
                </a:cubicBezTo>
                <a:cubicBezTo>
                  <a:pt x="12703" y="20676"/>
                  <a:pt x="12720" y="20664"/>
                  <a:pt x="12736" y="20643"/>
                </a:cubicBezTo>
                <a:cubicBezTo>
                  <a:pt x="12592" y="20672"/>
                  <a:pt x="12466" y="20650"/>
                  <a:pt x="12337" y="20645"/>
                </a:cubicBezTo>
                <a:cubicBezTo>
                  <a:pt x="12194" y="20640"/>
                  <a:pt x="12068" y="20618"/>
                  <a:pt x="11937" y="20603"/>
                </a:cubicBezTo>
                <a:cubicBezTo>
                  <a:pt x="11896" y="20598"/>
                  <a:pt x="11838" y="20593"/>
                  <a:pt x="11825" y="20581"/>
                </a:cubicBezTo>
                <a:cubicBezTo>
                  <a:pt x="11783" y="20543"/>
                  <a:pt x="11709" y="20542"/>
                  <a:pt x="11627" y="20542"/>
                </a:cubicBezTo>
                <a:cubicBezTo>
                  <a:pt x="11556" y="20542"/>
                  <a:pt x="11486" y="20542"/>
                  <a:pt x="11415" y="20542"/>
                </a:cubicBezTo>
                <a:cubicBezTo>
                  <a:pt x="11413" y="20539"/>
                  <a:pt x="11410" y="20537"/>
                  <a:pt x="11407" y="20534"/>
                </a:cubicBezTo>
                <a:cubicBezTo>
                  <a:pt x="11404" y="20531"/>
                  <a:pt x="11402" y="20527"/>
                  <a:pt x="11399" y="20524"/>
                </a:cubicBezTo>
                <a:cubicBezTo>
                  <a:pt x="11439" y="20516"/>
                  <a:pt x="11477" y="20505"/>
                  <a:pt x="11518" y="20500"/>
                </a:cubicBezTo>
                <a:cubicBezTo>
                  <a:pt x="11573" y="20492"/>
                  <a:pt x="11673" y="20494"/>
                  <a:pt x="11680" y="20483"/>
                </a:cubicBezTo>
                <a:cubicBezTo>
                  <a:pt x="11716" y="20429"/>
                  <a:pt x="11829" y="20431"/>
                  <a:pt x="11920" y="20425"/>
                </a:cubicBezTo>
                <a:cubicBezTo>
                  <a:pt x="12038" y="20416"/>
                  <a:pt x="12173" y="20432"/>
                  <a:pt x="12238" y="20372"/>
                </a:cubicBezTo>
                <a:cubicBezTo>
                  <a:pt x="12241" y="20370"/>
                  <a:pt x="12253" y="20369"/>
                  <a:pt x="12261" y="20367"/>
                </a:cubicBezTo>
                <a:cubicBezTo>
                  <a:pt x="12401" y="20341"/>
                  <a:pt x="12542" y="20314"/>
                  <a:pt x="12684" y="20287"/>
                </a:cubicBezTo>
                <a:cubicBezTo>
                  <a:pt x="12678" y="20282"/>
                  <a:pt x="12670" y="20278"/>
                  <a:pt x="12659" y="20274"/>
                </a:cubicBezTo>
                <a:cubicBezTo>
                  <a:pt x="12649" y="20270"/>
                  <a:pt x="12637" y="20266"/>
                  <a:pt x="12624" y="20263"/>
                </a:cubicBezTo>
                <a:cubicBezTo>
                  <a:pt x="12671" y="20263"/>
                  <a:pt x="12718" y="20261"/>
                  <a:pt x="12766" y="20261"/>
                </a:cubicBezTo>
                <a:cubicBezTo>
                  <a:pt x="13169" y="20266"/>
                  <a:pt x="13572" y="20281"/>
                  <a:pt x="13980" y="20291"/>
                </a:cubicBezTo>
                <a:cubicBezTo>
                  <a:pt x="13916" y="20280"/>
                  <a:pt x="13863" y="20264"/>
                  <a:pt x="13805" y="20261"/>
                </a:cubicBezTo>
                <a:cubicBezTo>
                  <a:pt x="13500" y="20244"/>
                  <a:pt x="13194" y="20223"/>
                  <a:pt x="12887" y="20217"/>
                </a:cubicBezTo>
                <a:cubicBezTo>
                  <a:pt x="12765" y="20215"/>
                  <a:pt x="12643" y="20221"/>
                  <a:pt x="12520" y="20225"/>
                </a:cubicBezTo>
                <a:cubicBezTo>
                  <a:pt x="12513" y="20219"/>
                  <a:pt x="12508" y="20214"/>
                  <a:pt x="12509" y="20206"/>
                </a:cubicBezTo>
                <a:cubicBezTo>
                  <a:pt x="12510" y="20198"/>
                  <a:pt x="12516" y="20189"/>
                  <a:pt x="12531" y="20178"/>
                </a:cubicBezTo>
                <a:cubicBezTo>
                  <a:pt x="12840" y="20189"/>
                  <a:pt x="13150" y="20198"/>
                  <a:pt x="13458" y="20211"/>
                </a:cubicBezTo>
                <a:cubicBezTo>
                  <a:pt x="13545" y="20214"/>
                  <a:pt x="13626" y="20230"/>
                  <a:pt x="13712" y="20237"/>
                </a:cubicBezTo>
                <a:cubicBezTo>
                  <a:pt x="13891" y="20250"/>
                  <a:pt x="14071" y="20263"/>
                  <a:pt x="14250" y="20274"/>
                </a:cubicBezTo>
                <a:cubicBezTo>
                  <a:pt x="14385" y="20283"/>
                  <a:pt x="14520" y="20289"/>
                  <a:pt x="14653" y="20263"/>
                </a:cubicBezTo>
                <a:cubicBezTo>
                  <a:pt x="14518" y="20248"/>
                  <a:pt x="14382" y="20243"/>
                  <a:pt x="14246" y="20237"/>
                </a:cubicBezTo>
                <a:cubicBezTo>
                  <a:pt x="14204" y="20235"/>
                  <a:pt x="14164" y="20226"/>
                  <a:pt x="14123" y="20220"/>
                </a:cubicBezTo>
                <a:cubicBezTo>
                  <a:pt x="13995" y="20204"/>
                  <a:pt x="13863" y="20173"/>
                  <a:pt x="13738" y="20176"/>
                </a:cubicBezTo>
                <a:cubicBezTo>
                  <a:pt x="13592" y="20180"/>
                  <a:pt x="13484" y="20145"/>
                  <a:pt x="13352" y="20140"/>
                </a:cubicBezTo>
                <a:cubicBezTo>
                  <a:pt x="13329" y="20140"/>
                  <a:pt x="13289" y="20124"/>
                  <a:pt x="13289" y="20116"/>
                </a:cubicBezTo>
                <a:cubicBezTo>
                  <a:pt x="13288" y="20075"/>
                  <a:pt x="13207" y="20075"/>
                  <a:pt x="13152" y="20077"/>
                </a:cubicBezTo>
                <a:cubicBezTo>
                  <a:pt x="12990" y="20081"/>
                  <a:pt x="12828" y="20089"/>
                  <a:pt x="12667" y="20099"/>
                </a:cubicBezTo>
                <a:cubicBezTo>
                  <a:pt x="12393" y="20118"/>
                  <a:pt x="12124" y="20154"/>
                  <a:pt x="11840" y="20135"/>
                </a:cubicBezTo>
                <a:cubicBezTo>
                  <a:pt x="11810" y="20133"/>
                  <a:pt x="11777" y="20135"/>
                  <a:pt x="11746" y="20137"/>
                </a:cubicBezTo>
                <a:cubicBezTo>
                  <a:pt x="11752" y="20135"/>
                  <a:pt x="11759" y="20132"/>
                  <a:pt x="11765" y="20131"/>
                </a:cubicBezTo>
                <a:cubicBezTo>
                  <a:pt x="11772" y="20129"/>
                  <a:pt x="11778" y="20128"/>
                  <a:pt x="11784" y="20126"/>
                </a:cubicBezTo>
                <a:cubicBezTo>
                  <a:pt x="12080" y="20102"/>
                  <a:pt x="12376" y="20077"/>
                  <a:pt x="12675" y="20067"/>
                </a:cubicBezTo>
                <a:cubicBezTo>
                  <a:pt x="13025" y="20055"/>
                  <a:pt x="13382" y="20069"/>
                  <a:pt x="13735" y="20077"/>
                </a:cubicBezTo>
                <a:cubicBezTo>
                  <a:pt x="13995" y="20082"/>
                  <a:pt x="14253" y="20094"/>
                  <a:pt x="14512" y="20104"/>
                </a:cubicBezTo>
                <a:cubicBezTo>
                  <a:pt x="14586" y="20108"/>
                  <a:pt x="14660" y="20115"/>
                  <a:pt x="14733" y="20121"/>
                </a:cubicBezTo>
                <a:cubicBezTo>
                  <a:pt x="14940" y="20138"/>
                  <a:pt x="15147" y="20156"/>
                  <a:pt x="15355" y="20171"/>
                </a:cubicBezTo>
                <a:cubicBezTo>
                  <a:pt x="15542" y="20185"/>
                  <a:pt x="15731" y="20194"/>
                  <a:pt x="15918" y="20206"/>
                </a:cubicBezTo>
                <a:cubicBezTo>
                  <a:pt x="15952" y="20208"/>
                  <a:pt x="15984" y="20215"/>
                  <a:pt x="16048" y="20224"/>
                </a:cubicBezTo>
                <a:cubicBezTo>
                  <a:pt x="16008" y="20225"/>
                  <a:pt x="15977" y="20226"/>
                  <a:pt x="15948" y="20227"/>
                </a:cubicBezTo>
                <a:cubicBezTo>
                  <a:pt x="15919" y="20228"/>
                  <a:pt x="15893" y="20229"/>
                  <a:pt x="15865" y="20230"/>
                </a:cubicBezTo>
                <a:cubicBezTo>
                  <a:pt x="15924" y="20243"/>
                  <a:pt x="15981" y="20254"/>
                  <a:pt x="16035" y="20266"/>
                </a:cubicBezTo>
                <a:cubicBezTo>
                  <a:pt x="16090" y="20278"/>
                  <a:pt x="16143" y="20289"/>
                  <a:pt x="16196" y="20300"/>
                </a:cubicBezTo>
                <a:cubicBezTo>
                  <a:pt x="16197" y="20299"/>
                  <a:pt x="16199" y="20298"/>
                  <a:pt x="16201" y="20297"/>
                </a:cubicBezTo>
                <a:cubicBezTo>
                  <a:pt x="16203" y="20296"/>
                  <a:pt x="16204" y="20295"/>
                  <a:pt x="16206" y="20294"/>
                </a:cubicBezTo>
                <a:cubicBezTo>
                  <a:pt x="16194" y="20288"/>
                  <a:pt x="16183" y="20283"/>
                  <a:pt x="16168" y="20276"/>
                </a:cubicBezTo>
                <a:cubicBezTo>
                  <a:pt x="16154" y="20269"/>
                  <a:pt x="16137" y="20262"/>
                  <a:pt x="16113" y="20251"/>
                </a:cubicBezTo>
                <a:cubicBezTo>
                  <a:pt x="16211" y="20246"/>
                  <a:pt x="16283" y="20237"/>
                  <a:pt x="16354" y="20238"/>
                </a:cubicBezTo>
                <a:cubicBezTo>
                  <a:pt x="16485" y="20240"/>
                  <a:pt x="16617" y="20245"/>
                  <a:pt x="16747" y="20253"/>
                </a:cubicBezTo>
                <a:cubicBezTo>
                  <a:pt x="16811" y="20257"/>
                  <a:pt x="16872" y="20272"/>
                  <a:pt x="16935" y="20279"/>
                </a:cubicBezTo>
                <a:cubicBezTo>
                  <a:pt x="17026" y="20289"/>
                  <a:pt x="17129" y="20312"/>
                  <a:pt x="17205" y="20302"/>
                </a:cubicBezTo>
                <a:cubicBezTo>
                  <a:pt x="17341" y="20285"/>
                  <a:pt x="17447" y="20300"/>
                  <a:pt x="17560" y="20320"/>
                </a:cubicBezTo>
                <a:cubicBezTo>
                  <a:pt x="17888" y="20379"/>
                  <a:pt x="18213" y="20441"/>
                  <a:pt x="18546" y="20495"/>
                </a:cubicBezTo>
                <a:cubicBezTo>
                  <a:pt x="18720" y="20523"/>
                  <a:pt x="18913" y="20533"/>
                  <a:pt x="19091" y="20558"/>
                </a:cubicBezTo>
                <a:cubicBezTo>
                  <a:pt x="19324" y="20592"/>
                  <a:pt x="19550" y="20634"/>
                  <a:pt x="19782" y="20670"/>
                </a:cubicBezTo>
                <a:cubicBezTo>
                  <a:pt x="19882" y="20685"/>
                  <a:pt x="19934" y="20701"/>
                  <a:pt x="19831" y="20741"/>
                </a:cubicBezTo>
                <a:cubicBezTo>
                  <a:pt x="19891" y="20758"/>
                  <a:pt x="19950" y="20774"/>
                  <a:pt x="20008" y="20790"/>
                </a:cubicBezTo>
                <a:cubicBezTo>
                  <a:pt x="20066" y="20807"/>
                  <a:pt x="20123" y="20824"/>
                  <a:pt x="20180" y="20839"/>
                </a:cubicBezTo>
                <a:cubicBezTo>
                  <a:pt x="20186" y="20836"/>
                  <a:pt x="20193" y="20833"/>
                  <a:pt x="20199" y="20830"/>
                </a:cubicBezTo>
                <a:cubicBezTo>
                  <a:pt x="20206" y="20826"/>
                  <a:pt x="20213" y="20823"/>
                  <a:pt x="20219" y="20820"/>
                </a:cubicBezTo>
                <a:cubicBezTo>
                  <a:pt x="20193" y="20805"/>
                  <a:pt x="20166" y="20790"/>
                  <a:pt x="20140" y="20776"/>
                </a:cubicBezTo>
                <a:cubicBezTo>
                  <a:pt x="20113" y="20761"/>
                  <a:pt x="20087" y="20746"/>
                  <a:pt x="20061" y="20732"/>
                </a:cubicBezTo>
                <a:cubicBezTo>
                  <a:pt x="20066" y="20730"/>
                  <a:pt x="20071" y="20730"/>
                  <a:pt x="20076" y="20728"/>
                </a:cubicBezTo>
                <a:cubicBezTo>
                  <a:pt x="20081" y="20727"/>
                  <a:pt x="20086" y="20725"/>
                  <a:pt x="20091" y="20723"/>
                </a:cubicBezTo>
                <a:cubicBezTo>
                  <a:pt x="20109" y="20725"/>
                  <a:pt x="20127" y="20726"/>
                  <a:pt x="20146" y="20728"/>
                </a:cubicBezTo>
                <a:cubicBezTo>
                  <a:pt x="20166" y="20730"/>
                  <a:pt x="20187" y="20733"/>
                  <a:pt x="20212" y="20735"/>
                </a:cubicBezTo>
                <a:cubicBezTo>
                  <a:pt x="20197" y="20721"/>
                  <a:pt x="20184" y="20709"/>
                  <a:pt x="20172" y="20697"/>
                </a:cubicBezTo>
                <a:cubicBezTo>
                  <a:pt x="20160" y="20686"/>
                  <a:pt x="20148" y="20674"/>
                  <a:pt x="20136" y="20663"/>
                </a:cubicBezTo>
                <a:cubicBezTo>
                  <a:pt x="20149" y="20664"/>
                  <a:pt x="20163" y="20665"/>
                  <a:pt x="20177" y="20666"/>
                </a:cubicBezTo>
                <a:cubicBezTo>
                  <a:pt x="20191" y="20667"/>
                  <a:pt x="20206" y="20667"/>
                  <a:pt x="20220" y="20668"/>
                </a:cubicBezTo>
                <a:cubicBezTo>
                  <a:pt x="20194" y="20651"/>
                  <a:pt x="20169" y="20634"/>
                  <a:pt x="20143" y="20617"/>
                </a:cubicBezTo>
                <a:cubicBezTo>
                  <a:pt x="20117" y="20600"/>
                  <a:pt x="20090" y="20583"/>
                  <a:pt x="20061" y="20563"/>
                </a:cubicBezTo>
                <a:cubicBezTo>
                  <a:pt x="20261" y="20579"/>
                  <a:pt x="20429" y="20615"/>
                  <a:pt x="20594" y="20658"/>
                </a:cubicBezTo>
                <a:cubicBezTo>
                  <a:pt x="20760" y="20701"/>
                  <a:pt x="21000" y="20686"/>
                  <a:pt x="21123" y="20774"/>
                </a:cubicBezTo>
                <a:cubicBezTo>
                  <a:pt x="21157" y="20758"/>
                  <a:pt x="21188" y="20742"/>
                  <a:pt x="21217" y="20728"/>
                </a:cubicBezTo>
                <a:cubicBezTo>
                  <a:pt x="21246" y="20714"/>
                  <a:pt x="21272" y="20701"/>
                  <a:pt x="21297" y="20689"/>
                </a:cubicBezTo>
                <a:cubicBezTo>
                  <a:pt x="21315" y="20701"/>
                  <a:pt x="21330" y="20711"/>
                  <a:pt x="21345" y="20720"/>
                </a:cubicBezTo>
                <a:cubicBezTo>
                  <a:pt x="21359" y="20729"/>
                  <a:pt x="21372" y="20738"/>
                  <a:pt x="21385" y="20746"/>
                </a:cubicBezTo>
                <a:cubicBezTo>
                  <a:pt x="21389" y="20741"/>
                  <a:pt x="21393" y="20737"/>
                  <a:pt x="21397" y="20732"/>
                </a:cubicBezTo>
                <a:cubicBezTo>
                  <a:pt x="21401" y="20726"/>
                  <a:pt x="21405" y="20720"/>
                  <a:pt x="21409" y="20715"/>
                </a:cubicBezTo>
                <a:cubicBezTo>
                  <a:pt x="21446" y="20722"/>
                  <a:pt x="21483" y="20707"/>
                  <a:pt x="21514" y="20673"/>
                </a:cubicBezTo>
                <a:cubicBezTo>
                  <a:pt x="21568" y="20614"/>
                  <a:pt x="21587" y="20504"/>
                  <a:pt x="21544" y="20443"/>
                </a:cubicBezTo>
                <a:cubicBezTo>
                  <a:pt x="21514" y="20398"/>
                  <a:pt x="21465" y="20409"/>
                  <a:pt x="21443" y="20465"/>
                </a:cubicBezTo>
                <a:cubicBezTo>
                  <a:pt x="21445" y="20416"/>
                  <a:pt x="21375" y="20392"/>
                  <a:pt x="21298" y="20371"/>
                </a:cubicBezTo>
                <a:cubicBezTo>
                  <a:pt x="21221" y="20349"/>
                  <a:pt x="21136" y="20332"/>
                  <a:pt x="21108" y="20291"/>
                </a:cubicBezTo>
                <a:cubicBezTo>
                  <a:pt x="21192" y="20265"/>
                  <a:pt x="21276" y="20237"/>
                  <a:pt x="21362" y="20207"/>
                </a:cubicBezTo>
                <a:cubicBezTo>
                  <a:pt x="21441" y="20180"/>
                  <a:pt x="21521" y="20150"/>
                  <a:pt x="21600" y="20121"/>
                </a:cubicBezTo>
                <a:lnTo>
                  <a:pt x="21590" y="0"/>
                </a:lnTo>
                <a:lnTo>
                  <a:pt x="0" y="0"/>
                </a:lnTo>
                <a:close/>
                <a:moveTo>
                  <a:pt x="9192" y="19629"/>
                </a:moveTo>
                <a:lnTo>
                  <a:pt x="9218" y="19716"/>
                </a:lnTo>
                <a:lnTo>
                  <a:pt x="9132" y="19721"/>
                </a:lnTo>
                <a:lnTo>
                  <a:pt x="8709" y="19799"/>
                </a:lnTo>
                <a:cubicBezTo>
                  <a:pt x="8715" y="19804"/>
                  <a:pt x="8724" y="19808"/>
                  <a:pt x="8734" y="19812"/>
                </a:cubicBezTo>
                <a:cubicBezTo>
                  <a:pt x="8744" y="19816"/>
                  <a:pt x="8757" y="19820"/>
                  <a:pt x="8770" y="19823"/>
                </a:cubicBezTo>
                <a:cubicBezTo>
                  <a:pt x="8722" y="19824"/>
                  <a:pt x="8675" y="19826"/>
                  <a:pt x="8627" y="19825"/>
                </a:cubicBezTo>
                <a:cubicBezTo>
                  <a:pt x="8224" y="19820"/>
                  <a:pt x="7821" y="19807"/>
                  <a:pt x="7413" y="19797"/>
                </a:cubicBezTo>
                <a:cubicBezTo>
                  <a:pt x="7477" y="19808"/>
                  <a:pt x="7531" y="19822"/>
                  <a:pt x="7588" y="19825"/>
                </a:cubicBezTo>
                <a:cubicBezTo>
                  <a:pt x="7894" y="19842"/>
                  <a:pt x="8199" y="19864"/>
                  <a:pt x="8506" y="19871"/>
                </a:cubicBezTo>
                <a:cubicBezTo>
                  <a:pt x="8628" y="19873"/>
                  <a:pt x="8752" y="19867"/>
                  <a:pt x="8874" y="19863"/>
                </a:cubicBezTo>
                <a:cubicBezTo>
                  <a:pt x="8882" y="19868"/>
                  <a:pt x="8886" y="19874"/>
                  <a:pt x="8884" y="19882"/>
                </a:cubicBezTo>
                <a:cubicBezTo>
                  <a:pt x="8883" y="19890"/>
                  <a:pt x="8877" y="19899"/>
                  <a:pt x="8862" y="19910"/>
                </a:cubicBezTo>
                <a:cubicBezTo>
                  <a:pt x="8553" y="19899"/>
                  <a:pt x="8243" y="19889"/>
                  <a:pt x="7935" y="19876"/>
                </a:cubicBezTo>
                <a:cubicBezTo>
                  <a:pt x="7849" y="19872"/>
                  <a:pt x="7766" y="19856"/>
                  <a:pt x="7680" y="19850"/>
                </a:cubicBezTo>
                <a:cubicBezTo>
                  <a:pt x="7502" y="19836"/>
                  <a:pt x="7323" y="19825"/>
                  <a:pt x="7144" y="19814"/>
                </a:cubicBezTo>
                <a:cubicBezTo>
                  <a:pt x="7008" y="19805"/>
                  <a:pt x="6873" y="19799"/>
                  <a:pt x="6740" y="19825"/>
                </a:cubicBezTo>
                <a:cubicBezTo>
                  <a:pt x="6875" y="19840"/>
                  <a:pt x="7012" y="19845"/>
                  <a:pt x="7148" y="19851"/>
                </a:cubicBezTo>
                <a:cubicBezTo>
                  <a:pt x="7189" y="19853"/>
                  <a:pt x="7229" y="19861"/>
                  <a:pt x="7270" y="19866"/>
                </a:cubicBezTo>
                <a:cubicBezTo>
                  <a:pt x="7399" y="19882"/>
                  <a:pt x="7530" y="19914"/>
                  <a:pt x="7655" y="19910"/>
                </a:cubicBezTo>
                <a:cubicBezTo>
                  <a:pt x="7802" y="19906"/>
                  <a:pt x="7909" y="19943"/>
                  <a:pt x="8041" y="19948"/>
                </a:cubicBezTo>
                <a:cubicBezTo>
                  <a:pt x="8064" y="19948"/>
                  <a:pt x="8104" y="19962"/>
                  <a:pt x="8104" y="19970"/>
                </a:cubicBezTo>
                <a:cubicBezTo>
                  <a:pt x="8105" y="20011"/>
                  <a:pt x="8185" y="20011"/>
                  <a:pt x="8241" y="20010"/>
                </a:cubicBezTo>
                <a:cubicBezTo>
                  <a:pt x="8403" y="20006"/>
                  <a:pt x="8566" y="19997"/>
                  <a:pt x="8726" y="19987"/>
                </a:cubicBezTo>
                <a:cubicBezTo>
                  <a:pt x="9000" y="19969"/>
                  <a:pt x="9269" y="19934"/>
                  <a:pt x="9553" y="19952"/>
                </a:cubicBezTo>
                <a:cubicBezTo>
                  <a:pt x="9583" y="19954"/>
                  <a:pt x="9615" y="19951"/>
                  <a:pt x="9647" y="19949"/>
                </a:cubicBezTo>
                <a:cubicBezTo>
                  <a:pt x="9640" y="19951"/>
                  <a:pt x="9634" y="19954"/>
                  <a:pt x="9627" y="19956"/>
                </a:cubicBezTo>
                <a:cubicBezTo>
                  <a:pt x="9621" y="19958"/>
                  <a:pt x="9615" y="19960"/>
                  <a:pt x="9608" y="19962"/>
                </a:cubicBezTo>
                <a:cubicBezTo>
                  <a:pt x="9312" y="19986"/>
                  <a:pt x="9017" y="20009"/>
                  <a:pt x="8718" y="20019"/>
                </a:cubicBezTo>
                <a:cubicBezTo>
                  <a:pt x="8368" y="20031"/>
                  <a:pt x="8011" y="20019"/>
                  <a:pt x="7658" y="20011"/>
                </a:cubicBezTo>
                <a:cubicBezTo>
                  <a:pt x="7398" y="20006"/>
                  <a:pt x="7140" y="19993"/>
                  <a:pt x="6881" y="19982"/>
                </a:cubicBezTo>
                <a:cubicBezTo>
                  <a:pt x="6807" y="19979"/>
                  <a:pt x="6734" y="19972"/>
                  <a:pt x="6661" y="19966"/>
                </a:cubicBezTo>
                <a:cubicBezTo>
                  <a:pt x="6453" y="19949"/>
                  <a:pt x="6247" y="19930"/>
                  <a:pt x="6038" y="19915"/>
                </a:cubicBezTo>
                <a:cubicBezTo>
                  <a:pt x="5851" y="19902"/>
                  <a:pt x="5662" y="19892"/>
                  <a:pt x="5474" y="19881"/>
                </a:cubicBezTo>
                <a:cubicBezTo>
                  <a:pt x="5441" y="19878"/>
                  <a:pt x="5409" y="19871"/>
                  <a:pt x="5345" y="19863"/>
                </a:cubicBezTo>
                <a:cubicBezTo>
                  <a:pt x="5385" y="19861"/>
                  <a:pt x="5417" y="19860"/>
                  <a:pt x="5445" y="19859"/>
                </a:cubicBezTo>
                <a:cubicBezTo>
                  <a:pt x="5474" y="19858"/>
                  <a:pt x="5500" y="19857"/>
                  <a:pt x="5528" y="19856"/>
                </a:cubicBezTo>
                <a:cubicBezTo>
                  <a:pt x="5469" y="19844"/>
                  <a:pt x="5413" y="19832"/>
                  <a:pt x="5358" y="19820"/>
                </a:cubicBezTo>
                <a:cubicBezTo>
                  <a:pt x="5304" y="19809"/>
                  <a:pt x="5251" y="19797"/>
                  <a:pt x="5198" y="19786"/>
                </a:cubicBezTo>
                <a:cubicBezTo>
                  <a:pt x="5196" y="19787"/>
                  <a:pt x="5194" y="19788"/>
                  <a:pt x="5192" y="19789"/>
                </a:cubicBezTo>
                <a:cubicBezTo>
                  <a:pt x="5191" y="19790"/>
                  <a:pt x="5189" y="19791"/>
                  <a:pt x="5188" y="19792"/>
                </a:cubicBezTo>
                <a:cubicBezTo>
                  <a:pt x="5199" y="19798"/>
                  <a:pt x="5210" y="19803"/>
                  <a:pt x="5225" y="19810"/>
                </a:cubicBezTo>
                <a:cubicBezTo>
                  <a:pt x="5239" y="19817"/>
                  <a:pt x="5256" y="19826"/>
                  <a:pt x="5280" y="19837"/>
                </a:cubicBezTo>
                <a:cubicBezTo>
                  <a:pt x="5182" y="19842"/>
                  <a:pt x="5111" y="19851"/>
                  <a:pt x="5039" y="19850"/>
                </a:cubicBezTo>
                <a:cubicBezTo>
                  <a:pt x="4908" y="19847"/>
                  <a:pt x="4776" y="19841"/>
                  <a:pt x="4646" y="19833"/>
                </a:cubicBezTo>
                <a:cubicBezTo>
                  <a:pt x="4582" y="19829"/>
                  <a:pt x="4522" y="19816"/>
                  <a:pt x="4458" y="19809"/>
                </a:cubicBezTo>
                <a:cubicBezTo>
                  <a:pt x="4368" y="19799"/>
                  <a:pt x="4264" y="19776"/>
                  <a:pt x="4188" y="19786"/>
                </a:cubicBezTo>
                <a:cubicBezTo>
                  <a:pt x="4052" y="19803"/>
                  <a:pt x="3945" y="19786"/>
                  <a:pt x="3833" y="19766"/>
                </a:cubicBezTo>
                <a:cubicBezTo>
                  <a:pt x="3699" y="19742"/>
                  <a:pt x="3566" y="19720"/>
                  <a:pt x="3433" y="19696"/>
                </a:cubicBezTo>
                <a:lnTo>
                  <a:pt x="9192" y="19629"/>
                </a:lnTo>
                <a:close/>
                <a:moveTo>
                  <a:pt x="9149" y="19905"/>
                </a:moveTo>
                <a:cubicBezTo>
                  <a:pt x="9132" y="19907"/>
                  <a:pt x="9109" y="19911"/>
                  <a:pt x="9091" y="19913"/>
                </a:cubicBezTo>
                <a:cubicBezTo>
                  <a:pt x="9060" y="19917"/>
                  <a:pt x="9023" y="19915"/>
                  <a:pt x="8990" y="19913"/>
                </a:cubicBezTo>
                <a:cubicBezTo>
                  <a:pt x="9016" y="19912"/>
                  <a:pt x="9043" y="19910"/>
                  <a:pt x="9070" y="19908"/>
                </a:cubicBezTo>
                <a:cubicBezTo>
                  <a:pt x="9096" y="19907"/>
                  <a:pt x="9123" y="19906"/>
                  <a:pt x="9149" y="19905"/>
                </a:cubicBezTo>
                <a:close/>
                <a:moveTo>
                  <a:pt x="12302" y="20173"/>
                </a:moveTo>
                <a:cubicBezTo>
                  <a:pt x="12335" y="20169"/>
                  <a:pt x="12373" y="20172"/>
                  <a:pt x="12408" y="20173"/>
                </a:cubicBezTo>
                <a:cubicBezTo>
                  <a:pt x="12379" y="20175"/>
                  <a:pt x="12351" y="20176"/>
                  <a:pt x="12322" y="20178"/>
                </a:cubicBezTo>
                <a:cubicBezTo>
                  <a:pt x="12293" y="20179"/>
                  <a:pt x="12264" y="20182"/>
                  <a:pt x="12236" y="20183"/>
                </a:cubicBezTo>
                <a:cubicBezTo>
                  <a:pt x="12256" y="20180"/>
                  <a:pt x="12282" y="20176"/>
                  <a:pt x="12302" y="20173"/>
                </a:cubicBezTo>
                <a:close/>
              </a:path>
            </a:pathLst>
          </a:custGeom>
        </p:spPr>
      </p:pic>
      <p:sp>
        <p:nvSpPr>
          <p:cNvPr id="891" name="Shape"/>
          <p:cNvSpPr>
            <a:spLocks noGrp="1"/>
          </p:cNvSpPr>
          <p:nvPr>
            <p:ph type="body" idx="15"/>
          </p:nvPr>
        </p:nvSpPr>
        <p:spPr>
          <a:xfrm>
            <a:off x="8581313" y="7702771"/>
            <a:ext cx="1236455" cy="1178650"/>
          </a:xfrm>
          <a:custGeom>
            <a:avLst/>
            <a:gdLst/>
            <a:ahLst/>
            <a:cxnLst>
              <a:cxn ang="0">
                <a:pos x="wd2" y="hd2"/>
              </a:cxn>
              <a:cxn ang="5400000">
                <a:pos x="wd2" y="hd2"/>
              </a:cxn>
              <a:cxn ang="10800000">
                <a:pos x="wd2" y="hd2"/>
              </a:cxn>
              <a:cxn ang="16200000">
                <a:pos x="wd2" y="hd2"/>
              </a:cxn>
            </a:cxnLst>
            <a:rect l="0" t="0" r="r" b="b"/>
            <a:pathLst>
              <a:path w="21568" h="21583" extrusionOk="0">
                <a:moveTo>
                  <a:pt x="16592" y="2"/>
                </a:moveTo>
                <a:cubicBezTo>
                  <a:pt x="16492" y="-9"/>
                  <a:pt x="16386" y="16"/>
                  <a:pt x="16290" y="57"/>
                </a:cubicBezTo>
                <a:cubicBezTo>
                  <a:pt x="16249" y="74"/>
                  <a:pt x="16225" y="182"/>
                  <a:pt x="16193" y="245"/>
                </a:cubicBezTo>
                <a:cubicBezTo>
                  <a:pt x="16240" y="268"/>
                  <a:pt x="16289" y="302"/>
                  <a:pt x="16336" y="306"/>
                </a:cubicBezTo>
                <a:cubicBezTo>
                  <a:pt x="16441" y="316"/>
                  <a:pt x="16545" y="312"/>
                  <a:pt x="16650" y="312"/>
                </a:cubicBezTo>
                <a:cubicBezTo>
                  <a:pt x="16653" y="348"/>
                  <a:pt x="16656" y="380"/>
                  <a:pt x="16659" y="416"/>
                </a:cubicBezTo>
                <a:cubicBezTo>
                  <a:pt x="16603" y="443"/>
                  <a:pt x="16546" y="497"/>
                  <a:pt x="16491" y="495"/>
                </a:cubicBezTo>
                <a:cubicBezTo>
                  <a:pt x="16260" y="486"/>
                  <a:pt x="16030" y="460"/>
                  <a:pt x="15799" y="440"/>
                </a:cubicBezTo>
                <a:cubicBezTo>
                  <a:pt x="15671" y="429"/>
                  <a:pt x="15542" y="420"/>
                  <a:pt x="15414" y="404"/>
                </a:cubicBezTo>
                <a:cubicBezTo>
                  <a:pt x="15307" y="390"/>
                  <a:pt x="15200" y="344"/>
                  <a:pt x="15095" y="355"/>
                </a:cubicBezTo>
                <a:cubicBezTo>
                  <a:pt x="14983" y="367"/>
                  <a:pt x="14871" y="428"/>
                  <a:pt x="14731" y="477"/>
                </a:cubicBezTo>
                <a:cubicBezTo>
                  <a:pt x="14755" y="314"/>
                  <a:pt x="14770" y="216"/>
                  <a:pt x="14785" y="118"/>
                </a:cubicBezTo>
                <a:cubicBezTo>
                  <a:pt x="14476" y="3"/>
                  <a:pt x="14417" y="373"/>
                  <a:pt x="14295" y="623"/>
                </a:cubicBezTo>
                <a:cubicBezTo>
                  <a:pt x="14133" y="296"/>
                  <a:pt x="13756" y="295"/>
                  <a:pt x="13548" y="550"/>
                </a:cubicBezTo>
                <a:cubicBezTo>
                  <a:pt x="13464" y="495"/>
                  <a:pt x="13378" y="393"/>
                  <a:pt x="13343" y="422"/>
                </a:cubicBezTo>
                <a:cubicBezTo>
                  <a:pt x="13121" y="604"/>
                  <a:pt x="12922" y="745"/>
                  <a:pt x="12643" y="616"/>
                </a:cubicBezTo>
                <a:cubicBezTo>
                  <a:pt x="12449" y="527"/>
                  <a:pt x="12219" y="591"/>
                  <a:pt x="12006" y="586"/>
                </a:cubicBezTo>
                <a:cubicBezTo>
                  <a:pt x="11905" y="584"/>
                  <a:pt x="11803" y="567"/>
                  <a:pt x="11704" y="586"/>
                </a:cubicBezTo>
                <a:cubicBezTo>
                  <a:pt x="11466" y="631"/>
                  <a:pt x="11225" y="671"/>
                  <a:pt x="10991" y="750"/>
                </a:cubicBezTo>
                <a:cubicBezTo>
                  <a:pt x="10704" y="848"/>
                  <a:pt x="10421" y="982"/>
                  <a:pt x="10136" y="1097"/>
                </a:cubicBezTo>
                <a:cubicBezTo>
                  <a:pt x="10040" y="1136"/>
                  <a:pt x="9932" y="1221"/>
                  <a:pt x="9847" y="1188"/>
                </a:cubicBezTo>
                <a:cubicBezTo>
                  <a:pt x="9372" y="1005"/>
                  <a:pt x="8962" y="1257"/>
                  <a:pt x="8548" y="1541"/>
                </a:cubicBezTo>
                <a:cubicBezTo>
                  <a:pt x="8169" y="1799"/>
                  <a:pt x="7784" y="2030"/>
                  <a:pt x="7395" y="2252"/>
                </a:cubicBezTo>
                <a:cubicBezTo>
                  <a:pt x="7186" y="2372"/>
                  <a:pt x="6961" y="2441"/>
                  <a:pt x="6745" y="2538"/>
                </a:cubicBezTo>
                <a:cubicBezTo>
                  <a:pt x="5965" y="2891"/>
                  <a:pt x="5188" y="3250"/>
                  <a:pt x="4406" y="3596"/>
                </a:cubicBezTo>
                <a:cubicBezTo>
                  <a:pt x="4214" y="3682"/>
                  <a:pt x="4011" y="3714"/>
                  <a:pt x="3815" y="3785"/>
                </a:cubicBezTo>
                <a:cubicBezTo>
                  <a:pt x="3506" y="3897"/>
                  <a:pt x="3188" y="3983"/>
                  <a:pt x="2893" y="4150"/>
                </a:cubicBezTo>
                <a:cubicBezTo>
                  <a:pt x="2407" y="4424"/>
                  <a:pt x="1934" y="4749"/>
                  <a:pt x="1459" y="5062"/>
                </a:cubicBezTo>
                <a:cubicBezTo>
                  <a:pt x="1365" y="5124"/>
                  <a:pt x="1283" y="5228"/>
                  <a:pt x="1195" y="5311"/>
                </a:cubicBezTo>
                <a:cubicBezTo>
                  <a:pt x="1210" y="5357"/>
                  <a:pt x="1226" y="5400"/>
                  <a:pt x="1242" y="5445"/>
                </a:cubicBezTo>
                <a:cubicBezTo>
                  <a:pt x="1678" y="5255"/>
                  <a:pt x="2113" y="5064"/>
                  <a:pt x="2549" y="4874"/>
                </a:cubicBezTo>
                <a:cubicBezTo>
                  <a:pt x="2555" y="4900"/>
                  <a:pt x="2564" y="4927"/>
                  <a:pt x="2570" y="4953"/>
                </a:cubicBezTo>
                <a:cubicBezTo>
                  <a:pt x="2474" y="5018"/>
                  <a:pt x="2378" y="5106"/>
                  <a:pt x="2277" y="5147"/>
                </a:cubicBezTo>
                <a:cubicBezTo>
                  <a:pt x="1845" y="5322"/>
                  <a:pt x="1413" y="5491"/>
                  <a:pt x="977" y="5646"/>
                </a:cubicBezTo>
                <a:cubicBezTo>
                  <a:pt x="734" y="5732"/>
                  <a:pt x="576" y="5952"/>
                  <a:pt x="592" y="6193"/>
                </a:cubicBezTo>
                <a:cubicBezTo>
                  <a:pt x="732" y="6230"/>
                  <a:pt x="865" y="6268"/>
                  <a:pt x="998" y="6303"/>
                </a:cubicBezTo>
                <a:cubicBezTo>
                  <a:pt x="1000" y="6332"/>
                  <a:pt x="1005" y="6358"/>
                  <a:pt x="1007" y="6388"/>
                </a:cubicBezTo>
                <a:cubicBezTo>
                  <a:pt x="761" y="6533"/>
                  <a:pt x="419" y="6398"/>
                  <a:pt x="286" y="6868"/>
                </a:cubicBezTo>
                <a:cubicBezTo>
                  <a:pt x="456" y="7047"/>
                  <a:pt x="436" y="7105"/>
                  <a:pt x="80" y="7428"/>
                </a:cubicBezTo>
                <a:cubicBezTo>
                  <a:pt x="296" y="7412"/>
                  <a:pt x="480" y="7400"/>
                  <a:pt x="688" y="7385"/>
                </a:cubicBezTo>
                <a:cubicBezTo>
                  <a:pt x="494" y="7693"/>
                  <a:pt x="126" y="7500"/>
                  <a:pt x="1" y="8006"/>
                </a:cubicBezTo>
                <a:cubicBezTo>
                  <a:pt x="97" y="7971"/>
                  <a:pt x="165" y="7951"/>
                  <a:pt x="231" y="7927"/>
                </a:cubicBezTo>
                <a:cubicBezTo>
                  <a:pt x="351" y="7884"/>
                  <a:pt x="467" y="7835"/>
                  <a:pt x="588" y="7799"/>
                </a:cubicBezTo>
                <a:cubicBezTo>
                  <a:pt x="876" y="7712"/>
                  <a:pt x="1166" y="7633"/>
                  <a:pt x="1455" y="7549"/>
                </a:cubicBezTo>
                <a:cubicBezTo>
                  <a:pt x="1584" y="7512"/>
                  <a:pt x="1711" y="7468"/>
                  <a:pt x="1841" y="7440"/>
                </a:cubicBezTo>
                <a:cubicBezTo>
                  <a:pt x="1848" y="7439"/>
                  <a:pt x="1869" y="7544"/>
                  <a:pt x="1879" y="7586"/>
                </a:cubicBezTo>
                <a:cubicBezTo>
                  <a:pt x="2276" y="7512"/>
                  <a:pt x="2605" y="6999"/>
                  <a:pt x="3094" y="7282"/>
                </a:cubicBezTo>
                <a:cubicBezTo>
                  <a:pt x="2357" y="7676"/>
                  <a:pt x="1648" y="8053"/>
                  <a:pt x="940" y="8431"/>
                </a:cubicBezTo>
                <a:cubicBezTo>
                  <a:pt x="940" y="8442"/>
                  <a:pt x="939" y="8451"/>
                  <a:pt x="940" y="8462"/>
                </a:cubicBezTo>
                <a:cubicBezTo>
                  <a:pt x="1094" y="8433"/>
                  <a:pt x="1250" y="8404"/>
                  <a:pt x="1363" y="8383"/>
                </a:cubicBezTo>
                <a:cubicBezTo>
                  <a:pt x="1256" y="8490"/>
                  <a:pt x="1135" y="8615"/>
                  <a:pt x="1015" y="8735"/>
                </a:cubicBezTo>
                <a:cubicBezTo>
                  <a:pt x="954" y="8716"/>
                  <a:pt x="892" y="8700"/>
                  <a:pt x="831" y="8650"/>
                </a:cubicBezTo>
                <a:cubicBezTo>
                  <a:pt x="798" y="8624"/>
                  <a:pt x="714" y="8642"/>
                  <a:pt x="697" y="8681"/>
                </a:cubicBezTo>
                <a:cubicBezTo>
                  <a:pt x="672" y="8735"/>
                  <a:pt x="668" y="8838"/>
                  <a:pt x="688" y="8900"/>
                </a:cubicBezTo>
                <a:cubicBezTo>
                  <a:pt x="746" y="9078"/>
                  <a:pt x="843" y="9181"/>
                  <a:pt x="965" y="9228"/>
                </a:cubicBezTo>
                <a:cubicBezTo>
                  <a:pt x="968" y="9255"/>
                  <a:pt x="970" y="9280"/>
                  <a:pt x="973" y="9307"/>
                </a:cubicBezTo>
                <a:cubicBezTo>
                  <a:pt x="1019" y="9300"/>
                  <a:pt x="1065" y="9290"/>
                  <a:pt x="1112" y="9283"/>
                </a:cubicBezTo>
                <a:cubicBezTo>
                  <a:pt x="1199" y="9290"/>
                  <a:pt x="1248" y="9346"/>
                  <a:pt x="1271" y="9435"/>
                </a:cubicBezTo>
                <a:cubicBezTo>
                  <a:pt x="1187" y="9483"/>
                  <a:pt x="1103" y="9533"/>
                  <a:pt x="1019" y="9581"/>
                </a:cubicBezTo>
                <a:cubicBezTo>
                  <a:pt x="1013" y="9579"/>
                  <a:pt x="1005" y="9577"/>
                  <a:pt x="998" y="9575"/>
                </a:cubicBezTo>
                <a:cubicBezTo>
                  <a:pt x="988" y="9593"/>
                  <a:pt x="985" y="9598"/>
                  <a:pt x="982" y="9605"/>
                </a:cubicBezTo>
                <a:cubicBezTo>
                  <a:pt x="959" y="9618"/>
                  <a:pt x="937" y="9629"/>
                  <a:pt x="915" y="9642"/>
                </a:cubicBezTo>
                <a:cubicBezTo>
                  <a:pt x="936" y="9679"/>
                  <a:pt x="951" y="9702"/>
                  <a:pt x="969" y="9733"/>
                </a:cubicBezTo>
                <a:cubicBezTo>
                  <a:pt x="965" y="9808"/>
                  <a:pt x="965" y="9884"/>
                  <a:pt x="977" y="9958"/>
                </a:cubicBezTo>
                <a:cubicBezTo>
                  <a:pt x="923" y="9986"/>
                  <a:pt x="870" y="10011"/>
                  <a:pt x="797" y="10049"/>
                </a:cubicBezTo>
                <a:cubicBezTo>
                  <a:pt x="885" y="10163"/>
                  <a:pt x="962" y="10247"/>
                  <a:pt x="1040" y="10353"/>
                </a:cubicBezTo>
                <a:cubicBezTo>
                  <a:pt x="1054" y="10486"/>
                  <a:pt x="1053" y="10627"/>
                  <a:pt x="994" y="10779"/>
                </a:cubicBezTo>
                <a:cubicBezTo>
                  <a:pt x="905" y="11008"/>
                  <a:pt x="1293" y="11361"/>
                  <a:pt x="1501" y="11223"/>
                </a:cubicBezTo>
                <a:cubicBezTo>
                  <a:pt x="1665" y="11114"/>
                  <a:pt x="1667" y="11257"/>
                  <a:pt x="1686" y="11332"/>
                </a:cubicBezTo>
                <a:cubicBezTo>
                  <a:pt x="1608" y="11492"/>
                  <a:pt x="1549" y="11607"/>
                  <a:pt x="1506" y="11697"/>
                </a:cubicBezTo>
                <a:cubicBezTo>
                  <a:pt x="1433" y="11715"/>
                  <a:pt x="1324" y="11707"/>
                  <a:pt x="1313" y="11752"/>
                </a:cubicBezTo>
                <a:cubicBezTo>
                  <a:pt x="1286" y="11858"/>
                  <a:pt x="1275" y="12017"/>
                  <a:pt x="1313" y="12105"/>
                </a:cubicBezTo>
                <a:cubicBezTo>
                  <a:pt x="1399" y="12302"/>
                  <a:pt x="1518" y="12471"/>
                  <a:pt x="1610" y="12628"/>
                </a:cubicBezTo>
                <a:cubicBezTo>
                  <a:pt x="1317" y="12641"/>
                  <a:pt x="1130" y="12818"/>
                  <a:pt x="1091" y="13102"/>
                </a:cubicBezTo>
                <a:cubicBezTo>
                  <a:pt x="999" y="13173"/>
                  <a:pt x="898" y="13254"/>
                  <a:pt x="856" y="13376"/>
                </a:cubicBezTo>
                <a:cubicBezTo>
                  <a:pt x="727" y="13753"/>
                  <a:pt x="983" y="13793"/>
                  <a:pt x="1124" y="13941"/>
                </a:cubicBezTo>
                <a:cubicBezTo>
                  <a:pt x="1049" y="13959"/>
                  <a:pt x="986" y="13957"/>
                  <a:pt x="923" y="13953"/>
                </a:cubicBezTo>
                <a:cubicBezTo>
                  <a:pt x="727" y="13943"/>
                  <a:pt x="660" y="14071"/>
                  <a:pt x="751" y="14312"/>
                </a:cubicBezTo>
                <a:cubicBezTo>
                  <a:pt x="791" y="14419"/>
                  <a:pt x="850" y="14525"/>
                  <a:pt x="919" y="14592"/>
                </a:cubicBezTo>
                <a:cubicBezTo>
                  <a:pt x="1129" y="14798"/>
                  <a:pt x="1134" y="14791"/>
                  <a:pt x="936" y="15103"/>
                </a:cubicBezTo>
                <a:cubicBezTo>
                  <a:pt x="1078" y="15261"/>
                  <a:pt x="1202" y="15462"/>
                  <a:pt x="1359" y="15559"/>
                </a:cubicBezTo>
                <a:cubicBezTo>
                  <a:pt x="1520" y="15659"/>
                  <a:pt x="1712" y="15651"/>
                  <a:pt x="1887" y="15711"/>
                </a:cubicBezTo>
                <a:cubicBezTo>
                  <a:pt x="1946" y="15731"/>
                  <a:pt x="2021" y="15806"/>
                  <a:pt x="2038" y="15881"/>
                </a:cubicBezTo>
                <a:cubicBezTo>
                  <a:pt x="2056" y="15961"/>
                  <a:pt x="2015" y="16067"/>
                  <a:pt x="1992" y="16210"/>
                </a:cubicBezTo>
                <a:cubicBezTo>
                  <a:pt x="1826" y="15931"/>
                  <a:pt x="1771" y="15873"/>
                  <a:pt x="1610" y="16015"/>
                </a:cubicBezTo>
                <a:cubicBezTo>
                  <a:pt x="1335" y="16260"/>
                  <a:pt x="977" y="16418"/>
                  <a:pt x="927" y="17019"/>
                </a:cubicBezTo>
                <a:cubicBezTo>
                  <a:pt x="683" y="17155"/>
                  <a:pt x="331" y="17611"/>
                  <a:pt x="219" y="17955"/>
                </a:cubicBezTo>
                <a:cubicBezTo>
                  <a:pt x="200" y="18012"/>
                  <a:pt x="173" y="18090"/>
                  <a:pt x="185" y="18138"/>
                </a:cubicBezTo>
                <a:cubicBezTo>
                  <a:pt x="250" y="18389"/>
                  <a:pt x="165" y="18556"/>
                  <a:pt x="59" y="18734"/>
                </a:cubicBezTo>
                <a:cubicBezTo>
                  <a:pt x="15" y="18809"/>
                  <a:pt x="-16" y="18968"/>
                  <a:pt x="9" y="19044"/>
                </a:cubicBezTo>
                <a:cubicBezTo>
                  <a:pt x="30" y="19107"/>
                  <a:pt x="142" y="19104"/>
                  <a:pt x="215" y="19129"/>
                </a:cubicBezTo>
                <a:cubicBezTo>
                  <a:pt x="239" y="19137"/>
                  <a:pt x="265" y="19138"/>
                  <a:pt x="311" y="19141"/>
                </a:cubicBezTo>
                <a:cubicBezTo>
                  <a:pt x="234" y="19360"/>
                  <a:pt x="171" y="19546"/>
                  <a:pt x="85" y="19792"/>
                </a:cubicBezTo>
                <a:cubicBezTo>
                  <a:pt x="309" y="19878"/>
                  <a:pt x="538" y="19949"/>
                  <a:pt x="759" y="20053"/>
                </a:cubicBezTo>
                <a:cubicBezTo>
                  <a:pt x="1272" y="20294"/>
                  <a:pt x="1775" y="20566"/>
                  <a:pt x="2289" y="20795"/>
                </a:cubicBezTo>
                <a:cubicBezTo>
                  <a:pt x="2523" y="20900"/>
                  <a:pt x="2793" y="21055"/>
                  <a:pt x="3010" y="20978"/>
                </a:cubicBezTo>
                <a:cubicBezTo>
                  <a:pt x="3330" y="20864"/>
                  <a:pt x="3591" y="20988"/>
                  <a:pt x="3845" y="21166"/>
                </a:cubicBezTo>
                <a:cubicBezTo>
                  <a:pt x="4208" y="21421"/>
                  <a:pt x="4587" y="21536"/>
                  <a:pt x="4981" y="21580"/>
                </a:cubicBezTo>
                <a:cubicBezTo>
                  <a:pt x="5080" y="21591"/>
                  <a:pt x="5187" y="21566"/>
                  <a:pt x="5282" y="21525"/>
                </a:cubicBezTo>
                <a:cubicBezTo>
                  <a:pt x="5323" y="21508"/>
                  <a:pt x="5343" y="21406"/>
                  <a:pt x="5375" y="21343"/>
                </a:cubicBezTo>
                <a:cubicBezTo>
                  <a:pt x="5328" y="21320"/>
                  <a:pt x="5284" y="21280"/>
                  <a:pt x="5236" y="21276"/>
                </a:cubicBezTo>
                <a:cubicBezTo>
                  <a:pt x="5131" y="21266"/>
                  <a:pt x="5023" y="21276"/>
                  <a:pt x="4918" y="21276"/>
                </a:cubicBezTo>
                <a:cubicBezTo>
                  <a:pt x="4915" y="21240"/>
                  <a:pt x="4912" y="21202"/>
                  <a:pt x="4909" y="21166"/>
                </a:cubicBezTo>
                <a:cubicBezTo>
                  <a:pt x="4965" y="21139"/>
                  <a:pt x="5022" y="21085"/>
                  <a:pt x="5077" y="21087"/>
                </a:cubicBezTo>
                <a:cubicBezTo>
                  <a:pt x="5308" y="21096"/>
                  <a:pt x="5538" y="21122"/>
                  <a:pt x="5769" y="21142"/>
                </a:cubicBezTo>
                <a:cubicBezTo>
                  <a:pt x="5897" y="21153"/>
                  <a:pt x="6026" y="21168"/>
                  <a:pt x="6154" y="21184"/>
                </a:cubicBezTo>
                <a:cubicBezTo>
                  <a:pt x="6261" y="21198"/>
                  <a:pt x="6368" y="21238"/>
                  <a:pt x="6473" y="21227"/>
                </a:cubicBezTo>
                <a:cubicBezTo>
                  <a:pt x="6585" y="21215"/>
                  <a:pt x="6697" y="21154"/>
                  <a:pt x="6837" y="21105"/>
                </a:cubicBezTo>
                <a:cubicBezTo>
                  <a:pt x="6813" y="21268"/>
                  <a:pt x="6798" y="21372"/>
                  <a:pt x="6783" y="21470"/>
                </a:cubicBezTo>
                <a:cubicBezTo>
                  <a:pt x="7092" y="21585"/>
                  <a:pt x="7156" y="21209"/>
                  <a:pt x="7278" y="20959"/>
                </a:cubicBezTo>
                <a:cubicBezTo>
                  <a:pt x="7439" y="21286"/>
                  <a:pt x="7812" y="21293"/>
                  <a:pt x="8020" y="21039"/>
                </a:cubicBezTo>
                <a:cubicBezTo>
                  <a:pt x="8104" y="21093"/>
                  <a:pt x="8190" y="21189"/>
                  <a:pt x="8225" y="21160"/>
                </a:cubicBezTo>
                <a:cubicBezTo>
                  <a:pt x="8447" y="20978"/>
                  <a:pt x="8651" y="20837"/>
                  <a:pt x="8929" y="20966"/>
                </a:cubicBezTo>
                <a:cubicBezTo>
                  <a:pt x="9124" y="21055"/>
                  <a:pt x="9349" y="20997"/>
                  <a:pt x="9562" y="21002"/>
                </a:cubicBezTo>
                <a:cubicBezTo>
                  <a:pt x="9663" y="21004"/>
                  <a:pt x="9769" y="21021"/>
                  <a:pt x="9868" y="21002"/>
                </a:cubicBezTo>
                <a:cubicBezTo>
                  <a:pt x="10107" y="20957"/>
                  <a:pt x="10343" y="20911"/>
                  <a:pt x="10577" y="20832"/>
                </a:cubicBezTo>
                <a:cubicBezTo>
                  <a:pt x="10864" y="20734"/>
                  <a:pt x="11147" y="20600"/>
                  <a:pt x="11432" y="20485"/>
                </a:cubicBezTo>
                <a:cubicBezTo>
                  <a:pt x="11528" y="20446"/>
                  <a:pt x="11636" y="20361"/>
                  <a:pt x="11721" y="20394"/>
                </a:cubicBezTo>
                <a:cubicBezTo>
                  <a:pt x="12196" y="20577"/>
                  <a:pt x="12606" y="20331"/>
                  <a:pt x="13020" y="20047"/>
                </a:cubicBezTo>
                <a:cubicBezTo>
                  <a:pt x="13399" y="19789"/>
                  <a:pt x="13788" y="19552"/>
                  <a:pt x="14177" y="19330"/>
                </a:cubicBezTo>
                <a:cubicBezTo>
                  <a:pt x="14386" y="19210"/>
                  <a:pt x="14607" y="19147"/>
                  <a:pt x="14823" y="19050"/>
                </a:cubicBezTo>
                <a:cubicBezTo>
                  <a:pt x="15603" y="18697"/>
                  <a:pt x="16380" y="18332"/>
                  <a:pt x="17162" y="17986"/>
                </a:cubicBezTo>
                <a:cubicBezTo>
                  <a:pt x="17354" y="17900"/>
                  <a:pt x="17561" y="17868"/>
                  <a:pt x="17757" y="17797"/>
                </a:cubicBezTo>
                <a:cubicBezTo>
                  <a:pt x="18066" y="17685"/>
                  <a:pt x="18380" y="17605"/>
                  <a:pt x="18675" y="17438"/>
                </a:cubicBezTo>
                <a:cubicBezTo>
                  <a:pt x="19161" y="17164"/>
                  <a:pt x="19634" y="16833"/>
                  <a:pt x="20109" y="16520"/>
                </a:cubicBezTo>
                <a:cubicBezTo>
                  <a:pt x="20203" y="16458"/>
                  <a:pt x="20285" y="16360"/>
                  <a:pt x="20373" y="16277"/>
                </a:cubicBezTo>
                <a:cubicBezTo>
                  <a:pt x="20358" y="16231"/>
                  <a:pt x="20342" y="16182"/>
                  <a:pt x="20326" y="16137"/>
                </a:cubicBezTo>
                <a:cubicBezTo>
                  <a:pt x="19890" y="16327"/>
                  <a:pt x="19455" y="16518"/>
                  <a:pt x="19019" y="16708"/>
                </a:cubicBezTo>
                <a:cubicBezTo>
                  <a:pt x="19013" y="16682"/>
                  <a:pt x="19008" y="16655"/>
                  <a:pt x="19002" y="16629"/>
                </a:cubicBezTo>
                <a:cubicBezTo>
                  <a:pt x="19099" y="16564"/>
                  <a:pt x="19190" y="16482"/>
                  <a:pt x="19291" y="16441"/>
                </a:cubicBezTo>
                <a:cubicBezTo>
                  <a:pt x="19723" y="16266"/>
                  <a:pt x="20155" y="16097"/>
                  <a:pt x="20591" y="15942"/>
                </a:cubicBezTo>
                <a:cubicBezTo>
                  <a:pt x="20834" y="15856"/>
                  <a:pt x="20992" y="15630"/>
                  <a:pt x="20976" y="15389"/>
                </a:cubicBezTo>
                <a:cubicBezTo>
                  <a:pt x="20836" y="15352"/>
                  <a:pt x="20703" y="15320"/>
                  <a:pt x="20570" y="15285"/>
                </a:cubicBezTo>
                <a:cubicBezTo>
                  <a:pt x="20568" y="15256"/>
                  <a:pt x="20567" y="15224"/>
                  <a:pt x="20565" y="15194"/>
                </a:cubicBezTo>
                <a:cubicBezTo>
                  <a:pt x="20811" y="15049"/>
                  <a:pt x="21153" y="15184"/>
                  <a:pt x="21286" y="14714"/>
                </a:cubicBezTo>
                <a:cubicBezTo>
                  <a:pt x="21116" y="14535"/>
                  <a:pt x="21136" y="14477"/>
                  <a:pt x="21492" y="14154"/>
                </a:cubicBezTo>
                <a:cubicBezTo>
                  <a:pt x="21276" y="14170"/>
                  <a:pt x="21088" y="14182"/>
                  <a:pt x="20880" y="14197"/>
                </a:cubicBezTo>
                <a:cubicBezTo>
                  <a:pt x="21074" y="13889"/>
                  <a:pt x="21442" y="14082"/>
                  <a:pt x="21567" y="13576"/>
                </a:cubicBezTo>
                <a:cubicBezTo>
                  <a:pt x="21471" y="13611"/>
                  <a:pt x="21408" y="13637"/>
                  <a:pt x="21341" y="13662"/>
                </a:cubicBezTo>
                <a:cubicBezTo>
                  <a:pt x="21222" y="13704"/>
                  <a:pt x="21101" y="13753"/>
                  <a:pt x="20980" y="13789"/>
                </a:cubicBezTo>
                <a:cubicBezTo>
                  <a:pt x="20692" y="13876"/>
                  <a:pt x="20402" y="13955"/>
                  <a:pt x="20113" y="14039"/>
                </a:cubicBezTo>
                <a:cubicBezTo>
                  <a:pt x="19984" y="14076"/>
                  <a:pt x="19857" y="14114"/>
                  <a:pt x="19727" y="14142"/>
                </a:cubicBezTo>
                <a:cubicBezTo>
                  <a:pt x="19720" y="14143"/>
                  <a:pt x="19703" y="14038"/>
                  <a:pt x="19694" y="13996"/>
                </a:cubicBezTo>
                <a:cubicBezTo>
                  <a:pt x="19297" y="14070"/>
                  <a:pt x="18968" y="14583"/>
                  <a:pt x="18478" y="14300"/>
                </a:cubicBezTo>
                <a:cubicBezTo>
                  <a:pt x="19215" y="13906"/>
                  <a:pt x="19920" y="13529"/>
                  <a:pt x="20628" y="13151"/>
                </a:cubicBezTo>
                <a:cubicBezTo>
                  <a:pt x="20628" y="13140"/>
                  <a:pt x="20629" y="13131"/>
                  <a:pt x="20628" y="13120"/>
                </a:cubicBezTo>
                <a:cubicBezTo>
                  <a:pt x="20474" y="13149"/>
                  <a:pt x="20318" y="13178"/>
                  <a:pt x="20205" y="13199"/>
                </a:cubicBezTo>
                <a:cubicBezTo>
                  <a:pt x="20312" y="13092"/>
                  <a:pt x="20437" y="12973"/>
                  <a:pt x="20557" y="12853"/>
                </a:cubicBezTo>
                <a:cubicBezTo>
                  <a:pt x="20618" y="12872"/>
                  <a:pt x="20680" y="12888"/>
                  <a:pt x="20741" y="12938"/>
                </a:cubicBezTo>
                <a:cubicBezTo>
                  <a:pt x="20774" y="12964"/>
                  <a:pt x="20854" y="12946"/>
                  <a:pt x="20871" y="12907"/>
                </a:cubicBezTo>
                <a:cubicBezTo>
                  <a:pt x="20896" y="12853"/>
                  <a:pt x="20900" y="12744"/>
                  <a:pt x="20880" y="12682"/>
                </a:cubicBezTo>
                <a:cubicBezTo>
                  <a:pt x="20822" y="12503"/>
                  <a:pt x="20725" y="12406"/>
                  <a:pt x="20603" y="12360"/>
                </a:cubicBezTo>
                <a:cubicBezTo>
                  <a:pt x="20600" y="12332"/>
                  <a:pt x="20598" y="12303"/>
                  <a:pt x="20595" y="12275"/>
                </a:cubicBezTo>
                <a:cubicBezTo>
                  <a:pt x="20549" y="12282"/>
                  <a:pt x="20503" y="12292"/>
                  <a:pt x="20456" y="12299"/>
                </a:cubicBezTo>
                <a:cubicBezTo>
                  <a:pt x="20369" y="12292"/>
                  <a:pt x="20320" y="12237"/>
                  <a:pt x="20297" y="12147"/>
                </a:cubicBezTo>
                <a:cubicBezTo>
                  <a:pt x="20381" y="12099"/>
                  <a:pt x="20465" y="12049"/>
                  <a:pt x="20549" y="12001"/>
                </a:cubicBezTo>
                <a:cubicBezTo>
                  <a:pt x="20555" y="12003"/>
                  <a:pt x="20563" y="12005"/>
                  <a:pt x="20570" y="12007"/>
                </a:cubicBezTo>
                <a:cubicBezTo>
                  <a:pt x="20580" y="11989"/>
                  <a:pt x="20583" y="11984"/>
                  <a:pt x="20586" y="11977"/>
                </a:cubicBezTo>
                <a:cubicBezTo>
                  <a:pt x="20609" y="11964"/>
                  <a:pt x="20631" y="11953"/>
                  <a:pt x="20653" y="11940"/>
                </a:cubicBezTo>
                <a:cubicBezTo>
                  <a:pt x="20631" y="11902"/>
                  <a:pt x="20617" y="11880"/>
                  <a:pt x="20599" y="11849"/>
                </a:cubicBezTo>
                <a:cubicBezTo>
                  <a:pt x="20603" y="11776"/>
                  <a:pt x="20606" y="11702"/>
                  <a:pt x="20595" y="11630"/>
                </a:cubicBezTo>
                <a:cubicBezTo>
                  <a:pt x="20649" y="11602"/>
                  <a:pt x="20699" y="11571"/>
                  <a:pt x="20771" y="11533"/>
                </a:cubicBezTo>
                <a:cubicBezTo>
                  <a:pt x="20683" y="11419"/>
                  <a:pt x="20610" y="11334"/>
                  <a:pt x="20532" y="11229"/>
                </a:cubicBezTo>
                <a:cubicBezTo>
                  <a:pt x="20518" y="11097"/>
                  <a:pt x="20519" y="10960"/>
                  <a:pt x="20578" y="10809"/>
                </a:cubicBezTo>
                <a:cubicBezTo>
                  <a:pt x="20667" y="10580"/>
                  <a:pt x="20275" y="10221"/>
                  <a:pt x="20067" y="10359"/>
                </a:cubicBezTo>
                <a:cubicBezTo>
                  <a:pt x="19903" y="10468"/>
                  <a:pt x="19905" y="10325"/>
                  <a:pt x="19886" y="10250"/>
                </a:cubicBezTo>
                <a:cubicBezTo>
                  <a:pt x="19964" y="10090"/>
                  <a:pt x="20019" y="9981"/>
                  <a:pt x="20062" y="9891"/>
                </a:cubicBezTo>
                <a:cubicBezTo>
                  <a:pt x="20135" y="9873"/>
                  <a:pt x="20248" y="9882"/>
                  <a:pt x="20259" y="9836"/>
                </a:cubicBezTo>
                <a:cubicBezTo>
                  <a:pt x="20287" y="9730"/>
                  <a:pt x="20293" y="9571"/>
                  <a:pt x="20255" y="9483"/>
                </a:cubicBezTo>
                <a:cubicBezTo>
                  <a:pt x="20169" y="9286"/>
                  <a:pt x="20050" y="9117"/>
                  <a:pt x="19958" y="8960"/>
                </a:cubicBezTo>
                <a:cubicBezTo>
                  <a:pt x="20251" y="8947"/>
                  <a:pt x="20442" y="8764"/>
                  <a:pt x="20482" y="8480"/>
                </a:cubicBezTo>
                <a:cubicBezTo>
                  <a:pt x="20573" y="8409"/>
                  <a:pt x="20670" y="8334"/>
                  <a:pt x="20712" y="8212"/>
                </a:cubicBezTo>
                <a:cubicBezTo>
                  <a:pt x="20841" y="7835"/>
                  <a:pt x="20585" y="7789"/>
                  <a:pt x="20444" y="7641"/>
                </a:cubicBezTo>
                <a:cubicBezTo>
                  <a:pt x="20519" y="7623"/>
                  <a:pt x="20582" y="7631"/>
                  <a:pt x="20645" y="7635"/>
                </a:cubicBezTo>
                <a:cubicBezTo>
                  <a:pt x="20841" y="7645"/>
                  <a:pt x="20908" y="7511"/>
                  <a:pt x="20817" y="7270"/>
                </a:cubicBezTo>
                <a:cubicBezTo>
                  <a:pt x="20777" y="7163"/>
                  <a:pt x="20718" y="7057"/>
                  <a:pt x="20649" y="6990"/>
                </a:cubicBezTo>
                <a:cubicBezTo>
                  <a:pt x="20439" y="6784"/>
                  <a:pt x="20438" y="6791"/>
                  <a:pt x="20637" y="6479"/>
                </a:cubicBezTo>
                <a:cubicBezTo>
                  <a:pt x="20494" y="6321"/>
                  <a:pt x="20366" y="6120"/>
                  <a:pt x="20209" y="6023"/>
                </a:cubicBezTo>
                <a:cubicBezTo>
                  <a:pt x="20048" y="5923"/>
                  <a:pt x="19856" y="5937"/>
                  <a:pt x="19681" y="5877"/>
                </a:cubicBezTo>
                <a:cubicBezTo>
                  <a:pt x="19622" y="5857"/>
                  <a:pt x="19547" y="5782"/>
                  <a:pt x="19530" y="5707"/>
                </a:cubicBezTo>
                <a:cubicBezTo>
                  <a:pt x="19512" y="5627"/>
                  <a:pt x="19553" y="5515"/>
                  <a:pt x="19576" y="5372"/>
                </a:cubicBezTo>
                <a:cubicBezTo>
                  <a:pt x="19742" y="5651"/>
                  <a:pt x="19801" y="5709"/>
                  <a:pt x="19962" y="5567"/>
                </a:cubicBezTo>
                <a:cubicBezTo>
                  <a:pt x="20237" y="5322"/>
                  <a:pt x="20591" y="5164"/>
                  <a:pt x="20641" y="4563"/>
                </a:cubicBezTo>
                <a:cubicBezTo>
                  <a:pt x="20885" y="4427"/>
                  <a:pt x="21237" y="3971"/>
                  <a:pt x="21349" y="3627"/>
                </a:cubicBezTo>
                <a:cubicBezTo>
                  <a:pt x="21368" y="3570"/>
                  <a:pt x="21395" y="3492"/>
                  <a:pt x="21383" y="3444"/>
                </a:cubicBezTo>
                <a:cubicBezTo>
                  <a:pt x="21318" y="3193"/>
                  <a:pt x="21403" y="3033"/>
                  <a:pt x="21509" y="2854"/>
                </a:cubicBezTo>
                <a:cubicBezTo>
                  <a:pt x="21553" y="2779"/>
                  <a:pt x="21584" y="2621"/>
                  <a:pt x="21559" y="2544"/>
                </a:cubicBezTo>
                <a:cubicBezTo>
                  <a:pt x="21538" y="2481"/>
                  <a:pt x="21426" y="2478"/>
                  <a:pt x="21353" y="2453"/>
                </a:cubicBezTo>
                <a:cubicBezTo>
                  <a:pt x="21329" y="2445"/>
                  <a:pt x="21303" y="2450"/>
                  <a:pt x="21257" y="2447"/>
                </a:cubicBezTo>
                <a:cubicBezTo>
                  <a:pt x="21334" y="2228"/>
                  <a:pt x="21402" y="2042"/>
                  <a:pt x="21488" y="1796"/>
                </a:cubicBezTo>
                <a:cubicBezTo>
                  <a:pt x="21263" y="1710"/>
                  <a:pt x="21034" y="1633"/>
                  <a:pt x="20813" y="1529"/>
                </a:cubicBezTo>
                <a:cubicBezTo>
                  <a:pt x="20301" y="1288"/>
                  <a:pt x="19793" y="1016"/>
                  <a:pt x="19279" y="787"/>
                </a:cubicBezTo>
                <a:cubicBezTo>
                  <a:pt x="19045" y="682"/>
                  <a:pt x="18779" y="533"/>
                  <a:pt x="18562" y="610"/>
                </a:cubicBezTo>
                <a:cubicBezTo>
                  <a:pt x="18242" y="724"/>
                  <a:pt x="17977" y="600"/>
                  <a:pt x="17723" y="422"/>
                </a:cubicBezTo>
                <a:cubicBezTo>
                  <a:pt x="17360" y="167"/>
                  <a:pt x="16986" y="46"/>
                  <a:pt x="16592" y="2"/>
                </a:cubicBezTo>
                <a:close/>
              </a:path>
            </a:pathLst>
          </a:custGeom>
        </p:spPr>
        <p:txBody>
          <a:bodyPr/>
          <a:lstStyle/>
          <a:p>
            <a:pPr defTabSz="642937">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p>
        </p:txBody>
      </p:sp>
      <p:sp>
        <p:nvSpPr>
          <p:cNvPr id="892" name="Venenatis Euismod Purus"/>
          <p:cNvSpPr txBox="1">
            <a:spLocks noGrp="1"/>
          </p:cNvSpPr>
          <p:nvPr>
            <p:ph type="body" idx="16"/>
          </p:nvPr>
        </p:nvSpPr>
        <p:spPr>
          <a:xfrm>
            <a:off x="11087195" y="7832332"/>
            <a:ext cx="11291541" cy="984568"/>
          </a:xfrm>
          <a:prstGeom prst="rect">
            <a:avLst/>
          </a:prstGeom>
        </p:spPr>
        <p:txBody>
          <a:bodyPr/>
          <a:lstStyle/>
          <a:p>
            <a:pPr>
              <a:lnSpc>
                <a:spcPct val="80000"/>
              </a:lnSpc>
            </a:pPr>
            <a:r>
              <a:rPr lang="fr-FR" sz="6000" dirty="0" smtClean="0"/>
              <a:t>Identity construction</a:t>
            </a:r>
            <a:endParaRPr sz="2800" dirty="0"/>
          </a:p>
        </p:txBody>
      </p:sp>
      <p:sp>
        <p:nvSpPr>
          <p:cNvPr id="894" name="Rectangle"/>
          <p:cNvSpPr>
            <a:spLocks noGrp="1"/>
          </p:cNvSpPr>
          <p:nvPr>
            <p:ph type="body" idx="17"/>
          </p:nvPr>
        </p:nvSpPr>
        <p:spPr>
          <a:prstGeom prst="rect">
            <a:avLst/>
          </a:prstGeom>
        </p:spPr>
        <p:txBody>
          <a:bodyPr/>
          <a:lstStyle/>
          <a:p>
            <a:pPr>
              <a:defRPr sz="5800">
                <a:latin typeface="Gill Sans"/>
                <a:ea typeface="Gill Sans"/>
                <a:cs typeface="Gill Sans"/>
                <a:sym typeface="Gill Sans"/>
              </a:defRPr>
            </a:pPr>
            <a:endParaRPr dirty="0"/>
          </a:p>
        </p:txBody>
      </p:sp>
      <p:sp>
        <p:nvSpPr>
          <p:cNvPr id="895" name="Line"/>
          <p:cNvSpPr>
            <a:spLocks noGrp="1"/>
          </p:cNvSpPr>
          <p:nvPr>
            <p:ph type="body" idx="18"/>
          </p:nvPr>
        </p:nvSpPr>
        <p:spPr>
          <a:xfrm>
            <a:off x="12191999" y="12260426"/>
            <a:ext cx="1" cy="371869"/>
          </a:xfrm>
          <a:prstGeom prst="line">
            <a:avLst/>
          </a:prstGeom>
        </p:spPr>
        <p:txBody>
          <a:bodyPr/>
          <a:lstStyle/>
          <a:p>
            <a:pPr>
              <a:defRPr sz="56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p>
        </p:txBody>
      </p:sp>
      <p:sp>
        <p:nvSpPr>
          <p:cNvPr id="896" name="Slide Number"/>
          <p:cNvSpPr txBox="1">
            <a:spLocks noGrp="1"/>
          </p:cNvSpPr>
          <p:nvPr>
            <p:ph type="sldNum" sz="quarter" idx="2"/>
          </p:nvPr>
        </p:nvSpPr>
        <p:spPr>
          <a:xfrm>
            <a:off x="12051220" y="11772503"/>
            <a:ext cx="281560" cy="422276"/>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28</a:t>
            </a:fld>
            <a:endParaRPr dirty="0"/>
          </a:p>
        </p:txBody>
      </p:sp>
      <p:sp>
        <p:nvSpPr>
          <p:cNvPr id="897" name="#1"/>
          <p:cNvSpPr txBox="1">
            <a:spLocks noGrp="1"/>
          </p:cNvSpPr>
          <p:nvPr>
            <p:ph type="body" idx="19"/>
          </p:nvPr>
        </p:nvSpPr>
        <p:spPr>
          <a:xfrm>
            <a:off x="8787016" y="7896853"/>
            <a:ext cx="1030752" cy="984568"/>
          </a:xfrm>
          <a:prstGeom prst="rect">
            <a:avLst/>
          </a:prstGeom>
        </p:spPr>
        <p:txBody>
          <a:bodyPr/>
          <a:lstStyle/>
          <a:p>
            <a:r>
              <a:rPr dirty="0" smtClean="0"/>
              <a:t>#</a:t>
            </a:r>
            <a:r>
              <a:rPr lang="fr-FR" dirty="0" smtClean="0"/>
              <a:t> 4</a:t>
            </a:r>
            <a:endParaRPr dirty="0"/>
          </a:p>
        </p:txBody>
      </p:sp>
      <p:sp>
        <p:nvSpPr>
          <p:cNvPr id="900" name="#2"/>
          <p:cNvSpPr txBox="1">
            <a:spLocks noGrp="1"/>
          </p:cNvSpPr>
          <p:nvPr>
            <p:ph type="body" idx="22"/>
          </p:nvPr>
        </p:nvSpPr>
        <p:spPr>
          <a:xfrm>
            <a:off x="3745523" y="8977455"/>
            <a:ext cx="1030752" cy="984568"/>
          </a:xfrm>
          <a:prstGeom prst="rect">
            <a:avLst/>
          </a:prstGeom>
        </p:spPr>
        <p:txBody>
          <a:bodyPr/>
          <a:lstStyle/>
          <a:p>
            <a:r>
              <a:rPr dirty="0"/>
              <a:t>#2</a:t>
            </a:r>
          </a:p>
        </p:txBody>
      </p:sp>
      <p:sp>
        <p:nvSpPr>
          <p:cNvPr id="904" name="#3"/>
          <p:cNvSpPr txBox="1">
            <a:spLocks noGrp="1"/>
          </p:cNvSpPr>
          <p:nvPr>
            <p:ph type="body" idx="26"/>
          </p:nvPr>
        </p:nvSpPr>
        <p:spPr>
          <a:xfrm>
            <a:off x="13730491" y="6280498"/>
            <a:ext cx="1030752" cy="984568"/>
          </a:xfrm>
          <a:prstGeom prst="rect">
            <a:avLst/>
          </a:prstGeom>
        </p:spPr>
        <p:txBody>
          <a:bodyPr/>
          <a:lstStyle/>
          <a:p>
            <a:r>
              <a:rPr dirty="0"/>
              <a:t>#3</a:t>
            </a:r>
          </a:p>
        </p:txBody>
      </p:sp>
      <p:sp>
        <p:nvSpPr>
          <p:cNvPr id="22" name="#3">
            <a:extLst>
              <a:ext uri="{FF2B5EF4-FFF2-40B4-BE49-F238E27FC236}">
                <a16:creationId xmlns="" xmlns:a16="http://schemas.microsoft.com/office/drawing/2014/main" id="{A5EDDBB0-B435-894F-AB23-B334E1D7CBEC}"/>
              </a:ext>
            </a:extLst>
          </p:cNvPr>
          <p:cNvSpPr txBox="1">
            <a:spLocks/>
          </p:cNvSpPr>
          <p:nvPr/>
        </p:nvSpPr>
        <p:spPr>
          <a:xfrm>
            <a:off x="14132913" y="9030625"/>
            <a:ext cx="1030752" cy="984568"/>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lstStyle>
            <a:lvl1pPr marL="0" marR="0" indent="0" algn="l" defTabSz="821531" eaLnBrk="1" latinLnBrk="0" hangingPunct="1">
              <a:lnSpc>
                <a:spcPct val="70000"/>
              </a:lnSpc>
              <a:spcBef>
                <a:spcPts val="0"/>
              </a:spcBef>
              <a:spcAft>
                <a:spcPts val="0"/>
              </a:spcAft>
              <a:buClrTx/>
              <a:buSzTx/>
              <a:buFontTx/>
              <a:buNone/>
              <a:tabLst/>
              <a:defRPr sz="5000" b="1" i="0" u="none" strike="noStrike" cap="all" spc="0" baseline="0">
                <a:ln>
                  <a:noFill/>
                </a:ln>
                <a:solidFill>
                  <a:srgbClr val="FFFFFF"/>
                </a:solidFill>
                <a:uFillTx/>
                <a:latin typeface="+mj-lt"/>
                <a:ea typeface="+mj-ea"/>
                <a:cs typeface="+mj-cs"/>
                <a:sym typeface="Avenir Next"/>
              </a:defRPr>
            </a:lvl1pPr>
            <a:lvl2pPr marL="0" marR="0" indent="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2pPr>
            <a:lvl3pPr marL="0" marR="0" indent="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3pPr>
            <a:lvl4pPr marL="0" marR="0" indent="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4pPr>
            <a:lvl5pPr marL="0" marR="0" indent="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5pPr>
            <a:lvl6pPr marL="0" marR="0" indent="35560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6pPr>
            <a:lvl7pPr marL="0" marR="0" indent="71120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7pPr>
            <a:lvl8pPr marL="0" marR="0" indent="106680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8pPr>
            <a:lvl9pPr marL="0" marR="0" indent="142240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9pPr>
          </a:lstStyle>
          <a:p>
            <a:r>
              <a:rPr lang="fr-FR" dirty="0"/>
              <a:t>#3</a:t>
            </a:r>
          </a:p>
        </p:txBody>
      </p:sp>
      <p:sp>
        <p:nvSpPr>
          <p:cNvPr id="42" name="ZoneTexte 41">
            <a:extLst>
              <a:ext uri="{FF2B5EF4-FFF2-40B4-BE49-F238E27FC236}">
                <a16:creationId xmlns="" xmlns:a16="http://schemas.microsoft.com/office/drawing/2014/main" id="{1F2D9E2C-2BAD-6A4A-BC28-3DF9F36E2171}"/>
              </a:ext>
            </a:extLst>
          </p:cNvPr>
          <p:cNvSpPr txBox="1"/>
          <p:nvPr/>
        </p:nvSpPr>
        <p:spPr>
          <a:xfrm>
            <a:off x="897444" y="12362917"/>
            <a:ext cx="7636956" cy="7598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algn="l"/>
            <a:r>
              <a:rPr lang="fr-FR" sz="2000" dirty="0">
                <a:latin typeface="Avenir Next Ultra Light" panose="020B0203020202020204" pitchFamily="34" charset="77"/>
              </a:rPr>
              <a:t>Christophe Gervasi – </a:t>
            </a:r>
            <a:r>
              <a:rPr lang="fr-FR" sz="2000" dirty="0" smtClean="0">
                <a:latin typeface="Avenir Next Ultra Light" panose="020B0203020202020204" pitchFamily="34" charset="77"/>
              </a:rPr>
              <a:t> Rapport qualitatif  - Construire un </a:t>
            </a:r>
            <a:r>
              <a:rPr lang="fr-FR" sz="2000" dirty="0">
                <a:latin typeface="Avenir Next Ultra Light" panose="020B0203020202020204" pitchFamily="34" charset="77"/>
              </a:rPr>
              <a:t>Nous </a:t>
            </a:r>
            <a:r>
              <a:rPr lang="fr-FR" sz="2000" dirty="0" smtClean="0">
                <a:latin typeface="Avenir Next Ultra Light" panose="020B0203020202020204" pitchFamily="34" charset="77"/>
              </a:rPr>
              <a:t>européen – Juillet 2021</a:t>
            </a:r>
            <a:endParaRPr kumimoji="0" lang="fr-FR" sz="2000" u="none" strike="noStrike" cap="none" spc="0" normalizeH="0" baseline="0" dirty="0">
              <a:ln>
                <a:noFill/>
              </a:ln>
              <a:solidFill>
                <a:srgbClr val="000000"/>
              </a:solidFill>
              <a:effectLst/>
              <a:uFillTx/>
              <a:latin typeface="Avenir Next Ultra Light" panose="020B0203020202020204" pitchFamily="34" charset="77"/>
              <a:sym typeface="Gill Sans"/>
            </a:endParaRPr>
          </a:p>
        </p:txBody>
      </p:sp>
      <p:pic>
        <p:nvPicPr>
          <p:cNvPr id="18" name="Image 17"/>
          <p:cNvPicPr>
            <a:picLocks noChangeAspect="1"/>
          </p:cNvPicPr>
          <p:nvPr/>
        </p:nvPicPr>
        <p:blipFill rotWithShape="1">
          <a:blip r:embed="rId3"/>
          <a:srcRect t="18883" b="18467"/>
          <a:stretch/>
        </p:blipFill>
        <p:spPr>
          <a:xfrm>
            <a:off x="19551525" y="3461290"/>
            <a:ext cx="2143125" cy="1431415"/>
          </a:xfrm>
          <a:prstGeom prst="rect">
            <a:avLst/>
          </a:prstGeom>
        </p:spPr>
      </p:pic>
      <p:pic>
        <p:nvPicPr>
          <p:cNvPr id="15" name="Image 14"/>
          <p:cNvPicPr>
            <a:picLocks noChangeAspect="1"/>
          </p:cNvPicPr>
          <p:nvPr/>
        </p:nvPicPr>
        <p:blipFill>
          <a:blip r:embed="rId4"/>
          <a:stretch>
            <a:fillRect/>
          </a:stretch>
        </p:blipFill>
        <p:spPr>
          <a:xfrm>
            <a:off x="21704426" y="3461290"/>
            <a:ext cx="2143125" cy="1472669"/>
          </a:xfrm>
          <a:prstGeom prst="rect">
            <a:avLst/>
          </a:prstGeom>
        </p:spPr>
      </p:pic>
    </p:spTree>
    <p:extLst>
      <p:ext uri="{BB962C8B-B14F-4D97-AF65-F5344CB8AC3E}">
        <p14:creationId xmlns:p14="http://schemas.microsoft.com/office/powerpoint/2010/main" val="440483071"/>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 xmlns:a16="http://schemas.microsoft.com/office/drawing/2014/main" id="{9A3C046A-B3F5-9A42-B408-759E55BE4BE7}"/>
              </a:ext>
            </a:extLst>
          </p:cNvPr>
          <p:cNvSpPr>
            <a:spLocks noGrp="1"/>
          </p:cNvSpPr>
          <p:nvPr>
            <p:ph type="body" sz="quarter" idx="15"/>
          </p:nvPr>
        </p:nvSpPr>
        <p:spPr/>
        <p:txBody>
          <a:bodyPr/>
          <a:lstStyle/>
          <a:p>
            <a:endParaRPr lang="fr-FR" dirty="0"/>
          </a:p>
        </p:txBody>
      </p:sp>
      <p:sp>
        <p:nvSpPr>
          <p:cNvPr id="5" name="Espace réservé du texte 4">
            <a:extLst>
              <a:ext uri="{FF2B5EF4-FFF2-40B4-BE49-F238E27FC236}">
                <a16:creationId xmlns="" xmlns:a16="http://schemas.microsoft.com/office/drawing/2014/main" id="{81AA34F7-61BD-DE46-A618-3EEE7C67794C}"/>
              </a:ext>
            </a:extLst>
          </p:cNvPr>
          <p:cNvSpPr>
            <a:spLocks noGrp="1"/>
          </p:cNvSpPr>
          <p:nvPr>
            <p:ph type="body" sz="quarter" idx="16"/>
          </p:nvPr>
        </p:nvSpPr>
        <p:spPr/>
        <p:txBody>
          <a:bodyPr/>
          <a:lstStyle/>
          <a:p>
            <a:endParaRPr lang="fr-FR" dirty="0"/>
          </a:p>
        </p:txBody>
      </p:sp>
      <p:sp>
        <p:nvSpPr>
          <p:cNvPr id="885"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29</a:t>
            </a:fld>
            <a:endParaRPr dirty="0"/>
          </a:p>
        </p:txBody>
      </p:sp>
      <p:sp>
        <p:nvSpPr>
          <p:cNvPr id="19" name="Espace réservé du texte 2">
            <a:extLst>
              <a:ext uri="{FF2B5EF4-FFF2-40B4-BE49-F238E27FC236}">
                <a16:creationId xmlns="" xmlns:a16="http://schemas.microsoft.com/office/drawing/2014/main" id="{AB3789C9-0B28-4640-961A-BE451E50B0EF}"/>
              </a:ext>
            </a:extLst>
          </p:cNvPr>
          <p:cNvSpPr>
            <a:spLocks noGrp="1"/>
          </p:cNvSpPr>
          <p:nvPr>
            <p:ph type="body" sz="quarter" idx="13"/>
          </p:nvPr>
        </p:nvSpPr>
        <p:spPr>
          <a:xfrm>
            <a:off x="1275347" y="1630608"/>
            <a:ext cx="19418969" cy="793703"/>
          </a:xfrm>
        </p:spPr>
        <p:txBody>
          <a:bodyPr/>
          <a:lstStyle/>
          <a:p>
            <a:endParaRPr lang="fr-FR" dirty="0"/>
          </a:p>
        </p:txBody>
      </p:sp>
      <p:sp>
        <p:nvSpPr>
          <p:cNvPr id="20" name="Titre 1">
            <a:extLst>
              <a:ext uri="{FF2B5EF4-FFF2-40B4-BE49-F238E27FC236}">
                <a16:creationId xmlns="" xmlns:a16="http://schemas.microsoft.com/office/drawing/2014/main" id="{C3D392D1-BDA7-FA46-919D-428FD8FCC2D7}"/>
              </a:ext>
            </a:extLst>
          </p:cNvPr>
          <p:cNvSpPr>
            <a:spLocks noGrp="1"/>
          </p:cNvSpPr>
          <p:nvPr>
            <p:ph type="title"/>
          </p:nvPr>
        </p:nvSpPr>
        <p:spPr>
          <a:xfrm>
            <a:off x="1112884" y="1607107"/>
            <a:ext cx="18438641" cy="935665"/>
          </a:xfrm>
        </p:spPr>
        <p:txBody>
          <a:bodyPr/>
          <a:lstStyle/>
          <a:p>
            <a:r>
              <a:rPr lang="en-US" dirty="0">
                <a:solidFill>
                  <a:schemeClr val="bg1"/>
                </a:solidFill>
              </a:rPr>
              <a:t>Identity Construction: Self Definition</a:t>
            </a:r>
          </a:p>
        </p:txBody>
      </p:sp>
      <p:sp>
        <p:nvSpPr>
          <p:cNvPr id="21" name="SuBTITLE GOES HERE">
            <a:extLst>
              <a:ext uri="{FF2B5EF4-FFF2-40B4-BE49-F238E27FC236}">
                <a16:creationId xmlns="" xmlns:a16="http://schemas.microsoft.com/office/drawing/2014/main" id="{35871DBC-935A-2347-A21E-2565A12C9458}"/>
              </a:ext>
            </a:extLst>
          </p:cNvPr>
          <p:cNvSpPr txBox="1">
            <a:spLocks noGrp="1"/>
          </p:cNvSpPr>
          <p:nvPr>
            <p:ph type="body" sz="quarter" idx="14"/>
          </p:nvPr>
        </p:nvSpPr>
        <p:spPr>
          <a:xfrm>
            <a:off x="4836344" y="747149"/>
            <a:ext cx="14711312" cy="371281"/>
          </a:xfrm>
          <a:prstGeom prst="rect">
            <a:avLst/>
          </a:prstGeom>
        </p:spPr>
        <p:txBody>
          <a:bodyPr/>
          <a:lstStyle/>
          <a:p>
            <a:r>
              <a:rPr lang="fr-FR" sz="2400" dirty="0" smtClean="0"/>
              <a:t>analyse détaillée</a:t>
            </a:r>
            <a:endParaRPr lang="fr-FR" sz="2400" dirty="0"/>
          </a:p>
        </p:txBody>
      </p:sp>
      <p:sp>
        <p:nvSpPr>
          <p:cNvPr id="9" name="ZoneTexte 8">
            <a:extLst>
              <a:ext uri="{FF2B5EF4-FFF2-40B4-BE49-F238E27FC236}">
                <a16:creationId xmlns="" xmlns:a16="http://schemas.microsoft.com/office/drawing/2014/main" id="{C9FA69AC-CE85-7143-AB32-6EDEC5829621}"/>
              </a:ext>
            </a:extLst>
          </p:cNvPr>
          <p:cNvSpPr txBox="1"/>
          <p:nvPr/>
        </p:nvSpPr>
        <p:spPr>
          <a:xfrm>
            <a:off x="897443" y="12362917"/>
            <a:ext cx="7218945" cy="7598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algn="l"/>
            <a:r>
              <a:rPr lang="fr-FR" sz="2000" dirty="0">
                <a:latin typeface="Avenir Next Ultra Light" panose="020B0203020202020204" pitchFamily="34" charset="77"/>
              </a:rPr>
              <a:t>Christophe Gervasi –  Rapport qualitatif  - Construire un Nous européen – Juillet 2021</a:t>
            </a:r>
          </a:p>
        </p:txBody>
      </p:sp>
      <p:pic>
        <p:nvPicPr>
          <p:cNvPr id="10" name="Image 9"/>
          <p:cNvPicPr>
            <a:picLocks noChangeAspect="1"/>
          </p:cNvPicPr>
          <p:nvPr/>
        </p:nvPicPr>
        <p:blipFill rotWithShape="1">
          <a:blip r:embed="rId2"/>
          <a:srcRect t="18883" b="18467"/>
          <a:stretch/>
        </p:blipFill>
        <p:spPr>
          <a:xfrm>
            <a:off x="19551526" y="500510"/>
            <a:ext cx="2143125" cy="1472669"/>
          </a:xfrm>
          <a:prstGeom prst="rect">
            <a:avLst/>
          </a:prstGeom>
        </p:spPr>
      </p:pic>
      <p:pic>
        <p:nvPicPr>
          <p:cNvPr id="11" name="Image 10"/>
          <p:cNvPicPr>
            <a:picLocks noChangeAspect="1"/>
          </p:cNvPicPr>
          <p:nvPr/>
        </p:nvPicPr>
        <p:blipFill>
          <a:blip r:embed="rId3"/>
          <a:stretch>
            <a:fillRect/>
          </a:stretch>
        </p:blipFill>
        <p:spPr>
          <a:xfrm>
            <a:off x="21704426" y="500510"/>
            <a:ext cx="2143125" cy="1472669"/>
          </a:xfrm>
          <a:prstGeom prst="rect">
            <a:avLst/>
          </a:prstGeom>
        </p:spPr>
      </p:pic>
      <p:sp>
        <p:nvSpPr>
          <p:cNvPr id="32" name="Rechteck 5"/>
          <p:cNvSpPr/>
          <p:nvPr/>
        </p:nvSpPr>
        <p:spPr>
          <a:xfrm>
            <a:off x="498445" y="2775162"/>
            <a:ext cx="23349106" cy="90068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2800" b="1" dirty="0">
                <a:solidFill>
                  <a:schemeClr val="bg2">
                    <a:lumMod val="25000"/>
                  </a:schemeClr>
                </a:solidFill>
              </a:rPr>
              <a:t>When introducing themselves at a hypothetical international party respondents in Germany relate to the following aspects</a:t>
            </a:r>
            <a:endParaRPr lang="en-US" sz="1200" b="1" dirty="0">
              <a:solidFill>
                <a:schemeClr val="bg2">
                  <a:lumMod val="25000"/>
                </a:schemeClr>
              </a:solidFill>
            </a:endParaRPr>
          </a:p>
        </p:txBody>
      </p:sp>
      <p:sp>
        <p:nvSpPr>
          <p:cNvPr id="42" name="Inhaltsplatzhalter 2"/>
          <p:cNvSpPr txBox="1">
            <a:spLocks/>
          </p:cNvSpPr>
          <p:nvPr/>
        </p:nvSpPr>
        <p:spPr>
          <a:xfrm>
            <a:off x="3368842" y="2936489"/>
            <a:ext cx="16182684" cy="7079176"/>
          </a:xfrm>
          <a:prstGeom prst="rect">
            <a:avLst/>
          </a:prstGeom>
          <a:ln w="12700">
            <a:miter lim="400000"/>
          </a:ln>
          <a:extLst>
            <a:ext uri="{C572A759-6A51-4108-AA02-DFA0A04FC94B}">
              <ma14:wrappingTextBoxFlag xmlns:ma14="http://schemas.microsoft.com/office/mac/drawingml/2011/main" xmlns="" val="1"/>
            </a:ext>
          </a:extLst>
        </p:spPr>
        <p:txBody>
          <a:bodyPr lIns="0" tIns="0" rIns="0" bIns="0" numCol="2" spcCol="838574"/>
          <a:lstStyle>
            <a:lvl1pPr marL="0" marR="0" indent="0" algn="l" defTabSz="821531" eaLnBrk="1" latinLnBrk="0" hangingPunct="1">
              <a:lnSpc>
                <a:spcPct val="120000"/>
              </a:lnSpc>
              <a:spcBef>
                <a:spcPts val="0"/>
              </a:spcBef>
              <a:spcAft>
                <a:spcPts val="0"/>
              </a:spcAft>
              <a:buClrTx/>
              <a:buSzTx/>
              <a:buFontTx/>
              <a:buNone/>
              <a:tabLst/>
              <a:defRPr sz="1800" b="0" i="0" u="none" strike="noStrike" cap="none" spc="0" baseline="0">
                <a:ln>
                  <a:noFill/>
                </a:ln>
                <a:solidFill>
                  <a:srgbClr val="000000"/>
                </a:solidFill>
                <a:uFillTx/>
                <a:latin typeface="Avenir Book"/>
                <a:ea typeface="Avenir Book"/>
                <a:cs typeface="Avenir Book"/>
                <a:sym typeface="Avenir Book"/>
              </a:defRPr>
            </a:lvl1pPr>
            <a:lvl2pPr marL="0" marR="0" indent="0" algn="l" defTabSz="821531" eaLnBrk="1" latinLnBrk="0" hangingPunct="1">
              <a:lnSpc>
                <a:spcPct val="120000"/>
              </a:lnSpc>
              <a:spcBef>
                <a:spcPts val="0"/>
              </a:spcBef>
              <a:spcAft>
                <a:spcPts val="0"/>
              </a:spcAft>
              <a:buClrTx/>
              <a:buSzTx/>
              <a:buFontTx/>
              <a:buNone/>
              <a:tabLst/>
              <a:defRPr sz="1800" b="0" i="0" u="none" strike="noStrike" cap="none" spc="0" baseline="0">
                <a:ln>
                  <a:noFill/>
                </a:ln>
                <a:solidFill>
                  <a:srgbClr val="000000"/>
                </a:solidFill>
                <a:uFillTx/>
                <a:latin typeface="Avenir Book"/>
                <a:ea typeface="Avenir Book"/>
                <a:cs typeface="Avenir Book"/>
                <a:sym typeface="Avenir Book"/>
              </a:defRPr>
            </a:lvl2pPr>
            <a:lvl3pPr marL="0" marR="0" indent="0" algn="l" defTabSz="821531" eaLnBrk="1" latinLnBrk="0" hangingPunct="1">
              <a:lnSpc>
                <a:spcPct val="120000"/>
              </a:lnSpc>
              <a:spcBef>
                <a:spcPts val="0"/>
              </a:spcBef>
              <a:spcAft>
                <a:spcPts val="0"/>
              </a:spcAft>
              <a:buClrTx/>
              <a:buSzTx/>
              <a:buFontTx/>
              <a:buNone/>
              <a:tabLst/>
              <a:defRPr sz="1800" b="0" i="0" u="none" strike="noStrike" cap="none" spc="0" baseline="0">
                <a:ln>
                  <a:noFill/>
                </a:ln>
                <a:solidFill>
                  <a:srgbClr val="000000"/>
                </a:solidFill>
                <a:uFillTx/>
                <a:latin typeface="Avenir Book"/>
                <a:ea typeface="Avenir Book"/>
                <a:cs typeface="Avenir Book"/>
                <a:sym typeface="Avenir Book"/>
              </a:defRPr>
            </a:lvl3pPr>
            <a:lvl4pPr marL="0" marR="0" indent="0" algn="l" defTabSz="821531" eaLnBrk="1" latinLnBrk="0" hangingPunct="1">
              <a:lnSpc>
                <a:spcPct val="120000"/>
              </a:lnSpc>
              <a:spcBef>
                <a:spcPts val="0"/>
              </a:spcBef>
              <a:spcAft>
                <a:spcPts val="0"/>
              </a:spcAft>
              <a:buClrTx/>
              <a:buSzTx/>
              <a:buFontTx/>
              <a:buNone/>
              <a:tabLst/>
              <a:defRPr sz="1800" b="0" i="0" u="none" strike="noStrike" cap="none" spc="0" baseline="0">
                <a:ln>
                  <a:noFill/>
                </a:ln>
                <a:solidFill>
                  <a:srgbClr val="000000"/>
                </a:solidFill>
                <a:uFillTx/>
                <a:latin typeface="Avenir Book"/>
                <a:ea typeface="Avenir Book"/>
                <a:cs typeface="Avenir Book"/>
                <a:sym typeface="Avenir Book"/>
              </a:defRPr>
            </a:lvl4pPr>
            <a:lvl5pPr marL="0" marR="0" indent="0" algn="l" defTabSz="821531" eaLnBrk="1" latinLnBrk="0" hangingPunct="1">
              <a:lnSpc>
                <a:spcPct val="120000"/>
              </a:lnSpc>
              <a:spcBef>
                <a:spcPts val="0"/>
              </a:spcBef>
              <a:spcAft>
                <a:spcPts val="0"/>
              </a:spcAft>
              <a:buClrTx/>
              <a:buSzTx/>
              <a:buFontTx/>
              <a:buNone/>
              <a:tabLst/>
              <a:defRPr sz="1800" b="0" i="0" u="none" strike="noStrike" cap="none" spc="0" baseline="0">
                <a:ln>
                  <a:noFill/>
                </a:ln>
                <a:solidFill>
                  <a:srgbClr val="000000"/>
                </a:solidFill>
                <a:uFillTx/>
                <a:latin typeface="Avenir Book"/>
                <a:ea typeface="Avenir Book"/>
                <a:cs typeface="Avenir Book"/>
                <a:sym typeface="Avenir Book"/>
              </a:defRPr>
            </a:lvl5pPr>
            <a:lvl6pPr marL="0" marR="0" indent="35560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6pPr>
            <a:lvl7pPr marL="0" marR="0" indent="71120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7pPr>
            <a:lvl8pPr marL="0" marR="0" indent="106680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8pPr>
            <a:lvl9pPr marL="0" marR="0" indent="142240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9pPr>
          </a:lstStyle>
          <a:p>
            <a:pPr marL="109538" algn="just"/>
            <a:endParaRPr lang="en-US" sz="1200" dirty="0" smtClean="0"/>
          </a:p>
          <a:p>
            <a:pPr marL="109538" algn="just"/>
            <a:endParaRPr lang="en-US" sz="1200" dirty="0" smtClean="0"/>
          </a:p>
          <a:p>
            <a:pPr marL="109538" algn="just"/>
            <a:endParaRPr lang="en-US" sz="1200" dirty="0" smtClean="0"/>
          </a:p>
        </p:txBody>
      </p:sp>
      <p:pic>
        <p:nvPicPr>
          <p:cNvPr id="45" name="Bild 3" descr="screenshot_06.png"/>
          <p:cNvPicPr>
            <a:picLocks noChangeAspect="1"/>
          </p:cNvPicPr>
          <p:nvPr/>
        </p:nvPicPr>
        <p:blipFill>
          <a:blip r:embed="rId4">
            <a:grayscl/>
            <a:extLst>
              <a:ext uri="{28A0092B-C50C-407E-A947-70E740481C1C}">
                <a14:useLocalDpi xmlns:a14="http://schemas.microsoft.com/office/drawing/2010/main" val="0"/>
              </a:ext>
            </a:extLst>
          </a:blip>
          <a:stretch>
            <a:fillRect/>
          </a:stretch>
        </p:blipFill>
        <p:spPr>
          <a:xfrm>
            <a:off x="8813234" y="5170827"/>
            <a:ext cx="5458131" cy="3307958"/>
          </a:xfrm>
          <a:prstGeom prst="rect">
            <a:avLst/>
          </a:prstGeom>
        </p:spPr>
      </p:pic>
      <p:sp>
        <p:nvSpPr>
          <p:cNvPr id="46" name="Oval 4"/>
          <p:cNvSpPr/>
          <p:nvPr/>
        </p:nvSpPr>
        <p:spPr>
          <a:xfrm>
            <a:off x="6560232" y="4207138"/>
            <a:ext cx="9503629" cy="4784589"/>
          </a:xfrm>
          <a:prstGeom prst="ellipse">
            <a:avLst/>
          </a:prstGeom>
          <a:no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47" name="Rechteck 8"/>
          <p:cNvSpPr/>
          <p:nvPr/>
        </p:nvSpPr>
        <p:spPr>
          <a:xfrm>
            <a:off x="8813235" y="5170826"/>
            <a:ext cx="5458131" cy="3293841"/>
          </a:xfrm>
          <a:prstGeom prst="rect">
            <a:avLst/>
          </a:prstGeom>
          <a:gradFill flip="none" rotWithShape="1">
            <a:gsLst>
              <a:gs pos="0">
                <a:schemeClr val="bg1">
                  <a:alpha val="0"/>
                </a:schemeClr>
              </a:gs>
              <a:gs pos="71000">
                <a:schemeClr val="bg1"/>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48" name="Rechteck 11"/>
          <p:cNvSpPr/>
          <p:nvPr/>
        </p:nvSpPr>
        <p:spPr>
          <a:xfrm>
            <a:off x="2430379" y="5611367"/>
            <a:ext cx="4129853" cy="1432880"/>
          </a:xfrm>
          <a:prstGeom prst="rect">
            <a:avLst/>
          </a:prstGeom>
          <a:solidFill>
            <a:schemeClr val="bg1"/>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2000" b="1" dirty="0" smtClean="0">
                <a:solidFill>
                  <a:srgbClr val="000000"/>
                </a:solidFill>
              </a:rPr>
              <a:t>Personality traits or quirks</a:t>
            </a:r>
          </a:p>
          <a:p>
            <a:r>
              <a:rPr lang="en-US" sz="2000" dirty="0" smtClean="0">
                <a:solidFill>
                  <a:srgbClr val="000000"/>
                </a:solidFill>
              </a:rPr>
              <a:t>e.g. “I’m a real bean counter”, “I’m a workaholic”, “I have to clean compulsively”, “I’m open minded”</a:t>
            </a:r>
            <a:endParaRPr lang="en-US" sz="2000" dirty="0">
              <a:solidFill>
                <a:srgbClr val="000000"/>
              </a:solidFill>
            </a:endParaRPr>
          </a:p>
        </p:txBody>
      </p:sp>
      <p:sp>
        <p:nvSpPr>
          <p:cNvPr id="49" name="Rechteck 12"/>
          <p:cNvSpPr/>
          <p:nvPr/>
        </p:nvSpPr>
        <p:spPr>
          <a:xfrm>
            <a:off x="5149516" y="8849051"/>
            <a:ext cx="4839763" cy="1363004"/>
          </a:xfrm>
          <a:prstGeom prst="rect">
            <a:avLst/>
          </a:prstGeom>
          <a:solidFill>
            <a:schemeClr val="bg1"/>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2000" b="1" dirty="0" smtClean="0">
                <a:solidFill>
                  <a:srgbClr val="000000"/>
                </a:solidFill>
              </a:rPr>
              <a:t>Hobbies &amp; Interests</a:t>
            </a:r>
          </a:p>
          <a:p>
            <a:r>
              <a:rPr lang="en-US" sz="2000" dirty="0" smtClean="0">
                <a:solidFill>
                  <a:srgbClr val="000000"/>
                </a:solidFill>
              </a:rPr>
              <a:t>e.g. “I’d like to be able to go watch a football game again”, “like to test new meals”, “I’m a ski rider and sky diver”</a:t>
            </a:r>
            <a:endParaRPr lang="en-US" sz="2000" dirty="0">
              <a:solidFill>
                <a:srgbClr val="000000"/>
              </a:solidFill>
            </a:endParaRPr>
          </a:p>
        </p:txBody>
      </p:sp>
      <p:sp>
        <p:nvSpPr>
          <p:cNvPr id="50" name="Rechteck 13"/>
          <p:cNvSpPr/>
          <p:nvPr/>
        </p:nvSpPr>
        <p:spPr>
          <a:xfrm>
            <a:off x="14170650" y="8464667"/>
            <a:ext cx="4624124" cy="1495387"/>
          </a:xfrm>
          <a:prstGeom prst="rect">
            <a:avLst/>
          </a:prstGeom>
          <a:solidFill>
            <a:schemeClr val="bg1"/>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2000" b="1" dirty="0" smtClean="0">
                <a:solidFill>
                  <a:srgbClr val="000000"/>
                </a:solidFill>
              </a:rPr>
              <a:t>Family Roles</a:t>
            </a:r>
          </a:p>
          <a:p>
            <a:r>
              <a:rPr lang="en-US" sz="2000" dirty="0" smtClean="0">
                <a:solidFill>
                  <a:srgbClr val="000000"/>
                </a:solidFill>
              </a:rPr>
              <a:t>e.g. “I’m the mother of a…”, “I’m a proud husband and father”</a:t>
            </a:r>
            <a:endParaRPr lang="en-US" sz="2000" dirty="0">
              <a:solidFill>
                <a:srgbClr val="000000"/>
              </a:solidFill>
            </a:endParaRPr>
          </a:p>
        </p:txBody>
      </p:sp>
      <p:sp>
        <p:nvSpPr>
          <p:cNvPr id="51" name="Rechteck 14"/>
          <p:cNvSpPr/>
          <p:nvPr/>
        </p:nvSpPr>
        <p:spPr>
          <a:xfrm>
            <a:off x="8813236" y="3476540"/>
            <a:ext cx="5293895" cy="1422552"/>
          </a:xfrm>
          <a:prstGeom prst="rect">
            <a:avLst/>
          </a:prstGeom>
          <a:solidFill>
            <a:schemeClr val="bg1"/>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2000" b="1" dirty="0" smtClean="0">
                <a:solidFill>
                  <a:srgbClr val="000000"/>
                </a:solidFill>
              </a:rPr>
              <a:t>Regional Affiliation/ Heritage</a:t>
            </a:r>
          </a:p>
          <a:p>
            <a:r>
              <a:rPr lang="en-US" sz="2000" dirty="0" smtClean="0">
                <a:solidFill>
                  <a:srgbClr val="000000"/>
                </a:solidFill>
              </a:rPr>
              <a:t>e.g. „I live in Frankfurt“, „I‘m from the Rheinland“, „I‘m a Northerner in Stuttgart“</a:t>
            </a:r>
            <a:endParaRPr lang="en-US" sz="2000" dirty="0">
              <a:solidFill>
                <a:srgbClr val="000000"/>
              </a:solidFill>
            </a:endParaRPr>
          </a:p>
        </p:txBody>
      </p:sp>
      <p:sp>
        <p:nvSpPr>
          <p:cNvPr id="52" name="Rechteck 15"/>
          <p:cNvSpPr/>
          <p:nvPr/>
        </p:nvSpPr>
        <p:spPr>
          <a:xfrm>
            <a:off x="16063861" y="5263417"/>
            <a:ext cx="5280160" cy="1418423"/>
          </a:xfrm>
          <a:prstGeom prst="rect">
            <a:avLst/>
          </a:prstGeom>
          <a:solidFill>
            <a:schemeClr val="bg1"/>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2000" b="1" dirty="0" smtClean="0">
                <a:solidFill>
                  <a:srgbClr val="000000"/>
                </a:solidFill>
              </a:rPr>
              <a:t>Job</a:t>
            </a:r>
          </a:p>
          <a:p>
            <a:r>
              <a:rPr lang="en-US" sz="2000" dirty="0" smtClean="0">
                <a:solidFill>
                  <a:srgbClr val="000000"/>
                </a:solidFill>
              </a:rPr>
              <a:t>e.g. „I work in Logistics....“, „I work in the tourism industry“</a:t>
            </a:r>
            <a:endParaRPr lang="en-US" sz="2000" dirty="0">
              <a:solidFill>
                <a:srgbClr val="000000"/>
              </a:solidFill>
            </a:endParaRPr>
          </a:p>
        </p:txBody>
      </p:sp>
    </p:spTree>
    <p:extLst>
      <p:ext uri="{BB962C8B-B14F-4D97-AF65-F5344CB8AC3E}">
        <p14:creationId xmlns:p14="http://schemas.microsoft.com/office/powerpoint/2010/main" val="2485127433"/>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8" name="Image"/>
          <p:cNvPicPr>
            <a:picLocks noGrp="1"/>
          </p:cNvPicPr>
          <p:nvPr>
            <p:ph type="pic" idx="13"/>
          </p:nvPr>
        </p:nvPicPr>
        <p:blipFill>
          <a:blip r:embed="rId2">
            <a:extLst>
              <a:ext uri="{28A0092B-C50C-407E-A947-70E740481C1C}">
                <a14:useLocalDpi xmlns:a14="http://schemas.microsoft.com/office/drawing/2010/main" val="0"/>
              </a:ext>
            </a:extLst>
          </a:blip>
          <a:srcRect/>
          <a:stretch/>
        </p:blipFill>
        <p:spPr>
          <a:xfrm>
            <a:off x="585216" y="520515"/>
            <a:ext cx="23262335" cy="4372190"/>
          </a:xfrm>
          <a:custGeom>
            <a:avLst/>
            <a:gdLst/>
            <a:ahLst/>
            <a:cxnLst>
              <a:cxn ang="0">
                <a:pos x="wd2" y="hd2"/>
              </a:cxn>
              <a:cxn ang="5400000">
                <a:pos x="wd2" y="hd2"/>
              </a:cxn>
              <a:cxn ang="10800000">
                <a:pos x="wd2" y="hd2"/>
              </a:cxn>
              <a:cxn ang="16200000">
                <a:pos x="wd2" y="hd2"/>
              </a:cxn>
            </a:cxnLst>
            <a:rect l="0" t="0" r="r" b="b"/>
            <a:pathLst>
              <a:path w="21600" h="21599" extrusionOk="0">
                <a:moveTo>
                  <a:pt x="0" y="0"/>
                </a:moveTo>
                <a:lnTo>
                  <a:pt x="3" y="21532"/>
                </a:lnTo>
                <a:cubicBezTo>
                  <a:pt x="112" y="21536"/>
                  <a:pt x="220" y="21544"/>
                  <a:pt x="328" y="21555"/>
                </a:cubicBezTo>
                <a:cubicBezTo>
                  <a:pt x="430" y="21565"/>
                  <a:pt x="525" y="21589"/>
                  <a:pt x="627" y="21592"/>
                </a:cubicBezTo>
                <a:cubicBezTo>
                  <a:pt x="818" y="21600"/>
                  <a:pt x="1011" y="21600"/>
                  <a:pt x="1203" y="21599"/>
                </a:cubicBezTo>
                <a:cubicBezTo>
                  <a:pt x="1272" y="21599"/>
                  <a:pt x="1341" y="21584"/>
                  <a:pt x="1411" y="21583"/>
                </a:cubicBezTo>
                <a:cubicBezTo>
                  <a:pt x="1585" y="21580"/>
                  <a:pt x="1762" y="21587"/>
                  <a:pt x="1934" y="21579"/>
                </a:cubicBezTo>
                <a:cubicBezTo>
                  <a:pt x="2288" y="21563"/>
                  <a:pt x="2639" y="21555"/>
                  <a:pt x="2996" y="21565"/>
                </a:cubicBezTo>
                <a:cubicBezTo>
                  <a:pt x="3222" y="21571"/>
                  <a:pt x="3454" y="21593"/>
                  <a:pt x="3680" y="21553"/>
                </a:cubicBezTo>
                <a:cubicBezTo>
                  <a:pt x="3776" y="21537"/>
                  <a:pt x="3887" y="21525"/>
                  <a:pt x="3990" y="21525"/>
                </a:cubicBezTo>
                <a:cubicBezTo>
                  <a:pt x="4155" y="21527"/>
                  <a:pt x="4319" y="21488"/>
                  <a:pt x="4493" y="21542"/>
                </a:cubicBezTo>
                <a:cubicBezTo>
                  <a:pt x="4586" y="21570"/>
                  <a:pt x="4760" y="21556"/>
                  <a:pt x="4895" y="21561"/>
                </a:cubicBezTo>
                <a:cubicBezTo>
                  <a:pt x="4893" y="21559"/>
                  <a:pt x="4890" y="21557"/>
                  <a:pt x="4888" y="21555"/>
                </a:cubicBezTo>
                <a:cubicBezTo>
                  <a:pt x="4885" y="21552"/>
                  <a:pt x="4882" y="21551"/>
                  <a:pt x="4880" y="21548"/>
                </a:cubicBezTo>
                <a:cubicBezTo>
                  <a:pt x="4931" y="21546"/>
                  <a:pt x="4979" y="21542"/>
                  <a:pt x="5026" y="21540"/>
                </a:cubicBezTo>
                <a:cubicBezTo>
                  <a:pt x="5199" y="21535"/>
                  <a:pt x="5384" y="21512"/>
                  <a:pt x="5541" y="21530"/>
                </a:cubicBezTo>
                <a:cubicBezTo>
                  <a:pt x="5735" y="21553"/>
                  <a:pt x="5857" y="21520"/>
                  <a:pt x="5987" y="21491"/>
                </a:cubicBezTo>
                <a:cubicBezTo>
                  <a:pt x="5897" y="21477"/>
                  <a:pt x="5806" y="21463"/>
                  <a:pt x="5714" y="21449"/>
                </a:cubicBezTo>
                <a:cubicBezTo>
                  <a:pt x="5658" y="21440"/>
                  <a:pt x="5599" y="21434"/>
                  <a:pt x="5547" y="21423"/>
                </a:cubicBezTo>
                <a:cubicBezTo>
                  <a:pt x="5485" y="21409"/>
                  <a:pt x="5428" y="21391"/>
                  <a:pt x="5369" y="21375"/>
                </a:cubicBezTo>
                <a:cubicBezTo>
                  <a:pt x="5361" y="21373"/>
                  <a:pt x="5352" y="21371"/>
                  <a:pt x="5343" y="21369"/>
                </a:cubicBezTo>
                <a:cubicBezTo>
                  <a:pt x="5488" y="21380"/>
                  <a:pt x="5654" y="21330"/>
                  <a:pt x="5779" y="21393"/>
                </a:cubicBezTo>
                <a:cubicBezTo>
                  <a:pt x="5785" y="21397"/>
                  <a:pt x="5829" y="21392"/>
                  <a:pt x="5852" y="21387"/>
                </a:cubicBezTo>
                <a:cubicBezTo>
                  <a:pt x="5875" y="21381"/>
                  <a:pt x="5893" y="21366"/>
                  <a:pt x="5914" y="21365"/>
                </a:cubicBezTo>
                <a:cubicBezTo>
                  <a:pt x="6028" y="21363"/>
                  <a:pt x="6143" y="21364"/>
                  <a:pt x="6257" y="21362"/>
                </a:cubicBezTo>
                <a:cubicBezTo>
                  <a:pt x="6365" y="21360"/>
                  <a:pt x="6486" y="21374"/>
                  <a:pt x="6584" y="21326"/>
                </a:cubicBezTo>
                <a:cubicBezTo>
                  <a:pt x="6555" y="21320"/>
                  <a:pt x="6529" y="21314"/>
                  <a:pt x="6505" y="21308"/>
                </a:cubicBezTo>
                <a:cubicBezTo>
                  <a:pt x="6480" y="21303"/>
                  <a:pt x="6457" y="21297"/>
                  <a:pt x="6434" y="21292"/>
                </a:cubicBezTo>
                <a:cubicBezTo>
                  <a:pt x="6433" y="21289"/>
                  <a:pt x="6433" y="21286"/>
                  <a:pt x="6432" y="21284"/>
                </a:cubicBezTo>
                <a:cubicBezTo>
                  <a:pt x="6432" y="21281"/>
                  <a:pt x="6431" y="21278"/>
                  <a:pt x="6431" y="21276"/>
                </a:cubicBezTo>
                <a:cubicBezTo>
                  <a:pt x="6567" y="21269"/>
                  <a:pt x="6705" y="21267"/>
                  <a:pt x="6837" y="21254"/>
                </a:cubicBezTo>
                <a:cubicBezTo>
                  <a:pt x="6997" y="21239"/>
                  <a:pt x="7165" y="21265"/>
                  <a:pt x="7325" y="21228"/>
                </a:cubicBezTo>
                <a:cubicBezTo>
                  <a:pt x="7410" y="21209"/>
                  <a:pt x="7533" y="21218"/>
                  <a:pt x="7639" y="21213"/>
                </a:cubicBezTo>
                <a:cubicBezTo>
                  <a:pt x="7640" y="21215"/>
                  <a:pt x="7641" y="21215"/>
                  <a:pt x="7642" y="21217"/>
                </a:cubicBezTo>
                <a:cubicBezTo>
                  <a:pt x="7642" y="21218"/>
                  <a:pt x="7643" y="21220"/>
                  <a:pt x="7644" y="21222"/>
                </a:cubicBezTo>
                <a:cubicBezTo>
                  <a:pt x="7622" y="21227"/>
                  <a:pt x="7600" y="21231"/>
                  <a:pt x="7578" y="21236"/>
                </a:cubicBezTo>
                <a:cubicBezTo>
                  <a:pt x="7556" y="21242"/>
                  <a:pt x="7534" y="21247"/>
                  <a:pt x="7512" y="21253"/>
                </a:cubicBezTo>
                <a:cubicBezTo>
                  <a:pt x="7514" y="21255"/>
                  <a:pt x="7515" y="21257"/>
                  <a:pt x="7517" y="21259"/>
                </a:cubicBezTo>
                <a:cubicBezTo>
                  <a:pt x="7519" y="21261"/>
                  <a:pt x="7521" y="21262"/>
                  <a:pt x="7522" y="21264"/>
                </a:cubicBezTo>
                <a:cubicBezTo>
                  <a:pt x="7605" y="21257"/>
                  <a:pt x="7687" y="21249"/>
                  <a:pt x="7769" y="21241"/>
                </a:cubicBezTo>
                <a:cubicBezTo>
                  <a:pt x="7851" y="21234"/>
                  <a:pt x="7934" y="21226"/>
                  <a:pt x="8016" y="21218"/>
                </a:cubicBezTo>
                <a:cubicBezTo>
                  <a:pt x="8017" y="21221"/>
                  <a:pt x="8019" y="21224"/>
                  <a:pt x="8020" y="21227"/>
                </a:cubicBezTo>
                <a:cubicBezTo>
                  <a:pt x="8022" y="21229"/>
                  <a:pt x="8023" y="21234"/>
                  <a:pt x="8024" y="21236"/>
                </a:cubicBezTo>
                <a:cubicBezTo>
                  <a:pt x="7667" y="21276"/>
                  <a:pt x="7309" y="21315"/>
                  <a:pt x="6948" y="21349"/>
                </a:cubicBezTo>
                <a:cubicBezTo>
                  <a:pt x="6587" y="21383"/>
                  <a:pt x="6222" y="21411"/>
                  <a:pt x="5851" y="21427"/>
                </a:cubicBezTo>
                <a:cubicBezTo>
                  <a:pt x="6018" y="21444"/>
                  <a:pt x="6191" y="21462"/>
                  <a:pt x="6365" y="21478"/>
                </a:cubicBezTo>
                <a:cubicBezTo>
                  <a:pt x="6445" y="21486"/>
                  <a:pt x="6527" y="21497"/>
                  <a:pt x="6606" y="21494"/>
                </a:cubicBezTo>
                <a:cubicBezTo>
                  <a:pt x="6706" y="21491"/>
                  <a:pt x="6802" y="21476"/>
                  <a:pt x="6900" y="21467"/>
                </a:cubicBezTo>
                <a:cubicBezTo>
                  <a:pt x="7215" y="21437"/>
                  <a:pt x="7529" y="21403"/>
                  <a:pt x="7847" y="21380"/>
                </a:cubicBezTo>
                <a:cubicBezTo>
                  <a:pt x="8321" y="21346"/>
                  <a:pt x="8801" y="21325"/>
                  <a:pt x="9274" y="21290"/>
                </a:cubicBezTo>
                <a:cubicBezTo>
                  <a:pt x="9694" y="21259"/>
                  <a:pt x="10111" y="21221"/>
                  <a:pt x="10524" y="21178"/>
                </a:cubicBezTo>
                <a:cubicBezTo>
                  <a:pt x="10861" y="21142"/>
                  <a:pt x="11189" y="21095"/>
                  <a:pt x="11523" y="21053"/>
                </a:cubicBezTo>
                <a:cubicBezTo>
                  <a:pt x="11733" y="21027"/>
                  <a:pt x="11947" y="21004"/>
                  <a:pt x="12157" y="20977"/>
                </a:cubicBezTo>
                <a:cubicBezTo>
                  <a:pt x="12192" y="20972"/>
                  <a:pt x="12240" y="20955"/>
                  <a:pt x="12242" y="20942"/>
                </a:cubicBezTo>
                <a:cubicBezTo>
                  <a:pt x="12256" y="20875"/>
                  <a:pt x="12339" y="20836"/>
                  <a:pt x="12495" y="20813"/>
                </a:cubicBezTo>
                <a:cubicBezTo>
                  <a:pt x="12662" y="20789"/>
                  <a:pt x="12702" y="20760"/>
                  <a:pt x="12703" y="20688"/>
                </a:cubicBezTo>
                <a:cubicBezTo>
                  <a:pt x="12703" y="20676"/>
                  <a:pt x="12720" y="20664"/>
                  <a:pt x="12736" y="20643"/>
                </a:cubicBezTo>
                <a:cubicBezTo>
                  <a:pt x="12592" y="20672"/>
                  <a:pt x="12466" y="20650"/>
                  <a:pt x="12337" y="20645"/>
                </a:cubicBezTo>
                <a:cubicBezTo>
                  <a:pt x="12194" y="20640"/>
                  <a:pt x="12068" y="20618"/>
                  <a:pt x="11937" y="20603"/>
                </a:cubicBezTo>
                <a:cubicBezTo>
                  <a:pt x="11896" y="20598"/>
                  <a:pt x="11838" y="20593"/>
                  <a:pt x="11825" y="20581"/>
                </a:cubicBezTo>
                <a:cubicBezTo>
                  <a:pt x="11783" y="20543"/>
                  <a:pt x="11709" y="20542"/>
                  <a:pt x="11627" y="20542"/>
                </a:cubicBezTo>
                <a:cubicBezTo>
                  <a:pt x="11556" y="20542"/>
                  <a:pt x="11486" y="20542"/>
                  <a:pt x="11415" y="20542"/>
                </a:cubicBezTo>
                <a:cubicBezTo>
                  <a:pt x="11413" y="20539"/>
                  <a:pt x="11410" y="20537"/>
                  <a:pt x="11407" y="20534"/>
                </a:cubicBezTo>
                <a:cubicBezTo>
                  <a:pt x="11404" y="20531"/>
                  <a:pt x="11402" y="20527"/>
                  <a:pt x="11399" y="20524"/>
                </a:cubicBezTo>
                <a:cubicBezTo>
                  <a:pt x="11439" y="20516"/>
                  <a:pt x="11477" y="20505"/>
                  <a:pt x="11518" y="20500"/>
                </a:cubicBezTo>
                <a:cubicBezTo>
                  <a:pt x="11573" y="20492"/>
                  <a:pt x="11673" y="20494"/>
                  <a:pt x="11680" y="20483"/>
                </a:cubicBezTo>
                <a:cubicBezTo>
                  <a:pt x="11716" y="20429"/>
                  <a:pt x="11829" y="20431"/>
                  <a:pt x="11920" y="20425"/>
                </a:cubicBezTo>
                <a:cubicBezTo>
                  <a:pt x="12038" y="20416"/>
                  <a:pt x="12173" y="20432"/>
                  <a:pt x="12238" y="20372"/>
                </a:cubicBezTo>
                <a:cubicBezTo>
                  <a:pt x="12241" y="20370"/>
                  <a:pt x="12253" y="20369"/>
                  <a:pt x="12261" y="20367"/>
                </a:cubicBezTo>
                <a:cubicBezTo>
                  <a:pt x="12401" y="20341"/>
                  <a:pt x="12542" y="20314"/>
                  <a:pt x="12684" y="20287"/>
                </a:cubicBezTo>
                <a:cubicBezTo>
                  <a:pt x="12678" y="20282"/>
                  <a:pt x="12670" y="20278"/>
                  <a:pt x="12659" y="20274"/>
                </a:cubicBezTo>
                <a:cubicBezTo>
                  <a:pt x="12649" y="20270"/>
                  <a:pt x="12637" y="20266"/>
                  <a:pt x="12624" y="20263"/>
                </a:cubicBezTo>
                <a:cubicBezTo>
                  <a:pt x="12671" y="20263"/>
                  <a:pt x="12718" y="20261"/>
                  <a:pt x="12766" y="20261"/>
                </a:cubicBezTo>
                <a:cubicBezTo>
                  <a:pt x="13169" y="20266"/>
                  <a:pt x="13572" y="20281"/>
                  <a:pt x="13980" y="20291"/>
                </a:cubicBezTo>
                <a:cubicBezTo>
                  <a:pt x="13916" y="20280"/>
                  <a:pt x="13863" y="20264"/>
                  <a:pt x="13805" y="20261"/>
                </a:cubicBezTo>
                <a:cubicBezTo>
                  <a:pt x="13500" y="20244"/>
                  <a:pt x="13194" y="20223"/>
                  <a:pt x="12887" y="20217"/>
                </a:cubicBezTo>
                <a:cubicBezTo>
                  <a:pt x="12765" y="20215"/>
                  <a:pt x="12643" y="20221"/>
                  <a:pt x="12520" y="20225"/>
                </a:cubicBezTo>
                <a:cubicBezTo>
                  <a:pt x="12513" y="20219"/>
                  <a:pt x="12508" y="20214"/>
                  <a:pt x="12509" y="20206"/>
                </a:cubicBezTo>
                <a:cubicBezTo>
                  <a:pt x="12510" y="20198"/>
                  <a:pt x="12516" y="20189"/>
                  <a:pt x="12531" y="20178"/>
                </a:cubicBezTo>
                <a:cubicBezTo>
                  <a:pt x="12840" y="20189"/>
                  <a:pt x="13150" y="20198"/>
                  <a:pt x="13458" y="20211"/>
                </a:cubicBezTo>
                <a:cubicBezTo>
                  <a:pt x="13545" y="20214"/>
                  <a:pt x="13626" y="20230"/>
                  <a:pt x="13712" y="20237"/>
                </a:cubicBezTo>
                <a:cubicBezTo>
                  <a:pt x="13891" y="20250"/>
                  <a:pt x="14071" y="20263"/>
                  <a:pt x="14250" y="20274"/>
                </a:cubicBezTo>
                <a:cubicBezTo>
                  <a:pt x="14385" y="20283"/>
                  <a:pt x="14520" y="20289"/>
                  <a:pt x="14653" y="20263"/>
                </a:cubicBezTo>
                <a:cubicBezTo>
                  <a:pt x="14518" y="20248"/>
                  <a:pt x="14382" y="20243"/>
                  <a:pt x="14246" y="20237"/>
                </a:cubicBezTo>
                <a:cubicBezTo>
                  <a:pt x="14204" y="20235"/>
                  <a:pt x="14164" y="20226"/>
                  <a:pt x="14123" y="20220"/>
                </a:cubicBezTo>
                <a:cubicBezTo>
                  <a:pt x="13995" y="20204"/>
                  <a:pt x="13863" y="20173"/>
                  <a:pt x="13738" y="20176"/>
                </a:cubicBezTo>
                <a:cubicBezTo>
                  <a:pt x="13592" y="20180"/>
                  <a:pt x="13484" y="20145"/>
                  <a:pt x="13352" y="20140"/>
                </a:cubicBezTo>
                <a:cubicBezTo>
                  <a:pt x="13329" y="20140"/>
                  <a:pt x="13289" y="20124"/>
                  <a:pt x="13289" y="20116"/>
                </a:cubicBezTo>
                <a:cubicBezTo>
                  <a:pt x="13288" y="20075"/>
                  <a:pt x="13207" y="20075"/>
                  <a:pt x="13152" y="20077"/>
                </a:cubicBezTo>
                <a:cubicBezTo>
                  <a:pt x="12990" y="20081"/>
                  <a:pt x="12828" y="20089"/>
                  <a:pt x="12667" y="20099"/>
                </a:cubicBezTo>
                <a:cubicBezTo>
                  <a:pt x="12393" y="20118"/>
                  <a:pt x="12124" y="20154"/>
                  <a:pt x="11840" y="20135"/>
                </a:cubicBezTo>
                <a:cubicBezTo>
                  <a:pt x="11810" y="20133"/>
                  <a:pt x="11777" y="20135"/>
                  <a:pt x="11746" y="20137"/>
                </a:cubicBezTo>
                <a:cubicBezTo>
                  <a:pt x="11752" y="20135"/>
                  <a:pt x="11759" y="20132"/>
                  <a:pt x="11765" y="20131"/>
                </a:cubicBezTo>
                <a:cubicBezTo>
                  <a:pt x="11772" y="20129"/>
                  <a:pt x="11778" y="20128"/>
                  <a:pt x="11784" y="20126"/>
                </a:cubicBezTo>
                <a:cubicBezTo>
                  <a:pt x="12080" y="20102"/>
                  <a:pt x="12376" y="20077"/>
                  <a:pt x="12675" y="20067"/>
                </a:cubicBezTo>
                <a:cubicBezTo>
                  <a:pt x="13025" y="20055"/>
                  <a:pt x="13382" y="20069"/>
                  <a:pt x="13735" y="20077"/>
                </a:cubicBezTo>
                <a:cubicBezTo>
                  <a:pt x="13995" y="20082"/>
                  <a:pt x="14253" y="20094"/>
                  <a:pt x="14512" y="20104"/>
                </a:cubicBezTo>
                <a:cubicBezTo>
                  <a:pt x="14586" y="20108"/>
                  <a:pt x="14660" y="20115"/>
                  <a:pt x="14733" y="20121"/>
                </a:cubicBezTo>
                <a:cubicBezTo>
                  <a:pt x="14940" y="20138"/>
                  <a:pt x="15147" y="20156"/>
                  <a:pt x="15355" y="20171"/>
                </a:cubicBezTo>
                <a:cubicBezTo>
                  <a:pt x="15542" y="20185"/>
                  <a:pt x="15731" y="20194"/>
                  <a:pt x="15918" y="20206"/>
                </a:cubicBezTo>
                <a:cubicBezTo>
                  <a:pt x="15952" y="20208"/>
                  <a:pt x="15984" y="20215"/>
                  <a:pt x="16048" y="20224"/>
                </a:cubicBezTo>
                <a:cubicBezTo>
                  <a:pt x="16008" y="20225"/>
                  <a:pt x="15977" y="20226"/>
                  <a:pt x="15948" y="20227"/>
                </a:cubicBezTo>
                <a:cubicBezTo>
                  <a:pt x="15919" y="20228"/>
                  <a:pt x="15893" y="20229"/>
                  <a:pt x="15865" y="20230"/>
                </a:cubicBezTo>
                <a:cubicBezTo>
                  <a:pt x="15924" y="20243"/>
                  <a:pt x="15981" y="20254"/>
                  <a:pt x="16035" y="20266"/>
                </a:cubicBezTo>
                <a:cubicBezTo>
                  <a:pt x="16090" y="20278"/>
                  <a:pt x="16143" y="20289"/>
                  <a:pt x="16196" y="20300"/>
                </a:cubicBezTo>
                <a:cubicBezTo>
                  <a:pt x="16197" y="20299"/>
                  <a:pt x="16199" y="20298"/>
                  <a:pt x="16201" y="20297"/>
                </a:cubicBezTo>
                <a:cubicBezTo>
                  <a:pt x="16203" y="20296"/>
                  <a:pt x="16204" y="20295"/>
                  <a:pt x="16206" y="20294"/>
                </a:cubicBezTo>
                <a:cubicBezTo>
                  <a:pt x="16194" y="20288"/>
                  <a:pt x="16183" y="20283"/>
                  <a:pt x="16168" y="20276"/>
                </a:cubicBezTo>
                <a:cubicBezTo>
                  <a:pt x="16154" y="20269"/>
                  <a:pt x="16137" y="20262"/>
                  <a:pt x="16113" y="20251"/>
                </a:cubicBezTo>
                <a:cubicBezTo>
                  <a:pt x="16211" y="20246"/>
                  <a:pt x="16283" y="20237"/>
                  <a:pt x="16354" y="20238"/>
                </a:cubicBezTo>
                <a:cubicBezTo>
                  <a:pt x="16485" y="20240"/>
                  <a:pt x="16617" y="20245"/>
                  <a:pt x="16747" y="20253"/>
                </a:cubicBezTo>
                <a:cubicBezTo>
                  <a:pt x="16811" y="20257"/>
                  <a:pt x="16872" y="20272"/>
                  <a:pt x="16935" y="20279"/>
                </a:cubicBezTo>
                <a:cubicBezTo>
                  <a:pt x="17026" y="20289"/>
                  <a:pt x="17129" y="20312"/>
                  <a:pt x="17205" y="20302"/>
                </a:cubicBezTo>
                <a:cubicBezTo>
                  <a:pt x="17341" y="20285"/>
                  <a:pt x="17447" y="20300"/>
                  <a:pt x="17560" y="20320"/>
                </a:cubicBezTo>
                <a:cubicBezTo>
                  <a:pt x="17888" y="20379"/>
                  <a:pt x="18213" y="20441"/>
                  <a:pt x="18546" y="20495"/>
                </a:cubicBezTo>
                <a:cubicBezTo>
                  <a:pt x="18720" y="20523"/>
                  <a:pt x="18913" y="20533"/>
                  <a:pt x="19091" y="20558"/>
                </a:cubicBezTo>
                <a:cubicBezTo>
                  <a:pt x="19324" y="20592"/>
                  <a:pt x="19550" y="20634"/>
                  <a:pt x="19782" y="20670"/>
                </a:cubicBezTo>
                <a:cubicBezTo>
                  <a:pt x="19882" y="20685"/>
                  <a:pt x="19934" y="20701"/>
                  <a:pt x="19831" y="20741"/>
                </a:cubicBezTo>
                <a:cubicBezTo>
                  <a:pt x="19891" y="20758"/>
                  <a:pt x="19950" y="20774"/>
                  <a:pt x="20008" y="20790"/>
                </a:cubicBezTo>
                <a:cubicBezTo>
                  <a:pt x="20066" y="20807"/>
                  <a:pt x="20123" y="20824"/>
                  <a:pt x="20180" y="20839"/>
                </a:cubicBezTo>
                <a:cubicBezTo>
                  <a:pt x="20186" y="20836"/>
                  <a:pt x="20193" y="20833"/>
                  <a:pt x="20199" y="20830"/>
                </a:cubicBezTo>
                <a:cubicBezTo>
                  <a:pt x="20206" y="20826"/>
                  <a:pt x="20213" y="20823"/>
                  <a:pt x="20219" y="20820"/>
                </a:cubicBezTo>
                <a:cubicBezTo>
                  <a:pt x="20193" y="20805"/>
                  <a:pt x="20166" y="20790"/>
                  <a:pt x="20140" y="20776"/>
                </a:cubicBezTo>
                <a:cubicBezTo>
                  <a:pt x="20113" y="20761"/>
                  <a:pt x="20087" y="20746"/>
                  <a:pt x="20061" y="20732"/>
                </a:cubicBezTo>
                <a:cubicBezTo>
                  <a:pt x="20066" y="20730"/>
                  <a:pt x="20071" y="20730"/>
                  <a:pt x="20076" y="20728"/>
                </a:cubicBezTo>
                <a:cubicBezTo>
                  <a:pt x="20081" y="20727"/>
                  <a:pt x="20086" y="20725"/>
                  <a:pt x="20091" y="20723"/>
                </a:cubicBezTo>
                <a:cubicBezTo>
                  <a:pt x="20109" y="20725"/>
                  <a:pt x="20127" y="20726"/>
                  <a:pt x="20146" y="20728"/>
                </a:cubicBezTo>
                <a:cubicBezTo>
                  <a:pt x="20166" y="20730"/>
                  <a:pt x="20187" y="20733"/>
                  <a:pt x="20212" y="20735"/>
                </a:cubicBezTo>
                <a:cubicBezTo>
                  <a:pt x="20197" y="20721"/>
                  <a:pt x="20184" y="20709"/>
                  <a:pt x="20172" y="20697"/>
                </a:cubicBezTo>
                <a:cubicBezTo>
                  <a:pt x="20160" y="20686"/>
                  <a:pt x="20148" y="20674"/>
                  <a:pt x="20136" y="20663"/>
                </a:cubicBezTo>
                <a:cubicBezTo>
                  <a:pt x="20149" y="20664"/>
                  <a:pt x="20163" y="20665"/>
                  <a:pt x="20177" y="20666"/>
                </a:cubicBezTo>
                <a:cubicBezTo>
                  <a:pt x="20191" y="20667"/>
                  <a:pt x="20206" y="20667"/>
                  <a:pt x="20220" y="20668"/>
                </a:cubicBezTo>
                <a:cubicBezTo>
                  <a:pt x="20194" y="20651"/>
                  <a:pt x="20169" y="20634"/>
                  <a:pt x="20143" y="20617"/>
                </a:cubicBezTo>
                <a:cubicBezTo>
                  <a:pt x="20117" y="20600"/>
                  <a:pt x="20090" y="20583"/>
                  <a:pt x="20061" y="20563"/>
                </a:cubicBezTo>
                <a:cubicBezTo>
                  <a:pt x="20261" y="20579"/>
                  <a:pt x="20429" y="20615"/>
                  <a:pt x="20594" y="20658"/>
                </a:cubicBezTo>
                <a:cubicBezTo>
                  <a:pt x="20760" y="20701"/>
                  <a:pt x="21000" y="20686"/>
                  <a:pt x="21123" y="20774"/>
                </a:cubicBezTo>
                <a:cubicBezTo>
                  <a:pt x="21157" y="20758"/>
                  <a:pt x="21188" y="20742"/>
                  <a:pt x="21217" y="20728"/>
                </a:cubicBezTo>
                <a:cubicBezTo>
                  <a:pt x="21246" y="20714"/>
                  <a:pt x="21272" y="20701"/>
                  <a:pt x="21297" y="20689"/>
                </a:cubicBezTo>
                <a:cubicBezTo>
                  <a:pt x="21315" y="20701"/>
                  <a:pt x="21330" y="20711"/>
                  <a:pt x="21345" y="20720"/>
                </a:cubicBezTo>
                <a:cubicBezTo>
                  <a:pt x="21359" y="20729"/>
                  <a:pt x="21372" y="20738"/>
                  <a:pt x="21385" y="20746"/>
                </a:cubicBezTo>
                <a:cubicBezTo>
                  <a:pt x="21389" y="20741"/>
                  <a:pt x="21393" y="20737"/>
                  <a:pt x="21397" y="20732"/>
                </a:cubicBezTo>
                <a:cubicBezTo>
                  <a:pt x="21401" y="20726"/>
                  <a:pt x="21405" y="20720"/>
                  <a:pt x="21409" y="20715"/>
                </a:cubicBezTo>
                <a:cubicBezTo>
                  <a:pt x="21446" y="20722"/>
                  <a:pt x="21483" y="20707"/>
                  <a:pt x="21514" y="20673"/>
                </a:cubicBezTo>
                <a:cubicBezTo>
                  <a:pt x="21568" y="20614"/>
                  <a:pt x="21587" y="20504"/>
                  <a:pt x="21544" y="20443"/>
                </a:cubicBezTo>
                <a:cubicBezTo>
                  <a:pt x="21514" y="20398"/>
                  <a:pt x="21465" y="20409"/>
                  <a:pt x="21443" y="20465"/>
                </a:cubicBezTo>
                <a:cubicBezTo>
                  <a:pt x="21445" y="20416"/>
                  <a:pt x="21375" y="20392"/>
                  <a:pt x="21298" y="20371"/>
                </a:cubicBezTo>
                <a:cubicBezTo>
                  <a:pt x="21221" y="20349"/>
                  <a:pt x="21136" y="20332"/>
                  <a:pt x="21108" y="20291"/>
                </a:cubicBezTo>
                <a:cubicBezTo>
                  <a:pt x="21192" y="20265"/>
                  <a:pt x="21276" y="20237"/>
                  <a:pt x="21362" y="20207"/>
                </a:cubicBezTo>
                <a:cubicBezTo>
                  <a:pt x="21441" y="20180"/>
                  <a:pt x="21521" y="20150"/>
                  <a:pt x="21600" y="20121"/>
                </a:cubicBezTo>
                <a:lnTo>
                  <a:pt x="21590" y="0"/>
                </a:lnTo>
                <a:lnTo>
                  <a:pt x="0" y="0"/>
                </a:lnTo>
                <a:close/>
                <a:moveTo>
                  <a:pt x="9192" y="19629"/>
                </a:moveTo>
                <a:lnTo>
                  <a:pt x="9218" y="19716"/>
                </a:lnTo>
                <a:lnTo>
                  <a:pt x="9132" y="19721"/>
                </a:lnTo>
                <a:lnTo>
                  <a:pt x="8709" y="19799"/>
                </a:lnTo>
                <a:cubicBezTo>
                  <a:pt x="8715" y="19804"/>
                  <a:pt x="8724" y="19808"/>
                  <a:pt x="8734" y="19812"/>
                </a:cubicBezTo>
                <a:cubicBezTo>
                  <a:pt x="8744" y="19816"/>
                  <a:pt x="8757" y="19820"/>
                  <a:pt x="8770" y="19823"/>
                </a:cubicBezTo>
                <a:cubicBezTo>
                  <a:pt x="8722" y="19824"/>
                  <a:pt x="8675" y="19826"/>
                  <a:pt x="8627" y="19825"/>
                </a:cubicBezTo>
                <a:cubicBezTo>
                  <a:pt x="8224" y="19820"/>
                  <a:pt x="7821" y="19807"/>
                  <a:pt x="7413" y="19797"/>
                </a:cubicBezTo>
                <a:cubicBezTo>
                  <a:pt x="7477" y="19808"/>
                  <a:pt x="7531" y="19822"/>
                  <a:pt x="7588" y="19825"/>
                </a:cubicBezTo>
                <a:cubicBezTo>
                  <a:pt x="7894" y="19842"/>
                  <a:pt x="8199" y="19864"/>
                  <a:pt x="8506" y="19871"/>
                </a:cubicBezTo>
                <a:cubicBezTo>
                  <a:pt x="8628" y="19873"/>
                  <a:pt x="8752" y="19867"/>
                  <a:pt x="8874" y="19863"/>
                </a:cubicBezTo>
                <a:cubicBezTo>
                  <a:pt x="8882" y="19868"/>
                  <a:pt x="8886" y="19874"/>
                  <a:pt x="8884" y="19882"/>
                </a:cubicBezTo>
                <a:cubicBezTo>
                  <a:pt x="8883" y="19890"/>
                  <a:pt x="8877" y="19899"/>
                  <a:pt x="8862" y="19910"/>
                </a:cubicBezTo>
                <a:cubicBezTo>
                  <a:pt x="8553" y="19899"/>
                  <a:pt x="8243" y="19889"/>
                  <a:pt x="7935" y="19876"/>
                </a:cubicBezTo>
                <a:cubicBezTo>
                  <a:pt x="7849" y="19872"/>
                  <a:pt x="7766" y="19856"/>
                  <a:pt x="7680" y="19850"/>
                </a:cubicBezTo>
                <a:cubicBezTo>
                  <a:pt x="7502" y="19836"/>
                  <a:pt x="7323" y="19825"/>
                  <a:pt x="7144" y="19814"/>
                </a:cubicBezTo>
                <a:cubicBezTo>
                  <a:pt x="7008" y="19805"/>
                  <a:pt x="6873" y="19799"/>
                  <a:pt x="6740" y="19825"/>
                </a:cubicBezTo>
                <a:cubicBezTo>
                  <a:pt x="6875" y="19840"/>
                  <a:pt x="7012" y="19845"/>
                  <a:pt x="7148" y="19851"/>
                </a:cubicBezTo>
                <a:cubicBezTo>
                  <a:pt x="7189" y="19853"/>
                  <a:pt x="7229" y="19861"/>
                  <a:pt x="7270" y="19866"/>
                </a:cubicBezTo>
                <a:cubicBezTo>
                  <a:pt x="7399" y="19882"/>
                  <a:pt x="7530" y="19914"/>
                  <a:pt x="7655" y="19910"/>
                </a:cubicBezTo>
                <a:cubicBezTo>
                  <a:pt x="7802" y="19906"/>
                  <a:pt x="7909" y="19943"/>
                  <a:pt x="8041" y="19948"/>
                </a:cubicBezTo>
                <a:cubicBezTo>
                  <a:pt x="8064" y="19948"/>
                  <a:pt x="8104" y="19962"/>
                  <a:pt x="8104" y="19970"/>
                </a:cubicBezTo>
                <a:cubicBezTo>
                  <a:pt x="8105" y="20011"/>
                  <a:pt x="8185" y="20011"/>
                  <a:pt x="8241" y="20010"/>
                </a:cubicBezTo>
                <a:cubicBezTo>
                  <a:pt x="8403" y="20006"/>
                  <a:pt x="8566" y="19997"/>
                  <a:pt x="8726" y="19987"/>
                </a:cubicBezTo>
                <a:cubicBezTo>
                  <a:pt x="9000" y="19969"/>
                  <a:pt x="9269" y="19934"/>
                  <a:pt x="9553" y="19952"/>
                </a:cubicBezTo>
                <a:cubicBezTo>
                  <a:pt x="9583" y="19954"/>
                  <a:pt x="9615" y="19951"/>
                  <a:pt x="9647" y="19949"/>
                </a:cubicBezTo>
                <a:cubicBezTo>
                  <a:pt x="9640" y="19951"/>
                  <a:pt x="9634" y="19954"/>
                  <a:pt x="9627" y="19956"/>
                </a:cubicBezTo>
                <a:cubicBezTo>
                  <a:pt x="9621" y="19958"/>
                  <a:pt x="9615" y="19960"/>
                  <a:pt x="9608" y="19962"/>
                </a:cubicBezTo>
                <a:cubicBezTo>
                  <a:pt x="9312" y="19986"/>
                  <a:pt x="9017" y="20009"/>
                  <a:pt x="8718" y="20019"/>
                </a:cubicBezTo>
                <a:cubicBezTo>
                  <a:pt x="8368" y="20031"/>
                  <a:pt x="8011" y="20019"/>
                  <a:pt x="7658" y="20011"/>
                </a:cubicBezTo>
                <a:cubicBezTo>
                  <a:pt x="7398" y="20006"/>
                  <a:pt x="7140" y="19993"/>
                  <a:pt x="6881" y="19982"/>
                </a:cubicBezTo>
                <a:cubicBezTo>
                  <a:pt x="6807" y="19979"/>
                  <a:pt x="6734" y="19972"/>
                  <a:pt x="6661" y="19966"/>
                </a:cubicBezTo>
                <a:cubicBezTo>
                  <a:pt x="6453" y="19949"/>
                  <a:pt x="6247" y="19930"/>
                  <a:pt x="6038" y="19915"/>
                </a:cubicBezTo>
                <a:cubicBezTo>
                  <a:pt x="5851" y="19902"/>
                  <a:pt x="5662" y="19892"/>
                  <a:pt x="5474" y="19881"/>
                </a:cubicBezTo>
                <a:cubicBezTo>
                  <a:pt x="5441" y="19878"/>
                  <a:pt x="5409" y="19871"/>
                  <a:pt x="5345" y="19863"/>
                </a:cubicBezTo>
                <a:cubicBezTo>
                  <a:pt x="5385" y="19861"/>
                  <a:pt x="5417" y="19860"/>
                  <a:pt x="5445" y="19859"/>
                </a:cubicBezTo>
                <a:cubicBezTo>
                  <a:pt x="5474" y="19858"/>
                  <a:pt x="5500" y="19857"/>
                  <a:pt x="5528" y="19856"/>
                </a:cubicBezTo>
                <a:cubicBezTo>
                  <a:pt x="5469" y="19844"/>
                  <a:pt x="5413" y="19832"/>
                  <a:pt x="5358" y="19820"/>
                </a:cubicBezTo>
                <a:cubicBezTo>
                  <a:pt x="5304" y="19809"/>
                  <a:pt x="5251" y="19797"/>
                  <a:pt x="5198" y="19786"/>
                </a:cubicBezTo>
                <a:cubicBezTo>
                  <a:pt x="5196" y="19787"/>
                  <a:pt x="5194" y="19788"/>
                  <a:pt x="5192" y="19789"/>
                </a:cubicBezTo>
                <a:cubicBezTo>
                  <a:pt x="5191" y="19790"/>
                  <a:pt x="5189" y="19791"/>
                  <a:pt x="5188" y="19792"/>
                </a:cubicBezTo>
                <a:cubicBezTo>
                  <a:pt x="5199" y="19798"/>
                  <a:pt x="5210" y="19803"/>
                  <a:pt x="5225" y="19810"/>
                </a:cubicBezTo>
                <a:cubicBezTo>
                  <a:pt x="5239" y="19817"/>
                  <a:pt x="5256" y="19826"/>
                  <a:pt x="5280" y="19837"/>
                </a:cubicBezTo>
                <a:cubicBezTo>
                  <a:pt x="5182" y="19842"/>
                  <a:pt x="5111" y="19851"/>
                  <a:pt x="5039" y="19850"/>
                </a:cubicBezTo>
                <a:cubicBezTo>
                  <a:pt x="4908" y="19847"/>
                  <a:pt x="4776" y="19841"/>
                  <a:pt x="4646" y="19833"/>
                </a:cubicBezTo>
                <a:cubicBezTo>
                  <a:pt x="4582" y="19829"/>
                  <a:pt x="4522" y="19816"/>
                  <a:pt x="4458" y="19809"/>
                </a:cubicBezTo>
                <a:cubicBezTo>
                  <a:pt x="4368" y="19799"/>
                  <a:pt x="4264" y="19776"/>
                  <a:pt x="4188" y="19786"/>
                </a:cubicBezTo>
                <a:cubicBezTo>
                  <a:pt x="4052" y="19803"/>
                  <a:pt x="3945" y="19786"/>
                  <a:pt x="3833" y="19766"/>
                </a:cubicBezTo>
                <a:cubicBezTo>
                  <a:pt x="3699" y="19742"/>
                  <a:pt x="3566" y="19720"/>
                  <a:pt x="3433" y="19696"/>
                </a:cubicBezTo>
                <a:lnTo>
                  <a:pt x="9192" y="19629"/>
                </a:lnTo>
                <a:close/>
                <a:moveTo>
                  <a:pt x="9149" y="19905"/>
                </a:moveTo>
                <a:cubicBezTo>
                  <a:pt x="9132" y="19907"/>
                  <a:pt x="9109" y="19911"/>
                  <a:pt x="9091" y="19913"/>
                </a:cubicBezTo>
                <a:cubicBezTo>
                  <a:pt x="9060" y="19917"/>
                  <a:pt x="9023" y="19915"/>
                  <a:pt x="8990" y="19913"/>
                </a:cubicBezTo>
                <a:cubicBezTo>
                  <a:pt x="9016" y="19912"/>
                  <a:pt x="9043" y="19910"/>
                  <a:pt x="9070" y="19908"/>
                </a:cubicBezTo>
                <a:cubicBezTo>
                  <a:pt x="9096" y="19907"/>
                  <a:pt x="9123" y="19906"/>
                  <a:pt x="9149" y="19905"/>
                </a:cubicBezTo>
                <a:close/>
                <a:moveTo>
                  <a:pt x="12302" y="20173"/>
                </a:moveTo>
                <a:cubicBezTo>
                  <a:pt x="12335" y="20169"/>
                  <a:pt x="12373" y="20172"/>
                  <a:pt x="12408" y="20173"/>
                </a:cubicBezTo>
                <a:cubicBezTo>
                  <a:pt x="12379" y="20175"/>
                  <a:pt x="12351" y="20176"/>
                  <a:pt x="12322" y="20178"/>
                </a:cubicBezTo>
                <a:cubicBezTo>
                  <a:pt x="12293" y="20179"/>
                  <a:pt x="12264" y="20182"/>
                  <a:pt x="12236" y="20183"/>
                </a:cubicBezTo>
                <a:cubicBezTo>
                  <a:pt x="12256" y="20180"/>
                  <a:pt x="12282" y="20176"/>
                  <a:pt x="12302" y="20173"/>
                </a:cubicBezTo>
                <a:close/>
              </a:path>
            </a:pathLst>
          </a:custGeom>
        </p:spPr>
      </p:pic>
      <p:sp>
        <p:nvSpPr>
          <p:cNvPr id="891" name="Shape"/>
          <p:cNvSpPr>
            <a:spLocks noGrp="1"/>
          </p:cNvSpPr>
          <p:nvPr>
            <p:ph type="body" idx="15"/>
          </p:nvPr>
        </p:nvSpPr>
        <p:spPr>
          <a:xfrm>
            <a:off x="8581313" y="7702771"/>
            <a:ext cx="1236455" cy="1178650"/>
          </a:xfrm>
          <a:custGeom>
            <a:avLst/>
            <a:gdLst/>
            <a:ahLst/>
            <a:cxnLst>
              <a:cxn ang="0">
                <a:pos x="wd2" y="hd2"/>
              </a:cxn>
              <a:cxn ang="5400000">
                <a:pos x="wd2" y="hd2"/>
              </a:cxn>
              <a:cxn ang="10800000">
                <a:pos x="wd2" y="hd2"/>
              </a:cxn>
              <a:cxn ang="16200000">
                <a:pos x="wd2" y="hd2"/>
              </a:cxn>
            </a:cxnLst>
            <a:rect l="0" t="0" r="r" b="b"/>
            <a:pathLst>
              <a:path w="21568" h="21583" extrusionOk="0">
                <a:moveTo>
                  <a:pt x="16592" y="2"/>
                </a:moveTo>
                <a:cubicBezTo>
                  <a:pt x="16492" y="-9"/>
                  <a:pt x="16386" y="16"/>
                  <a:pt x="16290" y="57"/>
                </a:cubicBezTo>
                <a:cubicBezTo>
                  <a:pt x="16249" y="74"/>
                  <a:pt x="16225" y="182"/>
                  <a:pt x="16193" y="245"/>
                </a:cubicBezTo>
                <a:cubicBezTo>
                  <a:pt x="16240" y="268"/>
                  <a:pt x="16289" y="302"/>
                  <a:pt x="16336" y="306"/>
                </a:cubicBezTo>
                <a:cubicBezTo>
                  <a:pt x="16441" y="316"/>
                  <a:pt x="16545" y="312"/>
                  <a:pt x="16650" y="312"/>
                </a:cubicBezTo>
                <a:cubicBezTo>
                  <a:pt x="16653" y="348"/>
                  <a:pt x="16656" y="380"/>
                  <a:pt x="16659" y="416"/>
                </a:cubicBezTo>
                <a:cubicBezTo>
                  <a:pt x="16603" y="443"/>
                  <a:pt x="16546" y="497"/>
                  <a:pt x="16491" y="495"/>
                </a:cubicBezTo>
                <a:cubicBezTo>
                  <a:pt x="16260" y="486"/>
                  <a:pt x="16030" y="460"/>
                  <a:pt x="15799" y="440"/>
                </a:cubicBezTo>
                <a:cubicBezTo>
                  <a:pt x="15671" y="429"/>
                  <a:pt x="15542" y="420"/>
                  <a:pt x="15414" y="404"/>
                </a:cubicBezTo>
                <a:cubicBezTo>
                  <a:pt x="15307" y="390"/>
                  <a:pt x="15200" y="344"/>
                  <a:pt x="15095" y="355"/>
                </a:cubicBezTo>
                <a:cubicBezTo>
                  <a:pt x="14983" y="367"/>
                  <a:pt x="14871" y="428"/>
                  <a:pt x="14731" y="477"/>
                </a:cubicBezTo>
                <a:cubicBezTo>
                  <a:pt x="14755" y="314"/>
                  <a:pt x="14770" y="216"/>
                  <a:pt x="14785" y="118"/>
                </a:cubicBezTo>
                <a:cubicBezTo>
                  <a:pt x="14476" y="3"/>
                  <a:pt x="14417" y="373"/>
                  <a:pt x="14295" y="623"/>
                </a:cubicBezTo>
                <a:cubicBezTo>
                  <a:pt x="14133" y="296"/>
                  <a:pt x="13756" y="295"/>
                  <a:pt x="13548" y="550"/>
                </a:cubicBezTo>
                <a:cubicBezTo>
                  <a:pt x="13464" y="495"/>
                  <a:pt x="13378" y="393"/>
                  <a:pt x="13343" y="422"/>
                </a:cubicBezTo>
                <a:cubicBezTo>
                  <a:pt x="13121" y="604"/>
                  <a:pt x="12922" y="745"/>
                  <a:pt x="12643" y="616"/>
                </a:cubicBezTo>
                <a:cubicBezTo>
                  <a:pt x="12449" y="527"/>
                  <a:pt x="12219" y="591"/>
                  <a:pt x="12006" y="586"/>
                </a:cubicBezTo>
                <a:cubicBezTo>
                  <a:pt x="11905" y="584"/>
                  <a:pt x="11803" y="567"/>
                  <a:pt x="11704" y="586"/>
                </a:cubicBezTo>
                <a:cubicBezTo>
                  <a:pt x="11466" y="631"/>
                  <a:pt x="11225" y="671"/>
                  <a:pt x="10991" y="750"/>
                </a:cubicBezTo>
                <a:cubicBezTo>
                  <a:pt x="10704" y="848"/>
                  <a:pt x="10421" y="982"/>
                  <a:pt x="10136" y="1097"/>
                </a:cubicBezTo>
                <a:cubicBezTo>
                  <a:pt x="10040" y="1136"/>
                  <a:pt x="9932" y="1221"/>
                  <a:pt x="9847" y="1188"/>
                </a:cubicBezTo>
                <a:cubicBezTo>
                  <a:pt x="9372" y="1005"/>
                  <a:pt x="8962" y="1257"/>
                  <a:pt x="8548" y="1541"/>
                </a:cubicBezTo>
                <a:cubicBezTo>
                  <a:pt x="8169" y="1799"/>
                  <a:pt x="7784" y="2030"/>
                  <a:pt x="7395" y="2252"/>
                </a:cubicBezTo>
                <a:cubicBezTo>
                  <a:pt x="7186" y="2372"/>
                  <a:pt x="6961" y="2441"/>
                  <a:pt x="6745" y="2538"/>
                </a:cubicBezTo>
                <a:cubicBezTo>
                  <a:pt x="5965" y="2891"/>
                  <a:pt x="5188" y="3250"/>
                  <a:pt x="4406" y="3596"/>
                </a:cubicBezTo>
                <a:cubicBezTo>
                  <a:pt x="4214" y="3682"/>
                  <a:pt x="4011" y="3714"/>
                  <a:pt x="3815" y="3785"/>
                </a:cubicBezTo>
                <a:cubicBezTo>
                  <a:pt x="3506" y="3897"/>
                  <a:pt x="3188" y="3983"/>
                  <a:pt x="2893" y="4150"/>
                </a:cubicBezTo>
                <a:cubicBezTo>
                  <a:pt x="2407" y="4424"/>
                  <a:pt x="1934" y="4749"/>
                  <a:pt x="1459" y="5062"/>
                </a:cubicBezTo>
                <a:cubicBezTo>
                  <a:pt x="1365" y="5124"/>
                  <a:pt x="1283" y="5228"/>
                  <a:pt x="1195" y="5311"/>
                </a:cubicBezTo>
                <a:cubicBezTo>
                  <a:pt x="1210" y="5357"/>
                  <a:pt x="1226" y="5400"/>
                  <a:pt x="1242" y="5445"/>
                </a:cubicBezTo>
                <a:cubicBezTo>
                  <a:pt x="1678" y="5255"/>
                  <a:pt x="2113" y="5064"/>
                  <a:pt x="2549" y="4874"/>
                </a:cubicBezTo>
                <a:cubicBezTo>
                  <a:pt x="2555" y="4900"/>
                  <a:pt x="2564" y="4927"/>
                  <a:pt x="2570" y="4953"/>
                </a:cubicBezTo>
                <a:cubicBezTo>
                  <a:pt x="2474" y="5018"/>
                  <a:pt x="2378" y="5106"/>
                  <a:pt x="2277" y="5147"/>
                </a:cubicBezTo>
                <a:cubicBezTo>
                  <a:pt x="1845" y="5322"/>
                  <a:pt x="1413" y="5491"/>
                  <a:pt x="977" y="5646"/>
                </a:cubicBezTo>
                <a:cubicBezTo>
                  <a:pt x="734" y="5732"/>
                  <a:pt x="576" y="5952"/>
                  <a:pt x="592" y="6193"/>
                </a:cubicBezTo>
                <a:cubicBezTo>
                  <a:pt x="732" y="6230"/>
                  <a:pt x="865" y="6268"/>
                  <a:pt x="998" y="6303"/>
                </a:cubicBezTo>
                <a:cubicBezTo>
                  <a:pt x="1000" y="6332"/>
                  <a:pt x="1005" y="6358"/>
                  <a:pt x="1007" y="6388"/>
                </a:cubicBezTo>
                <a:cubicBezTo>
                  <a:pt x="761" y="6533"/>
                  <a:pt x="419" y="6398"/>
                  <a:pt x="286" y="6868"/>
                </a:cubicBezTo>
                <a:cubicBezTo>
                  <a:pt x="456" y="7047"/>
                  <a:pt x="436" y="7105"/>
                  <a:pt x="80" y="7428"/>
                </a:cubicBezTo>
                <a:cubicBezTo>
                  <a:pt x="296" y="7412"/>
                  <a:pt x="480" y="7400"/>
                  <a:pt x="688" y="7385"/>
                </a:cubicBezTo>
                <a:cubicBezTo>
                  <a:pt x="494" y="7693"/>
                  <a:pt x="126" y="7500"/>
                  <a:pt x="1" y="8006"/>
                </a:cubicBezTo>
                <a:cubicBezTo>
                  <a:pt x="97" y="7971"/>
                  <a:pt x="165" y="7951"/>
                  <a:pt x="231" y="7927"/>
                </a:cubicBezTo>
                <a:cubicBezTo>
                  <a:pt x="351" y="7884"/>
                  <a:pt x="467" y="7835"/>
                  <a:pt x="588" y="7799"/>
                </a:cubicBezTo>
                <a:cubicBezTo>
                  <a:pt x="876" y="7712"/>
                  <a:pt x="1166" y="7633"/>
                  <a:pt x="1455" y="7549"/>
                </a:cubicBezTo>
                <a:cubicBezTo>
                  <a:pt x="1584" y="7512"/>
                  <a:pt x="1711" y="7468"/>
                  <a:pt x="1841" y="7440"/>
                </a:cubicBezTo>
                <a:cubicBezTo>
                  <a:pt x="1848" y="7439"/>
                  <a:pt x="1869" y="7544"/>
                  <a:pt x="1879" y="7586"/>
                </a:cubicBezTo>
                <a:cubicBezTo>
                  <a:pt x="2276" y="7512"/>
                  <a:pt x="2605" y="6999"/>
                  <a:pt x="3094" y="7282"/>
                </a:cubicBezTo>
                <a:cubicBezTo>
                  <a:pt x="2357" y="7676"/>
                  <a:pt x="1648" y="8053"/>
                  <a:pt x="940" y="8431"/>
                </a:cubicBezTo>
                <a:cubicBezTo>
                  <a:pt x="940" y="8442"/>
                  <a:pt x="939" y="8451"/>
                  <a:pt x="940" y="8462"/>
                </a:cubicBezTo>
                <a:cubicBezTo>
                  <a:pt x="1094" y="8433"/>
                  <a:pt x="1250" y="8404"/>
                  <a:pt x="1363" y="8383"/>
                </a:cubicBezTo>
                <a:cubicBezTo>
                  <a:pt x="1256" y="8490"/>
                  <a:pt x="1135" y="8615"/>
                  <a:pt x="1015" y="8735"/>
                </a:cubicBezTo>
                <a:cubicBezTo>
                  <a:pt x="954" y="8716"/>
                  <a:pt x="892" y="8700"/>
                  <a:pt x="831" y="8650"/>
                </a:cubicBezTo>
                <a:cubicBezTo>
                  <a:pt x="798" y="8624"/>
                  <a:pt x="714" y="8642"/>
                  <a:pt x="697" y="8681"/>
                </a:cubicBezTo>
                <a:cubicBezTo>
                  <a:pt x="672" y="8735"/>
                  <a:pt x="668" y="8838"/>
                  <a:pt x="688" y="8900"/>
                </a:cubicBezTo>
                <a:cubicBezTo>
                  <a:pt x="746" y="9078"/>
                  <a:pt x="843" y="9181"/>
                  <a:pt x="965" y="9228"/>
                </a:cubicBezTo>
                <a:cubicBezTo>
                  <a:pt x="968" y="9255"/>
                  <a:pt x="970" y="9280"/>
                  <a:pt x="973" y="9307"/>
                </a:cubicBezTo>
                <a:cubicBezTo>
                  <a:pt x="1019" y="9300"/>
                  <a:pt x="1065" y="9290"/>
                  <a:pt x="1112" y="9283"/>
                </a:cubicBezTo>
                <a:cubicBezTo>
                  <a:pt x="1199" y="9290"/>
                  <a:pt x="1248" y="9346"/>
                  <a:pt x="1271" y="9435"/>
                </a:cubicBezTo>
                <a:cubicBezTo>
                  <a:pt x="1187" y="9483"/>
                  <a:pt x="1103" y="9533"/>
                  <a:pt x="1019" y="9581"/>
                </a:cubicBezTo>
                <a:cubicBezTo>
                  <a:pt x="1013" y="9579"/>
                  <a:pt x="1005" y="9577"/>
                  <a:pt x="998" y="9575"/>
                </a:cubicBezTo>
                <a:cubicBezTo>
                  <a:pt x="988" y="9593"/>
                  <a:pt x="985" y="9598"/>
                  <a:pt x="982" y="9605"/>
                </a:cubicBezTo>
                <a:cubicBezTo>
                  <a:pt x="959" y="9618"/>
                  <a:pt x="937" y="9629"/>
                  <a:pt x="915" y="9642"/>
                </a:cubicBezTo>
                <a:cubicBezTo>
                  <a:pt x="936" y="9679"/>
                  <a:pt x="951" y="9702"/>
                  <a:pt x="969" y="9733"/>
                </a:cubicBezTo>
                <a:cubicBezTo>
                  <a:pt x="965" y="9808"/>
                  <a:pt x="965" y="9884"/>
                  <a:pt x="977" y="9958"/>
                </a:cubicBezTo>
                <a:cubicBezTo>
                  <a:pt x="923" y="9986"/>
                  <a:pt x="870" y="10011"/>
                  <a:pt x="797" y="10049"/>
                </a:cubicBezTo>
                <a:cubicBezTo>
                  <a:pt x="885" y="10163"/>
                  <a:pt x="962" y="10247"/>
                  <a:pt x="1040" y="10353"/>
                </a:cubicBezTo>
                <a:cubicBezTo>
                  <a:pt x="1054" y="10486"/>
                  <a:pt x="1053" y="10627"/>
                  <a:pt x="994" y="10779"/>
                </a:cubicBezTo>
                <a:cubicBezTo>
                  <a:pt x="905" y="11008"/>
                  <a:pt x="1293" y="11361"/>
                  <a:pt x="1501" y="11223"/>
                </a:cubicBezTo>
                <a:cubicBezTo>
                  <a:pt x="1665" y="11114"/>
                  <a:pt x="1667" y="11257"/>
                  <a:pt x="1686" y="11332"/>
                </a:cubicBezTo>
                <a:cubicBezTo>
                  <a:pt x="1608" y="11492"/>
                  <a:pt x="1549" y="11607"/>
                  <a:pt x="1506" y="11697"/>
                </a:cubicBezTo>
                <a:cubicBezTo>
                  <a:pt x="1433" y="11715"/>
                  <a:pt x="1324" y="11707"/>
                  <a:pt x="1313" y="11752"/>
                </a:cubicBezTo>
                <a:cubicBezTo>
                  <a:pt x="1286" y="11858"/>
                  <a:pt x="1275" y="12017"/>
                  <a:pt x="1313" y="12105"/>
                </a:cubicBezTo>
                <a:cubicBezTo>
                  <a:pt x="1399" y="12302"/>
                  <a:pt x="1518" y="12471"/>
                  <a:pt x="1610" y="12628"/>
                </a:cubicBezTo>
                <a:cubicBezTo>
                  <a:pt x="1317" y="12641"/>
                  <a:pt x="1130" y="12818"/>
                  <a:pt x="1091" y="13102"/>
                </a:cubicBezTo>
                <a:cubicBezTo>
                  <a:pt x="999" y="13173"/>
                  <a:pt x="898" y="13254"/>
                  <a:pt x="856" y="13376"/>
                </a:cubicBezTo>
                <a:cubicBezTo>
                  <a:pt x="727" y="13753"/>
                  <a:pt x="983" y="13793"/>
                  <a:pt x="1124" y="13941"/>
                </a:cubicBezTo>
                <a:cubicBezTo>
                  <a:pt x="1049" y="13959"/>
                  <a:pt x="986" y="13957"/>
                  <a:pt x="923" y="13953"/>
                </a:cubicBezTo>
                <a:cubicBezTo>
                  <a:pt x="727" y="13943"/>
                  <a:pt x="660" y="14071"/>
                  <a:pt x="751" y="14312"/>
                </a:cubicBezTo>
                <a:cubicBezTo>
                  <a:pt x="791" y="14419"/>
                  <a:pt x="850" y="14525"/>
                  <a:pt x="919" y="14592"/>
                </a:cubicBezTo>
                <a:cubicBezTo>
                  <a:pt x="1129" y="14798"/>
                  <a:pt x="1134" y="14791"/>
                  <a:pt x="936" y="15103"/>
                </a:cubicBezTo>
                <a:cubicBezTo>
                  <a:pt x="1078" y="15261"/>
                  <a:pt x="1202" y="15462"/>
                  <a:pt x="1359" y="15559"/>
                </a:cubicBezTo>
                <a:cubicBezTo>
                  <a:pt x="1520" y="15659"/>
                  <a:pt x="1712" y="15651"/>
                  <a:pt x="1887" y="15711"/>
                </a:cubicBezTo>
                <a:cubicBezTo>
                  <a:pt x="1946" y="15731"/>
                  <a:pt x="2021" y="15806"/>
                  <a:pt x="2038" y="15881"/>
                </a:cubicBezTo>
                <a:cubicBezTo>
                  <a:pt x="2056" y="15961"/>
                  <a:pt x="2015" y="16067"/>
                  <a:pt x="1992" y="16210"/>
                </a:cubicBezTo>
                <a:cubicBezTo>
                  <a:pt x="1826" y="15931"/>
                  <a:pt x="1771" y="15873"/>
                  <a:pt x="1610" y="16015"/>
                </a:cubicBezTo>
                <a:cubicBezTo>
                  <a:pt x="1335" y="16260"/>
                  <a:pt x="977" y="16418"/>
                  <a:pt x="927" y="17019"/>
                </a:cubicBezTo>
                <a:cubicBezTo>
                  <a:pt x="683" y="17155"/>
                  <a:pt x="331" y="17611"/>
                  <a:pt x="219" y="17955"/>
                </a:cubicBezTo>
                <a:cubicBezTo>
                  <a:pt x="200" y="18012"/>
                  <a:pt x="173" y="18090"/>
                  <a:pt x="185" y="18138"/>
                </a:cubicBezTo>
                <a:cubicBezTo>
                  <a:pt x="250" y="18389"/>
                  <a:pt x="165" y="18556"/>
                  <a:pt x="59" y="18734"/>
                </a:cubicBezTo>
                <a:cubicBezTo>
                  <a:pt x="15" y="18809"/>
                  <a:pt x="-16" y="18968"/>
                  <a:pt x="9" y="19044"/>
                </a:cubicBezTo>
                <a:cubicBezTo>
                  <a:pt x="30" y="19107"/>
                  <a:pt x="142" y="19104"/>
                  <a:pt x="215" y="19129"/>
                </a:cubicBezTo>
                <a:cubicBezTo>
                  <a:pt x="239" y="19137"/>
                  <a:pt x="265" y="19138"/>
                  <a:pt x="311" y="19141"/>
                </a:cubicBezTo>
                <a:cubicBezTo>
                  <a:pt x="234" y="19360"/>
                  <a:pt x="171" y="19546"/>
                  <a:pt x="85" y="19792"/>
                </a:cubicBezTo>
                <a:cubicBezTo>
                  <a:pt x="309" y="19878"/>
                  <a:pt x="538" y="19949"/>
                  <a:pt x="759" y="20053"/>
                </a:cubicBezTo>
                <a:cubicBezTo>
                  <a:pt x="1272" y="20294"/>
                  <a:pt x="1775" y="20566"/>
                  <a:pt x="2289" y="20795"/>
                </a:cubicBezTo>
                <a:cubicBezTo>
                  <a:pt x="2523" y="20900"/>
                  <a:pt x="2793" y="21055"/>
                  <a:pt x="3010" y="20978"/>
                </a:cubicBezTo>
                <a:cubicBezTo>
                  <a:pt x="3330" y="20864"/>
                  <a:pt x="3591" y="20988"/>
                  <a:pt x="3845" y="21166"/>
                </a:cubicBezTo>
                <a:cubicBezTo>
                  <a:pt x="4208" y="21421"/>
                  <a:pt x="4587" y="21536"/>
                  <a:pt x="4981" y="21580"/>
                </a:cubicBezTo>
                <a:cubicBezTo>
                  <a:pt x="5080" y="21591"/>
                  <a:pt x="5187" y="21566"/>
                  <a:pt x="5282" y="21525"/>
                </a:cubicBezTo>
                <a:cubicBezTo>
                  <a:pt x="5323" y="21508"/>
                  <a:pt x="5343" y="21406"/>
                  <a:pt x="5375" y="21343"/>
                </a:cubicBezTo>
                <a:cubicBezTo>
                  <a:pt x="5328" y="21320"/>
                  <a:pt x="5284" y="21280"/>
                  <a:pt x="5236" y="21276"/>
                </a:cubicBezTo>
                <a:cubicBezTo>
                  <a:pt x="5131" y="21266"/>
                  <a:pt x="5023" y="21276"/>
                  <a:pt x="4918" y="21276"/>
                </a:cubicBezTo>
                <a:cubicBezTo>
                  <a:pt x="4915" y="21240"/>
                  <a:pt x="4912" y="21202"/>
                  <a:pt x="4909" y="21166"/>
                </a:cubicBezTo>
                <a:cubicBezTo>
                  <a:pt x="4965" y="21139"/>
                  <a:pt x="5022" y="21085"/>
                  <a:pt x="5077" y="21087"/>
                </a:cubicBezTo>
                <a:cubicBezTo>
                  <a:pt x="5308" y="21096"/>
                  <a:pt x="5538" y="21122"/>
                  <a:pt x="5769" y="21142"/>
                </a:cubicBezTo>
                <a:cubicBezTo>
                  <a:pt x="5897" y="21153"/>
                  <a:pt x="6026" y="21168"/>
                  <a:pt x="6154" y="21184"/>
                </a:cubicBezTo>
                <a:cubicBezTo>
                  <a:pt x="6261" y="21198"/>
                  <a:pt x="6368" y="21238"/>
                  <a:pt x="6473" y="21227"/>
                </a:cubicBezTo>
                <a:cubicBezTo>
                  <a:pt x="6585" y="21215"/>
                  <a:pt x="6697" y="21154"/>
                  <a:pt x="6837" y="21105"/>
                </a:cubicBezTo>
                <a:cubicBezTo>
                  <a:pt x="6813" y="21268"/>
                  <a:pt x="6798" y="21372"/>
                  <a:pt x="6783" y="21470"/>
                </a:cubicBezTo>
                <a:cubicBezTo>
                  <a:pt x="7092" y="21585"/>
                  <a:pt x="7156" y="21209"/>
                  <a:pt x="7278" y="20959"/>
                </a:cubicBezTo>
                <a:cubicBezTo>
                  <a:pt x="7439" y="21286"/>
                  <a:pt x="7812" y="21293"/>
                  <a:pt x="8020" y="21039"/>
                </a:cubicBezTo>
                <a:cubicBezTo>
                  <a:pt x="8104" y="21093"/>
                  <a:pt x="8190" y="21189"/>
                  <a:pt x="8225" y="21160"/>
                </a:cubicBezTo>
                <a:cubicBezTo>
                  <a:pt x="8447" y="20978"/>
                  <a:pt x="8651" y="20837"/>
                  <a:pt x="8929" y="20966"/>
                </a:cubicBezTo>
                <a:cubicBezTo>
                  <a:pt x="9124" y="21055"/>
                  <a:pt x="9349" y="20997"/>
                  <a:pt x="9562" y="21002"/>
                </a:cubicBezTo>
                <a:cubicBezTo>
                  <a:pt x="9663" y="21004"/>
                  <a:pt x="9769" y="21021"/>
                  <a:pt x="9868" y="21002"/>
                </a:cubicBezTo>
                <a:cubicBezTo>
                  <a:pt x="10107" y="20957"/>
                  <a:pt x="10343" y="20911"/>
                  <a:pt x="10577" y="20832"/>
                </a:cubicBezTo>
                <a:cubicBezTo>
                  <a:pt x="10864" y="20734"/>
                  <a:pt x="11147" y="20600"/>
                  <a:pt x="11432" y="20485"/>
                </a:cubicBezTo>
                <a:cubicBezTo>
                  <a:pt x="11528" y="20446"/>
                  <a:pt x="11636" y="20361"/>
                  <a:pt x="11721" y="20394"/>
                </a:cubicBezTo>
                <a:cubicBezTo>
                  <a:pt x="12196" y="20577"/>
                  <a:pt x="12606" y="20331"/>
                  <a:pt x="13020" y="20047"/>
                </a:cubicBezTo>
                <a:cubicBezTo>
                  <a:pt x="13399" y="19789"/>
                  <a:pt x="13788" y="19552"/>
                  <a:pt x="14177" y="19330"/>
                </a:cubicBezTo>
                <a:cubicBezTo>
                  <a:pt x="14386" y="19210"/>
                  <a:pt x="14607" y="19147"/>
                  <a:pt x="14823" y="19050"/>
                </a:cubicBezTo>
                <a:cubicBezTo>
                  <a:pt x="15603" y="18697"/>
                  <a:pt x="16380" y="18332"/>
                  <a:pt x="17162" y="17986"/>
                </a:cubicBezTo>
                <a:cubicBezTo>
                  <a:pt x="17354" y="17900"/>
                  <a:pt x="17561" y="17868"/>
                  <a:pt x="17757" y="17797"/>
                </a:cubicBezTo>
                <a:cubicBezTo>
                  <a:pt x="18066" y="17685"/>
                  <a:pt x="18380" y="17605"/>
                  <a:pt x="18675" y="17438"/>
                </a:cubicBezTo>
                <a:cubicBezTo>
                  <a:pt x="19161" y="17164"/>
                  <a:pt x="19634" y="16833"/>
                  <a:pt x="20109" y="16520"/>
                </a:cubicBezTo>
                <a:cubicBezTo>
                  <a:pt x="20203" y="16458"/>
                  <a:pt x="20285" y="16360"/>
                  <a:pt x="20373" y="16277"/>
                </a:cubicBezTo>
                <a:cubicBezTo>
                  <a:pt x="20358" y="16231"/>
                  <a:pt x="20342" y="16182"/>
                  <a:pt x="20326" y="16137"/>
                </a:cubicBezTo>
                <a:cubicBezTo>
                  <a:pt x="19890" y="16327"/>
                  <a:pt x="19455" y="16518"/>
                  <a:pt x="19019" y="16708"/>
                </a:cubicBezTo>
                <a:cubicBezTo>
                  <a:pt x="19013" y="16682"/>
                  <a:pt x="19008" y="16655"/>
                  <a:pt x="19002" y="16629"/>
                </a:cubicBezTo>
                <a:cubicBezTo>
                  <a:pt x="19099" y="16564"/>
                  <a:pt x="19190" y="16482"/>
                  <a:pt x="19291" y="16441"/>
                </a:cubicBezTo>
                <a:cubicBezTo>
                  <a:pt x="19723" y="16266"/>
                  <a:pt x="20155" y="16097"/>
                  <a:pt x="20591" y="15942"/>
                </a:cubicBezTo>
                <a:cubicBezTo>
                  <a:pt x="20834" y="15856"/>
                  <a:pt x="20992" y="15630"/>
                  <a:pt x="20976" y="15389"/>
                </a:cubicBezTo>
                <a:cubicBezTo>
                  <a:pt x="20836" y="15352"/>
                  <a:pt x="20703" y="15320"/>
                  <a:pt x="20570" y="15285"/>
                </a:cubicBezTo>
                <a:cubicBezTo>
                  <a:pt x="20568" y="15256"/>
                  <a:pt x="20567" y="15224"/>
                  <a:pt x="20565" y="15194"/>
                </a:cubicBezTo>
                <a:cubicBezTo>
                  <a:pt x="20811" y="15049"/>
                  <a:pt x="21153" y="15184"/>
                  <a:pt x="21286" y="14714"/>
                </a:cubicBezTo>
                <a:cubicBezTo>
                  <a:pt x="21116" y="14535"/>
                  <a:pt x="21136" y="14477"/>
                  <a:pt x="21492" y="14154"/>
                </a:cubicBezTo>
                <a:cubicBezTo>
                  <a:pt x="21276" y="14170"/>
                  <a:pt x="21088" y="14182"/>
                  <a:pt x="20880" y="14197"/>
                </a:cubicBezTo>
                <a:cubicBezTo>
                  <a:pt x="21074" y="13889"/>
                  <a:pt x="21442" y="14082"/>
                  <a:pt x="21567" y="13576"/>
                </a:cubicBezTo>
                <a:cubicBezTo>
                  <a:pt x="21471" y="13611"/>
                  <a:pt x="21408" y="13637"/>
                  <a:pt x="21341" y="13662"/>
                </a:cubicBezTo>
                <a:cubicBezTo>
                  <a:pt x="21222" y="13704"/>
                  <a:pt x="21101" y="13753"/>
                  <a:pt x="20980" y="13789"/>
                </a:cubicBezTo>
                <a:cubicBezTo>
                  <a:pt x="20692" y="13876"/>
                  <a:pt x="20402" y="13955"/>
                  <a:pt x="20113" y="14039"/>
                </a:cubicBezTo>
                <a:cubicBezTo>
                  <a:pt x="19984" y="14076"/>
                  <a:pt x="19857" y="14114"/>
                  <a:pt x="19727" y="14142"/>
                </a:cubicBezTo>
                <a:cubicBezTo>
                  <a:pt x="19720" y="14143"/>
                  <a:pt x="19703" y="14038"/>
                  <a:pt x="19694" y="13996"/>
                </a:cubicBezTo>
                <a:cubicBezTo>
                  <a:pt x="19297" y="14070"/>
                  <a:pt x="18968" y="14583"/>
                  <a:pt x="18478" y="14300"/>
                </a:cubicBezTo>
                <a:cubicBezTo>
                  <a:pt x="19215" y="13906"/>
                  <a:pt x="19920" y="13529"/>
                  <a:pt x="20628" y="13151"/>
                </a:cubicBezTo>
                <a:cubicBezTo>
                  <a:pt x="20628" y="13140"/>
                  <a:pt x="20629" y="13131"/>
                  <a:pt x="20628" y="13120"/>
                </a:cubicBezTo>
                <a:cubicBezTo>
                  <a:pt x="20474" y="13149"/>
                  <a:pt x="20318" y="13178"/>
                  <a:pt x="20205" y="13199"/>
                </a:cubicBezTo>
                <a:cubicBezTo>
                  <a:pt x="20312" y="13092"/>
                  <a:pt x="20437" y="12973"/>
                  <a:pt x="20557" y="12853"/>
                </a:cubicBezTo>
                <a:cubicBezTo>
                  <a:pt x="20618" y="12872"/>
                  <a:pt x="20680" y="12888"/>
                  <a:pt x="20741" y="12938"/>
                </a:cubicBezTo>
                <a:cubicBezTo>
                  <a:pt x="20774" y="12964"/>
                  <a:pt x="20854" y="12946"/>
                  <a:pt x="20871" y="12907"/>
                </a:cubicBezTo>
                <a:cubicBezTo>
                  <a:pt x="20896" y="12853"/>
                  <a:pt x="20900" y="12744"/>
                  <a:pt x="20880" y="12682"/>
                </a:cubicBezTo>
                <a:cubicBezTo>
                  <a:pt x="20822" y="12503"/>
                  <a:pt x="20725" y="12406"/>
                  <a:pt x="20603" y="12360"/>
                </a:cubicBezTo>
                <a:cubicBezTo>
                  <a:pt x="20600" y="12332"/>
                  <a:pt x="20598" y="12303"/>
                  <a:pt x="20595" y="12275"/>
                </a:cubicBezTo>
                <a:cubicBezTo>
                  <a:pt x="20549" y="12282"/>
                  <a:pt x="20503" y="12292"/>
                  <a:pt x="20456" y="12299"/>
                </a:cubicBezTo>
                <a:cubicBezTo>
                  <a:pt x="20369" y="12292"/>
                  <a:pt x="20320" y="12237"/>
                  <a:pt x="20297" y="12147"/>
                </a:cubicBezTo>
                <a:cubicBezTo>
                  <a:pt x="20381" y="12099"/>
                  <a:pt x="20465" y="12049"/>
                  <a:pt x="20549" y="12001"/>
                </a:cubicBezTo>
                <a:cubicBezTo>
                  <a:pt x="20555" y="12003"/>
                  <a:pt x="20563" y="12005"/>
                  <a:pt x="20570" y="12007"/>
                </a:cubicBezTo>
                <a:cubicBezTo>
                  <a:pt x="20580" y="11989"/>
                  <a:pt x="20583" y="11984"/>
                  <a:pt x="20586" y="11977"/>
                </a:cubicBezTo>
                <a:cubicBezTo>
                  <a:pt x="20609" y="11964"/>
                  <a:pt x="20631" y="11953"/>
                  <a:pt x="20653" y="11940"/>
                </a:cubicBezTo>
                <a:cubicBezTo>
                  <a:pt x="20631" y="11902"/>
                  <a:pt x="20617" y="11880"/>
                  <a:pt x="20599" y="11849"/>
                </a:cubicBezTo>
                <a:cubicBezTo>
                  <a:pt x="20603" y="11776"/>
                  <a:pt x="20606" y="11702"/>
                  <a:pt x="20595" y="11630"/>
                </a:cubicBezTo>
                <a:cubicBezTo>
                  <a:pt x="20649" y="11602"/>
                  <a:pt x="20699" y="11571"/>
                  <a:pt x="20771" y="11533"/>
                </a:cubicBezTo>
                <a:cubicBezTo>
                  <a:pt x="20683" y="11419"/>
                  <a:pt x="20610" y="11334"/>
                  <a:pt x="20532" y="11229"/>
                </a:cubicBezTo>
                <a:cubicBezTo>
                  <a:pt x="20518" y="11097"/>
                  <a:pt x="20519" y="10960"/>
                  <a:pt x="20578" y="10809"/>
                </a:cubicBezTo>
                <a:cubicBezTo>
                  <a:pt x="20667" y="10580"/>
                  <a:pt x="20275" y="10221"/>
                  <a:pt x="20067" y="10359"/>
                </a:cubicBezTo>
                <a:cubicBezTo>
                  <a:pt x="19903" y="10468"/>
                  <a:pt x="19905" y="10325"/>
                  <a:pt x="19886" y="10250"/>
                </a:cubicBezTo>
                <a:cubicBezTo>
                  <a:pt x="19964" y="10090"/>
                  <a:pt x="20019" y="9981"/>
                  <a:pt x="20062" y="9891"/>
                </a:cubicBezTo>
                <a:cubicBezTo>
                  <a:pt x="20135" y="9873"/>
                  <a:pt x="20248" y="9882"/>
                  <a:pt x="20259" y="9836"/>
                </a:cubicBezTo>
                <a:cubicBezTo>
                  <a:pt x="20287" y="9730"/>
                  <a:pt x="20293" y="9571"/>
                  <a:pt x="20255" y="9483"/>
                </a:cubicBezTo>
                <a:cubicBezTo>
                  <a:pt x="20169" y="9286"/>
                  <a:pt x="20050" y="9117"/>
                  <a:pt x="19958" y="8960"/>
                </a:cubicBezTo>
                <a:cubicBezTo>
                  <a:pt x="20251" y="8947"/>
                  <a:pt x="20442" y="8764"/>
                  <a:pt x="20482" y="8480"/>
                </a:cubicBezTo>
                <a:cubicBezTo>
                  <a:pt x="20573" y="8409"/>
                  <a:pt x="20670" y="8334"/>
                  <a:pt x="20712" y="8212"/>
                </a:cubicBezTo>
                <a:cubicBezTo>
                  <a:pt x="20841" y="7835"/>
                  <a:pt x="20585" y="7789"/>
                  <a:pt x="20444" y="7641"/>
                </a:cubicBezTo>
                <a:cubicBezTo>
                  <a:pt x="20519" y="7623"/>
                  <a:pt x="20582" y="7631"/>
                  <a:pt x="20645" y="7635"/>
                </a:cubicBezTo>
                <a:cubicBezTo>
                  <a:pt x="20841" y="7645"/>
                  <a:pt x="20908" y="7511"/>
                  <a:pt x="20817" y="7270"/>
                </a:cubicBezTo>
                <a:cubicBezTo>
                  <a:pt x="20777" y="7163"/>
                  <a:pt x="20718" y="7057"/>
                  <a:pt x="20649" y="6990"/>
                </a:cubicBezTo>
                <a:cubicBezTo>
                  <a:pt x="20439" y="6784"/>
                  <a:pt x="20438" y="6791"/>
                  <a:pt x="20637" y="6479"/>
                </a:cubicBezTo>
                <a:cubicBezTo>
                  <a:pt x="20494" y="6321"/>
                  <a:pt x="20366" y="6120"/>
                  <a:pt x="20209" y="6023"/>
                </a:cubicBezTo>
                <a:cubicBezTo>
                  <a:pt x="20048" y="5923"/>
                  <a:pt x="19856" y="5937"/>
                  <a:pt x="19681" y="5877"/>
                </a:cubicBezTo>
                <a:cubicBezTo>
                  <a:pt x="19622" y="5857"/>
                  <a:pt x="19547" y="5782"/>
                  <a:pt x="19530" y="5707"/>
                </a:cubicBezTo>
                <a:cubicBezTo>
                  <a:pt x="19512" y="5627"/>
                  <a:pt x="19553" y="5515"/>
                  <a:pt x="19576" y="5372"/>
                </a:cubicBezTo>
                <a:cubicBezTo>
                  <a:pt x="19742" y="5651"/>
                  <a:pt x="19801" y="5709"/>
                  <a:pt x="19962" y="5567"/>
                </a:cubicBezTo>
                <a:cubicBezTo>
                  <a:pt x="20237" y="5322"/>
                  <a:pt x="20591" y="5164"/>
                  <a:pt x="20641" y="4563"/>
                </a:cubicBezTo>
                <a:cubicBezTo>
                  <a:pt x="20885" y="4427"/>
                  <a:pt x="21237" y="3971"/>
                  <a:pt x="21349" y="3627"/>
                </a:cubicBezTo>
                <a:cubicBezTo>
                  <a:pt x="21368" y="3570"/>
                  <a:pt x="21395" y="3492"/>
                  <a:pt x="21383" y="3444"/>
                </a:cubicBezTo>
                <a:cubicBezTo>
                  <a:pt x="21318" y="3193"/>
                  <a:pt x="21403" y="3033"/>
                  <a:pt x="21509" y="2854"/>
                </a:cubicBezTo>
                <a:cubicBezTo>
                  <a:pt x="21553" y="2779"/>
                  <a:pt x="21584" y="2621"/>
                  <a:pt x="21559" y="2544"/>
                </a:cubicBezTo>
                <a:cubicBezTo>
                  <a:pt x="21538" y="2481"/>
                  <a:pt x="21426" y="2478"/>
                  <a:pt x="21353" y="2453"/>
                </a:cubicBezTo>
                <a:cubicBezTo>
                  <a:pt x="21329" y="2445"/>
                  <a:pt x="21303" y="2450"/>
                  <a:pt x="21257" y="2447"/>
                </a:cubicBezTo>
                <a:cubicBezTo>
                  <a:pt x="21334" y="2228"/>
                  <a:pt x="21402" y="2042"/>
                  <a:pt x="21488" y="1796"/>
                </a:cubicBezTo>
                <a:cubicBezTo>
                  <a:pt x="21263" y="1710"/>
                  <a:pt x="21034" y="1633"/>
                  <a:pt x="20813" y="1529"/>
                </a:cubicBezTo>
                <a:cubicBezTo>
                  <a:pt x="20301" y="1288"/>
                  <a:pt x="19793" y="1016"/>
                  <a:pt x="19279" y="787"/>
                </a:cubicBezTo>
                <a:cubicBezTo>
                  <a:pt x="19045" y="682"/>
                  <a:pt x="18779" y="533"/>
                  <a:pt x="18562" y="610"/>
                </a:cubicBezTo>
                <a:cubicBezTo>
                  <a:pt x="18242" y="724"/>
                  <a:pt x="17977" y="600"/>
                  <a:pt x="17723" y="422"/>
                </a:cubicBezTo>
                <a:cubicBezTo>
                  <a:pt x="17360" y="167"/>
                  <a:pt x="16986" y="46"/>
                  <a:pt x="16592" y="2"/>
                </a:cubicBezTo>
                <a:close/>
              </a:path>
            </a:pathLst>
          </a:custGeom>
        </p:spPr>
        <p:txBody>
          <a:bodyPr/>
          <a:lstStyle/>
          <a:p>
            <a:pPr defTabSz="642937">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p>
        </p:txBody>
      </p:sp>
      <p:sp>
        <p:nvSpPr>
          <p:cNvPr id="892" name="Venenatis Euismod Purus"/>
          <p:cNvSpPr txBox="1">
            <a:spLocks noGrp="1"/>
          </p:cNvSpPr>
          <p:nvPr>
            <p:ph type="body" idx="16"/>
          </p:nvPr>
        </p:nvSpPr>
        <p:spPr>
          <a:xfrm>
            <a:off x="11087196" y="7832332"/>
            <a:ext cx="9655246" cy="984568"/>
          </a:xfrm>
          <a:prstGeom prst="rect">
            <a:avLst/>
          </a:prstGeom>
        </p:spPr>
        <p:txBody>
          <a:bodyPr/>
          <a:lstStyle/>
          <a:p>
            <a:pPr>
              <a:lnSpc>
                <a:spcPct val="80000"/>
              </a:lnSpc>
            </a:pPr>
            <a:r>
              <a:rPr lang="fr-FR" sz="6000" dirty="0" smtClean="0"/>
              <a:t>Méthodologie et objectifs</a:t>
            </a:r>
            <a:endParaRPr sz="2800" dirty="0"/>
          </a:p>
        </p:txBody>
      </p:sp>
      <p:sp>
        <p:nvSpPr>
          <p:cNvPr id="894" name="Rectangle"/>
          <p:cNvSpPr>
            <a:spLocks noGrp="1"/>
          </p:cNvSpPr>
          <p:nvPr>
            <p:ph type="body" idx="17"/>
          </p:nvPr>
        </p:nvSpPr>
        <p:spPr>
          <a:prstGeom prst="rect">
            <a:avLst/>
          </a:prstGeom>
        </p:spPr>
        <p:txBody>
          <a:bodyPr/>
          <a:lstStyle/>
          <a:p>
            <a:pPr>
              <a:defRPr sz="5800">
                <a:latin typeface="Gill Sans"/>
                <a:ea typeface="Gill Sans"/>
                <a:cs typeface="Gill Sans"/>
                <a:sym typeface="Gill Sans"/>
              </a:defRPr>
            </a:pPr>
            <a:endParaRPr dirty="0"/>
          </a:p>
        </p:txBody>
      </p:sp>
      <p:sp>
        <p:nvSpPr>
          <p:cNvPr id="895" name="Line"/>
          <p:cNvSpPr>
            <a:spLocks noGrp="1"/>
          </p:cNvSpPr>
          <p:nvPr>
            <p:ph type="body" idx="18"/>
          </p:nvPr>
        </p:nvSpPr>
        <p:spPr>
          <a:xfrm>
            <a:off x="12191999" y="12260426"/>
            <a:ext cx="1" cy="371869"/>
          </a:xfrm>
          <a:prstGeom prst="line">
            <a:avLst/>
          </a:prstGeom>
        </p:spPr>
        <p:txBody>
          <a:bodyPr/>
          <a:lstStyle/>
          <a:p>
            <a:pPr>
              <a:defRPr sz="56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p>
        </p:txBody>
      </p:sp>
      <p:sp>
        <p:nvSpPr>
          <p:cNvPr id="896" name="Slide Number"/>
          <p:cNvSpPr txBox="1">
            <a:spLocks noGrp="1"/>
          </p:cNvSpPr>
          <p:nvPr>
            <p:ph type="sldNum" sz="quarter" idx="2"/>
          </p:nvPr>
        </p:nvSpPr>
        <p:spPr>
          <a:xfrm>
            <a:off x="12051220" y="11772503"/>
            <a:ext cx="281560" cy="422276"/>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3</a:t>
            </a:fld>
            <a:endParaRPr dirty="0"/>
          </a:p>
        </p:txBody>
      </p:sp>
      <p:sp>
        <p:nvSpPr>
          <p:cNvPr id="897" name="#1"/>
          <p:cNvSpPr txBox="1">
            <a:spLocks noGrp="1"/>
          </p:cNvSpPr>
          <p:nvPr>
            <p:ph type="body" idx="19"/>
          </p:nvPr>
        </p:nvSpPr>
        <p:spPr>
          <a:xfrm>
            <a:off x="8787016" y="7896853"/>
            <a:ext cx="1030752" cy="984568"/>
          </a:xfrm>
          <a:prstGeom prst="rect">
            <a:avLst/>
          </a:prstGeom>
        </p:spPr>
        <p:txBody>
          <a:bodyPr/>
          <a:lstStyle/>
          <a:p>
            <a:r>
              <a:rPr dirty="0" smtClean="0"/>
              <a:t>#</a:t>
            </a:r>
            <a:r>
              <a:rPr lang="fr-FR" dirty="0"/>
              <a:t>1</a:t>
            </a:r>
            <a:endParaRPr dirty="0"/>
          </a:p>
        </p:txBody>
      </p:sp>
      <p:sp>
        <p:nvSpPr>
          <p:cNvPr id="900" name="#2"/>
          <p:cNvSpPr txBox="1">
            <a:spLocks noGrp="1"/>
          </p:cNvSpPr>
          <p:nvPr>
            <p:ph type="body" idx="22"/>
          </p:nvPr>
        </p:nvSpPr>
        <p:spPr>
          <a:xfrm>
            <a:off x="3745523" y="8977455"/>
            <a:ext cx="1030752" cy="984568"/>
          </a:xfrm>
          <a:prstGeom prst="rect">
            <a:avLst/>
          </a:prstGeom>
        </p:spPr>
        <p:txBody>
          <a:bodyPr/>
          <a:lstStyle/>
          <a:p>
            <a:r>
              <a:rPr dirty="0"/>
              <a:t>#2</a:t>
            </a:r>
          </a:p>
        </p:txBody>
      </p:sp>
      <p:sp>
        <p:nvSpPr>
          <p:cNvPr id="904" name="#3"/>
          <p:cNvSpPr txBox="1">
            <a:spLocks noGrp="1"/>
          </p:cNvSpPr>
          <p:nvPr>
            <p:ph type="body" idx="26"/>
          </p:nvPr>
        </p:nvSpPr>
        <p:spPr>
          <a:xfrm>
            <a:off x="13730491" y="6280498"/>
            <a:ext cx="1030752" cy="984568"/>
          </a:xfrm>
          <a:prstGeom prst="rect">
            <a:avLst/>
          </a:prstGeom>
        </p:spPr>
        <p:txBody>
          <a:bodyPr/>
          <a:lstStyle/>
          <a:p>
            <a:r>
              <a:rPr dirty="0"/>
              <a:t>#3</a:t>
            </a:r>
          </a:p>
        </p:txBody>
      </p:sp>
      <p:sp>
        <p:nvSpPr>
          <p:cNvPr id="22" name="#3">
            <a:extLst>
              <a:ext uri="{FF2B5EF4-FFF2-40B4-BE49-F238E27FC236}">
                <a16:creationId xmlns="" xmlns:a16="http://schemas.microsoft.com/office/drawing/2014/main" id="{A5EDDBB0-B435-894F-AB23-B334E1D7CBEC}"/>
              </a:ext>
            </a:extLst>
          </p:cNvPr>
          <p:cNvSpPr txBox="1">
            <a:spLocks/>
          </p:cNvSpPr>
          <p:nvPr/>
        </p:nvSpPr>
        <p:spPr>
          <a:xfrm>
            <a:off x="14132913" y="9030625"/>
            <a:ext cx="1030752" cy="984568"/>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lstStyle>
            <a:lvl1pPr marL="0" marR="0" indent="0" algn="l" defTabSz="821531" eaLnBrk="1" latinLnBrk="0" hangingPunct="1">
              <a:lnSpc>
                <a:spcPct val="70000"/>
              </a:lnSpc>
              <a:spcBef>
                <a:spcPts val="0"/>
              </a:spcBef>
              <a:spcAft>
                <a:spcPts val="0"/>
              </a:spcAft>
              <a:buClrTx/>
              <a:buSzTx/>
              <a:buFontTx/>
              <a:buNone/>
              <a:tabLst/>
              <a:defRPr sz="5000" b="1" i="0" u="none" strike="noStrike" cap="all" spc="0" baseline="0">
                <a:ln>
                  <a:noFill/>
                </a:ln>
                <a:solidFill>
                  <a:srgbClr val="FFFFFF"/>
                </a:solidFill>
                <a:uFillTx/>
                <a:latin typeface="+mj-lt"/>
                <a:ea typeface="+mj-ea"/>
                <a:cs typeface="+mj-cs"/>
                <a:sym typeface="Avenir Next"/>
              </a:defRPr>
            </a:lvl1pPr>
            <a:lvl2pPr marL="0" marR="0" indent="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2pPr>
            <a:lvl3pPr marL="0" marR="0" indent="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3pPr>
            <a:lvl4pPr marL="0" marR="0" indent="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4pPr>
            <a:lvl5pPr marL="0" marR="0" indent="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5pPr>
            <a:lvl6pPr marL="0" marR="0" indent="35560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6pPr>
            <a:lvl7pPr marL="0" marR="0" indent="71120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7pPr>
            <a:lvl8pPr marL="0" marR="0" indent="106680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8pPr>
            <a:lvl9pPr marL="0" marR="0" indent="142240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9pPr>
          </a:lstStyle>
          <a:p>
            <a:r>
              <a:rPr lang="fr-FR" dirty="0"/>
              <a:t>#3</a:t>
            </a:r>
          </a:p>
        </p:txBody>
      </p:sp>
      <p:sp>
        <p:nvSpPr>
          <p:cNvPr id="42" name="ZoneTexte 41">
            <a:extLst>
              <a:ext uri="{FF2B5EF4-FFF2-40B4-BE49-F238E27FC236}">
                <a16:creationId xmlns="" xmlns:a16="http://schemas.microsoft.com/office/drawing/2014/main" id="{1F2D9E2C-2BAD-6A4A-BC28-3DF9F36E2171}"/>
              </a:ext>
            </a:extLst>
          </p:cNvPr>
          <p:cNvSpPr txBox="1"/>
          <p:nvPr/>
        </p:nvSpPr>
        <p:spPr>
          <a:xfrm>
            <a:off x="897444" y="12362917"/>
            <a:ext cx="7636956" cy="7598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algn="l"/>
            <a:r>
              <a:rPr lang="fr-FR" sz="2000" dirty="0">
                <a:latin typeface="Avenir Next Ultra Light" panose="020B0203020202020204" pitchFamily="34" charset="77"/>
              </a:rPr>
              <a:t>Christophe Gervasi – </a:t>
            </a:r>
            <a:r>
              <a:rPr lang="fr-FR" sz="2000" dirty="0" smtClean="0">
                <a:latin typeface="Avenir Next Ultra Light" panose="020B0203020202020204" pitchFamily="34" charset="77"/>
              </a:rPr>
              <a:t> Rapport qualitatif  - Construire un </a:t>
            </a:r>
            <a:r>
              <a:rPr lang="fr-FR" sz="2000" dirty="0">
                <a:latin typeface="Avenir Next Ultra Light" panose="020B0203020202020204" pitchFamily="34" charset="77"/>
              </a:rPr>
              <a:t>Nous </a:t>
            </a:r>
            <a:r>
              <a:rPr lang="fr-FR" sz="2000" dirty="0" smtClean="0">
                <a:latin typeface="Avenir Next Ultra Light" panose="020B0203020202020204" pitchFamily="34" charset="77"/>
              </a:rPr>
              <a:t>européen – Juillet 2021</a:t>
            </a:r>
            <a:endParaRPr kumimoji="0" lang="fr-FR" sz="2000" u="none" strike="noStrike" cap="none" spc="0" normalizeH="0" baseline="0" dirty="0">
              <a:ln>
                <a:noFill/>
              </a:ln>
              <a:solidFill>
                <a:srgbClr val="000000"/>
              </a:solidFill>
              <a:effectLst/>
              <a:uFillTx/>
              <a:latin typeface="Avenir Next Ultra Light" panose="020B0203020202020204" pitchFamily="34" charset="77"/>
              <a:sym typeface="Gill Sans"/>
            </a:endParaRPr>
          </a:p>
        </p:txBody>
      </p:sp>
    </p:spTree>
    <p:extLst>
      <p:ext uri="{BB962C8B-B14F-4D97-AF65-F5344CB8AC3E}">
        <p14:creationId xmlns:p14="http://schemas.microsoft.com/office/powerpoint/2010/main" val="1764786445"/>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 xmlns:a16="http://schemas.microsoft.com/office/drawing/2014/main" id="{9A3C046A-B3F5-9A42-B408-759E55BE4BE7}"/>
              </a:ext>
            </a:extLst>
          </p:cNvPr>
          <p:cNvSpPr>
            <a:spLocks noGrp="1"/>
          </p:cNvSpPr>
          <p:nvPr>
            <p:ph type="body" sz="quarter" idx="15"/>
          </p:nvPr>
        </p:nvSpPr>
        <p:spPr>
          <a:xfrm>
            <a:off x="11806325" y="11874222"/>
            <a:ext cx="716050" cy="1160790"/>
          </a:xfrm>
        </p:spPr>
        <p:txBody>
          <a:bodyPr/>
          <a:lstStyle/>
          <a:p>
            <a:endParaRPr lang="fr-FR" dirty="0"/>
          </a:p>
        </p:txBody>
      </p:sp>
      <p:sp>
        <p:nvSpPr>
          <p:cNvPr id="5" name="Espace réservé du texte 4">
            <a:extLst>
              <a:ext uri="{FF2B5EF4-FFF2-40B4-BE49-F238E27FC236}">
                <a16:creationId xmlns="" xmlns:a16="http://schemas.microsoft.com/office/drawing/2014/main" id="{81AA34F7-61BD-DE46-A618-3EEE7C67794C}"/>
              </a:ext>
            </a:extLst>
          </p:cNvPr>
          <p:cNvSpPr>
            <a:spLocks noGrp="1"/>
          </p:cNvSpPr>
          <p:nvPr>
            <p:ph type="body" sz="quarter" idx="16"/>
          </p:nvPr>
        </p:nvSpPr>
        <p:spPr/>
        <p:txBody>
          <a:bodyPr/>
          <a:lstStyle/>
          <a:p>
            <a:endParaRPr lang="fr-FR" dirty="0"/>
          </a:p>
        </p:txBody>
      </p:sp>
      <p:sp>
        <p:nvSpPr>
          <p:cNvPr id="885"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30</a:t>
            </a:fld>
            <a:endParaRPr dirty="0"/>
          </a:p>
        </p:txBody>
      </p:sp>
      <p:sp>
        <p:nvSpPr>
          <p:cNvPr id="19" name="Espace réservé du texte 2">
            <a:extLst>
              <a:ext uri="{FF2B5EF4-FFF2-40B4-BE49-F238E27FC236}">
                <a16:creationId xmlns="" xmlns:a16="http://schemas.microsoft.com/office/drawing/2014/main" id="{AB3789C9-0B28-4640-961A-BE451E50B0EF}"/>
              </a:ext>
            </a:extLst>
          </p:cNvPr>
          <p:cNvSpPr>
            <a:spLocks noGrp="1"/>
          </p:cNvSpPr>
          <p:nvPr>
            <p:ph type="body" sz="quarter" idx="13"/>
          </p:nvPr>
        </p:nvSpPr>
        <p:spPr>
          <a:xfrm>
            <a:off x="1275347" y="1630608"/>
            <a:ext cx="19418969" cy="793703"/>
          </a:xfrm>
        </p:spPr>
        <p:txBody>
          <a:bodyPr/>
          <a:lstStyle/>
          <a:p>
            <a:endParaRPr lang="fr-FR" dirty="0"/>
          </a:p>
        </p:txBody>
      </p:sp>
      <p:sp>
        <p:nvSpPr>
          <p:cNvPr id="20" name="Titre 1">
            <a:extLst>
              <a:ext uri="{FF2B5EF4-FFF2-40B4-BE49-F238E27FC236}">
                <a16:creationId xmlns="" xmlns:a16="http://schemas.microsoft.com/office/drawing/2014/main" id="{C3D392D1-BDA7-FA46-919D-428FD8FCC2D7}"/>
              </a:ext>
            </a:extLst>
          </p:cNvPr>
          <p:cNvSpPr>
            <a:spLocks noGrp="1"/>
          </p:cNvSpPr>
          <p:nvPr>
            <p:ph type="title"/>
          </p:nvPr>
        </p:nvSpPr>
        <p:spPr>
          <a:xfrm>
            <a:off x="1112884" y="1607107"/>
            <a:ext cx="18438641" cy="935665"/>
          </a:xfrm>
        </p:spPr>
        <p:txBody>
          <a:bodyPr/>
          <a:lstStyle/>
          <a:p>
            <a:r>
              <a:rPr lang="en-US" dirty="0">
                <a:solidFill>
                  <a:schemeClr val="bg1"/>
                </a:solidFill>
              </a:rPr>
              <a:t>Identity Construction: Self Definition</a:t>
            </a:r>
          </a:p>
        </p:txBody>
      </p:sp>
      <p:sp>
        <p:nvSpPr>
          <p:cNvPr id="21" name="SuBTITLE GOES HERE">
            <a:extLst>
              <a:ext uri="{FF2B5EF4-FFF2-40B4-BE49-F238E27FC236}">
                <a16:creationId xmlns="" xmlns:a16="http://schemas.microsoft.com/office/drawing/2014/main" id="{35871DBC-935A-2347-A21E-2565A12C9458}"/>
              </a:ext>
            </a:extLst>
          </p:cNvPr>
          <p:cNvSpPr txBox="1">
            <a:spLocks noGrp="1"/>
          </p:cNvSpPr>
          <p:nvPr>
            <p:ph type="body" sz="quarter" idx="14"/>
          </p:nvPr>
        </p:nvSpPr>
        <p:spPr>
          <a:xfrm>
            <a:off x="4836344" y="747149"/>
            <a:ext cx="14711312" cy="371281"/>
          </a:xfrm>
          <a:prstGeom prst="rect">
            <a:avLst/>
          </a:prstGeom>
        </p:spPr>
        <p:txBody>
          <a:bodyPr/>
          <a:lstStyle/>
          <a:p>
            <a:r>
              <a:rPr lang="fr-FR" sz="2400" dirty="0" smtClean="0"/>
              <a:t>analyse détaillée</a:t>
            </a:r>
            <a:endParaRPr lang="fr-FR" sz="2400" dirty="0"/>
          </a:p>
        </p:txBody>
      </p:sp>
      <p:sp>
        <p:nvSpPr>
          <p:cNvPr id="9" name="ZoneTexte 8">
            <a:extLst>
              <a:ext uri="{FF2B5EF4-FFF2-40B4-BE49-F238E27FC236}">
                <a16:creationId xmlns="" xmlns:a16="http://schemas.microsoft.com/office/drawing/2014/main" id="{C9FA69AC-CE85-7143-AB32-6EDEC5829621}"/>
              </a:ext>
            </a:extLst>
          </p:cNvPr>
          <p:cNvSpPr txBox="1"/>
          <p:nvPr/>
        </p:nvSpPr>
        <p:spPr>
          <a:xfrm>
            <a:off x="897443" y="12362917"/>
            <a:ext cx="7218945" cy="7598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algn="l"/>
            <a:r>
              <a:rPr lang="fr-FR" sz="2000" dirty="0">
                <a:latin typeface="Avenir Next Ultra Light" panose="020B0203020202020204" pitchFamily="34" charset="77"/>
              </a:rPr>
              <a:t>Christophe Gervasi –  Rapport qualitatif  - Construire un Nous européen – Juillet 2021</a:t>
            </a:r>
          </a:p>
        </p:txBody>
      </p:sp>
      <p:pic>
        <p:nvPicPr>
          <p:cNvPr id="10" name="Image 9"/>
          <p:cNvPicPr>
            <a:picLocks noChangeAspect="1"/>
          </p:cNvPicPr>
          <p:nvPr/>
        </p:nvPicPr>
        <p:blipFill rotWithShape="1">
          <a:blip r:embed="rId2"/>
          <a:srcRect t="18883" b="18467"/>
          <a:stretch/>
        </p:blipFill>
        <p:spPr>
          <a:xfrm>
            <a:off x="19551526" y="500510"/>
            <a:ext cx="2143125" cy="1472669"/>
          </a:xfrm>
          <a:prstGeom prst="rect">
            <a:avLst/>
          </a:prstGeom>
        </p:spPr>
      </p:pic>
      <p:pic>
        <p:nvPicPr>
          <p:cNvPr id="11" name="Image 10"/>
          <p:cNvPicPr>
            <a:picLocks noChangeAspect="1"/>
          </p:cNvPicPr>
          <p:nvPr/>
        </p:nvPicPr>
        <p:blipFill>
          <a:blip r:embed="rId3"/>
          <a:stretch>
            <a:fillRect/>
          </a:stretch>
        </p:blipFill>
        <p:spPr>
          <a:xfrm>
            <a:off x="21704426" y="500510"/>
            <a:ext cx="2143125" cy="1472669"/>
          </a:xfrm>
          <a:prstGeom prst="rect">
            <a:avLst/>
          </a:prstGeom>
        </p:spPr>
      </p:pic>
      <p:sp>
        <p:nvSpPr>
          <p:cNvPr id="32" name="Rechteck 5"/>
          <p:cNvSpPr/>
          <p:nvPr/>
        </p:nvSpPr>
        <p:spPr>
          <a:xfrm>
            <a:off x="-1065661" y="2751368"/>
            <a:ext cx="23349106" cy="90068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2800" b="1" dirty="0">
                <a:solidFill>
                  <a:schemeClr val="bg2">
                    <a:lumMod val="25000"/>
                  </a:schemeClr>
                </a:solidFill>
              </a:rPr>
              <a:t>Other constructs also play different roles for self-definition</a:t>
            </a:r>
            <a:endParaRPr lang="en-US" sz="1200" b="1" dirty="0">
              <a:solidFill>
                <a:schemeClr val="bg2">
                  <a:lumMod val="25000"/>
                </a:schemeClr>
              </a:solidFill>
            </a:endParaRPr>
          </a:p>
        </p:txBody>
      </p:sp>
      <p:sp>
        <p:nvSpPr>
          <p:cNvPr id="42" name="Inhaltsplatzhalter 2"/>
          <p:cNvSpPr txBox="1">
            <a:spLocks/>
          </p:cNvSpPr>
          <p:nvPr/>
        </p:nvSpPr>
        <p:spPr>
          <a:xfrm>
            <a:off x="3368842" y="2936489"/>
            <a:ext cx="16182684" cy="7079176"/>
          </a:xfrm>
          <a:prstGeom prst="rect">
            <a:avLst/>
          </a:prstGeom>
          <a:ln w="12700">
            <a:miter lim="400000"/>
          </a:ln>
          <a:extLst>
            <a:ext uri="{C572A759-6A51-4108-AA02-DFA0A04FC94B}">
              <ma14:wrappingTextBoxFlag xmlns:ma14="http://schemas.microsoft.com/office/mac/drawingml/2011/main" xmlns="" val="1"/>
            </a:ext>
          </a:extLst>
        </p:spPr>
        <p:txBody>
          <a:bodyPr lIns="0" tIns="0" rIns="0" bIns="0" numCol="2" spcCol="838574"/>
          <a:lstStyle>
            <a:lvl1pPr marL="0" marR="0" indent="0" algn="l" defTabSz="821531" eaLnBrk="1" latinLnBrk="0" hangingPunct="1">
              <a:lnSpc>
                <a:spcPct val="120000"/>
              </a:lnSpc>
              <a:spcBef>
                <a:spcPts val="0"/>
              </a:spcBef>
              <a:spcAft>
                <a:spcPts val="0"/>
              </a:spcAft>
              <a:buClrTx/>
              <a:buSzTx/>
              <a:buFontTx/>
              <a:buNone/>
              <a:tabLst/>
              <a:defRPr sz="1800" b="0" i="0" u="none" strike="noStrike" cap="none" spc="0" baseline="0">
                <a:ln>
                  <a:noFill/>
                </a:ln>
                <a:solidFill>
                  <a:srgbClr val="000000"/>
                </a:solidFill>
                <a:uFillTx/>
                <a:latin typeface="Avenir Book"/>
                <a:ea typeface="Avenir Book"/>
                <a:cs typeface="Avenir Book"/>
                <a:sym typeface="Avenir Book"/>
              </a:defRPr>
            </a:lvl1pPr>
            <a:lvl2pPr marL="0" marR="0" indent="0" algn="l" defTabSz="821531" eaLnBrk="1" latinLnBrk="0" hangingPunct="1">
              <a:lnSpc>
                <a:spcPct val="120000"/>
              </a:lnSpc>
              <a:spcBef>
                <a:spcPts val="0"/>
              </a:spcBef>
              <a:spcAft>
                <a:spcPts val="0"/>
              </a:spcAft>
              <a:buClrTx/>
              <a:buSzTx/>
              <a:buFontTx/>
              <a:buNone/>
              <a:tabLst/>
              <a:defRPr sz="1800" b="0" i="0" u="none" strike="noStrike" cap="none" spc="0" baseline="0">
                <a:ln>
                  <a:noFill/>
                </a:ln>
                <a:solidFill>
                  <a:srgbClr val="000000"/>
                </a:solidFill>
                <a:uFillTx/>
                <a:latin typeface="Avenir Book"/>
                <a:ea typeface="Avenir Book"/>
                <a:cs typeface="Avenir Book"/>
                <a:sym typeface="Avenir Book"/>
              </a:defRPr>
            </a:lvl2pPr>
            <a:lvl3pPr marL="0" marR="0" indent="0" algn="l" defTabSz="821531" eaLnBrk="1" latinLnBrk="0" hangingPunct="1">
              <a:lnSpc>
                <a:spcPct val="120000"/>
              </a:lnSpc>
              <a:spcBef>
                <a:spcPts val="0"/>
              </a:spcBef>
              <a:spcAft>
                <a:spcPts val="0"/>
              </a:spcAft>
              <a:buClrTx/>
              <a:buSzTx/>
              <a:buFontTx/>
              <a:buNone/>
              <a:tabLst/>
              <a:defRPr sz="1800" b="0" i="0" u="none" strike="noStrike" cap="none" spc="0" baseline="0">
                <a:ln>
                  <a:noFill/>
                </a:ln>
                <a:solidFill>
                  <a:srgbClr val="000000"/>
                </a:solidFill>
                <a:uFillTx/>
                <a:latin typeface="Avenir Book"/>
                <a:ea typeface="Avenir Book"/>
                <a:cs typeface="Avenir Book"/>
                <a:sym typeface="Avenir Book"/>
              </a:defRPr>
            </a:lvl3pPr>
            <a:lvl4pPr marL="0" marR="0" indent="0" algn="l" defTabSz="821531" eaLnBrk="1" latinLnBrk="0" hangingPunct="1">
              <a:lnSpc>
                <a:spcPct val="120000"/>
              </a:lnSpc>
              <a:spcBef>
                <a:spcPts val="0"/>
              </a:spcBef>
              <a:spcAft>
                <a:spcPts val="0"/>
              </a:spcAft>
              <a:buClrTx/>
              <a:buSzTx/>
              <a:buFontTx/>
              <a:buNone/>
              <a:tabLst/>
              <a:defRPr sz="1800" b="0" i="0" u="none" strike="noStrike" cap="none" spc="0" baseline="0">
                <a:ln>
                  <a:noFill/>
                </a:ln>
                <a:solidFill>
                  <a:srgbClr val="000000"/>
                </a:solidFill>
                <a:uFillTx/>
                <a:latin typeface="Avenir Book"/>
                <a:ea typeface="Avenir Book"/>
                <a:cs typeface="Avenir Book"/>
                <a:sym typeface="Avenir Book"/>
              </a:defRPr>
            </a:lvl4pPr>
            <a:lvl5pPr marL="0" marR="0" indent="0" algn="l" defTabSz="821531" eaLnBrk="1" latinLnBrk="0" hangingPunct="1">
              <a:lnSpc>
                <a:spcPct val="120000"/>
              </a:lnSpc>
              <a:spcBef>
                <a:spcPts val="0"/>
              </a:spcBef>
              <a:spcAft>
                <a:spcPts val="0"/>
              </a:spcAft>
              <a:buClrTx/>
              <a:buSzTx/>
              <a:buFontTx/>
              <a:buNone/>
              <a:tabLst/>
              <a:defRPr sz="1800" b="0" i="0" u="none" strike="noStrike" cap="none" spc="0" baseline="0">
                <a:ln>
                  <a:noFill/>
                </a:ln>
                <a:solidFill>
                  <a:srgbClr val="000000"/>
                </a:solidFill>
                <a:uFillTx/>
                <a:latin typeface="Avenir Book"/>
                <a:ea typeface="Avenir Book"/>
                <a:cs typeface="Avenir Book"/>
                <a:sym typeface="Avenir Book"/>
              </a:defRPr>
            </a:lvl5pPr>
            <a:lvl6pPr marL="0" marR="0" indent="35560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6pPr>
            <a:lvl7pPr marL="0" marR="0" indent="71120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7pPr>
            <a:lvl8pPr marL="0" marR="0" indent="106680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8pPr>
            <a:lvl9pPr marL="0" marR="0" indent="142240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9pPr>
          </a:lstStyle>
          <a:p>
            <a:pPr marL="109538" algn="just"/>
            <a:endParaRPr lang="en-US" sz="1200" dirty="0" smtClean="0"/>
          </a:p>
          <a:p>
            <a:pPr marL="109538" algn="just"/>
            <a:endParaRPr lang="en-US" sz="1200" dirty="0" smtClean="0"/>
          </a:p>
          <a:p>
            <a:pPr marL="109538" algn="just"/>
            <a:endParaRPr lang="en-US" sz="1200" dirty="0" smtClean="0"/>
          </a:p>
        </p:txBody>
      </p:sp>
      <p:sp>
        <p:nvSpPr>
          <p:cNvPr id="23" name="Oval 3"/>
          <p:cNvSpPr/>
          <p:nvPr/>
        </p:nvSpPr>
        <p:spPr>
          <a:xfrm>
            <a:off x="7916779" y="3522108"/>
            <a:ext cx="4631283" cy="7607352"/>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26" name="Rechteck 5"/>
          <p:cNvSpPr/>
          <p:nvPr/>
        </p:nvSpPr>
        <p:spPr>
          <a:xfrm>
            <a:off x="2619416" y="4261466"/>
            <a:ext cx="6622172" cy="7075020"/>
          </a:xfrm>
          <a:prstGeom prst="rect">
            <a:avLst/>
          </a:prstGeom>
          <a:solidFill>
            <a:schemeClr val="bg1"/>
          </a:solidFill>
          <a:ln>
            <a:solidFill>
              <a:schemeClr val="bg1">
                <a:lumMod val="75000"/>
              </a:schemeClr>
            </a:solidFill>
          </a:ln>
          <a:effectLst>
            <a:outerShdw blurRad="50800" dist="381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t"/>
          <a:lstStyle/>
          <a:p>
            <a:r>
              <a:rPr lang="en-US" sz="2400" b="1" dirty="0" smtClean="0">
                <a:solidFill>
                  <a:srgbClr val="000000"/>
                </a:solidFill>
              </a:rPr>
              <a:t>Social Class</a:t>
            </a:r>
          </a:p>
          <a:p>
            <a:endParaRPr lang="en-US" sz="2400" b="1" dirty="0">
              <a:solidFill>
                <a:srgbClr val="000000"/>
              </a:solidFill>
            </a:endParaRPr>
          </a:p>
          <a:p>
            <a:r>
              <a:rPr lang="en-US" sz="2400" dirty="0" smtClean="0">
                <a:solidFill>
                  <a:srgbClr val="000000"/>
                </a:solidFill>
              </a:rPr>
              <a:t>Social class is not explicitly considered as a part of one’s identity - no respondent identified as “working class” or “middle class”.</a:t>
            </a:r>
          </a:p>
          <a:p>
            <a:r>
              <a:rPr lang="en-US" sz="2400" dirty="0" smtClean="0">
                <a:solidFill>
                  <a:srgbClr val="000000"/>
                </a:solidFill>
              </a:rPr>
              <a:t>In fact thinking in “social classes” is considered a contrast to German values of equality.</a:t>
            </a:r>
          </a:p>
          <a:p>
            <a:endParaRPr lang="en-US" sz="2400" dirty="0">
              <a:solidFill>
                <a:srgbClr val="000000"/>
              </a:solidFill>
            </a:endParaRPr>
          </a:p>
          <a:p>
            <a:r>
              <a:rPr lang="en-US" sz="2400" dirty="0" smtClean="0">
                <a:solidFill>
                  <a:srgbClr val="000000"/>
                </a:solidFill>
              </a:rPr>
              <a:t>Instead social stratification is – after some debate – identified as:</a:t>
            </a:r>
          </a:p>
          <a:p>
            <a:endParaRPr lang="en-US" sz="2400" dirty="0">
              <a:solidFill>
                <a:srgbClr val="000000"/>
              </a:solidFill>
            </a:endParaRPr>
          </a:p>
          <a:p>
            <a:pPr marL="93663" indent="-93663">
              <a:buFont typeface="Arial"/>
              <a:buChar char="•"/>
            </a:pPr>
            <a:r>
              <a:rPr lang="en-US" sz="2400" dirty="0">
                <a:solidFill>
                  <a:srgbClr val="000000"/>
                </a:solidFill>
              </a:rPr>
              <a:t>A</a:t>
            </a:r>
            <a:r>
              <a:rPr lang="en-US" sz="2400" dirty="0" smtClean="0">
                <a:solidFill>
                  <a:srgbClr val="000000"/>
                </a:solidFill>
              </a:rPr>
              <a:t>n influence or determinant on people, which is mostly not directly experienced.</a:t>
            </a:r>
          </a:p>
          <a:p>
            <a:pPr marL="93663" indent="-93663">
              <a:buFont typeface="Arial"/>
              <a:buChar char="•"/>
            </a:pPr>
            <a:r>
              <a:rPr lang="en-US" sz="2400" dirty="0" smtClean="0">
                <a:solidFill>
                  <a:srgbClr val="000000"/>
                </a:solidFill>
              </a:rPr>
              <a:t>Something that people use to classify others (“</a:t>
            </a:r>
            <a:r>
              <a:rPr lang="en-US" sz="2400" i="1" dirty="0" smtClean="0">
                <a:solidFill>
                  <a:srgbClr val="000000"/>
                </a:solidFill>
              </a:rPr>
              <a:t>Germany is supposedly so open minded, but it’s just a fact that people look at people as part of the middle or lower class or something like that.</a:t>
            </a:r>
            <a:r>
              <a:rPr lang="en-US" sz="2400" dirty="0" smtClean="0">
                <a:solidFill>
                  <a:srgbClr val="000000"/>
                </a:solidFill>
              </a:rPr>
              <a:t>”)</a:t>
            </a:r>
          </a:p>
        </p:txBody>
      </p:sp>
      <p:sp>
        <p:nvSpPr>
          <p:cNvPr id="27" name="Rechteck 9"/>
          <p:cNvSpPr/>
          <p:nvPr/>
        </p:nvSpPr>
        <p:spPr>
          <a:xfrm>
            <a:off x="11269247" y="3743783"/>
            <a:ext cx="8502316" cy="7010304"/>
          </a:xfrm>
          <a:prstGeom prst="rect">
            <a:avLst/>
          </a:prstGeom>
          <a:solidFill>
            <a:schemeClr val="bg1"/>
          </a:solidFill>
          <a:ln>
            <a:solidFill>
              <a:schemeClr val="bg1">
                <a:lumMod val="75000"/>
              </a:schemeClr>
            </a:solidFill>
          </a:ln>
          <a:effectLst>
            <a:outerShdw blurRad="50800" dist="381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t"/>
          <a:lstStyle/>
          <a:p>
            <a:r>
              <a:rPr lang="en-US" sz="2400" b="1" dirty="0" smtClean="0">
                <a:solidFill>
                  <a:srgbClr val="000000"/>
                </a:solidFill>
              </a:rPr>
              <a:t>Nation/ Germany</a:t>
            </a:r>
          </a:p>
          <a:p>
            <a:endParaRPr lang="en-US" sz="2400" dirty="0" smtClean="0">
              <a:solidFill>
                <a:srgbClr val="000000"/>
              </a:solidFill>
            </a:endParaRPr>
          </a:p>
          <a:p>
            <a:r>
              <a:rPr lang="en-US" sz="2400" dirty="0" smtClean="0">
                <a:solidFill>
                  <a:srgbClr val="000000"/>
                </a:solidFill>
              </a:rPr>
              <a:t>No respondent initially introduced himself as German/ from Germany. Nation was a controversial topic</a:t>
            </a:r>
          </a:p>
          <a:p>
            <a:endParaRPr lang="en-US" sz="2400" dirty="0" smtClean="0">
              <a:solidFill>
                <a:srgbClr val="000000"/>
              </a:solidFill>
            </a:endParaRPr>
          </a:p>
          <a:p>
            <a:pPr marL="171450" indent="-171450">
              <a:buFont typeface="Arial"/>
              <a:buChar char="•"/>
            </a:pPr>
            <a:r>
              <a:rPr lang="en-US" sz="2400" dirty="0" smtClean="0">
                <a:solidFill>
                  <a:srgbClr val="000000"/>
                </a:solidFill>
              </a:rPr>
              <a:t>It was seen in the context of WW2 history resulting in…</a:t>
            </a:r>
          </a:p>
          <a:p>
            <a:pPr marL="171450" indent="-171450">
              <a:buFont typeface="Arial"/>
              <a:buChar char="•"/>
            </a:pPr>
            <a:r>
              <a:rPr lang="en-US" sz="2400" dirty="0" smtClean="0">
                <a:solidFill>
                  <a:srgbClr val="000000"/>
                </a:solidFill>
              </a:rPr>
              <a:t>... Respondents thinking that it sometimes not beneficial to “come out” as German, because Germans are still not well liked in some areas (“...in some areas of the USA...”)</a:t>
            </a:r>
          </a:p>
          <a:p>
            <a:pPr marL="171450" indent="-171450">
              <a:buFont typeface="Arial"/>
              <a:buChar char="•"/>
            </a:pPr>
            <a:r>
              <a:rPr lang="en-US" sz="2400" dirty="0" smtClean="0">
                <a:solidFill>
                  <a:srgbClr val="000000"/>
                </a:solidFill>
              </a:rPr>
              <a:t>… more right leaning respondents demanding that it’s time to let the past go and embrace a German nation</a:t>
            </a:r>
          </a:p>
          <a:p>
            <a:pPr marL="171450" indent="-171450">
              <a:buFont typeface="Arial"/>
              <a:buChar char="•"/>
            </a:pPr>
            <a:r>
              <a:rPr lang="en-US" sz="2400" dirty="0" smtClean="0">
                <a:solidFill>
                  <a:srgbClr val="000000"/>
                </a:solidFill>
              </a:rPr>
              <a:t>... More left leaning respondents to doubt national identity as promoting an us vs. them way of thinking</a:t>
            </a:r>
          </a:p>
          <a:p>
            <a:pPr marL="93663" indent="-93663">
              <a:buFont typeface="Arial"/>
              <a:buChar char="•"/>
            </a:pPr>
            <a:r>
              <a:rPr lang="en-US" sz="2400" dirty="0" smtClean="0">
                <a:solidFill>
                  <a:srgbClr val="000000"/>
                </a:solidFill>
              </a:rPr>
              <a:t>…more moderate respondents to question whether it was time to stop stigmatizing patriotism and promote it in order to increase social cohesion</a:t>
            </a:r>
            <a:endParaRPr lang="en-US" sz="2400" dirty="0">
              <a:solidFill>
                <a:srgbClr val="000000"/>
              </a:solidFill>
            </a:endParaRPr>
          </a:p>
        </p:txBody>
      </p:sp>
      <p:sp>
        <p:nvSpPr>
          <p:cNvPr id="28" name="Rechteck 5"/>
          <p:cNvSpPr/>
          <p:nvPr/>
        </p:nvSpPr>
        <p:spPr>
          <a:xfrm>
            <a:off x="0" y="10961113"/>
            <a:ext cx="19049910" cy="90068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r"/>
            <a:r>
              <a:rPr lang="en-US" sz="2800" b="1" dirty="0">
                <a:solidFill>
                  <a:schemeClr val="bg2">
                    <a:lumMod val="25000"/>
                  </a:schemeClr>
                </a:solidFill>
              </a:rPr>
              <a:t>Religion was considered private and very idiosyncratic, </a:t>
            </a:r>
            <a:endParaRPr lang="en-US" sz="2800" b="1" dirty="0" smtClean="0">
              <a:solidFill>
                <a:schemeClr val="bg2">
                  <a:lumMod val="25000"/>
                </a:schemeClr>
              </a:solidFill>
            </a:endParaRPr>
          </a:p>
          <a:p>
            <a:pPr algn="r"/>
            <a:r>
              <a:rPr lang="en-US" sz="2800" b="1" dirty="0" smtClean="0">
                <a:solidFill>
                  <a:schemeClr val="bg2">
                    <a:lumMod val="25000"/>
                  </a:schemeClr>
                </a:solidFill>
              </a:rPr>
              <a:t>prone </a:t>
            </a:r>
            <a:r>
              <a:rPr lang="en-US" sz="2800" b="1" dirty="0">
                <a:solidFill>
                  <a:schemeClr val="bg2">
                    <a:lumMod val="25000"/>
                  </a:schemeClr>
                </a:solidFill>
              </a:rPr>
              <a:t>to cause conflicts – for these respondents it wasn‘t of much relevance</a:t>
            </a:r>
          </a:p>
        </p:txBody>
      </p:sp>
    </p:spTree>
    <p:extLst>
      <p:ext uri="{BB962C8B-B14F-4D97-AF65-F5344CB8AC3E}">
        <p14:creationId xmlns:p14="http://schemas.microsoft.com/office/powerpoint/2010/main" val="3087278644"/>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 xmlns:a16="http://schemas.microsoft.com/office/drawing/2014/main" id="{9A3C046A-B3F5-9A42-B408-759E55BE4BE7}"/>
              </a:ext>
            </a:extLst>
          </p:cNvPr>
          <p:cNvSpPr>
            <a:spLocks noGrp="1"/>
          </p:cNvSpPr>
          <p:nvPr>
            <p:ph type="body" sz="quarter" idx="15"/>
          </p:nvPr>
        </p:nvSpPr>
        <p:spPr>
          <a:xfrm>
            <a:off x="11806325" y="11874222"/>
            <a:ext cx="716050" cy="1160790"/>
          </a:xfrm>
        </p:spPr>
        <p:txBody>
          <a:bodyPr/>
          <a:lstStyle/>
          <a:p>
            <a:endParaRPr lang="fr-FR" dirty="0"/>
          </a:p>
        </p:txBody>
      </p:sp>
      <p:sp>
        <p:nvSpPr>
          <p:cNvPr id="5" name="Espace réservé du texte 4">
            <a:extLst>
              <a:ext uri="{FF2B5EF4-FFF2-40B4-BE49-F238E27FC236}">
                <a16:creationId xmlns="" xmlns:a16="http://schemas.microsoft.com/office/drawing/2014/main" id="{81AA34F7-61BD-DE46-A618-3EEE7C67794C}"/>
              </a:ext>
            </a:extLst>
          </p:cNvPr>
          <p:cNvSpPr>
            <a:spLocks noGrp="1"/>
          </p:cNvSpPr>
          <p:nvPr>
            <p:ph type="body" sz="quarter" idx="16"/>
          </p:nvPr>
        </p:nvSpPr>
        <p:spPr/>
        <p:txBody>
          <a:bodyPr/>
          <a:lstStyle/>
          <a:p>
            <a:endParaRPr lang="fr-FR" dirty="0"/>
          </a:p>
        </p:txBody>
      </p:sp>
      <p:sp>
        <p:nvSpPr>
          <p:cNvPr id="885"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31</a:t>
            </a:fld>
            <a:endParaRPr dirty="0"/>
          </a:p>
        </p:txBody>
      </p:sp>
      <p:sp>
        <p:nvSpPr>
          <p:cNvPr id="19" name="Espace réservé du texte 2">
            <a:extLst>
              <a:ext uri="{FF2B5EF4-FFF2-40B4-BE49-F238E27FC236}">
                <a16:creationId xmlns="" xmlns:a16="http://schemas.microsoft.com/office/drawing/2014/main" id="{AB3789C9-0B28-4640-961A-BE451E50B0EF}"/>
              </a:ext>
            </a:extLst>
          </p:cNvPr>
          <p:cNvSpPr>
            <a:spLocks noGrp="1"/>
          </p:cNvSpPr>
          <p:nvPr>
            <p:ph type="body" sz="quarter" idx="13"/>
          </p:nvPr>
        </p:nvSpPr>
        <p:spPr>
          <a:xfrm>
            <a:off x="1275347" y="1630608"/>
            <a:ext cx="19418969" cy="793703"/>
          </a:xfrm>
        </p:spPr>
        <p:txBody>
          <a:bodyPr/>
          <a:lstStyle/>
          <a:p>
            <a:endParaRPr lang="fr-FR" dirty="0"/>
          </a:p>
        </p:txBody>
      </p:sp>
      <p:sp>
        <p:nvSpPr>
          <p:cNvPr id="20" name="Titre 1">
            <a:extLst>
              <a:ext uri="{FF2B5EF4-FFF2-40B4-BE49-F238E27FC236}">
                <a16:creationId xmlns="" xmlns:a16="http://schemas.microsoft.com/office/drawing/2014/main" id="{C3D392D1-BDA7-FA46-919D-428FD8FCC2D7}"/>
              </a:ext>
            </a:extLst>
          </p:cNvPr>
          <p:cNvSpPr>
            <a:spLocks noGrp="1"/>
          </p:cNvSpPr>
          <p:nvPr>
            <p:ph type="title"/>
          </p:nvPr>
        </p:nvSpPr>
        <p:spPr>
          <a:xfrm>
            <a:off x="1112884" y="1607107"/>
            <a:ext cx="18438641" cy="935665"/>
          </a:xfrm>
        </p:spPr>
        <p:txBody>
          <a:bodyPr/>
          <a:lstStyle/>
          <a:p>
            <a:r>
              <a:rPr lang="en-US" dirty="0">
                <a:solidFill>
                  <a:schemeClr val="bg1"/>
                </a:solidFill>
              </a:rPr>
              <a:t>Identity Construction: Political Identity</a:t>
            </a:r>
          </a:p>
        </p:txBody>
      </p:sp>
      <p:sp>
        <p:nvSpPr>
          <p:cNvPr id="21" name="SuBTITLE GOES HERE">
            <a:extLst>
              <a:ext uri="{FF2B5EF4-FFF2-40B4-BE49-F238E27FC236}">
                <a16:creationId xmlns="" xmlns:a16="http://schemas.microsoft.com/office/drawing/2014/main" id="{35871DBC-935A-2347-A21E-2565A12C9458}"/>
              </a:ext>
            </a:extLst>
          </p:cNvPr>
          <p:cNvSpPr txBox="1">
            <a:spLocks noGrp="1"/>
          </p:cNvSpPr>
          <p:nvPr>
            <p:ph type="body" sz="quarter" idx="14"/>
          </p:nvPr>
        </p:nvSpPr>
        <p:spPr>
          <a:xfrm>
            <a:off x="4836344" y="747149"/>
            <a:ext cx="14711312" cy="371281"/>
          </a:xfrm>
          <a:prstGeom prst="rect">
            <a:avLst/>
          </a:prstGeom>
        </p:spPr>
        <p:txBody>
          <a:bodyPr/>
          <a:lstStyle/>
          <a:p>
            <a:r>
              <a:rPr lang="fr-FR" sz="2400" dirty="0" smtClean="0"/>
              <a:t>analyse détaillée</a:t>
            </a:r>
            <a:endParaRPr lang="fr-FR" sz="2400" dirty="0"/>
          </a:p>
        </p:txBody>
      </p:sp>
      <p:sp>
        <p:nvSpPr>
          <p:cNvPr id="9" name="ZoneTexte 8">
            <a:extLst>
              <a:ext uri="{FF2B5EF4-FFF2-40B4-BE49-F238E27FC236}">
                <a16:creationId xmlns="" xmlns:a16="http://schemas.microsoft.com/office/drawing/2014/main" id="{C9FA69AC-CE85-7143-AB32-6EDEC5829621}"/>
              </a:ext>
            </a:extLst>
          </p:cNvPr>
          <p:cNvSpPr txBox="1"/>
          <p:nvPr/>
        </p:nvSpPr>
        <p:spPr>
          <a:xfrm>
            <a:off x="897443" y="12362917"/>
            <a:ext cx="7218945" cy="7598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algn="l"/>
            <a:r>
              <a:rPr lang="fr-FR" sz="2000" dirty="0">
                <a:latin typeface="Avenir Next Ultra Light" panose="020B0203020202020204" pitchFamily="34" charset="77"/>
              </a:rPr>
              <a:t>Christophe Gervasi –  Rapport qualitatif  - Construire un Nous européen – Juillet 2021</a:t>
            </a:r>
          </a:p>
        </p:txBody>
      </p:sp>
      <p:pic>
        <p:nvPicPr>
          <p:cNvPr id="10" name="Image 9"/>
          <p:cNvPicPr>
            <a:picLocks noChangeAspect="1"/>
          </p:cNvPicPr>
          <p:nvPr/>
        </p:nvPicPr>
        <p:blipFill rotWithShape="1">
          <a:blip r:embed="rId2"/>
          <a:srcRect t="18883" b="18467"/>
          <a:stretch/>
        </p:blipFill>
        <p:spPr>
          <a:xfrm>
            <a:off x="19551526" y="500510"/>
            <a:ext cx="2143125" cy="1472669"/>
          </a:xfrm>
          <a:prstGeom prst="rect">
            <a:avLst/>
          </a:prstGeom>
        </p:spPr>
      </p:pic>
      <p:pic>
        <p:nvPicPr>
          <p:cNvPr id="11" name="Image 10"/>
          <p:cNvPicPr>
            <a:picLocks noChangeAspect="1"/>
          </p:cNvPicPr>
          <p:nvPr/>
        </p:nvPicPr>
        <p:blipFill>
          <a:blip r:embed="rId3"/>
          <a:stretch>
            <a:fillRect/>
          </a:stretch>
        </p:blipFill>
        <p:spPr>
          <a:xfrm>
            <a:off x="21704426" y="500510"/>
            <a:ext cx="2143125" cy="1472669"/>
          </a:xfrm>
          <a:prstGeom prst="rect">
            <a:avLst/>
          </a:prstGeom>
        </p:spPr>
      </p:pic>
      <p:sp>
        <p:nvSpPr>
          <p:cNvPr id="42" name="Inhaltsplatzhalter 2"/>
          <p:cNvSpPr txBox="1">
            <a:spLocks/>
          </p:cNvSpPr>
          <p:nvPr/>
        </p:nvSpPr>
        <p:spPr>
          <a:xfrm>
            <a:off x="3368842" y="2936489"/>
            <a:ext cx="16182684" cy="7079176"/>
          </a:xfrm>
          <a:prstGeom prst="rect">
            <a:avLst/>
          </a:prstGeom>
          <a:ln w="12700">
            <a:miter lim="400000"/>
          </a:ln>
          <a:extLst>
            <a:ext uri="{C572A759-6A51-4108-AA02-DFA0A04FC94B}">
              <ma14:wrappingTextBoxFlag xmlns:ma14="http://schemas.microsoft.com/office/mac/drawingml/2011/main" xmlns="" val="1"/>
            </a:ext>
          </a:extLst>
        </p:spPr>
        <p:txBody>
          <a:bodyPr lIns="0" tIns="0" rIns="0" bIns="0" numCol="2" spcCol="838574"/>
          <a:lstStyle>
            <a:lvl1pPr marL="0" marR="0" indent="0" algn="l" defTabSz="821531" eaLnBrk="1" latinLnBrk="0" hangingPunct="1">
              <a:lnSpc>
                <a:spcPct val="120000"/>
              </a:lnSpc>
              <a:spcBef>
                <a:spcPts val="0"/>
              </a:spcBef>
              <a:spcAft>
                <a:spcPts val="0"/>
              </a:spcAft>
              <a:buClrTx/>
              <a:buSzTx/>
              <a:buFontTx/>
              <a:buNone/>
              <a:tabLst/>
              <a:defRPr sz="1800" b="0" i="0" u="none" strike="noStrike" cap="none" spc="0" baseline="0">
                <a:ln>
                  <a:noFill/>
                </a:ln>
                <a:solidFill>
                  <a:srgbClr val="000000"/>
                </a:solidFill>
                <a:uFillTx/>
                <a:latin typeface="Avenir Book"/>
                <a:ea typeface="Avenir Book"/>
                <a:cs typeface="Avenir Book"/>
                <a:sym typeface="Avenir Book"/>
              </a:defRPr>
            </a:lvl1pPr>
            <a:lvl2pPr marL="0" marR="0" indent="0" algn="l" defTabSz="821531" eaLnBrk="1" latinLnBrk="0" hangingPunct="1">
              <a:lnSpc>
                <a:spcPct val="120000"/>
              </a:lnSpc>
              <a:spcBef>
                <a:spcPts val="0"/>
              </a:spcBef>
              <a:spcAft>
                <a:spcPts val="0"/>
              </a:spcAft>
              <a:buClrTx/>
              <a:buSzTx/>
              <a:buFontTx/>
              <a:buNone/>
              <a:tabLst/>
              <a:defRPr sz="1800" b="0" i="0" u="none" strike="noStrike" cap="none" spc="0" baseline="0">
                <a:ln>
                  <a:noFill/>
                </a:ln>
                <a:solidFill>
                  <a:srgbClr val="000000"/>
                </a:solidFill>
                <a:uFillTx/>
                <a:latin typeface="Avenir Book"/>
                <a:ea typeface="Avenir Book"/>
                <a:cs typeface="Avenir Book"/>
                <a:sym typeface="Avenir Book"/>
              </a:defRPr>
            </a:lvl2pPr>
            <a:lvl3pPr marL="0" marR="0" indent="0" algn="l" defTabSz="821531" eaLnBrk="1" latinLnBrk="0" hangingPunct="1">
              <a:lnSpc>
                <a:spcPct val="120000"/>
              </a:lnSpc>
              <a:spcBef>
                <a:spcPts val="0"/>
              </a:spcBef>
              <a:spcAft>
                <a:spcPts val="0"/>
              </a:spcAft>
              <a:buClrTx/>
              <a:buSzTx/>
              <a:buFontTx/>
              <a:buNone/>
              <a:tabLst/>
              <a:defRPr sz="1800" b="0" i="0" u="none" strike="noStrike" cap="none" spc="0" baseline="0">
                <a:ln>
                  <a:noFill/>
                </a:ln>
                <a:solidFill>
                  <a:srgbClr val="000000"/>
                </a:solidFill>
                <a:uFillTx/>
                <a:latin typeface="Avenir Book"/>
                <a:ea typeface="Avenir Book"/>
                <a:cs typeface="Avenir Book"/>
                <a:sym typeface="Avenir Book"/>
              </a:defRPr>
            </a:lvl3pPr>
            <a:lvl4pPr marL="0" marR="0" indent="0" algn="l" defTabSz="821531" eaLnBrk="1" latinLnBrk="0" hangingPunct="1">
              <a:lnSpc>
                <a:spcPct val="120000"/>
              </a:lnSpc>
              <a:spcBef>
                <a:spcPts val="0"/>
              </a:spcBef>
              <a:spcAft>
                <a:spcPts val="0"/>
              </a:spcAft>
              <a:buClrTx/>
              <a:buSzTx/>
              <a:buFontTx/>
              <a:buNone/>
              <a:tabLst/>
              <a:defRPr sz="1800" b="0" i="0" u="none" strike="noStrike" cap="none" spc="0" baseline="0">
                <a:ln>
                  <a:noFill/>
                </a:ln>
                <a:solidFill>
                  <a:srgbClr val="000000"/>
                </a:solidFill>
                <a:uFillTx/>
                <a:latin typeface="Avenir Book"/>
                <a:ea typeface="Avenir Book"/>
                <a:cs typeface="Avenir Book"/>
                <a:sym typeface="Avenir Book"/>
              </a:defRPr>
            </a:lvl4pPr>
            <a:lvl5pPr marL="0" marR="0" indent="0" algn="l" defTabSz="821531" eaLnBrk="1" latinLnBrk="0" hangingPunct="1">
              <a:lnSpc>
                <a:spcPct val="120000"/>
              </a:lnSpc>
              <a:spcBef>
                <a:spcPts val="0"/>
              </a:spcBef>
              <a:spcAft>
                <a:spcPts val="0"/>
              </a:spcAft>
              <a:buClrTx/>
              <a:buSzTx/>
              <a:buFontTx/>
              <a:buNone/>
              <a:tabLst/>
              <a:defRPr sz="1800" b="0" i="0" u="none" strike="noStrike" cap="none" spc="0" baseline="0">
                <a:ln>
                  <a:noFill/>
                </a:ln>
                <a:solidFill>
                  <a:srgbClr val="000000"/>
                </a:solidFill>
                <a:uFillTx/>
                <a:latin typeface="Avenir Book"/>
                <a:ea typeface="Avenir Book"/>
                <a:cs typeface="Avenir Book"/>
                <a:sym typeface="Avenir Book"/>
              </a:defRPr>
            </a:lvl5pPr>
            <a:lvl6pPr marL="0" marR="0" indent="35560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6pPr>
            <a:lvl7pPr marL="0" marR="0" indent="71120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7pPr>
            <a:lvl8pPr marL="0" marR="0" indent="106680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8pPr>
            <a:lvl9pPr marL="0" marR="0" indent="142240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9pPr>
          </a:lstStyle>
          <a:p>
            <a:pPr marL="109538" algn="just"/>
            <a:endParaRPr lang="en-US" sz="1200" dirty="0" smtClean="0"/>
          </a:p>
          <a:p>
            <a:pPr marL="109538" algn="just"/>
            <a:endParaRPr lang="en-US" sz="1200" dirty="0" smtClean="0"/>
          </a:p>
          <a:p>
            <a:pPr marL="109538" algn="just"/>
            <a:endParaRPr lang="en-US" sz="1200" dirty="0" smtClean="0"/>
          </a:p>
        </p:txBody>
      </p:sp>
      <p:sp>
        <p:nvSpPr>
          <p:cNvPr id="17" name="Abgerundetes Rechteck 19"/>
          <p:cNvSpPr/>
          <p:nvPr/>
        </p:nvSpPr>
        <p:spPr>
          <a:xfrm>
            <a:off x="1551212" y="5247800"/>
            <a:ext cx="20769943" cy="3726516"/>
          </a:xfrm>
          <a:prstGeom prst="roundRect">
            <a:avLst/>
          </a:prstGeom>
          <a:solidFill>
            <a:schemeClr val="bg1"/>
          </a:solidFill>
          <a:ln>
            <a:solidFill>
              <a:schemeClr val="bg1">
                <a:lumMod val="75000"/>
              </a:schemeClr>
            </a:solidFill>
          </a:ln>
          <a:effectLst>
            <a:outerShdw blurRad="50800" dist="381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22" name="Foliennummernplatzhalter 1"/>
          <p:cNvSpPr txBox="1">
            <a:spLocks noGrp="1"/>
          </p:cNvSpPr>
          <p:nvPr/>
        </p:nvSpPr>
        <p:spPr bwMode="auto">
          <a:xfrm>
            <a:off x="13895901" y="11256944"/>
            <a:ext cx="1905000" cy="25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a:solidFill>
                  <a:schemeClr val="tx1"/>
                </a:solidFill>
                <a:latin typeface="Arial" charset="0"/>
                <a:ea typeface="ＭＳ Ｐゴシック" pitchFamily="34" charset="-128"/>
              </a:defRPr>
            </a:lvl1pPr>
            <a:lvl2pPr marL="742950" indent="-285750">
              <a:defRPr sz="2300">
                <a:solidFill>
                  <a:schemeClr val="tx1"/>
                </a:solidFill>
                <a:latin typeface="Arial" charset="0"/>
                <a:ea typeface="ＭＳ Ｐゴシック" pitchFamily="34" charset="-128"/>
              </a:defRPr>
            </a:lvl2pPr>
            <a:lvl3pPr marL="1143000" indent="-228600">
              <a:defRPr sz="2300">
                <a:solidFill>
                  <a:schemeClr val="tx1"/>
                </a:solidFill>
                <a:latin typeface="Arial" charset="0"/>
                <a:ea typeface="ＭＳ Ｐゴシック" pitchFamily="34" charset="-128"/>
              </a:defRPr>
            </a:lvl3pPr>
            <a:lvl4pPr marL="1600200" indent="-228600">
              <a:defRPr sz="2300">
                <a:solidFill>
                  <a:schemeClr val="tx1"/>
                </a:solidFill>
                <a:latin typeface="Arial" charset="0"/>
                <a:ea typeface="ＭＳ Ｐゴシック" pitchFamily="34" charset="-128"/>
              </a:defRPr>
            </a:lvl4pPr>
            <a:lvl5pPr marL="2057400" indent="-228600">
              <a:defRPr sz="23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3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3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3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300">
                <a:solidFill>
                  <a:schemeClr val="tx1"/>
                </a:solidFill>
                <a:latin typeface="Arial" charset="0"/>
                <a:ea typeface="ＭＳ Ｐゴシック" pitchFamily="34" charset="-128"/>
              </a:defRPr>
            </a:lvl9pPr>
          </a:lstStyle>
          <a:p>
            <a:pPr algn="r" eaLnBrk="1" hangingPunct="1"/>
            <a:fld id="{B705F44E-51DA-4B3E-B9BF-287A371233B9}" type="slidenum">
              <a:rPr lang="en-GB" altLang="de-DE" sz="900"/>
              <a:pPr algn="r" eaLnBrk="1" hangingPunct="1"/>
              <a:t>31</a:t>
            </a:fld>
            <a:endParaRPr lang="en-GB" altLang="de-DE" sz="900" dirty="0"/>
          </a:p>
        </p:txBody>
      </p:sp>
      <p:sp>
        <p:nvSpPr>
          <p:cNvPr id="24" name="Pfeil nach links und rechts 3"/>
          <p:cNvSpPr/>
          <p:nvPr/>
        </p:nvSpPr>
        <p:spPr>
          <a:xfrm>
            <a:off x="2533042" y="7785196"/>
            <a:ext cx="17602200" cy="527436"/>
          </a:xfrm>
          <a:prstGeom prst="lef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5" name="Rechteck 4"/>
          <p:cNvSpPr/>
          <p:nvPr/>
        </p:nvSpPr>
        <p:spPr>
          <a:xfrm>
            <a:off x="5060577" y="8259068"/>
            <a:ext cx="1244600" cy="5818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Left</a:t>
            </a:r>
            <a:endParaRPr lang="en-US" sz="2400" b="1" dirty="0">
              <a:solidFill>
                <a:schemeClr val="tx1"/>
              </a:solidFill>
            </a:endParaRPr>
          </a:p>
        </p:txBody>
      </p:sp>
      <p:sp>
        <p:nvSpPr>
          <p:cNvPr id="29" name="Rechteck 6"/>
          <p:cNvSpPr/>
          <p:nvPr/>
        </p:nvSpPr>
        <p:spPr>
          <a:xfrm>
            <a:off x="9209363" y="8288183"/>
            <a:ext cx="1244600" cy="5818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LIberal</a:t>
            </a:r>
            <a:endParaRPr lang="en-US" sz="2400" b="1" dirty="0">
              <a:solidFill>
                <a:schemeClr val="tx1"/>
              </a:solidFill>
            </a:endParaRPr>
          </a:p>
        </p:txBody>
      </p:sp>
      <p:sp>
        <p:nvSpPr>
          <p:cNvPr id="30" name="Rechteck 7"/>
          <p:cNvSpPr/>
          <p:nvPr/>
        </p:nvSpPr>
        <p:spPr>
          <a:xfrm>
            <a:off x="13734518" y="8298110"/>
            <a:ext cx="6466786" cy="5818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Right</a:t>
            </a:r>
            <a:endParaRPr lang="en-US" sz="2400" b="1" dirty="0">
              <a:solidFill>
                <a:schemeClr val="tx1"/>
              </a:solidFill>
            </a:endParaRPr>
          </a:p>
        </p:txBody>
      </p:sp>
      <p:sp>
        <p:nvSpPr>
          <p:cNvPr id="31" name="Rechteck 8"/>
          <p:cNvSpPr/>
          <p:nvPr/>
        </p:nvSpPr>
        <p:spPr>
          <a:xfrm>
            <a:off x="12350739" y="8303112"/>
            <a:ext cx="2635433" cy="7031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Conservative</a:t>
            </a:r>
            <a:endParaRPr lang="en-US" sz="2400" b="1" dirty="0">
              <a:solidFill>
                <a:schemeClr val="tx1"/>
              </a:solidFill>
            </a:endParaRPr>
          </a:p>
        </p:txBody>
      </p:sp>
      <p:pic>
        <p:nvPicPr>
          <p:cNvPr id="33" name="Bild 2" descr="screenshot_0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73912" y="5576417"/>
            <a:ext cx="2662180" cy="867909"/>
          </a:xfrm>
          <a:prstGeom prst="rect">
            <a:avLst/>
          </a:prstGeom>
        </p:spPr>
      </p:pic>
      <p:pic>
        <p:nvPicPr>
          <p:cNvPr id="34" name="Bild 5" descr="screenshot_02.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65635" y="5577258"/>
            <a:ext cx="2176434" cy="918582"/>
          </a:xfrm>
          <a:prstGeom prst="rect">
            <a:avLst/>
          </a:prstGeom>
        </p:spPr>
      </p:pic>
      <p:pic>
        <p:nvPicPr>
          <p:cNvPr id="35" name="Bild 9" descr="screenshot_03.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63202" y="5599300"/>
            <a:ext cx="1906126" cy="942511"/>
          </a:xfrm>
          <a:prstGeom prst="rect">
            <a:avLst/>
          </a:prstGeom>
        </p:spPr>
      </p:pic>
      <p:pic>
        <p:nvPicPr>
          <p:cNvPr id="36" name="Bild 11" descr="screenshot_04.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158253" y="5533979"/>
            <a:ext cx="4241979" cy="959864"/>
          </a:xfrm>
          <a:prstGeom prst="rect">
            <a:avLst/>
          </a:prstGeom>
        </p:spPr>
      </p:pic>
      <p:pic>
        <p:nvPicPr>
          <p:cNvPr id="37" name="Bild 12" descr="screenshot_05.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7033913" y="5559853"/>
            <a:ext cx="1964805" cy="1195515"/>
          </a:xfrm>
          <a:prstGeom prst="rect">
            <a:avLst/>
          </a:prstGeom>
        </p:spPr>
      </p:pic>
      <p:sp>
        <p:nvSpPr>
          <p:cNvPr id="38" name="Rechteck 13"/>
          <p:cNvSpPr/>
          <p:nvPr/>
        </p:nvSpPr>
        <p:spPr>
          <a:xfrm>
            <a:off x="1600198" y="2906112"/>
            <a:ext cx="20769943" cy="2281332"/>
          </a:xfrm>
          <a:prstGeom prst="rect">
            <a:avLst/>
          </a:prstGeom>
          <a:solidFill>
            <a:schemeClr val="bg1"/>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2800" dirty="0" smtClean="0">
                <a:solidFill>
                  <a:srgbClr val="000000"/>
                </a:solidFill>
              </a:rPr>
              <a:t>Respondents on the one hand oftentimes have found a „home“ along the lines of </a:t>
            </a:r>
            <a:r>
              <a:rPr lang="en-US" sz="2800" b="1" dirty="0" smtClean="0">
                <a:solidFill>
                  <a:srgbClr val="000000"/>
                </a:solidFill>
              </a:rPr>
              <a:t>political parties </a:t>
            </a:r>
            <a:r>
              <a:rPr lang="en-US" sz="2800" dirty="0" smtClean="0">
                <a:solidFill>
                  <a:srgbClr val="000000"/>
                </a:solidFill>
              </a:rPr>
              <a:t>(</a:t>
            </a:r>
            <a:r>
              <a:rPr lang="en-US" sz="2800" i="1" dirty="0" smtClean="0">
                <a:solidFill>
                  <a:srgbClr val="000000"/>
                </a:solidFill>
              </a:rPr>
              <a:t>„I usually vote SPD“</a:t>
            </a:r>
            <a:r>
              <a:rPr lang="en-US" sz="2800" dirty="0" smtClean="0">
                <a:solidFill>
                  <a:srgbClr val="000000"/>
                </a:solidFill>
              </a:rPr>
              <a:t>).</a:t>
            </a:r>
          </a:p>
          <a:p>
            <a:endParaRPr lang="en-US" sz="2800" dirty="0" smtClean="0">
              <a:solidFill>
                <a:srgbClr val="000000"/>
              </a:solidFill>
            </a:endParaRPr>
          </a:p>
          <a:p>
            <a:r>
              <a:rPr lang="en-US" sz="2800" dirty="0" smtClean="0">
                <a:solidFill>
                  <a:srgbClr val="000000"/>
                </a:solidFill>
              </a:rPr>
              <a:t>Here they sometimes identify as „normally“ voting for certain parties – nevertheless party affiliation can change or erode at some point when disparities between party policies and subjective political positions are noticed. Then respondents resort to positioning themselves on the </a:t>
            </a:r>
            <a:r>
              <a:rPr lang="en-US" sz="2800" b="1" dirty="0" smtClean="0">
                <a:solidFill>
                  <a:srgbClr val="000000"/>
                </a:solidFill>
              </a:rPr>
              <a:t>political left wing – right wing spectrum.</a:t>
            </a:r>
            <a:endParaRPr lang="en-US" sz="2800" b="1" dirty="0">
              <a:solidFill>
                <a:srgbClr val="000000"/>
              </a:solidFill>
            </a:endParaRPr>
          </a:p>
        </p:txBody>
      </p:sp>
      <p:sp>
        <p:nvSpPr>
          <p:cNvPr id="39" name="Pfeil nach oben und unten 17"/>
          <p:cNvSpPr/>
          <p:nvPr/>
        </p:nvSpPr>
        <p:spPr>
          <a:xfrm>
            <a:off x="10459304" y="6649897"/>
            <a:ext cx="832115" cy="1156246"/>
          </a:xfrm>
          <a:prstGeom prst="upDownArrow">
            <a:avLst>
              <a:gd name="adj1" fmla="val 7895"/>
              <a:gd name="adj2" fmla="val 66908"/>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40" name="Rechteck 18"/>
          <p:cNvSpPr/>
          <p:nvPr/>
        </p:nvSpPr>
        <p:spPr>
          <a:xfrm>
            <a:off x="897443" y="9210546"/>
            <a:ext cx="22125843" cy="2152396"/>
          </a:xfrm>
          <a:prstGeom prst="rect">
            <a:avLst/>
          </a:prstGeom>
          <a:solidFill>
            <a:schemeClr val="bg1"/>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rgbClr val="000000"/>
              </a:solidFill>
            </a:endParaRPr>
          </a:p>
          <a:p>
            <a:r>
              <a:rPr lang="en-US" sz="2800" dirty="0" smtClean="0">
                <a:solidFill>
                  <a:srgbClr val="000000"/>
                </a:solidFill>
              </a:rPr>
              <a:t>Party choice can be reluctant (“</a:t>
            </a:r>
            <a:r>
              <a:rPr lang="en-US" sz="2800" i="1" dirty="0" smtClean="0">
                <a:solidFill>
                  <a:srgbClr val="000000"/>
                </a:solidFill>
              </a:rPr>
              <a:t>I voted for Die Linke, although I definitely don‘t agree with all they are about.</a:t>
            </a:r>
            <a:r>
              <a:rPr lang="en-US" sz="2800" dirty="0" smtClean="0">
                <a:solidFill>
                  <a:srgbClr val="000000"/>
                </a:solidFill>
              </a:rPr>
              <a:t>“) and the respondents generally didn’t fully identify with the parties – they mostly chose in spite of criticism (“</a:t>
            </a:r>
            <a:r>
              <a:rPr lang="en-US" sz="2800" i="1" dirty="0" smtClean="0">
                <a:solidFill>
                  <a:srgbClr val="000000"/>
                </a:solidFill>
              </a:rPr>
              <a:t>I chose Die Grünen because they are the least evil.</a:t>
            </a:r>
            <a:r>
              <a:rPr lang="en-US" sz="2800" dirty="0" smtClean="0">
                <a:solidFill>
                  <a:srgbClr val="000000"/>
                </a:solidFill>
              </a:rPr>
              <a:t>”) </a:t>
            </a:r>
          </a:p>
          <a:p>
            <a:r>
              <a:rPr lang="en-US" sz="2800" dirty="0" smtClean="0">
                <a:solidFill>
                  <a:srgbClr val="000000"/>
                </a:solidFill>
              </a:rPr>
              <a:t>However party choice is generally limited to those parties considered part of the „democratic spectrum“ which doesn’t include parties left to Die Linke and right to the AfD (and the latter’s affiliation is widely contested</a:t>
            </a:r>
            <a:r>
              <a:rPr lang="en-US" sz="1200" dirty="0" smtClean="0">
                <a:solidFill>
                  <a:srgbClr val="000000"/>
                </a:solidFill>
              </a:rPr>
              <a:t>).</a:t>
            </a:r>
            <a:endParaRPr lang="en-US" sz="1200" dirty="0">
              <a:solidFill>
                <a:srgbClr val="000000"/>
              </a:solidFill>
            </a:endParaRPr>
          </a:p>
        </p:txBody>
      </p:sp>
    </p:spTree>
    <p:extLst>
      <p:ext uri="{BB962C8B-B14F-4D97-AF65-F5344CB8AC3E}">
        <p14:creationId xmlns:p14="http://schemas.microsoft.com/office/powerpoint/2010/main" val="2386822460"/>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 xmlns:a16="http://schemas.microsoft.com/office/drawing/2014/main" id="{9A3C046A-B3F5-9A42-B408-759E55BE4BE7}"/>
              </a:ext>
            </a:extLst>
          </p:cNvPr>
          <p:cNvSpPr>
            <a:spLocks noGrp="1"/>
          </p:cNvSpPr>
          <p:nvPr>
            <p:ph type="body" sz="quarter" idx="15"/>
          </p:nvPr>
        </p:nvSpPr>
        <p:spPr>
          <a:xfrm>
            <a:off x="11806325" y="11874222"/>
            <a:ext cx="716050" cy="1160790"/>
          </a:xfrm>
        </p:spPr>
        <p:txBody>
          <a:bodyPr/>
          <a:lstStyle/>
          <a:p>
            <a:endParaRPr lang="fr-FR" dirty="0"/>
          </a:p>
        </p:txBody>
      </p:sp>
      <p:sp>
        <p:nvSpPr>
          <p:cNvPr id="5" name="Espace réservé du texte 4">
            <a:extLst>
              <a:ext uri="{FF2B5EF4-FFF2-40B4-BE49-F238E27FC236}">
                <a16:creationId xmlns="" xmlns:a16="http://schemas.microsoft.com/office/drawing/2014/main" id="{81AA34F7-61BD-DE46-A618-3EEE7C67794C}"/>
              </a:ext>
            </a:extLst>
          </p:cNvPr>
          <p:cNvSpPr>
            <a:spLocks noGrp="1"/>
          </p:cNvSpPr>
          <p:nvPr>
            <p:ph type="body" sz="quarter" idx="16"/>
          </p:nvPr>
        </p:nvSpPr>
        <p:spPr/>
        <p:txBody>
          <a:bodyPr/>
          <a:lstStyle/>
          <a:p>
            <a:endParaRPr lang="fr-FR" dirty="0"/>
          </a:p>
        </p:txBody>
      </p:sp>
      <p:sp>
        <p:nvSpPr>
          <p:cNvPr id="885"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32</a:t>
            </a:fld>
            <a:endParaRPr dirty="0"/>
          </a:p>
        </p:txBody>
      </p:sp>
      <p:sp>
        <p:nvSpPr>
          <p:cNvPr id="19" name="Espace réservé du texte 2">
            <a:extLst>
              <a:ext uri="{FF2B5EF4-FFF2-40B4-BE49-F238E27FC236}">
                <a16:creationId xmlns="" xmlns:a16="http://schemas.microsoft.com/office/drawing/2014/main" id="{AB3789C9-0B28-4640-961A-BE451E50B0EF}"/>
              </a:ext>
            </a:extLst>
          </p:cNvPr>
          <p:cNvSpPr>
            <a:spLocks noGrp="1"/>
          </p:cNvSpPr>
          <p:nvPr>
            <p:ph type="body" sz="quarter" idx="13"/>
          </p:nvPr>
        </p:nvSpPr>
        <p:spPr>
          <a:xfrm>
            <a:off x="1275347" y="1630608"/>
            <a:ext cx="19418969" cy="793703"/>
          </a:xfrm>
        </p:spPr>
        <p:txBody>
          <a:bodyPr/>
          <a:lstStyle/>
          <a:p>
            <a:endParaRPr lang="fr-FR" dirty="0"/>
          </a:p>
        </p:txBody>
      </p:sp>
      <p:sp>
        <p:nvSpPr>
          <p:cNvPr id="20" name="Titre 1">
            <a:extLst>
              <a:ext uri="{FF2B5EF4-FFF2-40B4-BE49-F238E27FC236}">
                <a16:creationId xmlns="" xmlns:a16="http://schemas.microsoft.com/office/drawing/2014/main" id="{C3D392D1-BDA7-FA46-919D-428FD8FCC2D7}"/>
              </a:ext>
            </a:extLst>
          </p:cNvPr>
          <p:cNvSpPr>
            <a:spLocks noGrp="1"/>
          </p:cNvSpPr>
          <p:nvPr>
            <p:ph type="title"/>
          </p:nvPr>
        </p:nvSpPr>
        <p:spPr>
          <a:xfrm>
            <a:off x="1112884" y="1607107"/>
            <a:ext cx="18438641" cy="935665"/>
          </a:xfrm>
        </p:spPr>
        <p:txBody>
          <a:bodyPr/>
          <a:lstStyle/>
          <a:p>
            <a:r>
              <a:rPr lang="en-US" dirty="0">
                <a:solidFill>
                  <a:schemeClr val="bg1"/>
                </a:solidFill>
              </a:rPr>
              <a:t>Identity Construction: </a:t>
            </a:r>
            <a:r>
              <a:rPr lang="en-US" dirty="0" smtClean="0">
                <a:solidFill>
                  <a:schemeClr val="bg1"/>
                </a:solidFill>
              </a:rPr>
              <a:t>European associations</a:t>
            </a:r>
            <a:endParaRPr lang="en-US" dirty="0">
              <a:solidFill>
                <a:schemeClr val="bg1"/>
              </a:solidFill>
            </a:endParaRPr>
          </a:p>
        </p:txBody>
      </p:sp>
      <p:sp>
        <p:nvSpPr>
          <p:cNvPr id="21" name="SuBTITLE GOES HERE">
            <a:extLst>
              <a:ext uri="{FF2B5EF4-FFF2-40B4-BE49-F238E27FC236}">
                <a16:creationId xmlns="" xmlns:a16="http://schemas.microsoft.com/office/drawing/2014/main" id="{35871DBC-935A-2347-A21E-2565A12C9458}"/>
              </a:ext>
            </a:extLst>
          </p:cNvPr>
          <p:cNvSpPr txBox="1">
            <a:spLocks noGrp="1"/>
          </p:cNvSpPr>
          <p:nvPr>
            <p:ph type="body" sz="quarter" idx="14"/>
          </p:nvPr>
        </p:nvSpPr>
        <p:spPr>
          <a:xfrm>
            <a:off x="4836344" y="747149"/>
            <a:ext cx="14711312" cy="371281"/>
          </a:xfrm>
          <a:prstGeom prst="rect">
            <a:avLst/>
          </a:prstGeom>
        </p:spPr>
        <p:txBody>
          <a:bodyPr/>
          <a:lstStyle/>
          <a:p>
            <a:r>
              <a:rPr lang="fr-FR" sz="2400" dirty="0" smtClean="0"/>
              <a:t>analyse détaillée</a:t>
            </a:r>
            <a:endParaRPr lang="fr-FR" sz="2400" dirty="0"/>
          </a:p>
        </p:txBody>
      </p:sp>
      <p:sp>
        <p:nvSpPr>
          <p:cNvPr id="9" name="ZoneTexte 8">
            <a:extLst>
              <a:ext uri="{FF2B5EF4-FFF2-40B4-BE49-F238E27FC236}">
                <a16:creationId xmlns="" xmlns:a16="http://schemas.microsoft.com/office/drawing/2014/main" id="{C9FA69AC-CE85-7143-AB32-6EDEC5829621}"/>
              </a:ext>
            </a:extLst>
          </p:cNvPr>
          <p:cNvSpPr txBox="1"/>
          <p:nvPr/>
        </p:nvSpPr>
        <p:spPr>
          <a:xfrm>
            <a:off x="897443" y="12362917"/>
            <a:ext cx="7218945" cy="7598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algn="l"/>
            <a:r>
              <a:rPr lang="fr-FR" sz="2000" dirty="0">
                <a:latin typeface="Avenir Next Ultra Light" panose="020B0203020202020204" pitchFamily="34" charset="77"/>
              </a:rPr>
              <a:t>Christophe Gervasi –  Rapport qualitatif  - Construire un Nous européen – Juillet 2021</a:t>
            </a:r>
          </a:p>
        </p:txBody>
      </p:sp>
      <p:pic>
        <p:nvPicPr>
          <p:cNvPr id="10" name="Image 9"/>
          <p:cNvPicPr>
            <a:picLocks noChangeAspect="1"/>
          </p:cNvPicPr>
          <p:nvPr/>
        </p:nvPicPr>
        <p:blipFill rotWithShape="1">
          <a:blip r:embed="rId2"/>
          <a:srcRect t="18883" b="18467"/>
          <a:stretch/>
        </p:blipFill>
        <p:spPr>
          <a:xfrm>
            <a:off x="19551526" y="500510"/>
            <a:ext cx="2143125" cy="1472669"/>
          </a:xfrm>
          <a:prstGeom prst="rect">
            <a:avLst/>
          </a:prstGeom>
        </p:spPr>
      </p:pic>
      <p:pic>
        <p:nvPicPr>
          <p:cNvPr id="11" name="Image 10"/>
          <p:cNvPicPr>
            <a:picLocks noChangeAspect="1"/>
          </p:cNvPicPr>
          <p:nvPr/>
        </p:nvPicPr>
        <p:blipFill>
          <a:blip r:embed="rId3"/>
          <a:stretch>
            <a:fillRect/>
          </a:stretch>
        </p:blipFill>
        <p:spPr>
          <a:xfrm>
            <a:off x="21704426" y="500510"/>
            <a:ext cx="2143125" cy="1472669"/>
          </a:xfrm>
          <a:prstGeom prst="rect">
            <a:avLst/>
          </a:prstGeom>
        </p:spPr>
      </p:pic>
      <p:sp>
        <p:nvSpPr>
          <p:cNvPr id="42" name="Inhaltsplatzhalter 2"/>
          <p:cNvSpPr txBox="1">
            <a:spLocks/>
          </p:cNvSpPr>
          <p:nvPr/>
        </p:nvSpPr>
        <p:spPr>
          <a:xfrm>
            <a:off x="3368842" y="2936489"/>
            <a:ext cx="16182684" cy="7079176"/>
          </a:xfrm>
          <a:prstGeom prst="rect">
            <a:avLst/>
          </a:prstGeom>
          <a:ln w="12700">
            <a:miter lim="400000"/>
          </a:ln>
          <a:extLst>
            <a:ext uri="{C572A759-6A51-4108-AA02-DFA0A04FC94B}">
              <ma14:wrappingTextBoxFlag xmlns:ma14="http://schemas.microsoft.com/office/mac/drawingml/2011/main" xmlns="" val="1"/>
            </a:ext>
          </a:extLst>
        </p:spPr>
        <p:txBody>
          <a:bodyPr lIns="0" tIns="0" rIns="0" bIns="0" numCol="2" spcCol="838574"/>
          <a:lstStyle>
            <a:lvl1pPr marL="0" marR="0" indent="0" algn="l" defTabSz="821531" eaLnBrk="1" latinLnBrk="0" hangingPunct="1">
              <a:lnSpc>
                <a:spcPct val="120000"/>
              </a:lnSpc>
              <a:spcBef>
                <a:spcPts val="0"/>
              </a:spcBef>
              <a:spcAft>
                <a:spcPts val="0"/>
              </a:spcAft>
              <a:buClrTx/>
              <a:buSzTx/>
              <a:buFontTx/>
              <a:buNone/>
              <a:tabLst/>
              <a:defRPr sz="1800" b="0" i="0" u="none" strike="noStrike" cap="none" spc="0" baseline="0">
                <a:ln>
                  <a:noFill/>
                </a:ln>
                <a:solidFill>
                  <a:srgbClr val="000000"/>
                </a:solidFill>
                <a:uFillTx/>
                <a:latin typeface="Avenir Book"/>
                <a:ea typeface="Avenir Book"/>
                <a:cs typeface="Avenir Book"/>
                <a:sym typeface="Avenir Book"/>
              </a:defRPr>
            </a:lvl1pPr>
            <a:lvl2pPr marL="0" marR="0" indent="0" algn="l" defTabSz="821531" eaLnBrk="1" latinLnBrk="0" hangingPunct="1">
              <a:lnSpc>
                <a:spcPct val="120000"/>
              </a:lnSpc>
              <a:spcBef>
                <a:spcPts val="0"/>
              </a:spcBef>
              <a:spcAft>
                <a:spcPts val="0"/>
              </a:spcAft>
              <a:buClrTx/>
              <a:buSzTx/>
              <a:buFontTx/>
              <a:buNone/>
              <a:tabLst/>
              <a:defRPr sz="1800" b="0" i="0" u="none" strike="noStrike" cap="none" spc="0" baseline="0">
                <a:ln>
                  <a:noFill/>
                </a:ln>
                <a:solidFill>
                  <a:srgbClr val="000000"/>
                </a:solidFill>
                <a:uFillTx/>
                <a:latin typeface="Avenir Book"/>
                <a:ea typeface="Avenir Book"/>
                <a:cs typeface="Avenir Book"/>
                <a:sym typeface="Avenir Book"/>
              </a:defRPr>
            </a:lvl2pPr>
            <a:lvl3pPr marL="0" marR="0" indent="0" algn="l" defTabSz="821531" eaLnBrk="1" latinLnBrk="0" hangingPunct="1">
              <a:lnSpc>
                <a:spcPct val="120000"/>
              </a:lnSpc>
              <a:spcBef>
                <a:spcPts val="0"/>
              </a:spcBef>
              <a:spcAft>
                <a:spcPts val="0"/>
              </a:spcAft>
              <a:buClrTx/>
              <a:buSzTx/>
              <a:buFontTx/>
              <a:buNone/>
              <a:tabLst/>
              <a:defRPr sz="1800" b="0" i="0" u="none" strike="noStrike" cap="none" spc="0" baseline="0">
                <a:ln>
                  <a:noFill/>
                </a:ln>
                <a:solidFill>
                  <a:srgbClr val="000000"/>
                </a:solidFill>
                <a:uFillTx/>
                <a:latin typeface="Avenir Book"/>
                <a:ea typeface="Avenir Book"/>
                <a:cs typeface="Avenir Book"/>
                <a:sym typeface="Avenir Book"/>
              </a:defRPr>
            </a:lvl3pPr>
            <a:lvl4pPr marL="0" marR="0" indent="0" algn="l" defTabSz="821531" eaLnBrk="1" latinLnBrk="0" hangingPunct="1">
              <a:lnSpc>
                <a:spcPct val="120000"/>
              </a:lnSpc>
              <a:spcBef>
                <a:spcPts val="0"/>
              </a:spcBef>
              <a:spcAft>
                <a:spcPts val="0"/>
              </a:spcAft>
              <a:buClrTx/>
              <a:buSzTx/>
              <a:buFontTx/>
              <a:buNone/>
              <a:tabLst/>
              <a:defRPr sz="1800" b="0" i="0" u="none" strike="noStrike" cap="none" spc="0" baseline="0">
                <a:ln>
                  <a:noFill/>
                </a:ln>
                <a:solidFill>
                  <a:srgbClr val="000000"/>
                </a:solidFill>
                <a:uFillTx/>
                <a:latin typeface="Avenir Book"/>
                <a:ea typeface="Avenir Book"/>
                <a:cs typeface="Avenir Book"/>
                <a:sym typeface="Avenir Book"/>
              </a:defRPr>
            </a:lvl4pPr>
            <a:lvl5pPr marL="0" marR="0" indent="0" algn="l" defTabSz="821531" eaLnBrk="1" latinLnBrk="0" hangingPunct="1">
              <a:lnSpc>
                <a:spcPct val="120000"/>
              </a:lnSpc>
              <a:spcBef>
                <a:spcPts val="0"/>
              </a:spcBef>
              <a:spcAft>
                <a:spcPts val="0"/>
              </a:spcAft>
              <a:buClrTx/>
              <a:buSzTx/>
              <a:buFontTx/>
              <a:buNone/>
              <a:tabLst/>
              <a:defRPr sz="1800" b="0" i="0" u="none" strike="noStrike" cap="none" spc="0" baseline="0">
                <a:ln>
                  <a:noFill/>
                </a:ln>
                <a:solidFill>
                  <a:srgbClr val="000000"/>
                </a:solidFill>
                <a:uFillTx/>
                <a:latin typeface="Avenir Book"/>
                <a:ea typeface="Avenir Book"/>
                <a:cs typeface="Avenir Book"/>
                <a:sym typeface="Avenir Book"/>
              </a:defRPr>
            </a:lvl5pPr>
            <a:lvl6pPr marL="0" marR="0" indent="35560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6pPr>
            <a:lvl7pPr marL="0" marR="0" indent="71120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7pPr>
            <a:lvl8pPr marL="0" marR="0" indent="106680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8pPr>
            <a:lvl9pPr marL="0" marR="0" indent="142240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9pPr>
          </a:lstStyle>
          <a:p>
            <a:pPr marL="109538" algn="just"/>
            <a:endParaRPr lang="en-US" sz="1200" dirty="0" smtClean="0"/>
          </a:p>
          <a:p>
            <a:pPr marL="109538" algn="just"/>
            <a:endParaRPr lang="en-US" sz="1200" dirty="0" smtClean="0"/>
          </a:p>
          <a:p>
            <a:pPr marL="109538" algn="just"/>
            <a:endParaRPr lang="en-US" sz="1200" dirty="0" smtClean="0"/>
          </a:p>
        </p:txBody>
      </p:sp>
      <p:sp>
        <p:nvSpPr>
          <p:cNvPr id="28" name="Inhaltsplatzhalter 2"/>
          <p:cNvSpPr txBox="1">
            <a:spLocks/>
          </p:cNvSpPr>
          <p:nvPr/>
        </p:nvSpPr>
        <p:spPr>
          <a:xfrm>
            <a:off x="7822475" y="3415172"/>
            <a:ext cx="13176068" cy="8449678"/>
          </a:xfrm>
          <a:prstGeom prst="rect">
            <a:avLst/>
          </a:prstGeom>
          <a:ln w="12700">
            <a:miter lim="400000"/>
          </a:ln>
          <a:extLst>
            <a:ext uri="{C572A759-6A51-4108-AA02-DFA0A04FC94B}">
              <ma14:wrappingTextBoxFlag xmlns:ma14="http://schemas.microsoft.com/office/mac/drawingml/2011/main" xmlns="" val="1"/>
            </a:ext>
          </a:extLst>
        </p:spPr>
        <p:txBody>
          <a:bodyPr lIns="0" tIns="0" rIns="0" bIns="0" numCol="2" spcCol="838574"/>
          <a:lstStyle>
            <a:lvl1pPr marL="0" marR="0" indent="0" algn="l" defTabSz="821531" eaLnBrk="1" latinLnBrk="0" hangingPunct="1">
              <a:lnSpc>
                <a:spcPct val="120000"/>
              </a:lnSpc>
              <a:spcBef>
                <a:spcPts val="0"/>
              </a:spcBef>
              <a:spcAft>
                <a:spcPts val="0"/>
              </a:spcAft>
              <a:buClrTx/>
              <a:buSzTx/>
              <a:buFontTx/>
              <a:buNone/>
              <a:tabLst/>
              <a:defRPr sz="1800" b="0" i="0" u="none" strike="noStrike" cap="none" spc="0" baseline="0">
                <a:ln>
                  <a:noFill/>
                </a:ln>
                <a:solidFill>
                  <a:srgbClr val="000000"/>
                </a:solidFill>
                <a:uFillTx/>
                <a:latin typeface="Avenir Book"/>
                <a:ea typeface="Avenir Book"/>
                <a:cs typeface="Avenir Book"/>
                <a:sym typeface="Avenir Book"/>
              </a:defRPr>
            </a:lvl1pPr>
            <a:lvl2pPr marL="0" marR="0" indent="0" algn="l" defTabSz="821531" eaLnBrk="1" latinLnBrk="0" hangingPunct="1">
              <a:lnSpc>
                <a:spcPct val="120000"/>
              </a:lnSpc>
              <a:spcBef>
                <a:spcPts val="0"/>
              </a:spcBef>
              <a:spcAft>
                <a:spcPts val="0"/>
              </a:spcAft>
              <a:buClrTx/>
              <a:buSzTx/>
              <a:buFontTx/>
              <a:buNone/>
              <a:tabLst/>
              <a:defRPr sz="1800" b="0" i="0" u="none" strike="noStrike" cap="none" spc="0" baseline="0">
                <a:ln>
                  <a:noFill/>
                </a:ln>
                <a:solidFill>
                  <a:srgbClr val="000000"/>
                </a:solidFill>
                <a:uFillTx/>
                <a:latin typeface="Avenir Book"/>
                <a:ea typeface="Avenir Book"/>
                <a:cs typeface="Avenir Book"/>
                <a:sym typeface="Avenir Book"/>
              </a:defRPr>
            </a:lvl2pPr>
            <a:lvl3pPr marL="0" marR="0" indent="0" algn="l" defTabSz="821531" eaLnBrk="1" latinLnBrk="0" hangingPunct="1">
              <a:lnSpc>
                <a:spcPct val="120000"/>
              </a:lnSpc>
              <a:spcBef>
                <a:spcPts val="0"/>
              </a:spcBef>
              <a:spcAft>
                <a:spcPts val="0"/>
              </a:spcAft>
              <a:buClrTx/>
              <a:buSzTx/>
              <a:buFontTx/>
              <a:buNone/>
              <a:tabLst/>
              <a:defRPr sz="1800" b="0" i="0" u="none" strike="noStrike" cap="none" spc="0" baseline="0">
                <a:ln>
                  <a:noFill/>
                </a:ln>
                <a:solidFill>
                  <a:srgbClr val="000000"/>
                </a:solidFill>
                <a:uFillTx/>
                <a:latin typeface="Avenir Book"/>
                <a:ea typeface="Avenir Book"/>
                <a:cs typeface="Avenir Book"/>
                <a:sym typeface="Avenir Book"/>
              </a:defRPr>
            </a:lvl3pPr>
            <a:lvl4pPr marL="0" marR="0" indent="0" algn="l" defTabSz="821531" eaLnBrk="1" latinLnBrk="0" hangingPunct="1">
              <a:lnSpc>
                <a:spcPct val="120000"/>
              </a:lnSpc>
              <a:spcBef>
                <a:spcPts val="0"/>
              </a:spcBef>
              <a:spcAft>
                <a:spcPts val="0"/>
              </a:spcAft>
              <a:buClrTx/>
              <a:buSzTx/>
              <a:buFontTx/>
              <a:buNone/>
              <a:tabLst/>
              <a:defRPr sz="1800" b="0" i="0" u="none" strike="noStrike" cap="none" spc="0" baseline="0">
                <a:ln>
                  <a:noFill/>
                </a:ln>
                <a:solidFill>
                  <a:srgbClr val="000000"/>
                </a:solidFill>
                <a:uFillTx/>
                <a:latin typeface="Avenir Book"/>
                <a:ea typeface="Avenir Book"/>
                <a:cs typeface="Avenir Book"/>
                <a:sym typeface="Avenir Book"/>
              </a:defRPr>
            </a:lvl4pPr>
            <a:lvl5pPr marL="0" marR="0" indent="0" algn="l" defTabSz="821531" eaLnBrk="1" latinLnBrk="0" hangingPunct="1">
              <a:lnSpc>
                <a:spcPct val="120000"/>
              </a:lnSpc>
              <a:spcBef>
                <a:spcPts val="0"/>
              </a:spcBef>
              <a:spcAft>
                <a:spcPts val="0"/>
              </a:spcAft>
              <a:buClrTx/>
              <a:buSzTx/>
              <a:buFontTx/>
              <a:buNone/>
              <a:tabLst/>
              <a:defRPr sz="1800" b="0" i="0" u="none" strike="noStrike" cap="none" spc="0" baseline="0">
                <a:ln>
                  <a:noFill/>
                </a:ln>
                <a:solidFill>
                  <a:srgbClr val="000000"/>
                </a:solidFill>
                <a:uFillTx/>
                <a:latin typeface="Avenir Book"/>
                <a:ea typeface="Avenir Book"/>
                <a:cs typeface="Avenir Book"/>
                <a:sym typeface="Avenir Book"/>
              </a:defRPr>
            </a:lvl5pPr>
            <a:lvl6pPr marL="0" marR="0" indent="35560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6pPr>
            <a:lvl7pPr marL="0" marR="0" indent="71120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7pPr>
            <a:lvl8pPr marL="0" marR="0" indent="106680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8pPr>
            <a:lvl9pPr marL="0" marR="0" indent="142240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9pPr>
          </a:lstStyle>
          <a:p>
            <a:endParaRPr lang="en-US" sz="2400" dirty="0" smtClean="0"/>
          </a:p>
          <a:p>
            <a:r>
              <a:rPr lang="en-US" sz="2400" dirty="0" smtClean="0"/>
              <a:t>Europe as a political union increases personal freedom: for travelling or working</a:t>
            </a:r>
          </a:p>
          <a:p>
            <a:r>
              <a:rPr lang="en-US" sz="2400" dirty="0" smtClean="0"/>
              <a:t>Europe as a political and economic union benefits Germany economically – goods can be exported, a skilled workforce can be recruited from all over the continent.</a:t>
            </a:r>
          </a:p>
          <a:p>
            <a:endParaRPr lang="en-US" sz="2400" dirty="0" smtClean="0"/>
          </a:p>
          <a:p>
            <a:r>
              <a:rPr lang="en-US" sz="2400" dirty="0" smtClean="0"/>
              <a:t>Europe is in danger of being „overrun“ by non-European immigrants: is challenged to integrate them into the European society.</a:t>
            </a:r>
          </a:p>
          <a:p>
            <a:pPr marL="609600" lvl="1" indent="-171450">
              <a:buFont typeface="Arial"/>
              <a:buChar char="•"/>
            </a:pPr>
            <a:r>
              <a:rPr lang="en-US" sz="2400" dirty="0" smtClean="0"/>
              <a:t>More left and moderate leaning respondents think this is a political challenge of finding the right measures for integration.</a:t>
            </a:r>
          </a:p>
          <a:p>
            <a:pPr marL="609600" lvl="1" indent="-171450">
              <a:buFont typeface="Arial"/>
              <a:buChar char="•"/>
            </a:pPr>
            <a:r>
              <a:rPr lang="en-US" sz="2400" dirty="0" smtClean="0"/>
              <a:t>More right leaning respondents think this is made difficult by the mentality of the immigrants (“</a:t>
            </a:r>
            <a:r>
              <a:rPr lang="en-US" sz="2400" i="1" dirty="0" smtClean="0"/>
              <a:t>They live from the state</a:t>
            </a:r>
            <a:r>
              <a:rPr lang="en-US" sz="2400" dirty="0" smtClean="0"/>
              <a:t>“).</a:t>
            </a:r>
          </a:p>
          <a:p>
            <a:pPr marL="609600" lvl="1" indent="-171450">
              <a:buFont typeface="Arial"/>
              <a:buChar char="•"/>
            </a:pPr>
            <a:endParaRPr lang="en-US" sz="2400" dirty="0" smtClean="0"/>
          </a:p>
          <a:p>
            <a:pPr lvl="1"/>
            <a:endParaRPr lang="en-US" sz="2400" dirty="0" smtClean="0"/>
          </a:p>
          <a:p>
            <a:pPr marL="266700" indent="-266700">
              <a:buFont typeface="Arial"/>
              <a:buChar char="•"/>
            </a:pPr>
            <a:r>
              <a:rPr lang="en-US" sz="2400" dirty="0" smtClean="0"/>
              <a:t>Europe is very multicultural/ diverse there are a lot of cultural and other differences within Europe:</a:t>
            </a:r>
          </a:p>
          <a:p>
            <a:pPr marL="628650" indent="-266700">
              <a:buFont typeface="Arial"/>
              <a:buChar char="•"/>
            </a:pPr>
            <a:r>
              <a:rPr lang="en-US" sz="2400" dirty="0" smtClean="0"/>
              <a:t>It starts with different climates in Northern/ Southern Europe</a:t>
            </a:r>
          </a:p>
          <a:p>
            <a:pPr marL="628650" indent="-266700">
              <a:buFont typeface="Arial"/>
              <a:buChar char="•"/>
            </a:pPr>
            <a:r>
              <a:rPr lang="en-US" sz="2400" dirty="0" smtClean="0"/>
              <a:t>Different cultures: Work ethics differ between Southern Europe (e.g. Italy, Spain, Greece) and Northern Europe (e.g. Scandinavia, Germany, Netherlands); Eastern Europe (e.g. Poland, Hungary) is still influenced by it’s communist past.</a:t>
            </a:r>
          </a:p>
          <a:p>
            <a:endParaRPr lang="en-US" sz="2400" dirty="0" smtClean="0"/>
          </a:p>
          <a:p>
            <a:endParaRPr lang="en-US" sz="2400" dirty="0" smtClean="0"/>
          </a:p>
          <a:p>
            <a:r>
              <a:rPr lang="en-US" sz="2400" b="1" dirty="0" smtClean="0"/>
              <a:t> </a:t>
            </a:r>
          </a:p>
          <a:p>
            <a:pPr marL="109538" algn="just"/>
            <a:endParaRPr lang="en-US" sz="2400" dirty="0" smtClean="0"/>
          </a:p>
          <a:p>
            <a:pPr marL="109538" algn="just"/>
            <a:endParaRPr lang="en-US" sz="2400" dirty="0" smtClean="0"/>
          </a:p>
          <a:p>
            <a:pPr marL="109538" algn="just"/>
            <a:endParaRPr lang="en-US" sz="2400" dirty="0" smtClean="0"/>
          </a:p>
          <a:p>
            <a:pPr marL="109538" algn="just"/>
            <a:endParaRPr lang="en-US" sz="1200" dirty="0" smtClean="0"/>
          </a:p>
        </p:txBody>
      </p:sp>
      <p:pic>
        <p:nvPicPr>
          <p:cNvPr id="41" name="Bild 3" descr="4552_4-wandtattoo-europa.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3531" y="3554410"/>
            <a:ext cx="7218944" cy="6559007"/>
          </a:xfrm>
          <a:prstGeom prst="rect">
            <a:avLst/>
          </a:prstGeom>
        </p:spPr>
      </p:pic>
      <p:pic>
        <p:nvPicPr>
          <p:cNvPr id="43" name="Bild 4" descr="screenshot_02.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797557" y="5625476"/>
            <a:ext cx="903275" cy="1208437"/>
          </a:xfrm>
          <a:prstGeom prst="rect">
            <a:avLst/>
          </a:prstGeom>
        </p:spPr>
      </p:pic>
      <p:pic>
        <p:nvPicPr>
          <p:cNvPr id="44" name="Bild 5" descr="screenshot_03.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955454" y="10558027"/>
            <a:ext cx="910110" cy="1100687"/>
          </a:xfrm>
          <a:prstGeom prst="rect">
            <a:avLst/>
          </a:prstGeom>
        </p:spPr>
      </p:pic>
      <p:pic>
        <p:nvPicPr>
          <p:cNvPr id="45" name="Bild 7" descr="417823-200.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0673822" y="5607734"/>
            <a:ext cx="1243919" cy="1243919"/>
          </a:xfrm>
          <a:prstGeom prst="rect">
            <a:avLst/>
          </a:prstGeom>
        </p:spPr>
      </p:pic>
      <p:sp>
        <p:nvSpPr>
          <p:cNvPr id="46" name="Rechteck 5"/>
          <p:cNvSpPr/>
          <p:nvPr/>
        </p:nvSpPr>
        <p:spPr>
          <a:xfrm>
            <a:off x="-1467363" y="2670233"/>
            <a:ext cx="19167501" cy="90068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2800" b="1" dirty="0">
                <a:solidFill>
                  <a:schemeClr val="tx1"/>
                </a:solidFill>
              </a:rPr>
              <a:t>When thinking of Europe respondents associated three main </a:t>
            </a:r>
            <a:r>
              <a:rPr lang="en-US" sz="2800" b="1" dirty="0" smtClean="0">
                <a:solidFill>
                  <a:schemeClr val="tx1"/>
                </a:solidFill>
              </a:rPr>
              <a:t>topics</a:t>
            </a:r>
            <a:endParaRPr lang="en-US" sz="2800" b="1" dirty="0">
              <a:solidFill>
                <a:schemeClr val="tx1"/>
              </a:solidFill>
            </a:endParaRPr>
          </a:p>
        </p:txBody>
      </p:sp>
    </p:spTree>
    <p:extLst>
      <p:ext uri="{BB962C8B-B14F-4D97-AF65-F5344CB8AC3E}">
        <p14:creationId xmlns:p14="http://schemas.microsoft.com/office/powerpoint/2010/main" val="1663776061"/>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 xmlns:a16="http://schemas.microsoft.com/office/drawing/2014/main" id="{9A3C046A-B3F5-9A42-B408-759E55BE4BE7}"/>
              </a:ext>
            </a:extLst>
          </p:cNvPr>
          <p:cNvSpPr>
            <a:spLocks noGrp="1"/>
          </p:cNvSpPr>
          <p:nvPr>
            <p:ph type="body" sz="quarter" idx="15"/>
          </p:nvPr>
        </p:nvSpPr>
        <p:spPr>
          <a:xfrm>
            <a:off x="11806325" y="11874222"/>
            <a:ext cx="716050" cy="1160790"/>
          </a:xfrm>
        </p:spPr>
        <p:txBody>
          <a:bodyPr/>
          <a:lstStyle/>
          <a:p>
            <a:endParaRPr lang="fr-FR" dirty="0"/>
          </a:p>
        </p:txBody>
      </p:sp>
      <p:sp>
        <p:nvSpPr>
          <p:cNvPr id="5" name="Espace réservé du texte 4">
            <a:extLst>
              <a:ext uri="{FF2B5EF4-FFF2-40B4-BE49-F238E27FC236}">
                <a16:creationId xmlns="" xmlns:a16="http://schemas.microsoft.com/office/drawing/2014/main" id="{81AA34F7-61BD-DE46-A618-3EEE7C67794C}"/>
              </a:ext>
            </a:extLst>
          </p:cNvPr>
          <p:cNvSpPr>
            <a:spLocks noGrp="1"/>
          </p:cNvSpPr>
          <p:nvPr>
            <p:ph type="body" sz="quarter" idx="16"/>
          </p:nvPr>
        </p:nvSpPr>
        <p:spPr/>
        <p:txBody>
          <a:bodyPr/>
          <a:lstStyle/>
          <a:p>
            <a:endParaRPr lang="fr-FR" dirty="0"/>
          </a:p>
        </p:txBody>
      </p:sp>
      <p:sp>
        <p:nvSpPr>
          <p:cNvPr id="885"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33</a:t>
            </a:fld>
            <a:endParaRPr dirty="0"/>
          </a:p>
        </p:txBody>
      </p:sp>
      <p:sp>
        <p:nvSpPr>
          <p:cNvPr id="19" name="Espace réservé du texte 2">
            <a:extLst>
              <a:ext uri="{FF2B5EF4-FFF2-40B4-BE49-F238E27FC236}">
                <a16:creationId xmlns="" xmlns:a16="http://schemas.microsoft.com/office/drawing/2014/main" id="{AB3789C9-0B28-4640-961A-BE451E50B0EF}"/>
              </a:ext>
            </a:extLst>
          </p:cNvPr>
          <p:cNvSpPr>
            <a:spLocks noGrp="1"/>
          </p:cNvSpPr>
          <p:nvPr>
            <p:ph type="body" sz="quarter" idx="13"/>
          </p:nvPr>
        </p:nvSpPr>
        <p:spPr>
          <a:xfrm>
            <a:off x="1275347" y="1630608"/>
            <a:ext cx="19418969" cy="793703"/>
          </a:xfrm>
        </p:spPr>
        <p:txBody>
          <a:bodyPr/>
          <a:lstStyle/>
          <a:p>
            <a:endParaRPr lang="fr-FR" dirty="0"/>
          </a:p>
        </p:txBody>
      </p:sp>
      <p:sp>
        <p:nvSpPr>
          <p:cNvPr id="20" name="Titre 1">
            <a:extLst>
              <a:ext uri="{FF2B5EF4-FFF2-40B4-BE49-F238E27FC236}">
                <a16:creationId xmlns="" xmlns:a16="http://schemas.microsoft.com/office/drawing/2014/main" id="{C3D392D1-BDA7-FA46-919D-428FD8FCC2D7}"/>
              </a:ext>
            </a:extLst>
          </p:cNvPr>
          <p:cNvSpPr>
            <a:spLocks noGrp="1"/>
          </p:cNvSpPr>
          <p:nvPr>
            <p:ph type="title"/>
          </p:nvPr>
        </p:nvSpPr>
        <p:spPr>
          <a:xfrm>
            <a:off x="1112884" y="1607107"/>
            <a:ext cx="18438641" cy="935665"/>
          </a:xfrm>
        </p:spPr>
        <p:txBody>
          <a:bodyPr/>
          <a:lstStyle/>
          <a:p>
            <a:r>
              <a:rPr lang="en-US" dirty="0">
                <a:solidFill>
                  <a:schemeClr val="bg1"/>
                </a:solidFill>
              </a:rPr>
              <a:t>Identity Construction: </a:t>
            </a:r>
            <a:r>
              <a:rPr lang="en-US" dirty="0" smtClean="0">
                <a:solidFill>
                  <a:schemeClr val="bg1"/>
                </a:solidFill>
              </a:rPr>
              <a:t>European identity</a:t>
            </a:r>
            <a:endParaRPr lang="en-US" dirty="0">
              <a:solidFill>
                <a:schemeClr val="bg1"/>
              </a:solidFill>
            </a:endParaRPr>
          </a:p>
        </p:txBody>
      </p:sp>
      <p:sp>
        <p:nvSpPr>
          <p:cNvPr id="21" name="SuBTITLE GOES HERE">
            <a:extLst>
              <a:ext uri="{FF2B5EF4-FFF2-40B4-BE49-F238E27FC236}">
                <a16:creationId xmlns="" xmlns:a16="http://schemas.microsoft.com/office/drawing/2014/main" id="{35871DBC-935A-2347-A21E-2565A12C9458}"/>
              </a:ext>
            </a:extLst>
          </p:cNvPr>
          <p:cNvSpPr txBox="1">
            <a:spLocks noGrp="1"/>
          </p:cNvSpPr>
          <p:nvPr>
            <p:ph type="body" sz="quarter" idx="14"/>
          </p:nvPr>
        </p:nvSpPr>
        <p:spPr>
          <a:xfrm>
            <a:off x="4836344" y="747149"/>
            <a:ext cx="14711312" cy="371281"/>
          </a:xfrm>
          <a:prstGeom prst="rect">
            <a:avLst/>
          </a:prstGeom>
        </p:spPr>
        <p:txBody>
          <a:bodyPr/>
          <a:lstStyle/>
          <a:p>
            <a:r>
              <a:rPr lang="fr-FR" sz="2400" dirty="0" smtClean="0"/>
              <a:t>analyse détaillée</a:t>
            </a:r>
            <a:endParaRPr lang="fr-FR" sz="2400" dirty="0"/>
          </a:p>
        </p:txBody>
      </p:sp>
      <p:sp>
        <p:nvSpPr>
          <p:cNvPr id="9" name="ZoneTexte 8">
            <a:extLst>
              <a:ext uri="{FF2B5EF4-FFF2-40B4-BE49-F238E27FC236}">
                <a16:creationId xmlns="" xmlns:a16="http://schemas.microsoft.com/office/drawing/2014/main" id="{C9FA69AC-CE85-7143-AB32-6EDEC5829621}"/>
              </a:ext>
            </a:extLst>
          </p:cNvPr>
          <p:cNvSpPr txBox="1"/>
          <p:nvPr/>
        </p:nvSpPr>
        <p:spPr>
          <a:xfrm>
            <a:off x="897443" y="12362917"/>
            <a:ext cx="7218945" cy="7598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algn="l"/>
            <a:r>
              <a:rPr lang="fr-FR" sz="2000" dirty="0">
                <a:latin typeface="Avenir Next Ultra Light" panose="020B0203020202020204" pitchFamily="34" charset="77"/>
              </a:rPr>
              <a:t>Christophe Gervasi –  Rapport qualitatif  - Construire un Nous européen – Juillet 2021</a:t>
            </a:r>
          </a:p>
        </p:txBody>
      </p:sp>
      <p:pic>
        <p:nvPicPr>
          <p:cNvPr id="10" name="Image 9"/>
          <p:cNvPicPr>
            <a:picLocks noChangeAspect="1"/>
          </p:cNvPicPr>
          <p:nvPr/>
        </p:nvPicPr>
        <p:blipFill rotWithShape="1">
          <a:blip r:embed="rId2"/>
          <a:srcRect t="18883" b="18467"/>
          <a:stretch/>
        </p:blipFill>
        <p:spPr>
          <a:xfrm>
            <a:off x="19551526" y="500510"/>
            <a:ext cx="2143125" cy="1472669"/>
          </a:xfrm>
          <a:prstGeom prst="rect">
            <a:avLst/>
          </a:prstGeom>
        </p:spPr>
      </p:pic>
      <p:pic>
        <p:nvPicPr>
          <p:cNvPr id="11" name="Image 10"/>
          <p:cNvPicPr>
            <a:picLocks noChangeAspect="1"/>
          </p:cNvPicPr>
          <p:nvPr/>
        </p:nvPicPr>
        <p:blipFill>
          <a:blip r:embed="rId3"/>
          <a:stretch>
            <a:fillRect/>
          </a:stretch>
        </p:blipFill>
        <p:spPr>
          <a:xfrm>
            <a:off x="21704426" y="500510"/>
            <a:ext cx="2143125" cy="1472669"/>
          </a:xfrm>
          <a:prstGeom prst="rect">
            <a:avLst/>
          </a:prstGeom>
        </p:spPr>
      </p:pic>
      <p:sp>
        <p:nvSpPr>
          <p:cNvPr id="42" name="Inhaltsplatzhalter 2"/>
          <p:cNvSpPr txBox="1">
            <a:spLocks/>
          </p:cNvSpPr>
          <p:nvPr/>
        </p:nvSpPr>
        <p:spPr>
          <a:xfrm>
            <a:off x="3368842" y="2936489"/>
            <a:ext cx="16182684" cy="7079176"/>
          </a:xfrm>
          <a:prstGeom prst="rect">
            <a:avLst/>
          </a:prstGeom>
          <a:ln w="12700">
            <a:miter lim="400000"/>
          </a:ln>
          <a:extLst>
            <a:ext uri="{C572A759-6A51-4108-AA02-DFA0A04FC94B}">
              <ma14:wrappingTextBoxFlag xmlns:ma14="http://schemas.microsoft.com/office/mac/drawingml/2011/main" xmlns="" val="1"/>
            </a:ext>
          </a:extLst>
        </p:spPr>
        <p:txBody>
          <a:bodyPr lIns="0" tIns="0" rIns="0" bIns="0" numCol="2" spcCol="838574"/>
          <a:lstStyle>
            <a:lvl1pPr marL="0" marR="0" indent="0" algn="l" defTabSz="821531" eaLnBrk="1" latinLnBrk="0" hangingPunct="1">
              <a:lnSpc>
                <a:spcPct val="120000"/>
              </a:lnSpc>
              <a:spcBef>
                <a:spcPts val="0"/>
              </a:spcBef>
              <a:spcAft>
                <a:spcPts val="0"/>
              </a:spcAft>
              <a:buClrTx/>
              <a:buSzTx/>
              <a:buFontTx/>
              <a:buNone/>
              <a:tabLst/>
              <a:defRPr sz="1800" b="0" i="0" u="none" strike="noStrike" cap="none" spc="0" baseline="0">
                <a:ln>
                  <a:noFill/>
                </a:ln>
                <a:solidFill>
                  <a:srgbClr val="000000"/>
                </a:solidFill>
                <a:uFillTx/>
                <a:latin typeface="Avenir Book"/>
                <a:ea typeface="Avenir Book"/>
                <a:cs typeface="Avenir Book"/>
                <a:sym typeface="Avenir Book"/>
              </a:defRPr>
            </a:lvl1pPr>
            <a:lvl2pPr marL="0" marR="0" indent="0" algn="l" defTabSz="821531" eaLnBrk="1" latinLnBrk="0" hangingPunct="1">
              <a:lnSpc>
                <a:spcPct val="120000"/>
              </a:lnSpc>
              <a:spcBef>
                <a:spcPts val="0"/>
              </a:spcBef>
              <a:spcAft>
                <a:spcPts val="0"/>
              </a:spcAft>
              <a:buClrTx/>
              <a:buSzTx/>
              <a:buFontTx/>
              <a:buNone/>
              <a:tabLst/>
              <a:defRPr sz="1800" b="0" i="0" u="none" strike="noStrike" cap="none" spc="0" baseline="0">
                <a:ln>
                  <a:noFill/>
                </a:ln>
                <a:solidFill>
                  <a:srgbClr val="000000"/>
                </a:solidFill>
                <a:uFillTx/>
                <a:latin typeface="Avenir Book"/>
                <a:ea typeface="Avenir Book"/>
                <a:cs typeface="Avenir Book"/>
                <a:sym typeface="Avenir Book"/>
              </a:defRPr>
            </a:lvl2pPr>
            <a:lvl3pPr marL="0" marR="0" indent="0" algn="l" defTabSz="821531" eaLnBrk="1" latinLnBrk="0" hangingPunct="1">
              <a:lnSpc>
                <a:spcPct val="120000"/>
              </a:lnSpc>
              <a:spcBef>
                <a:spcPts val="0"/>
              </a:spcBef>
              <a:spcAft>
                <a:spcPts val="0"/>
              </a:spcAft>
              <a:buClrTx/>
              <a:buSzTx/>
              <a:buFontTx/>
              <a:buNone/>
              <a:tabLst/>
              <a:defRPr sz="1800" b="0" i="0" u="none" strike="noStrike" cap="none" spc="0" baseline="0">
                <a:ln>
                  <a:noFill/>
                </a:ln>
                <a:solidFill>
                  <a:srgbClr val="000000"/>
                </a:solidFill>
                <a:uFillTx/>
                <a:latin typeface="Avenir Book"/>
                <a:ea typeface="Avenir Book"/>
                <a:cs typeface="Avenir Book"/>
                <a:sym typeface="Avenir Book"/>
              </a:defRPr>
            </a:lvl3pPr>
            <a:lvl4pPr marL="0" marR="0" indent="0" algn="l" defTabSz="821531" eaLnBrk="1" latinLnBrk="0" hangingPunct="1">
              <a:lnSpc>
                <a:spcPct val="120000"/>
              </a:lnSpc>
              <a:spcBef>
                <a:spcPts val="0"/>
              </a:spcBef>
              <a:spcAft>
                <a:spcPts val="0"/>
              </a:spcAft>
              <a:buClrTx/>
              <a:buSzTx/>
              <a:buFontTx/>
              <a:buNone/>
              <a:tabLst/>
              <a:defRPr sz="1800" b="0" i="0" u="none" strike="noStrike" cap="none" spc="0" baseline="0">
                <a:ln>
                  <a:noFill/>
                </a:ln>
                <a:solidFill>
                  <a:srgbClr val="000000"/>
                </a:solidFill>
                <a:uFillTx/>
                <a:latin typeface="Avenir Book"/>
                <a:ea typeface="Avenir Book"/>
                <a:cs typeface="Avenir Book"/>
                <a:sym typeface="Avenir Book"/>
              </a:defRPr>
            </a:lvl4pPr>
            <a:lvl5pPr marL="0" marR="0" indent="0" algn="l" defTabSz="821531" eaLnBrk="1" latinLnBrk="0" hangingPunct="1">
              <a:lnSpc>
                <a:spcPct val="120000"/>
              </a:lnSpc>
              <a:spcBef>
                <a:spcPts val="0"/>
              </a:spcBef>
              <a:spcAft>
                <a:spcPts val="0"/>
              </a:spcAft>
              <a:buClrTx/>
              <a:buSzTx/>
              <a:buFontTx/>
              <a:buNone/>
              <a:tabLst/>
              <a:defRPr sz="1800" b="0" i="0" u="none" strike="noStrike" cap="none" spc="0" baseline="0">
                <a:ln>
                  <a:noFill/>
                </a:ln>
                <a:solidFill>
                  <a:srgbClr val="000000"/>
                </a:solidFill>
                <a:uFillTx/>
                <a:latin typeface="Avenir Book"/>
                <a:ea typeface="Avenir Book"/>
                <a:cs typeface="Avenir Book"/>
                <a:sym typeface="Avenir Book"/>
              </a:defRPr>
            </a:lvl5pPr>
            <a:lvl6pPr marL="0" marR="0" indent="35560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6pPr>
            <a:lvl7pPr marL="0" marR="0" indent="71120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7pPr>
            <a:lvl8pPr marL="0" marR="0" indent="106680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8pPr>
            <a:lvl9pPr marL="0" marR="0" indent="142240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9pPr>
          </a:lstStyle>
          <a:p>
            <a:pPr marL="109538" algn="just"/>
            <a:endParaRPr lang="en-US" sz="1200" dirty="0" smtClean="0"/>
          </a:p>
          <a:p>
            <a:pPr marL="109538" algn="just"/>
            <a:endParaRPr lang="en-US" sz="1200" dirty="0" smtClean="0"/>
          </a:p>
          <a:p>
            <a:pPr marL="109538" algn="just"/>
            <a:endParaRPr lang="en-US" sz="1200" dirty="0" smtClean="0"/>
          </a:p>
        </p:txBody>
      </p:sp>
      <p:sp>
        <p:nvSpPr>
          <p:cNvPr id="46" name="Rechteck 5"/>
          <p:cNvSpPr/>
          <p:nvPr/>
        </p:nvSpPr>
        <p:spPr>
          <a:xfrm>
            <a:off x="384025" y="2833953"/>
            <a:ext cx="19167501" cy="90068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2800" b="1" dirty="0">
                <a:solidFill>
                  <a:schemeClr val="tx1"/>
                </a:solidFill>
              </a:rPr>
              <a:t>When thinking of what it means to be European/ a European, respondents associate the following</a:t>
            </a:r>
          </a:p>
        </p:txBody>
      </p:sp>
      <p:pic>
        <p:nvPicPr>
          <p:cNvPr id="39" name="Bild 8" descr="screenshot_06.png"/>
          <p:cNvPicPr>
            <a:picLocks noChangeAspect="1"/>
          </p:cNvPicPr>
          <p:nvPr/>
        </p:nvPicPr>
        <p:blipFill>
          <a:blip r:embed="rId4">
            <a:grayscl/>
            <a:extLst>
              <a:ext uri="{28A0092B-C50C-407E-A947-70E740481C1C}">
                <a14:useLocalDpi xmlns:a14="http://schemas.microsoft.com/office/drawing/2010/main" val="0"/>
              </a:ext>
            </a:extLst>
          </a:blip>
          <a:stretch>
            <a:fillRect/>
          </a:stretch>
        </p:blipFill>
        <p:spPr>
          <a:xfrm>
            <a:off x="6588886" y="5453071"/>
            <a:ext cx="7313092" cy="5661951"/>
          </a:xfrm>
          <a:prstGeom prst="rect">
            <a:avLst/>
          </a:prstGeom>
        </p:spPr>
      </p:pic>
      <p:sp>
        <p:nvSpPr>
          <p:cNvPr id="40" name="Rechteck 34"/>
          <p:cNvSpPr/>
          <p:nvPr/>
        </p:nvSpPr>
        <p:spPr>
          <a:xfrm>
            <a:off x="6509708" y="4360201"/>
            <a:ext cx="7758251" cy="7207796"/>
          </a:xfrm>
          <a:prstGeom prst="rect">
            <a:avLst/>
          </a:prstGeom>
          <a:gradFill flip="none" rotWithShape="1">
            <a:gsLst>
              <a:gs pos="30000">
                <a:schemeClr val="bg1"/>
              </a:gs>
              <a:gs pos="100000">
                <a:srgbClr val="FFFFFF">
                  <a:alpha val="66000"/>
                </a:srgb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sz="1100" dirty="0">
              <a:solidFill>
                <a:schemeClr val="tx1"/>
              </a:solidFill>
              <a:latin typeface="Helvetica"/>
              <a:cs typeface="Helvetica"/>
            </a:endParaRPr>
          </a:p>
        </p:txBody>
      </p:sp>
      <p:sp>
        <p:nvSpPr>
          <p:cNvPr id="48" name="Foliennummernplatzhalter 1"/>
          <p:cNvSpPr txBox="1">
            <a:spLocks noGrp="1"/>
          </p:cNvSpPr>
          <p:nvPr/>
        </p:nvSpPr>
        <p:spPr bwMode="auto">
          <a:xfrm>
            <a:off x="15048927" y="10714770"/>
            <a:ext cx="1905000" cy="25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a:solidFill>
                  <a:schemeClr val="tx1"/>
                </a:solidFill>
                <a:latin typeface="Arial" charset="0"/>
                <a:ea typeface="ＭＳ Ｐゴシック" pitchFamily="34" charset="-128"/>
              </a:defRPr>
            </a:lvl1pPr>
            <a:lvl2pPr marL="742950" indent="-285750">
              <a:defRPr sz="2300">
                <a:solidFill>
                  <a:schemeClr val="tx1"/>
                </a:solidFill>
                <a:latin typeface="Arial" charset="0"/>
                <a:ea typeface="ＭＳ Ｐゴシック" pitchFamily="34" charset="-128"/>
              </a:defRPr>
            </a:lvl2pPr>
            <a:lvl3pPr marL="1143000" indent="-228600">
              <a:defRPr sz="2300">
                <a:solidFill>
                  <a:schemeClr val="tx1"/>
                </a:solidFill>
                <a:latin typeface="Arial" charset="0"/>
                <a:ea typeface="ＭＳ Ｐゴシック" pitchFamily="34" charset="-128"/>
              </a:defRPr>
            </a:lvl3pPr>
            <a:lvl4pPr marL="1600200" indent="-228600">
              <a:defRPr sz="2300">
                <a:solidFill>
                  <a:schemeClr val="tx1"/>
                </a:solidFill>
                <a:latin typeface="Arial" charset="0"/>
                <a:ea typeface="ＭＳ Ｐゴシック" pitchFamily="34" charset="-128"/>
              </a:defRPr>
            </a:lvl4pPr>
            <a:lvl5pPr marL="2057400" indent="-228600">
              <a:defRPr sz="23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3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3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3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300">
                <a:solidFill>
                  <a:schemeClr val="tx1"/>
                </a:solidFill>
                <a:latin typeface="Arial" charset="0"/>
                <a:ea typeface="ＭＳ Ｐゴシック" pitchFamily="34" charset="-128"/>
              </a:defRPr>
            </a:lvl9pPr>
          </a:lstStyle>
          <a:p>
            <a:pPr algn="r" eaLnBrk="1" hangingPunct="1"/>
            <a:fld id="{B705F44E-51DA-4B3E-B9BF-287A371233B9}" type="slidenum">
              <a:rPr lang="en-GB" altLang="de-DE" sz="900"/>
              <a:pPr algn="r" eaLnBrk="1" hangingPunct="1"/>
              <a:t>33</a:t>
            </a:fld>
            <a:endParaRPr lang="en-GB" altLang="de-DE" sz="900" dirty="0"/>
          </a:p>
        </p:txBody>
      </p:sp>
      <p:sp>
        <p:nvSpPr>
          <p:cNvPr id="49" name="Inhaltsplatzhalter 2"/>
          <p:cNvSpPr txBox="1">
            <a:spLocks/>
          </p:cNvSpPr>
          <p:nvPr/>
        </p:nvSpPr>
        <p:spPr>
          <a:xfrm>
            <a:off x="3657600" y="3970156"/>
            <a:ext cx="12942733" cy="6909714"/>
          </a:xfrm>
          <a:prstGeom prst="rect">
            <a:avLst/>
          </a:prstGeom>
          <a:ln w="12700">
            <a:miter lim="400000"/>
          </a:ln>
          <a:extLst>
            <a:ext uri="{C572A759-6A51-4108-AA02-DFA0A04FC94B}">
              <ma14:wrappingTextBoxFlag xmlns:ma14="http://schemas.microsoft.com/office/mac/drawingml/2011/main" xmlns="" val="1"/>
            </a:ext>
          </a:extLst>
        </p:spPr>
        <p:txBody>
          <a:bodyPr lIns="0" tIns="0" rIns="0" bIns="0" numCol="2" spcCol="838574"/>
          <a:lstStyle>
            <a:lvl1pPr marL="0" marR="0" indent="0" algn="l" defTabSz="821531" eaLnBrk="1" latinLnBrk="0" hangingPunct="1">
              <a:lnSpc>
                <a:spcPct val="120000"/>
              </a:lnSpc>
              <a:spcBef>
                <a:spcPts val="0"/>
              </a:spcBef>
              <a:spcAft>
                <a:spcPts val="0"/>
              </a:spcAft>
              <a:buClrTx/>
              <a:buSzTx/>
              <a:buFontTx/>
              <a:buNone/>
              <a:tabLst/>
              <a:defRPr sz="1800" b="0" i="0" u="none" strike="noStrike" cap="none" spc="0" baseline="0">
                <a:ln>
                  <a:noFill/>
                </a:ln>
                <a:solidFill>
                  <a:srgbClr val="000000"/>
                </a:solidFill>
                <a:uFillTx/>
                <a:latin typeface="Avenir Book"/>
                <a:ea typeface="Avenir Book"/>
                <a:cs typeface="Avenir Book"/>
                <a:sym typeface="Avenir Book"/>
              </a:defRPr>
            </a:lvl1pPr>
            <a:lvl2pPr marL="0" marR="0" indent="0" algn="l" defTabSz="821531" eaLnBrk="1" latinLnBrk="0" hangingPunct="1">
              <a:lnSpc>
                <a:spcPct val="120000"/>
              </a:lnSpc>
              <a:spcBef>
                <a:spcPts val="0"/>
              </a:spcBef>
              <a:spcAft>
                <a:spcPts val="0"/>
              </a:spcAft>
              <a:buClrTx/>
              <a:buSzTx/>
              <a:buFontTx/>
              <a:buNone/>
              <a:tabLst/>
              <a:defRPr sz="1800" b="0" i="0" u="none" strike="noStrike" cap="none" spc="0" baseline="0">
                <a:ln>
                  <a:noFill/>
                </a:ln>
                <a:solidFill>
                  <a:srgbClr val="000000"/>
                </a:solidFill>
                <a:uFillTx/>
                <a:latin typeface="Avenir Book"/>
                <a:ea typeface="Avenir Book"/>
                <a:cs typeface="Avenir Book"/>
                <a:sym typeface="Avenir Book"/>
              </a:defRPr>
            </a:lvl2pPr>
            <a:lvl3pPr marL="0" marR="0" indent="0" algn="l" defTabSz="821531" eaLnBrk="1" latinLnBrk="0" hangingPunct="1">
              <a:lnSpc>
                <a:spcPct val="120000"/>
              </a:lnSpc>
              <a:spcBef>
                <a:spcPts val="0"/>
              </a:spcBef>
              <a:spcAft>
                <a:spcPts val="0"/>
              </a:spcAft>
              <a:buClrTx/>
              <a:buSzTx/>
              <a:buFontTx/>
              <a:buNone/>
              <a:tabLst/>
              <a:defRPr sz="1800" b="0" i="0" u="none" strike="noStrike" cap="none" spc="0" baseline="0">
                <a:ln>
                  <a:noFill/>
                </a:ln>
                <a:solidFill>
                  <a:srgbClr val="000000"/>
                </a:solidFill>
                <a:uFillTx/>
                <a:latin typeface="Avenir Book"/>
                <a:ea typeface="Avenir Book"/>
                <a:cs typeface="Avenir Book"/>
                <a:sym typeface="Avenir Book"/>
              </a:defRPr>
            </a:lvl3pPr>
            <a:lvl4pPr marL="0" marR="0" indent="0" algn="l" defTabSz="821531" eaLnBrk="1" latinLnBrk="0" hangingPunct="1">
              <a:lnSpc>
                <a:spcPct val="120000"/>
              </a:lnSpc>
              <a:spcBef>
                <a:spcPts val="0"/>
              </a:spcBef>
              <a:spcAft>
                <a:spcPts val="0"/>
              </a:spcAft>
              <a:buClrTx/>
              <a:buSzTx/>
              <a:buFontTx/>
              <a:buNone/>
              <a:tabLst/>
              <a:defRPr sz="1800" b="0" i="0" u="none" strike="noStrike" cap="none" spc="0" baseline="0">
                <a:ln>
                  <a:noFill/>
                </a:ln>
                <a:solidFill>
                  <a:srgbClr val="000000"/>
                </a:solidFill>
                <a:uFillTx/>
                <a:latin typeface="Avenir Book"/>
                <a:ea typeface="Avenir Book"/>
                <a:cs typeface="Avenir Book"/>
                <a:sym typeface="Avenir Book"/>
              </a:defRPr>
            </a:lvl4pPr>
            <a:lvl5pPr marL="0" marR="0" indent="0" algn="l" defTabSz="821531" eaLnBrk="1" latinLnBrk="0" hangingPunct="1">
              <a:lnSpc>
                <a:spcPct val="120000"/>
              </a:lnSpc>
              <a:spcBef>
                <a:spcPts val="0"/>
              </a:spcBef>
              <a:spcAft>
                <a:spcPts val="0"/>
              </a:spcAft>
              <a:buClrTx/>
              <a:buSzTx/>
              <a:buFontTx/>
              <a:buNone/>
              <a:tabLst/>
              <a:defRPr sz="1800" b="0" i="0" u="none" strike="noStrike" cap="none" spc="0" baseline="0">
                <a:ln>
                  <a:noFill/>
                </a:ln>
                <a:solidFill>
                  <a:srgbClr val="000000"/>
                </a:solidFill>
                <a:uFillTx/>
                <a:latin typeface="Avenir Book"/>
                <a:ea typeface="Avenir Book"/>
                <a:cs typeface="Avenir Book"/>
                <a:sym typeface="Avenir Book"/>
              </a:defRPr>
            </a:lvl5pPr>
            <a:lvl6pPr marL="0" marR="0" indent="35560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6pPr>
            <a:lvl7pPr marL="0" marR="0" indent="71120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7pPr>
            <a:lvl8pPr marL="0" marR="0" indent="106680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8pPr>
            <a:lvl9pPr marL="0" marR="0" indent="142240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9pPr>
          </a:lstStyle>
          <a:p>
            <a:r>
              <a:rPr lang="en-US" sz="1400" b="1" dirty="0" smtClean="0"/>
              <a:t>:</a:t>
            </a:r>
          </a:p>
          <a:p>
            <a:endParaRPr lang="en-US" sz="1200" b="1" dirty="0" smtClean="0"/>
          </a:p>
          <a:p>
            <a:endParaRPr lang="en-US" sz="1200" dirty="0" smtClean="0"/>
          </a:p>
          <a:p>
            <a:endParaRPr lang="en-US" dirty="0" smtClean="0"/>
          </a:p>
          <a:p>
            <a:endParaRPr lang="en-US" sz="1200" dirty="0" smtClean="0"/>
          </a:p>
          <a:p>
            <a:r>
              <a:rPr lang="en-US" sz="1200" b="1" dirty="0" smtClean="0"/>
              <a:t> </a:t>
            </a:r>
          </a:p>
          <a:p>
            <a:pPr marL="109538" algn="just"/>
            <a:endParaRPr lang="en-US" sz="1200" dirty="0" smtClean="0"/>
          </a:p>
          <a:p>
            <a:pPr marL="109538" algn="just"/>
            <a:endParaRPr lang="en-US" sz="1200" dirty="0" smtClean="0"/>
          </a:p>
          <a:p>
            <a:pPr marL="109538" algn="just"/>
            <a:endParaRPr lang="en-US" sz="1200" dirty="0" smtClean="0"/>
          </a:p>
        </p:txBody>
      </p:sp>
      <p:sp>
        <p:nvSpPr>
          <p:cNvPr id="50" name="Rechteck 12"/>
          <p:cNvSpPr/>
          <p:nvPr/>
        </p:nvSpPr>
        <p:spPr>
          <a:xfrm>
            <a:off x="1275347" y="6081890"/>
            <a:ext cx="6018973" cy="1196926"/>
          </a:xfrm>
          <a:prstGeom prst="rect">
            <a:avLst/>
          </a:prstGeom>
          <a:solidFill>
            <a:schemeClr val="bg1"/>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rgbClr val="000000"/>
                </a:solidFill>
              </a:rPr>
              <a:t>Respondents question whether there is a shared European culture</a:t>
            </a:r>
            <a:endParaRPr lang="en-US" sz="2000" dirty="0">
              <a:solidFill>
                <a:srgbClr val="000000"/>
              </a:solidFill>
            </a:endParaRPr>
          </a:p>
        </p:txBody>
      </p:sp>
      <p:sp>
        <p:nvSpPr>
          <p:cNvPr id="51" name="Rechteck 13"/>
          <p:cNvSpPr/>
          <p:nvPr/>
        </p:nvSpPr>
        <p:spPr>
          <a:xfrm>
            <a:off x="4861105" y="8362849"/>
            <a:ext cx="5138558" cy="2028482"/>
          </a:xfrm>
          <a:prstGeom prst="rect">
            <a:avLst/>
          </a:prstGeom>
          <a:solidFill>
            <a:schemeClr val="bg1"/>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2000" dirty="0" smtClean="0">
              <a:solidFill>
                <a:srgbClr val="000000"/>
              </a:solidFill>
            </a:endParaRPr>
          </a:p>
          <a:p>
            <a:endParaRPr lang="en-US" sz="2000" dirty="0">
              <a:solidFill>
                <a:srgbClr val="000000"/>
              </a:solidFill>
            </a:endParaRPr>
          </a:p>
          <a:p>
            <a:r>
              <a:rPr lang="en-US" sz="2000" dirty="0" smtClean="0">
                <a:solidFill>
                  <a:srgbClr val="000000"/>
                </a:solidFill>
              </a:rPr>
              <a:t>On the other hand they assume some long shared history: exemplified by for example: historic sites from the Roman Empire </a:t>
            </a:r>
            <a:endParaRPr lang="en-US" sz="2000" dirty="0">
              <a:solidFill>
                <a:srgbClr val="000000"/>
              </a:solidFill>
            </a:endParaRPr>
          </a:p>
        </p:txBody>
      </p:sp>
      <p:sp>
        <p:nvSpPr>
          <p:cNvPr id="52" name="Rechteck 14"/>
          <p:cNvSpPr/>
          <p:nvPr/>
        </p:nvSpPr>
        <p:spPr>
          <a:xfrm>
            <a:off x="12755454" y="8529482"/>
            <a:ext cx="7267463" cy="2311288"/>
          </a:xfrm>
          <a:prstGeom prst="rect">
            <a:avLst/>
          </a:prstGeom>
          <a:solidFill>
            <a:schemeClr val="bg1"/>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000" dirty="0" smtClean="0">
                <a:solidFill>
                  <a:srgbClr val="000000"/>
                </a:solidFill>
              </a:rPr>
              <a:t>Also there are character traits distinguishing Europeans from </a:t>
            </a:r>
            <a:r>
              <a:rPr lang="en-US" sz="2000" b="1" dirty="0" smtClean="0">
                <a:solidFill>
                  <a:srgbClr val="000000"/>
                </a:solidFill>
              </a:rPr>
              <a:t>other cultures</a:t>
            </a:r>
            <a:r>
              <a:rPr lang="en-US" sz="2000" dirty="0" smtClean="0">
                <a:solidFill>
                  <a:srgbClr val="000000"/>
                </a:solidFill>
              </a:rPr>
              <a:t>:  more open minded and less superficial and nationalistic than Americans, more able to think independently than Chinese </a:t>
            </a:r>
            <a:endParaRPr lang="en-US" sz="2000" dirty="0">
              <a:solidFill>
                <a:srgbClr val="000000"/>
              </a:solidFill>
            </a:endParaRPr>
          </a:p>
        </p:txBody>
      </p:sp>
      <p:sp>
        <p:nvSpPr>
          <p:cNvPr id="53" name="Rechteck 15"/>
          <p:cNvSpPr/>
          <p:nvPr/>
        </p:nvSpPr>
        <p:spPr>
          <a:xfrm>
            <a:off x="3657600" y="7508851"/>
            <a:ext cx="5821230" cy="85399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000" i="1" dirty="0" smtClean="0">
                <a:solidFill>
                  <a:schemeClr val="bg1">
                    <a:lumMod val="50000"/>
                  </a:schemeClr>
                </a:solidFill>
              </a:rPr>
              <a:t>“Is there such a thing as a shared European culture? Europe is only a geographic thing?”</a:t>
            </a:r>
            <a:endParaRPr lang="en-US" sz="2000" i="1" dirty="0">
              <a:solidFill>
                <a:schemeClr val="bg1">
                  <a:lumMod val="50000"/>
                </a:schemeClr>
              </a:solidFill>
            </a:endParaRPr>
          </a:p>
        </p:txBody>
      </p:sp>
      <p:cxnSp>
        <p:nvCxnSpPr>
          <p:cNvPr id="54" name="Gewinkelte Verbindung 17"/>
          <p:cNvCxnSpPr/>
          <p:nvPr/>
        </p:nvCxnSpPr>
        <p:spPr>
          <a:xfrm rot="16200000" flipH="1">
            <a:off x="3743352" y="7382316"/>
            <a:ext cx="1224101" cy="1163567"/>
          </a:xfrm>
          <a:prstGeom prst="bentConnector2">
            <a:avLst/>
          </a:prstGeom>
        </p:spPr>
        <p:style>
          <a:lnRef idx="2">
            <a:schemeClr val="accent1"/>
          </a:lnRef>
          <a:fillRef idx="0">
            <a:schemeClr val="accent1"/>
          </a:fillRef>
          <a:effectRef idx="1">
            <a:schemeClr val="accent1"/>
          </a:effectRef>
          <a:fontRef idx="minor">
            <a:schemeClr val="tx1"/>
          </a:fontRef>
        </p:style>
      </p:cxnSp>
      <p:cxnSp>
        <p:nvCxnSpPr>
          <p:cNvPr id="55" name="Gerade Verbindung 22"/>
          <p:cNvCxnSpPr/>
          <p:nvPr/>
        </p:nvCxnSpPr>
        <p:spPr>
          <a:xfrm>
            <a:off x="10030580" y="9703600"/>
            <a:ext cx="2637882" cy="0"/>
          </a:xfrm>
          <a:prstGeom prst="line">
            <a:avLst/>
          </a:prstGeom>
        </p:spPr>
        <p:style>
          <a:lnRef idx="2">
            <a:schemeClr val="accent1"/>
          </a:lnRef>
          <a:fillRef idx="0">
            <a:schemeClr val="accent1"/>
          </a:fillRef>
          <a:effectRef idx="1">
            <a:schemeClr val="accent1"/>
          </a:effectRef>
          <a:fontRef idx="minor">
            <a:schemeClr val="tx1"/>
          </a:fontRef>
        </p:style>
      </p:cxnSp>
      <p:sp>
        <p:nvSpPr>
          <p:cNvPr id="56" name="Rechteck 24"/>
          <p:cNvSpPr/>
          <p:nvPr/>
        </p:nvSpPr>
        <p:spPr>
          <a:xfrm>
            <a:off x="7201285" y="3951048"/>
            <a:ext cx="5317398" cy="1937242"/>
          </a:xfrm>
          <a:prstGeom prst="rect">
            <a:avLst/>
          </a:prstGeom>
          <a:solidFill>
            <a:schemeClr val="bg1"/>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2000" dirty="0" smtClean="0">
              <a:solidFill>
                <a:srgbClr val="000000"/>
              </a:solidFill>
            </a:endParaRPr>
          </a:p>
          <a:p>
            <a:endParaRPr lang="en-US" sz="2000" dirty="0">
              <a:solidFill>
                <a:srgbClr val="000000"/>
              </a:solidFill>
            </a:endParaRPr>
          </a:p>
          <a:p>
            <a:r>
              <a:rPr lang="en-US" sz="2000" dirty="0" smtClean="0">
                <a:solidFill>
                  <a:srgbClr val="000000"/>
                </a:solidFill>
              </a:rPr>
              <a:t>On one hand national cultures appear to be very different within Europe – to the point where almost no similarities remain.</a:t>
            </a:r>
            <a:endParaRPr lang="en-US" sz="2000" dirty="0">
              <a:solidFill>
                <a:srgbClr val="000000"/>
              </a:solidFill>
            </a:endParaRPr>
          </a:p>
        </p:txBody>
      </p:sp>
      <p:sp>
        <p:nvSpPr>
          <p:cNvPr id="57" name="Rechteck 25"/>
          <p:cNvSpPr/>
          <p:nvPr/>
        </p:nvSpPr>
        <p:spPr>
          <a:xfrm>
            <a:off x="3203639" y="4162520"/>
            <a:ext cx="3881000" cy="85399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000" i="1" dirty="0" smtClean="0">
                <a:solidFill>
                  <a:schemeClr val="bg1">
                    <a:lumMod val="50000"/>
                  </a:schemeClr>
                </a:solidFill>
              </a:rPr>
              <a:t>“You can compare a Spaniard to someone from Latin America – but to a German? Never!”</a:t>
            </a:r>
            <a:endParaRPr lang="en-US" sz="2000" i="1" dirty="0">
              <a:solidFill>
                <a:schemeClr val="bg1">
                  <a:lumMod val="50000"/>
                </a:schemeClr>
              </a:solidFill>
            </a:endParaRPr>
          </a:p>
        </p:txBody>
      </p:sp>
      <p:cxnSp>
        <p:nvCxnSpPr>
          <p:cNvPr id="58" name="Gewinkelte Verbindung 26"/>
          <p:cNvCxnSpPr/>
          <p:nvPr/>
        </p:nvCxnSpPr>
        <p:spPr>
          <a:xfrm rot="5400000" flipH="1" flipV="1">
            <a:off x="6007461" y="4869660"/>
            <a:ext cx="655493" cy="1498862"/>
          </a:xfrm>
          <a:prstGeom prst="bentConnector2">
            <a:avLst/>
          </a:prstGeom>
        </p:spPr>
        <p:style>
          <a:lnRef idx="2">
            <a:schemeClr val="accent1"/>
          </a:lnRef>
          <a:fillRef idx="0">
            <a:schemeClr val="accent1"/>
          </a:fillRef>
          <a:effectRef idx="1">
            <a:schemeClr val="accent1"/>
          </a:effectRef>
          <a:fontRef idx="minor">
            <a:schemeClr val="tx1"/>
          </a:fontRef>
        </p:style>
      </p:cxnSp>
      <p:sp>
        <p:nvSpPr>
          <p:cNvPr id="59" name="Rechteck 32"/>
          <p:cNvSpPr/>
          <p:nvPr/>
        </p:nvSpPr>
        <p:spPr>
          <a:xfrm>
            <a:off x="14320929" y="4017132"/>
            <a:ext cx="5621081" cy="1805074"/>
          </a:xfrm>
          <a:prstGeom prst="rect">
            <a:avLst/>
          </a:prstGeom>
          <a:solidFill>
            <a:schemeClr val="bg1"/>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2000" dirty="0" smtClean="0">
              <a:solidFill>
                <a:srgbClr val="000000"/>
              </a:solidFill>
            </a:endParaRPr>
          </a:p>
          <a:p>
            <a:r>
              <a:rPr lang="en-US" sz="2000" dirty="0" smtClean="0">
                <a:solidFill>
                  <a:srgbClr val="000000"/>
                </a:solidFill>
              </a:rPr>
              <a:t>“European“ is then a label that doesn‘t convey enough information – as it doesn’t describe specific cultural characteristics.</a:t>
            </a:r>
            <a:endParaRPr lang="en-US" sz="2000" dirty="0">
              <a:solidFill>
                <a:srgbClr val="000000"/>
              </a:solidFill>
            </a:endParaRPr>
          </a:p>
        </p:txBody>
      </p:sp>
      <p:sp>
        <p:nvSpPr>
          <p:cNvPr id="60" name="Rechteck 33"/>
          <p:cNvSpPr/>
          <p:nvPr/>
        </p:nvSpPr>
        <p:spPr>
          <a:xfrm>
            <a:off x="15849076" y="6094312"/>
            <a:ext cx="4005590" cy="85399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100" i="1" dirty="0" smtClean="0">
                <a:solidFill>
                  <a:schemeClr val="bg1">
                    <a:lumMod val="50000"/>
                  </a:schemeClr>
                </a:solidFill>
              </a:rPr>
              <a:t>“</a:t>
            </a:r>
            <a:r>
              <a:rPr lang="en-US" sz="2000" i="1" dirty="0" smtClean="0">
                <a:solidFill>
                  <a:schemeClr val="bg1">
                    <a:lumMod val="50000"/>
                  </a:schemeClr>
                </a:solidFill>
              </a:rPr>
              <a:t>Europe is just not very informative!. It’s just a generic term</a:t>
            </a:r>
            <a:r>
              <a:rPr lang="en-US" sz="1100" i="1" dirty="0" smtClean="0">
                <a:solidFill>
                  <a:schemeClr val="bg1">
                    <a:lumMod val="50000"/>
                  </a:schemeClr>
                </a:solidFill>
              </a:rPr>
              <a:t>”</a:t>
            </a:r>
            <a:endParaRPr lang="en-US" sz="1100" i="1" dirty="0">
              <a:solidFill>
                <a:schemeClr val="bg1">
                  <a:lumMod val="50000"/>
                </a:schemeClr>
              </a:solidFill>
            </a:endParaRPr>
          </a:p>
        </p:txBody>
      </p:sp>
      <p:cxnSp>
        <p:nvCxnSpPr>
          <p:cNvPr id="61" name="Gerade Verbindung 35"/>
          <p:cNvCxnSpPr>
            <a:stCxn id="56" idx="3"/>
            <a:endCxn id="59" idx="1"/>
          </p:cNvCxnSpPr>
          <p:nvPr/>
        </p:nvCxnSpPr>
        <p:spPr>
          <a:xfrm>
            <a:off x="12518683" y="4919669"/>
            <a:ext cx="1802246"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95117108"/>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 xmlns:a16="http://schemas.microsoft.com/office/drawing/2014/main" id="{9A3C046A-B3F5-9A42-B408-759E55BE4BE7}"/>
              </a:ext>
            </a:extLst>
          </p:cNvPr>
          <p:cNvSpPr>
            <a:spLocks noGrp="1"/>
          </p:cNvSpPr>
          <p:nvPr>
            <p:ph type="body" sz="quarter" idx="15"/>
          </p:nvPr>
        </p:nvSpPr>
        <p:spPr>
          <a:xfrm>
            <a:off x="11806325" y="11874222"/>
            <a:ext cx="716050" cy="1160790"/>
          </a:xfrm>
        </p:spPr>
        <p:txBody>
          <a:bodyPr/>
          <a:lstStyle/>
          <a:p>
            <a:endParaRPr lang="fr-FR" dirty="0"/>
          </a:p>
        </p:txBody>
      </p:sp>
      <p:sp>
        <p:nvSpPr>
          <p:cNvPr id="5" name="Espace réservé du texte 4">
            <a:extLst>
              <a:ext uri="{FF2B5EF4-FFF2-40B4-BE49-F238E27FC236}">
                <a16:creationId xmlns="" xmlns:a16="http://schemas.microsoft.com/office/drawing/2014/main" id="{81AA34F7-61BD-DE46-A618-3EEE7C67794C}"/>
              </a:ext>
            </a:extLst>
          </p:cNvPr>
          <p:cNvSpPr>
            <a:spLocks noGrp="1"/>
          </p:cNvSpPr>
          <p:nvPr>
            <p:ph type="body" sz="quarter" idx="16"/>
          </p:nvPr>
        </p:nvSpPr>
        <p:spPr/>
        <p:txBody>
          <a:bodyPr/>
          <a:lstStyle/>
          <a:p>
            <a:endParaRPr lang="fr-FR" dirty="0"/>
          </a:p>
        </p:txBody>
      </p:sp>
      <p:sp>
        <p:nvSpPr>
          <p:cNvPr id="885"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34</a:t>
            </a:fld>
            <a:endParaRPr dirty="0"/>
          </a:p>
        </p:txBody>
      </p:sp>
      <p:sp>
        <p:nvSpPr>
          <p:cNvPr id="19" name="Espace réservé du texte 2">
            <a:extLst>
              <a:ext uri="{FF2B5EF4-FFF2-40B4-BE49-F238E27FC236}">
                <a16:creationId xmlns="" xmlns:a16="http://schemas.microsoft.com/office/drawing/2014/main" id="{AB3789C9-0B28-4640-961A-BE451E50B0EF}"/>
              </a:ext>
            </a:extLst>
          </p:cNvPr>
          <p:cNvSpPr>
            <a:spLocks noGrp="1"/>
          </p:cNvSpPr>
          <p:nvPr>
            <p:ph type="body" sz="quarter" idx="13"/>
          </p:nvPr>
        </p:nvSpPr>
        <p:spPr>
          <a:xfrm>
            <a:off x="1275347" y="1371590"/>
            <a:ext cx="19418969" cy="1171182"/>
          </a:xfrm>
        </p:spPr>
        <p:txBody>
          <a:bodyPr/>
          <a:lstStyle/>
          <a:p>
            <a:endParaRPr lang="fr-FR" dirty="0"/>
          </a:p>
        </p:txBody>
      </p:sp>
      <p:sp>
        <p:nvSpPr>
          <p:cNvPr id="20" name="Titre 1">
            <a:extLst>
              <a:ext uri="{FF2B5EF4-FFF2-40B4-BE49-F238E27FC236}">
                <a16:creationId xmlns="" xmlns:a16="http://schemas.microsoft.com/office/drawing/2014/main" id="{C3D392D1-BDA7-FA46-919D-428FD8FCC2D7}"/>
              </a:ext>
            </a:extLst>
          </p:cNvPr>
          <p:cNvSpPr>
            <a:spLocks noGrp="1"/>
          </p:cNvSpPr>
          <p:nvPr>
            <p:ph type="title"/>
          </p:nvPr>
        </p:nvSpPr>
        <p:spPr>
          <a:xfrm>
            <a:off x="1112884" y="1607107"/>
            <a:ext cx="18438641" cy="935665"/>
          </a:xfrm>
        </p:spPr>
        <p:txBody>
          <a:bodyPr/>
          <a:lstStyle/>
          <a:p>
            <a:r>
              <a:rPr lang="en-US" dirty="0">
                <a:solidFill>
                  <a:schemeClr val="bg1"/>
                </a:solidFill>
              </a:rPr>
              <a:t>Identity Construction: We Europeans – Projective Film Poster Exercise</a:t>
            </a:r>
          </a:p>
        </p:txBody>
      </p:sp>
      <p:sp>
        <p:nvSpPr>
          <p:cNvPr id="21" name="SuBTITLE GOES HERE">
            <a:extLst>
              <a:ext uri="{FF2B5EF4-FFF2-40B4-BE49-F238E27FC236}">
                <a16:creationId xmlns="" xmlns:a16="http://schemas.microsoft.com/office/drawing/2014/main" id="{35871DBC-935A-2347-A21E-2565A12C9458}"/>
              </a:ext>
            </a:extLst>
          </p:cNvPr>
          <p:cNvSpPr txBox="1">
            <a:spLocks noGrp="1"/>
          </p:cNvSpPr>
          <p:nvPr>
            <p:ph type="body" sz="quarter" idx="14"/>
          </p:nvPr>
        </p:nvSpPr>
        <p:spPr>
          <a:xfrm>
            <a:off x="4836344" y="747149"/>
            <a:ext cx="14711312" cy="371281"/>
          </a:xfrm>
          <a:prstGeom prst="rect">
            <a:avLst/>
          </a:prstGeom>
        </p:spPr>
        <p:txBody>
          <a:bodyPr/>
          <a:lstStyle/>
          <a:p>
            <a:r>
              <a:rPr lang="fr-FR" sz="2400" dirty="0" smtClean="0"/>
              <a:t>analyse détaillée</a:t>
            </a:r>
            <a:endParaRPr lang="fr-FR" sz="2400" dirty="0"/>
          </a:p>
        </p:txBody>
      </p:sp>
      <p:sp>
        <p:nvSpPr>
          <p:cNvPr id="9" name="ZoneTexte 8">
            <a:extLst>
              <a:ext uri="{FF2B5EF4-FFF2-40B4-BE49-F238E27FC236}">
                <a16:creationId xmlns="" xmlns:a16="http://schemas.microsoft.com/office/drawing/2014/main" id="{C9FA69AC-CE85-7143-AB32-6EDEC5829621}"/>
              </a:ext>
            </a:extLst>
          </p:cNvPr>
          <p:cNvSpPr txBox="1"/>
          <p:nvPr/>
        </p:nvSpPr>
        <p:spPr>
          <a:xfrm>
            <a:off x="897443" y="12362917"/>
            <a:ext cx="7218945" cy="7598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algn="l"/>
            <a:r>
              <a:rPr lang="fr-FR" sz="2000" dirty="0">
                <a:latin typeface="Avenir Next Ultra Light" panose="020B0203020202020204" pitchFamily="34" charset="77"/>
              </a:rPr>
              <a:t>Christophe Gervasi –  Rapport qualitatif  - Construire un Nous européen – Juillet 2021</a:t>
            </a:r>
          </a:p>
        </p:txBody>
      </p:sp>
      <p:pic>
        <p:nvPicPr>
          <p:cNvPr id="10" name="Image 9"/>
          <p:cNvPicPr>
            <a:picLocks noChangeAspect="1"/>
          </p:cNvPicPr>
          <p:nvPr/>
        </p:nvPicPr>
        <p:blipFill rotWithShape="1">
          <a:blip r:embed="rId2"/>
          <a:srcRect t="18883" b="18467"/>
          <a:stretch/>
        </p:blipFill>
        <p:spPr>
          <a:xfrm>
            <a:off x="19551526" y="500510"/>
            <a:ext cx="2143125" cy="1472669"/>
          </a:xfrm>
          <a:prstGeom prst="rect">
            <a:avLst/>
          </a:prstGeom>
        </p:spPr>
      </p:pic>
      <p:pic>
        <p:nvPicPr>
          <p:cNvPr id="11" name="Image 10"/>
          <p:cNvPicPr>
            <a:picLocks noChangeAspect="1"/>
          </p:cNvPicPr>
          <p:nvPr/>
        </p:nvPicPr>
        <p:blipFill>
          <a:blip r:embed="rId3"/>
          <a:stretch>
            <a:fillRect/>
          </a:stretch>
        </p:blipFill>
        <p:spPr>
          <a:xfrm>
            <a:off x="21704426" y="500510"/>
            <a:ext cx="2143125" cy="1472669"/>
          </a:xfrm>
          <a:prstGeom prst="rect">
            <a:avLst/>
          </a:prstGeom>
        </p:spPr>
      </p:pic>
      <p:sp>
        <p:nvSpPr>
          <p:cNvPr id="42" name="Inhaltsplatzhalter 2"/>
          <p:cNvSpPr txBox="1">
            <a:spLocks/>
          </p:cNvSpPr>
          <p:nvPr/>
        </p:nvSpPr>
        <p:spPr>
          <a:xfrm>
            <a:off x="3368842" y="2936489"/>
            <a:ext cx="16182684" cy="7079176"/>
          </a:xfrm>
          <a:prstGeom prst="rect">
            <a:avLst/>
          </a:prstGeom>
          <a:ln w="12700">
            <a:miter lim="400000"/>
          </a:ln>
          <a:extLst>
            <a:ext uri="{C572A759-6A51-4108-AA02-DFA0A04FC94B}">
              <ma14:wrappingTextBoxFlag xmlns:ma14="http://schemas.microsoft.com/office/mac/drawingml/2011/main" xmlns="" val="1"/>
            </a:ext>
          </a:extLst>
        </p:spPr>
        <p:txBody>
          <a:bodyPr lIns="0" tIns="0" rIns="0" bIns="0" numCol="2" spcCol="838574"/>
          <a:lstStyle>
            <a:lvl1pPr marL="0" marR="0" indent="0" algn="l" defTabSz="821531" eaLnBrk="1" latinLnBrk="0" hangingPunct="1">
              <a:lnSpc>
                <a:spcPct val="120000"/>
              </a:lnSpc>
              <a:spcBef>
                <a:spcPts val="0"/>
              </a:spcBef>
              <a:spcAft>
                <a:spcPts val="0"/>
              </a:spcAft>
              <a:buClrTx/>
              <a:buSzTx/>
              <a:buFontTx/>
              <a:buNone/>
              <a:tabLst/>
              <a:defRPr sz="1800" b="0" i="0" u="none" strike="noStrike" cap="none" spc="0" baseline="0">
                <a:ln>
                  <a:noFill/>
                </a:ln>
                <a:solidFill>
                  <a:srgbClr val="000000"/>
                </a:solidFill>
                <a:uFillTx/>
                <a:latin typeface="Avenir Book"/>
                <a:ea typeface="Avenir Book"/>
                <a:cs typeface="Avenir Book"/>
                <a:sym typeface="Avenir Book"/>
              </a:defRPr>
            </a:lvl1pPr>
            <a:lvl2pPr marL="0" marR="0" indent="0" algn="l" defTabSz="821531" eaLnBrk="1" latinLnBrk="0" hangingPunct="1">
              <a:lnSpc>
                <a:spcPct val="120000"/>
              </a:lnSpc>
              <a:spcBef>
                <a:spcPts val="0"/>
              </a:spcBef>
              <a:spcAft>
                <a:spcPts val="0"/>
              </a:spcAft>
              <a:buClrTx/>
              <a:buSzTx/>
              <a:buFontTx/>
              <a:buNone/>
              <a:tabLst/>
              <a:defRPr sz="1800" b="0" i="0" u="none" strike="noStrike" cap="none" spc="0" baseline="0">
                <a:ln>
                  <a:noFill/>
                </a:ln>
                <a:solidFill>
                  <a:srgbClr val="000000"/>
                </a:solidFill>
                <a:uFillTx/>
                <a:latin typeface="Avenir Book"/>
                <a:ea typeface="Avenir Book"/>
                <a:cs typeface="Avenir Book"/>
                <a:sym typeface="Avenir Book"/>
              </a:defRPr>
            </a:lvl2pPr>
            <a:lvl3pPr marL="0" marR="0" indent="0" algn="l" defTabSz="821531" eaLnBrk="1" latinLnBrk="0" hangingPunct="1">
              <a:lnSpc>
                <a:spcPct val="120000"/>
              </a:lnSpc>
              <a:spcBef>
                <a:spcPts val="0"/>
              </a:spcBef>
              <a:spcAft>
                <a:spcPts val="0"/>
              </a:spcAft>
              <a:buClrTx/>
              <a:buSzTx/>
              <a:buFontTx/>
              <a:buNone/>
              <a:tabLst/>
              <a:defRPr sz="1800" b="0" i="0" u="none" strike="noStrike" cap="none" spc="0" baseline="0">
                <a:ln>
                  <a:noFill/>
                </a:ln>
                <a:solidFill>
                  <a:srgbClr val="000000"/>
                </a:solidFill>
                <a:uFillTx/>
                <a:latin typeface="Avenir Book"/>
                <a:ea typeface="Avenir Book"/>
                <a:cs typeface="Avenir Book"/>
                <a:sym typeface="Avenir Book"/>
              </a:defRPr>
            </a:lvl3pPr>
            <a:lvl4pPr marL="0" marR="0" indent="0" algn="l" defTabSz="821531" eaLnBrk="1" latinLnBrk="0" hangingPunct="1">
              <a:lnSpc>
                <a:spcPct val="120000"/>
              </a:lnSpc>
              <a:spcBef>
                <a:spcPts val="0"/>
              </a:spcBef>
              <a:spcAft>
                <a:spcPts val="0"/>
              </a:spcAft>
              <a:buClrTx/>
              <a:buSzTx/>
              <a:buFontTx/>
              <a:buNone/>
              <a:tabLst/>
              <a:defRPr sz="1800" b="0" i="0" u="none" strike="noStrike" cap="none" spc="0" baseline="0">
                <a:ln>
                  <a:noFill/>
                </a:ln>
                <a:solidFill>
                  <a:srgbClr val="000000"/>
                </a:solidFill>
                <a:uFillTx/>
                <a:latin typeface="Avenir Book"/>
                <a:ea typeface="Avenir Book"/>
                <a:cs typeface="Avenir Book"/>
                <a:sym typeface="Avenir Book"/>
              </a:defRPr>
            </a:lvl4pPr>
            <a:lvl5pPr marL="0" marR="0" indent="0" algn="l" defTabSz="821531" eaLnBrk="1" latinLnBrk="0" hangingPunct="1">
              <a:lnSpc>
                <a:spcPct val="120000"/>
              </a:lnSpc>
              <a:spcBef>
                <a:spcPts val="0"/>
              </a:spcBef>
              <a:spcAft>
                <a:spcPts val="0"/>
              </a:spcAft>
              <a:buClrTx/>
              <a:buSzTx/>
              <a:buFontTx/>
              <a:buNone/>
              <a:tabLst/>
              <a:defRPr sz="1800" b="0" i="0" u="none" strike="noStrike" cap="none" spc="0" baseline="0">
                <a:ln>
                  <a:noFill/>
                </a:ln>
                <a:solidFill>
                  <a:srgbClr val="000000"/>
                </a:solidFill>
                <a:uFillTx/>
                <a:latin typeface="Avenir Book"/>
                <a:ea typeface="Avenir Book"/>
                <a:cs typeface="Avenir Book"/>
                <a:sym typeface="Avenir Book"/>
              </a:defRPr>
            </a:lvl5pPr>
            <a:lvl6pPr marL="0" marR="0" indent="35560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6pPr>
            <a:lvl7pPr marL="0" marR="0" indent="71120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7pPr>
            <a:lvl8pPr marL="0" marR="0" indent="106680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8pPr>
            <a:lvl9pPr marL="0" marR="0" indent="142240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9pPr>
          </a:lstStyle>
          <a:p>
            <a:pPr marL="109538" algn="just"/>
            <a:endParaRPr lang="en-US" sz="1200" dirty="0" smtClean="0"/>
          </a:p>
          <a:p>
            <a:pPr marL="109538" algn="just"/>
            <a:endParaRPr lang="en-US" sz="1200" dirty="0" smtClean="0"/>
          </a:p>
          <a:p>
            <a:pPr marL="109538" algn="just"/>
            <a:endParaRPr lang="en-US" sz="1200" dirty="0" smtClean="0"/>
          </a:p>
        </p:txBody>
      </p:sp>
      <p:sp>
        <p:nvSpPr>
          <p:cNvPr id="49" name="Inhaltsplatzhalter 2"/>
          <p:cNvSpPr txBox="1">
            <a:spLocks/>
          </p:cNvSpPr>
          <p:nvPr/>
        </p:nvSpPr>
        <p:spPr>
          <a:xfrm>
            <a:off x="3657600" y="3970156"/>
            <a:ext cx="12942733" cy="6909714"/>
          </a:xfrm>
          <a:prstGeom prst="rect">
            <a:avLst/>
          </a:prstGeom>
          <a:ln w="12700">
            <a:miter lim="400000"/>
          </a:ln>
          <a:extLst>
            <a:ext uri="{C572A759-6A51-4108-AA02-DFA0A04FC94B}">
              <ma14:wrappingTextBoxFlag xmlns:ma14="http://schemas.microsoft.com/office/mac/drawingml/2011/main" xmlns="" val="1"/>
            </a:ext>
          </a:extLst>
        </p:spPr>
        <p:txBody>
          <a:bodyPr lIns="0" tIns="0" rIns="0" bIns="0" numCol="2" spcCol="838574"/>
          <a:lstStyle>
            <a:lvl1pPr marL="0" marR="0" indent="0" algn="l" defTabSz="821531" eaLnBrk="1" latinLnBrk="0" hangingPunct="1">
              <a:lnSpc>
                <a:spcPct val="120000"/>
              </a:lnSpc>
              <a:spcBef>
                <a:spcPts val="0"/>
              </a:spcBef>
              <a:spcAft>
                <a:spcPts val="0"/>
              </a:spcAft>
              <a:buClrTx/>
              <a:buSzTx/>
              <a:buFontTx/>
              <a:buNone/>
              <a:tabLst/>
              <a:defRPr sz="1800" b="0" i="0" u="none" strike="noStrike" cap="none" spc="0" baseline="0">
                <a:ln>
                  <a:noFill/>
                </a:ln>
                <a:solidFill>
                  <a:srgbClr val="000000"/>
                </a:solidFill>
                <a:uFillTx/>
                <a:latin typeface="Avenir Book"/>
                <a:ea typeface="Avenir Book"/>
                <a:cs typeface="Avenir Book"/>
                <a:sym typeface="Avenir Book"/>
              </a:defRPr>
            </a:lvl1pPr>
            <a:lvl2pPr marL="0" marR="0" indent="0" algn="l" defTabSz="821531" eaLnBrk="1" latinLnBrk="0" hangingPunct="1">
              <a:lnSpc>
                <a:spcPct val="120000"/>
              </a:lnSpc>
              <a:spcBef>
                <a:spcPts val="0"/>
              </a:spcBef>
              <a:spcAft>
                <a:spcPts val="0"/>
              </a:spcAft>
              <a:buClrTx/>
              <a:buSzTx/>
              <a:buFontTx/>
              <a:buNone/>
              <a:tabLst/>
              <a:defRPr sz="1800" b="0" i="0" u="none" strike="noStrike" cap="none" spc="0" baseline="0">
                <a:ln>
                  <a:noFill/>
                </a:ln>
                <a:solidFill>
                  <a:srgbClr val="000000"/>
                </a:solidFill>
                <a:uFillTx/>
                <a:latin typeface="Avenir Book"/>
                <a:ea typeface="Avenir Book"/>
                <a:cs typeface="Avenir Book"/>
                <a:sym typeface="Avenir Book"/>
              </a:defRPr>
            </a:lvl2pPr>
            <a:lvl3pPr marL="0" marR="0" indent="0" algn="l" defTabSz="821531" eaLnBrk="1" latinLnBrk="0" hangingPunct="1">
              <a:lnSpc>
                <a:spcPct val="120000"/>
              </a:lnSpc>
              <a:spcBef>
                <a:spcPts val="0"/>
              </a:spcBef>
              <a:spcAft>
                <a:spcPts val="0"/>
              </a:spcAft>
              <a:buClrTx/>
              <a:buSzTx/>
              <a:buFontTx/>
              <a:buNone/>
              <a:tabLst/>
              <a:defRPr sz="1800" b="0" i="0" u="none" strike="noStrike" cap="none" spc="0" baseline="0">
                <a:ln>
                  <a:noFill/>
                </a:ln>
                <a:solidFill>
                  <a:srgbClr val="000000"/>
                </a:solidFill>
                <a:uFillTx/>
                <a:latin typeface="Avenir Book"/>
                <a:ea typeface="Avenir Book"/>
                <a:cs typeface="Avenir Book"/>
                <a:sym typeface="Avenir Book"/>
              </a:defRPr>
            </a:lvl3pPr>
            <a:lvl4pPr marL="0" marR="0" indent="0" algn="l" defTabSz="821531" eaLnBrk="1" latinLnBrk="0" hangingPunct="1">
              <a:lnSpc>
                <a:spcPct val="120000"/>
              </a:lnSpc>
              <a:spcBef>
                <a:spcPts val="0"/>
              </a:spcBef>
              <a:spcAft>
                <a:spcPts val="0"/>
              </a:spcAft>
              <a:buClrTx/>
              <a:buSzTx/>
              <a:buFontTx/>
              <a:buNone/>
              <a:tabLst/>
              <a:defRPr sz="1800" b="0" i="0" u="none" strike="noStrike" cap="none" spc="0" baseline="0">
                <a:ln>
                  <a:noFill/>
                </a:ln>
                <a:solidFill>
                  <a:srgbClr val="000000"/>
                </a:solidFill>
                <a:uFillTx/>
                <a:latin typeface="Avenir Book"/>
                <a:ea typeface="Avenir Book"/>
                <a:cs typeface="Avenir Book"/>
                <a:sym typeface="Avenir Book"/>
              </a:defRPr>
            </a:lvl4pPr>
            <a:lvl5pPr marL="0" marR="0" indent="0" algn="l" defTabSz="821531" eaLnBrk="1" latinLnBrk="0" hangingPunct="1">
              <a:lnSpc>
                <a:spcPct val="120000"/>
              </a:lnSpc>
              <a:spcBef>
                <a:spcPts val="0"/>
              </a:spcBef>
              <a:spcAft>
                <a:spcPts val="0"/>
              </a:spcAft>
              <a:buClrTx/>
              <a:buSzTx/>
              <a:buFontTx/>
              <a:buNone/>
              <a:tabLst/>
              <a:defRPr sz="1800" b="0" i="0" u="none" strike="noStrike" cap="none" spc="0" baseline="0">
                <a:ln>
                  <a:noFill/>
                </a:ln>
                <a:solidFill>
                  <a:srgbClr val="000000"/>
                </a:solidFill>
                <a:uFillTx/>
                <a:latin typeface="Avenir Book"/>
                <a:ea typeface="Avenir Book"/>
                <a:cs typeface="Avenir Book"/>
                <a:sym typeface="Avenir Book"/>
              </a:defRPr>
            </a:lvl5pPr>
            <a:lvl6pPr marL="0" marR="0" indent="35560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6pPr>
            <a:lvl7pPr marL="0" marR="0" indent="71120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7pPr>
            <a:lvl8pPr marL="0" marR="0" indent="106680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8pPr>
            <a:lvl9pPr marL="0" marR="0" indent="142240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9pPr>
          </a:lstStyle>
          <a:p>
            <a:r>
              <a:rPr lang="en-US" sz="1400" b="1" dirty="0" smtClean="0"/>
              <a:t>:</a:t>
            </a:r>
          </a:p>
          <a:p>
            <a:endParaRPr lang="en-US" sz="1200" b="1" dirty="0" smtClean="0"/>
          </a:p>
          <a:p>
            <a:endParaRPr lang="en-US" sz="1200" dirty="0" smtClean="0"/>
          </a:p>
          <a:p>
            <a:endParaRPr lang="en-US" dirty="0" smtClean="0"/>
          </a:p>
          <a:p>
            <a:endParaRPr lang="en-US" sz="1200" dirty="0" smtClean="0"/>
          </a:p>
          <a:p>
            <a:r>
              <a:rPr lang="en-US" sz="1200" b="1" dirty="0" smtClean="0"/>
              <a:t> </a:t>
            </a:r>
          </a:p>
          <a:p>
            <a:pPr marL="109538" algn="just"/>
            <a:endParaRPr lang="en-US" sz="1200" dirty="0" smtClean="0"/>
          </a:p>
          <a:p>
            <a:pPr marL="109538" algn="just"/>
            <a:endParaRPr lang="en-US" sz="1200" dirty="0" smtClean="0"/>
          </a:p>
          <a:p>
            <a:pPr marL="109538" algn="just"/>
            <a:endParaRPr lang="en-US" sz="1200" dirty="0" smtClean="0"/>
          </a:p>
        </p:txBody>
      </p:sp>
      <p:sp>
        <p:nvSpPr>
          <p:cNvPr id="30" name="Foliennummernplatzhalter 1"/>
          <p:cNvSpPr txBox="1">
            <a:spLocks noGrp="1"/>
          </p:cNvSpPr>
          <p:nvPr/>
        </p:nvSpPr>
        <p:spPr bwMode="auto">
          <a:xfrm>
            <a:off x="13634357" y="10572089"/>
            <a:ext cx="1905000" cy="25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a:solidFill>
                  <a:schemeClr val="tx1"/>
                </a:solidFill>
                <a:latin typeface="Arial" charset="0"/>
                <a:ea typeface="ＭＳ Ｐゴシック" pitchFamily="34" charset="-128"/>
              </a:defRPr>
            </a:lvl1pPr>
            <a:lvl2pPr marL="742950" indent="-285750">
              <a:defRPr sz="2300">
                <a:solidFill>
                  <a:schemeClr val="tx1"/>
                </a:solidFill>
                <a:latin typeface="Arial" charset="0"/>
                <a:ea typeface="ＭＳ Ｐゴシック" pitchFamily="34" charset="-128"/>
              </a:defRPr>
            </a:lvl2pPr>
            <a:lvl3pPr marL="1143000" indent="-228600">
              <a:defRPr sz="2300">
                <a:solidFill>
                  <a:schemeClr val="tx1"/>
                </a:solidFill>
                <a:latin typeface="Arial" charset="0"/>
                <a:ea typeface="ＭＳ Ｐゴシック" pitchFamily="34" charset="-128"/>
              </a:defRPr>
            </a:lvl3pPr>
            <a:lvl4pPr marL="1600200" indent="-228600">
              <a:defRPr sz="2300">
                <a:solidFill>
                  <a:schemeClr val="tx1"/>
                </a:solidFill>
                <a:latin typeface="Arial" charset="0"/>
                <a:ea typeface="ＭＳ Ｐゴシック" pitchFamily="34" charset="-128"/>
              </a:defRPr>
            </a:lvl4pPr>
            <a:lvl5pPr marL="2057400" indent="-228600">
              <a:defRPr sz="23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3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3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3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300">
                <a:solidFill>
                  <a:schemeClr val="tx1"/>
                </a:solidFill>
                <a:latin typeface="Arial" charset="0"/>
                <a:ea typeface="ＭＳ Ｐゴシック" pitchFamily="34" charset="-128"/>
              </a:defRPr>
            </a:lvl9pPr>
          </a:lstStyle>
          <a:p>
            <a:pPr algn="r" eaLnBrk="1" hangingPunct="1"/>
            <a:fld id="{B705F44E-51DA-4B3E-B9BF-287A371233B9}" type="slidenum">
              <a:rPr lang="en-GB" altLang="de-DE" sz="900"/>
              <a:pPr algn="r" eaLnBrk="1" hangingPunct="1"/>
              <a:t>34</a:t>
            </a:fld>
            <a:endParaRPr lang="en-GB" altLang="de-DE" sz="900" dirty="0"/>
          </a:p>
        </p:txBody>
      </p:sp>
      <p:sp>
        <p:nvSpPr>
          <p:cNvPr id="31" name="Inhaltsplatzhalter 2"/>
          <p:cNvSpPr txBox="1">
            <a:spLocks/>
          </p:cNvSpPr>
          <p:nvPr/>
        </p:nvSpPr>
        <p:spPr>
          <a:xfrm>
            <a:off x="10515600" y="3930949"/>
            <a:ext cx="13030677" cy="6266645"/>
          </a:xfrm>
          <a:prstGeom prst="rect">
            <a:avLst/>
          </a:prstGeom>
          <a:ln w="12700">
            <a:miter lim="400000"/>
          </a:ln>
          <a:extLst>
            <a:ext uri="{C572A759-6A51-4108-AA02-DFA0A04FC94B}">
              <ma14:wrappingTextBoxFlag xmlns:ma14="http://schemas.microsoft.com/office/mac/drawingml/2011/main" xmlns="" val="1"/>
            </a:ext>
          </a:extLst>
        </p:spPr>
        <p:txBody>
          <a:bodyPr lIns="0" tIns="0" rIns="0" bIns="0" numCol="2" spcCol="838574"/>
          <a:lstStyle>
            <a:lvl1pPr marL="0" marR="0" indent="0" algn="l" defTabSz="821531" eaLnBrk="1" latinLnBrk="0" hangingPunct="1">
              <a:lnSpc>
                <a:spcPct val="120000"/>
              </a:lnSpc>
              <a:spcBef>
                <a:spcPts val="0"/>
              </a:spcBef>
              <a:spcAft>
                <a:spcPts val="0"/>
              </a:spcAft>
              <a:buClrTx/>
              <a:buSzTx/>
              <a:buFontTx/>
              <a:buNone/>
              <a:tabLst/>
              <a:defRPr sz="1800" b="0" i="0" u="none" strike="noStrike" cap="none" spc="0" baseline="0">
                <a:ln>
                  <a:noFill/>
                </a:ln>
                <a:solidFill>
                  <a:srgbClr val="000000"/>
                </a:solidFill>
                <a:uFillTx/>
                <a:latin typeface="Avenir Book"/>
                <a:ea typeface="Avenir Book"/>
                <a:cs typeface="Avenir Book"/>
                <a:sym typeface="Avenir Book"/>
              </a:defRPr>
            </a:lvl1pPr>
            <a:lvl2pPr marL="0" marR="0" indent="0" algn="l" defTabSz="821531" eaLnBrk="1" latinLnBrk="0" hangingPunct="1">
              <a:lnSpc>
                <a:spcPct val="120000"/>
              </a:lnSpc>
              <a:spcBef>
                <a:spcPts val="0"/>
              </a:spcBef>
              <a:spcAft>
                <a:spcPts val="0"/>
              </a:spcAft>
              <a:buClrTx/>
              <a:buSzTx/>
              <a:buFontTx/>
              <a:buNone/>
              <a:tabLst/>
              <a:defRPr sz="1800" b="0" i="0" u="none" strike="noStrike" cap="none" spc="0" baseline="0">
                <a:ln>
                  <a:noFill/>
                </a:ln>
                <a:solidFill>
                  <a:srgbClr val="000000"/>
                </a:solidFill>
                <a:uFillTx/>
                <a:latin typeface="Avenir Book"/>
                <a:ea typeface="Avenir Book"/>
                <a:cs typeface="Avenir Book"/>
                <a:sym typeface="Avenir Book"/>
              </a:defRPr>
            </a:lvl2pPr>
            <a:lvl3pPr marL="0" marR="0" indent="0" algn="l" defTabSz="821531" eaLnBrk="1" latinLnBrk="0" hangingPunct="1">
              <a:lnSpc>
                <a:spcPct val="120000"/>
              </a:lnSpc>
              <a:spcBef>
                <a:spcPts val="0"/>
              </a:spcBef>
              <a:spcAft>
                <a:spcPts val="0"/>
              </a:spcAft>
              <a:buClrTx/>
              <a:buSzTx/>
              <a:buFontTx/>
              <a:buNone/>
              <a:tabLst/>
              <a:defRPr sz="1800" b="0" i="0" u="none" strike="noStrike" cap="none" spc="0" baseline="0">
                <a:ln>
                  <a:noFill/>
                </a:ln>
                <a:solidFill>
                  <a:srgbClr val="000000"/>
                </a:solidFill>
                <a:uFillTx/>
                <a:latin typeface="Avenir Book"/>
                <a:ea typeface="Avenir Book"/>
                <a:cs typeface="Avenir Book"/>
                <a:sym typeface="Avenir Book"/>
              </a:defRPr>
            </a:lvl3pPr>
            <a:lvl4pPr marL="0" marR="0" indent="0" algn="l" defTabSz="821531" eaLnBrk="1" latinLnBrk="0" hangingPunct="1">
              <a:lnSpc>
                <a:spcPct val="120000"/>
              </a:lnSpc>
              <a:spcBef>
                <a:spcPts val="0"/>
              </a:spcBef>
              <a:spcAft>
                <a:spcPts val="0"/>
              </a:spcAft>
              <a:buClrTx/>
              <a:buSzTx/>
              <a:buFontTx/>
              <a:buNone/>
              <a:tabLst/>
              <a:defRPr sz="1800" b="0" i="0" u="none" strike="noStrike" cap="none" spc="0" baseline="0">
                <a:ln>
                  <a:noFill/>
                </a:ln>
                <a:solidFill>
                  <a:srgbClr val="000000"/>
                </a:solidFill>
                <a:uFillTx/>
                <a:latin typeface="Avenir Book"/>
                <a:ea typeface="Avenir Book"/>
                <a:cs typeface="Avenir Book"/>
                <a:sym typeface="Avenir Book"/>
              </a:defRPr>
            </a:lvl4pPr>
            <a:lvl5pPr marL="0" marR="0" indent="0" algn="l" defTabSz="821531" eaLnBrk="1" latinLnBrk="0" hangingPunct="1">
              <a:lnSpc>
                <a:spcPct val="120000"/>
              </a:lnSpc>
              <a:spcBef>
                <a:spcPts val="0"/>
              </a:spcBef>
              <a:spcAft>
                <a:spcPts val="0"/>
              </a:spcAft>
              <a:buClrTx/>
              <a:buSzTx/>
              <a:buFontTx/>
              <a:buNone/>
              <a:tabLst/>
              <a:defRPr sz="1800" b="0" i="0" u="none" strike="noStrike" cap="none" spc="0" baseline="0">
                <a:ln>
                  <a:noFill/>
                </a:ln>
                <a:solidFill>
                  <a:srgbClr val="000000"/>
                </a:solidFill>
                <a:uFillTx/>
                <a:latin typeface="Avenir Book"/>
                <a:ea typeface="Avenir Book"/>
                <a:cs typeface="Avenir Book"/>
                <a:sym typeface="Avenir Book"/>
              </a:defRPr>
            </a:lvl5pPr>
            <a:lvl6pPr marL="0" marR="0" indent="35560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6pPr>
            <a:lvl7pPr marL="0" marR="0" indent="71120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7pPr>
            <a:lvl8pPr marL="0" marR="0" indent="106680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8pPr>
            <a:lvl9pPr marL="0" marR="0" indent="142240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9pPr>
          </a:lstStyle>
          <a:p>
            <a:r>
              <a:rPr lang="en-US" sz="2800" b="1" dirty="0" smtClean="0"/>
              <a:t>Faced with the task of creating a film poster for a hypothetical film called “We Europeans”, respondents come up with the following:</a:t>
            </a:r>
          </a:p>
          <a:p>
            <a:endParaRPr lang="en-US" sz="2800" b="1" dirty="0" smtClean="0"/>
          </a:p>
          <a:p>
            <a:r>
              <a:rPr lang="en-US" sz="2800" b="1" dirty="0" smtClean="0"/>
              <a:t>PICTURES/ MOTIVE</a:t>
            </a:r>
          </a:p>
          <a:p>
            <a:r>
              <a:rPr lang="en-US" sz="2800" dirty="0" smtClean="0"/>
              <a:t>Rainbow colors </a:t>
            </a:r>
          </a:p>
          <a:p>
            <a:r>
              <a:rPr lang="en-US" sz="2800" dirty="0" smtClean="0"/>
              <a:t>Pictures of lots of people </a:t>
            </a:r>
          </a:p>
          <a:p>
            <a:r>
              <a:rPr lang="en-US" sz="2800" dirty="0" smtClean="0"/>
              <a:t>Lots of colors – like on a Picasso picture – all to represent European cultural diversity</a:t>
            </a:r>
          </a:p>
          <a:p>
            <a:endParaRPr lang="en-US" sz="2800" dirty="0" smtClean="0"/>
          </a:p>
          <a:p>
            <a:endParaRPr lang="en-US" sz="2800" dirty="0" smtClean="0"/>
          </a:p>
          <a:p>
            <a:endParaRPr lang="en-US" sz="2800" dirty="0"/>
          </a:p>
          <a:p>
            <a:endParaRPr lang="en-US" sz="2800" dirty="0" smtClean="0"/>
          </a:p>
          <a:p>
            <a:endParaRPr lang="en-US" sz="2800" dirty="0"/>
          </a:p>
          <a:p>
            <a:endParaRPr lang="en-US" sz="2800" dirty="0" smtClean="0"/>
          </a:p>
          <a:p>
            <a:r>
              <a:rPr lang="en-US" sz="2800" b="1" dirty="0" smtClean="0"/>
              <a:t>TAGLINES</a:t>
            </a:r>
          </a:p>
          <a:p>
            <a:r>
              <a:rPr lang="en-US" sz="2800" dirty="0" smtClean="0"/>
              <a:t>A voyage into the unknown</a:t>
            </a:r>
          </a:p>
          <a:p>
            <a:r>
              <a:rPr lang="en-US" sz="2800" dirty="0" smtClean="0"/>
              <a:t>A search for identity</a:t>
            </a:r>
          </a:p>
          <a:p>
            <a:r>
              <a:rPr lang="en-US" sz="2800" dirty="0" smtClean="0"/>
              <a:t>The European Union – hard to control</a:t>
            </a:r>
          </a:p>
          <a:p>
            <a:r>
              <a:rPr lang="en-US" sz="2800" dirty="0" smtClean="0"/>
              <a:t>An integration project without end</a:t>
            </a:r>
          </a:p>
          <a:p>
            <a:endParaRPr lang="en-US" sz="2800" dirty="0" smtClean="0"/>
          </a:p>
          <a:p>
            <a:endParaRPr lang="en-US" sz="2800" dirty="0" smtClean="0"/>
          </a:p>
          <a:p>
            <a:endParaRPr lang="en-US" sz="2800" dirty="0" smtClean="0"/>
          </a:p>
          <a:p>
            <a:endParaRPr lang="en-US" sz="2800" dirty="0" smtClean="0"/>
          </a:p>
          <a:p>
            <a:r>
              <a:rPr lang="en-US" sz="2800" i="1" dirty="0" smtClean="0"/>
              <a:t>The picture shows a possible realization of these ideas.</a:t>
            </a:r>
          </a:p>
          <a:p>
            <a:endParaRPr lang="en-US" sz="1200" dirty="0" smtClean="0"/>
          </a:p>
          <a:p>
            <a:endParaRPr lang="en-US" sz="1200" b="1" dirty="0" smtClean="0"/>
          </a:p>
          <a:p>
            <a:endParaRPr lang="en-US" sz="1200" b="1" dirty="0" smtClean="0"/>
          </a:p>
          <a:p>
            <a:endParaRPr lang="en-US" sz="1200" b="1" dirty="0" smtClean="0"/>
          </a:p>
          <a:p>
            <a:endParaRPr lang="en-US" sz="1200" b="1" dirty="0" smtClean="0"/>
          </a:p>
          <a:p>
            <a:endParaRPr lang="en-US" sz="1200" b="1" dirty="0" smtClean="0"/>
          </a:p>
          <a:p>
            <a:endParaRPr lang="en-US" sz="1200" b="1" dirty="0" smtClean="0"/>
          </a:p>
          <a:p>
            <a:endParaRPr lang="en-US" sz="1200" dirty="0" smtClean="0"/>
          </a:p>
          <a:p>
            <a:endParaRPr lang="en-US" dirty="0" smtClean="0"/>
          </a:p>
          <a:p>
            <a:endParaRPr lang="en-US" sz="1200" dirty="0" smtClean="0"/>
          </a:p>
          <a:p>
            <a:r>
              <a:rPr lang="en-US" sz="1200" b="1" dirty="0" smtClean="0"/>
              <a:t> </a:t>
            </a:r>
          </a:p>
          <a:p>
            <a:pPr marL="109538" algn="just"/>
            <a:endParaRPr lang="en-US" sz="1200" dirty="0" smtClean="0"/>
          </a:p>
          <a:p>
            <a:pPr marL="109538" algn="just"/>
            <a:endParaRPr lang="en-US" sz="1200" dirty="0" smtClean="0"/>
          </a:p>
          <a:p>
            <a:pPr marL="109538" algn="just"/>
            <a:endParaRPr lang="en-US" sz="1200" dirty="0" smtClean="0"/>
          </a:p>
        </p:txBody>
      </p:sp>
      <p:pic>
        <p:nvPicPr>
          <p:cNvPr id="32" name="Bild 4" descr="screenshot_07.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71800" y="3167744"/>
            <a:ext cx="7093857" cy="8700230"/>
          </a:xfrm>
          <a:prstGeom prst="rect">
            <a:avLst/>
          </a:prstGeom>
        </p:spPr>
      </p:pic>
    </p:spTree>
    <p:extLst>
      <p:ext uri="{BB962C8B-B14F-4D97-AF65-F5344CB8AC3E}">
        <p14:creationId xmlns:p14="http://schemas.microsoft.com/office/powerpoint/2010/main" val="1236571012"/>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 xmlns:a16="http://schemas.microsoft.com/office/drawing/2014/main" id="{9A3C046A-B3F5-9A42-B408-759E55BE4BE7}"/>
              </a:ext>
            </a:extLst>
          </p:cNvPr>
          <p:cNvSpPr>
            <a:spLocks noGrp="1"/>
          </p:cNvSpPr>
          <p:nvPr>
            <p:ph type="body" sz="quarter" idx="15"/>
          </p:nvPr>
        </p:nvSpPr>
        <p:spPr>
          <a:xfrm>
            <a:off x="11806325" y="11874222"/>
            <a:ext cx="716050" cy="1160790"/>
          </a:xfrm>
        </p:spPr>
        <p:txBody>
          <a:bodyPr/>
          <a:lstStyle/>
          <a:p>
            <a:endParaRPr lang="fr-FR" dirty="0"/>
          </a:p>
        </p:txBody>
      </p:sp>
      <p:sp>
        <p:nvSpPr>
          <p:cNvPr id="5" name="Espace réservé du texte 4">
            <a:extLst>
              <a:ext uri="{FF2B5EF4-FFF2-40B4-BE49-F238E27FC236}">
                <a16:creationId xmlns="" xmlns:a16="http://schemas.microsoft.com/office/drawing/2014/main" id="{81AA34F7-61BD-DE46-A618-3EEE7C67794C}"/>
              </a:ext>
            </a:extLst>
          </p:cNvPr>
          <p:cNvSpPr>
            <a:spLocks noGrp="1"/>
          </p:cNvSpPr>
          <p:nvPr>
            <p:ph type="body" sz="quarter" idx="16"/>
          </p:nvPr>
        </p:nvSpPr>
        <p:spPr/>
        <p:txBody>
          <a:bodyPr/>
          <a:lstStyle/>
          <a:p>
            <a:endParaRPr lang="fr-FR" dirty="0"/>
          </a:p>
        </p:txBody>
      </p:sp>
      <p:sp>
        <p:nvSpPr>
          <p:cNvPr id="885"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35</a:t>
            </a:fld>
            <a:endParaRPr dirty="0"/>
          </a:p>
        </p:txBody>
      </p:sp>
      <p:sp>
        <p:nvSpPr>
          <p:cNvPr id="19" name="Espace réservé du texte 2">
            <a:extLst>
              <a:ext uri="{FF2B5EF4-FFF2-40B4-BE49-F238E27FC236}">
                <a16:creationId xmlns="" xmlns:a16="http://schemas.microsoft.com/office/drawing/2014/main" id="{AB3789C9-0B28-4640-961A-BE451E50B0EF}"/>
              </a:ext>
            </a:extLst>
          </p:cNvPr>
          <p:cNvSpPr>
            <a:spLocks noGrp="1"/>
          </p:cNvSpPr>
          <p:nvPr>
            <p:ph type="body" sz="quarter" idx="13"/>
          </p:nvPr>
        </p:nvSpPr>
        <p:spPr>
          <a:xfrm>
            <a:off x="1275347" y="1371590"/>
            <a:ext cx="19418969" cy="1171182"/>
          </a:xfrm>
        </p:spPr>
        <p:txBody>
          <a:bodyPr/>
          <a:lstStyle/>
          <a:p>
            <a:endParaRPr lang="fr-FR" dirty="0"/>
          </a:p>
        </p:txBody>
      </p:sp>
      <p:sp>
        <p:nvSpPr>
          <p:cNvPr id="20" name="Titre 1">
            <a:extLst>
              <a:ext uri="{FF2B5EF4-FFF2-40B4-BE49-F238E27FC236}">
                <a16:creationId xmlns="" xmlns:a16="http://schemas.microsoft.com/office/drawing/2014/main" id="{C3D392D1-BDA7-FA46-919D-428FD8FCC2D7}"/>
              </a:ext>
            </a:extLst>
          </p:cNvPr>
          <p:cNvSpPr>
            <a:spLocks noGrp="1"/>
          </p:cNvSpPr>
          <p:nvPr>
            <p:ph type="title"/>
          </p:nvPr>
        </p:nvSpPr>
        <p:spPr>
          <a:xfrm>
            <a:off x="1112884" y="1607107"/>
            <a:ext cx="18438641" cy="935665"/>
          </a:xfrm>
        </p:spPr>
        <p:txBody>
          <a:bodyPr/>
          <a:lstStyle/>
          <a:p>
            <a:r>
              <a:rPr lang="en-US" dirty="0">
                <a:solidFill>
                  <a:schemeClr val="bg1"/>
                </a:solidFill>
              </a:rPr>
              <a:t>Identity Construction: Different Levels of Identity</a:t>
            </a:r>
          </a:p>
        </p:txBody>
      </p:sp>
      <p:sp>
        <p:nvSpPr>
          <p:cNvPr id="21" name="SuBTITLE GOES HERE">
            <a:extLst>
              <a:ext uri="{FF2B5EF4-FFF2-40B4-BE49-F238E27FC236}">
                <a16:creationId xmlns="" xmlns:a16="http://schemas.microsoft.com/office/drawing/2014/main" id="{35871DBC-935A-2347-A21E-2565A12C9458}"/>
              </a:ext>
            </a:extLst>
          </p:cNvPr>
          <p:cNvSpPr txBox="1">
            <a:spLocks noGrp="1"/>
          </p:cNvSpPr>
          <p:nvPr>
            <p:ph type="body" sz="quarter" idx="14"/>
          </p:nvPr>
        </p:nvSpPr>
        <p:spPr>
          <a:xfrm>
            <a:off x="4836344" y="747149"/>
            <a:ext cx="14711312" cy="371281"/>
          </a:xfrm>
          <a:prstGeom prst="rect">
            <a:avLst/>
          </a:prstGeom>
        </p:spPr>
        <p:txBody>
          <a:bodyPr/>
          <a:lstStyle/>
          <a:p>
            <a:r>
              <a:rPr lang="fr-FR" sz="2400" dirty="0" smtClean="0"/>
              <a:t>analyse détaillée</a:t>
            </a:r>
            <a:endParaRPr lang="fr-FR" sz="2400" dirty="0"/>
          </a:p>
        </p:txBody>
      </p:sp>
      <p:sp>
        <p:nvSpPr>
          <p:cNvPr id="9" name="ZoneTexte 8">
            <a:extLst>
              <a:ext uri="{FF2B5EF4-FFF2-40B4-BE49-F238E27FC236}">
                <a16:creationId xmlns="" xmlns:a16="http://schemas.microsoft.com/office/drawing/2014/main" id="{C9FA69AC-CE85-7143-AB32-6EDEC5829621}"/>
              </a:ext>
            </a:extLst>
          </p:cNvPr>
          <p:cNvSpPr txBox="1"/>
          <p:nvPr/>
        </p:nvSpPr>
        <p:spPr>
          <a:xfrm>
            <a:off x="897443" y="12362917"/>
            <a:ext cx="7218945" cy="7598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algn="l"/>
            <a:r>
              <a:rPr lang="fr-FR" sz="2000" dirty="0">
                <a:latin typeface="Avenir Next Ultra Light" panose="020B0203020202020204" pitchFamily="34" charset="77"/>
              </a:rPr>
              <a:t>Christophe Gervasi –  Rapport qualitatif  - Construire un Nous européen – Juillet 2021</a:t>
            </a:r>
          </a:p>
        </p:txBody>
      </p:sp>
      <p:pic>
        <p:nvPicPr>
          <p:cNvPr id="10" name="Image 9"/>
          <p:cNvPicPr>
            <a:picLocks noChangeAspect="1"/>
          </p:cNvPicPr>
          <p:nvPr/>
        </p:nvPicPr>
        <p:blipFill rotWithShape="1">
          <a:blip r:embed="rId2"/>
          <a:srcRect t="18883" b="18467"/>
          <a:stretch/>
        </p:blipFill>
        <p:spPr>
          <a:xfrm>
            <a:off x="19551526" y="500510"/>
            <a:ext cx="2143125" cy="1472669"/>
          </a:xfrm>
          <a:prstGeom prst="rect">
            <a:avLst/>
          </a:prstGeom>
        </p:spPr>
      </p:pic>
      <p:pic>
        <p:nvPicPr>
          <p:cNvPr id="11" name="Image 10"/>
          <p:cNvPicPr>
            <a:picLocks noChangeAspect="1"/>
          </p:cNvPicPr>
          <p:nvPr/>
        </p:nvPicPr>
        <p:blipFill>
          <a:blip r:embed="rId3"/>
          <a:stretch>
            <a:fillRect/>
          </a:stretch>
        </p:blipFill>
        <p:spPr>
          <a:xfrm>
            <a:off x="21704426" y="500510"/>
            <a:ext cx="2143125" cy="1472669"/>
          </a:xfrm>
          <a:prstGeom prst="rect">
            <a:avLst/>
          </a:prstGeom>
        </p:spPr>
      </p:pic>
      <p:sp>
        <p:nvSpPr>
          <p:cNvPr id="42" name="Inhaltsplatzhalter 2"/>
          <p:cNvSpPr txBox="1">
            <a:spLocks/>
          </p:cNvSpPr>
          <p:nvPr/>
        </p:nvSpPr>
        <p:spPr>
          <a:xfrm>
            <a:off x="3368842" y="2936489"/>
            <a:ext cx="16182684" cy="7079176"/>
          </a:xfrm>
          <a:prstGeom prst="rect">
            <a:avLst/>
          </a:prstGeom>
          <a:ln w="12700">
            <a:miter lim="400000"/>
          </a:ln>
          <a:extLst>
            <a:ext uri="{C572A759-6A51-4108-AA02-DFA0A04FC94B}">
              <ma14:wrappingTextBoxFlag xmlns:ma14="http://schemas.microsoft.com/office/mac/drawingml/2011/main" xmlns="" val="1"/>
            </a:ext>
          </a:extLst>
        </p:spPr>
        <p:txBody>
          <a:bodyPr lIns="0" tIns="0" rIns="0" bIns="0" numCol="2" spcCol="838574"/>
          <a:lstStyle>
            <a:lvl1pPr marL="0" marR="0" indent="0" algn="l" defTabSz="821531" eaLnBrk="1" latinLnBrk="0" hangingPunct="1">
              <a:lnSpc>
                <a:spcPct val="120000"/>
              </a:lnSpc>
              <a:spcBef>
                <a:spcPts val="0"/>
              </a:spcBef>
              <a:spcAft>
                <a:spcPts val="0"/>
              </a:spcAft>
              <a:buClrTx/>
              <a:buSzTx/>
              <a:buFontTx/>
              <a:buNone/>
              <a:tabLst/>
              <a:defRPr sz="1800" b="0" i="0" u="none" strike="noStrike" cap="none" spc="0" baseline="0">
                <a:ln>
                  <a:noFill/>
                </a:ln>
                <a:solidFill>
                  <a:srgbClr val="000000"/>
                </a:solidFill>
                <a:uFillTx/>
                <a:latin typeface="Avenir Book"/>
                <a:ea typeface="Avenir Book"/>
                <a:cs typeface="Avenir Book"/>
                <a:sym typeface="Avenir Book"/>
              </a:defRPr>
            </a:lvl1pPr>
            <a:lvl2pPr marL="0" marR="0" indent="0" algn="l" defTabSz="821531" eaLnBrk="1" latinLnBrk="0" hangingPunct="1">
              <a:lnSpc>
                <a:spcPct val="120000"/>
              </a:lnSpc>
              <a:spcBef>
                <a:spcPts val="0"/>
              </a:spcBef>
              <a:spcAft>
                <a:spcPts val="0"/>
              </a:spcAft>
              <a:buClrTx/>
              <a:buSzTx/>
              <a:buFontTx/>
              <a:buNone/>
              <a:tabLst/>
              <a:defRPr sz="1800" b="0" i="0" u="none" strike="noStrike" cap="none" spc="0" baseline="0">
                <a:ln>
                  <a:noFill/>
                </a:ln>
                <a:solidFill>
                  <a:srgbClr val="000000"/>
                </a:solidFill>
                <a:uFillTx/>
                <a:latin typeface="Avenir Book"/>
                <a:ea typeface="Avenir Book"/>
                <a:cs typeface="Avenir Book"/>
                <a:sym typeface="Avenir Book"/>
              </a:defRPr>
            </a:lvl2pPr>
            <a:lvl3pPr marL="0" marR="0" indent="0" algn="l" defTabSz="821531" eaLnBrk="1" latinLnBrk="0" hangingPunct="1">
              <a:lnSpc>
                <a:spcPct val="120000"/>
              </a:lnSpc>
              <a:spcBef>
                <a:spcPts val="0"/>
              </a:spcBef>
              <a:spcAft>
                <a:spcPts val="0"/>
              </a:spcAft>
              <a:buClrTx/>
              <a:buSzTx/>
              <a:buFontTx/>
              <a:buNone/>
              <a:tabLst/>
              <a:defRPr sz="1800" b="0" i="0" u="none" strike="noStrike" cap="none" spc="0" baseline="0">
                <a:ln>
                  <a:noFill/>
                </a:ln>
                <a:solidFill>
                  <a:srgbClr val="000000"/>
                </a:solidFill>
                <a:uFillTx/>
                <a:latin typeface="Avenir Book"/>
                <a:ea typeface="Avenir Book"/>
                <a:cs typeface="Avenir Book"/>
                <a:sym typeface="Avenir Book"/>
              </a:defRPr>
            </a:lvl3pPr>
            <a:lvl4pPr marL="0" marR="0" indent="0" algn="l" defTabSz="821531" eaLnBrk="1" latinLnBrk="0" hangingPunct="1">
              <a:lnSpc>
                <a:spcPct val="120000"/>
              </a:lnSpc>
              <a:spcBef>
                <a:spcPts val="0"/>
              </a:spcBef>
              <a:spcAft>
                <a:spcPts val="0"/>
              </a:spcAft>
              <a:buClrTx/>
              <a:buSzTx/>
              <a:buFontTx/>
              <a:buNone/>
              <a:tabLst/>
              <a:defRPr sz="1800" b="0" i="0" u="none" strike="noStrike" cap="none" spc="0" baseline="0">
                <a:ln>
                  <a:noFill/>
                </a:ln>
                <a:solidFill>
                  <a:srgbClr val="000000"/>
                </a:solidFill>
                <a:uFillTx/>
                <a:latin typeface="Avenir Book"/>
                <a:ea typeface="Avenir Book"/>
                <a:cs typeface="Avenir Book"/>
                <a:sym typeface="Avenir Book"/>
              </a:defRPr>
            </a:lvl4pPr>
            <a:lvl5pPr marL="0" marR="0" indent="0" algn="l" defTabSz="821531" eaLnBrk="1" latinLnBrk="0" hangingPunct="1">
              <a:lnSpc>
                <a:spcPct val="120000"/>
              </a:lnSpc>
              <a:spcBef>
                <a:spcPts val="0"/>
              </a:spcBef>
              <a:spcAft>
                <a:spcPts val="0"/>
              </a:spcAft>
              <a:buClrTx/>
              <a:buSzTx/>
              <a:buFontTx/>
              <a:buNone/>
              <a:tabLst/>
              <a:defRPr sz="1800" b="0" i="0" u="none" strike="noStrike" cap="none" spc="0" baseline="0">
                <a:ln>
                  <a:noFill/>
                </a:ln>
                <a:solidFill>
                  <a:srgbClr val="000000"/>
                </a:solidFill>
                <a:uFillTx/>
                <a:latin typeface="Avenir Book"/>
                <a:ea typeface="Avenir Book"/>
                <a:cs typeface="Avenir Book"/>
                <a:sym typeface="Avenir Book"/>
              </a:defRPr>
            </a:lvl5pPr>
            <a:lvl6pPr marL="0" marR="0" indent="35560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6pPr>
            <a:lvl7pPr marL="0" marR="0" indent="71120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7pPr>
            <a:lvl8pPr marL="0" marR="0" indent="106680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8pPr>
            <a:lvl9pPr marL="0" marR="0" indent="142240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9pPr>
          </a:lstStyle>
          <a:p>
            <a:pPr marL="109538" algn="just"/>
            <a:endParaRPr lang="en-US" sz="1200" dirty="0" smtClean="0"/>
          </a:p>
          <a:p>
            <a:pPr marL="109538" algn="just"/>
            <a:endParaRPr lang="en-US" sz="1200" dirty="0" smtClean="0"/>
          </a:p>
          <a:p>
            <a:pPr marL="109538" algn="just"/>
            <a:endParaRPr lang="en-US" sz="1200" dirty="0" smtClean="0"/>
          </a:p>
        </p:txBody>
      </p:sp>
      <p:sp>
        <p:nvSpPr>
          <p:cNvPr id="49" name="Inhaltsplatzhalter 2"/>
          <p:cNvSpPr txBox="1">
            <a:spLocks/>
          </p:cNvSpPr>
          <p:nvPr/>
        </p:nvSpPr>
        <p:spPr>
          <a:xfrm>
            <a:off x="3860837" y="4459954"/>
            <a:ext cx="12942733" cy="6909714"/>
          </a:xfrm>
          <a:prstGeom prst="rect">
            <a:avLst/>
          </a:prstGeom>
          <a:ln w="12700">
            <a:miter lim="400000"/>
          </a:ln>
          <a:extLst>
            <a:ext uri="{C572A759-6A51-4108-AA02-DFA0A04FC94B}">
              <ma14:wrappingTextBoxFlag xmlns:ma14="http://schemas.microsoft.com/office/mac/drawingml/2011/main" xmlns="" val="1"/>
            </a:ext>
          </a:extLst>
        </p:spPr>
        <p:txBody>
          <a:bodyPr lIns="0" tIns="0" rIns="0" bIns="0" numCol="2" spcCol="838574"/>
          <a:lstStyle>
            <a:lvl1pPr marL="0" marR="0" indent="0" algn="l" defTabSz="821531" eaLnBrk="1" latinLnBrk="0" hangingPunct="1">
              <a:lnSpc>
                <a:spcPct val="120000"/>
              </a:lnSpc>
              <a:spcBef>
                <a:spcPts val="0"/>
              </a:spcBef>
              <a:spcAft>
                <a:spcPts val="0"/>
              </a:spcAft>
              <a:buClrTx/>
              <a:buSzTx/>
              <a:buFontTx/>
              <a:buNone/>
              <a:tabLst/>
              <a:defRPr sz="1800" b="0" i="0" u="none" strike="noStrike" cap="none" spc="0" baseline="0">
                <a:ln>
                  <a:noFill/>
                </a:ln>
                <a:solidFill>
                  <a:srgbClr val="000000"/>
                </a:solidFill>
                <a:uFillTx/>
                <a:latin typeface="Avenir Book"/>
                <a:ea typeface="Avenir Book"/>
                <a:cs typeface="Avenir Book"/>
                <a:sym typeface="Avenir Book"/>
              </a:defRPr>
            </a:lvl1pPr>
            <a:lvl2pPr marL="0" marR="0" indent="0" algn="l" defTabSz="821531" eaLnBrk="1" latinLnBrk="0" hangingPunct="1">
              <a:lnSpc>
                <a:spcPct val="120000"/>
              </a:lnSpc>
              <a:spcBef>
                <a:spcPts val="0"/>
              </a:spcBef>
              <a:spcAft>
                <a:spcPts val="0"/>
              </a:spcAft>
              <a:buClrTx/>
              <a:buSzTx/>
              <a:buFontTx/>
              <a:buNone/>
              <a:tabLst/>
              <a:defRPr sz="1800" b="0" i="0" u="none" strike="noStrike" cap="none" spc="0" baseline="0">
                <a:ln>
                  <a:noFill/>
                </a:ln>
                <a:solidFill>
                  <a:srgbClr val="000000"/>
                </a:solidFill>
                <a:uFillTx/>
                <a:latin typeface="Avenir Book"/>
                <a:ea typeface="Avenir Book"/>
                <a:cs typeface="Avenir Book"/>
                <a:sym typeface="Avenir Book"/>
              </a:defRPr>
            </a:lvl2pPr>
            <a:lvl3pPr marL="0" marR="0" indent="0" algn="l" defTabSz="821531" eaLnBrk="1" latinLnBrk="0" hangingPunct="1">
              <a:lnSpc>
                <a:spcPct val="120000"/>
              </a:lnSpc>
              <a:spcBef>
                <a:spcPts val="0"/>
              </a:spcBef>
              <a:spcAft>
                <a:spcPts val="0"/>
              </a:spcAft>
              <a:buClrTx/>
              <a:buSzTx/>
              <a:buFontTx/>
              <a:buNone/>
              <a:tabLst/>
              <a:defRPr sz="1800" b="0" i="0" u="none" strike="noStrike" cap="none" spc="0" baseline="0">
                <a:ln>
                  <a:noFill/>
                </a:ln>
                <a:solidFill>
                  <a:srgbClr val="000000"/>
                </a:solidFill>
                <a:uFillTx/>
                <a:latin typeface="Avenir Book"/>
                <a:ea typeface="Avenir Book"/>
                <a:cs typeface="Avenir Book"/>
                <a:sym typeface="Avenir Book"/>
              </a:defRPr>
            </a:lvl3pPr>
            <a:lvl4pPr marL="0" marR="0" indent="0" algn="l" defTabSz="821531" eaLnBrk="1" latinLnBrk="0" hangingPunct="1">
              <a:lnSpc>
                <a:spcPct val="120000"/>
              </a:lnSpc>
              <a:spcBef>
                <a:spcPts val="0"/>
              </a:spcBef>
              <a:spcAft>
                <a:spcPts val="0"/>
              </a:spcAft>
              <a:buClrTx/>
              <a:buSzTx/>
              <a:buFontTx/>
              <a:buNone/>
              <a:tabLst/>
              <a:defRPr sz="1800" b="0" i="0" u="none" strike="noStrike" cap="none" spc="0" baseline="0">
                <a:ln>
                  <a:noFill/>
                </a:ln>
                <a:solidFill>
                  <a:srgbClr val="000000"/>
                </a:solidFill>
                <a:uFillTx/>
                <a:latin typeface="Avenir Book"/>
                <a:ea typeface="Avenir Book"/>
                <a:cs typeface="Avenir Book"/>
                <a:sym typeface="Avenir Book"/>
              </a:defRPr>
            </a:lvl4pPr>
            <a:lvl5pPr marL="0" marR="0" indent="0" algn="l" defTabSz="821531" eaLnBrk="1" latinLnBrk="0" hangingPunct="1">
              <a:lnSpc>
                <a:spcPct val="120000"/>
              </a:lnSpc>
              <a:spcBef>
                <a:spcPts val="0"/>
              </a:spcBef>
              <a:spcAft>
                <a:spcPts val="0"/>
              </a:spcAft>
              <a:buClrTx/>
              <a:buSzTx/>
              <a:buFontTx/>
              <a:buNone/>
              <a:tabLst/>
              <a:defRPr sz="1800" b="0" i="0" u="none" strike="noStrike" cap="none" spc="0" baseline="0">
                <a:ln>
                  <a:noFill/>
                </a:ln>
                <a:solidFill>
                  <a:srgbClr val="000000"/>
                </a:solidFill>
                <a:uFillTx/>
                <a:latin typeface="Avenir Book"/>
                <a:ea typeface="Avenir Book"/>
                <a:cs typeface="Avenir Book"/>
                <a:sym typeface="Avenir Book"/>
              </a:defRPr>
            </a:lvl5pPr>
            <a:lvl6pPr marL="0" marR="0" indent="35560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6pPr>
            <a:lvl7pPr marL="0" marR="0" indent="71120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7pPr>
            <a:lvl8pPr marL="0" marR="0" indent="106680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8pPr>
            <a:lvl9pPr marL="0" marR="0" indent="142240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9pPr>
          </a:lstStyle>
          <a:p>
            <a:r>
              <a:rPr lang="en-US" sz="1400" b="1" dirty="0" smtClean="0"/>
              <a:t>:</a:t>
            </a:r>
          </a:p>
          <a:p>
            <a:endParaRPr lang="en-US" sz="1200" b="1" dirty="0" smtClean="0"/>
          </a:p>
          <a:p>
            <a:endParaRPr lang="en-US" sz="1200" dirty="0" smtClean="0"/>
          </a:p>
          <a:p>
            <a:endParaRPr lang="en-US" dirty="0" smtClean="0"/>
          </a:p>
          <a:p>
            <a:endParaRPr lang="en-US" sz="1200" dirty="0" smtClean="0"/>
          </a:p>
          <a:p>
            <a:r>
              <a:rPr lang="en-US" sz="1200" b="1" dirty="0" smtClean="0"/>
              <a:t> </a:t>
            </a:r>
          </a:p>
          <a:p>
            <a:pPr marL="109538" algn="just"/>
            <a:endParaRPr lang="en-US" sz="1200" dirty="0" smtClean="0"/>
          </a:p>
          <a:p>
            <a:pPr marL="109538" algn="just"/>
            <a:endParaRPr lang="en-US" sz="1200" dirty="0" smtClean="0"/>
          </a:p>
          <a:p>
            <a:pPr marL="109538" algn="just"/>
            <a:endParaRPr lang="en-US" sz="1200" dirty="0" smtClean="0"/>
          </a:p>
        </p:txBody>
      </p:sp>
      <p:pic>
        <p:nvPicPr>
          <p:cNvPr id="16" name="Bild 8" descr="screenshot_06.png"/>
          <p:cNvPicPr>
            <a:picLocks noChangeAspect="1"/>
          </p:cNvPicPr>
          <p:nvPr/>
        </p:nvPicPr>
        <p:blipFill>
          <a:blip r:embed="rId4">
            <a:grayscl/>
            <a:extLst>
              <a:ext uri="{28A0092B-C50C-407E-A947-70E740481C1C}">
                <a14:useLocalDpi xmlns:a14="http://schemas.microsoft.com/office/drawing/2010/main" val="0"/>
              </a:ext>
            </a:extLst>
          </a:blip>
          <a:stretch>
            <a:fillRect/>
          </a:stretch>
        </p:blipFill>
        <p:spPr>
          <a:xfrm>
            <a:off x="17830485" y="3453133"/>
            <a:ext cx="5421804" cy="8242544"/>
          </a:xfrm>
          <a:prstGeom prst="rect">
            <a:avLst/>
          </a:prstGeom>
        </p:spPr>
      </p:pic>
      <p:sp>
        <p:nvSpPr>
          <p:cNvPr id="17" name="Rechteck 34"/>
          <p:cNvSpPr/>
          <p:nvPr/>
        </p:nvSpPr>
        <p:spPr>
          <a:xfrm>
            <a:off x="17830485" y="3526971"/>
            <a:ext cx="6017066" cy="8168706"/>
          </a:xfrm>
          <a:prstGeom prst="rect">
            <a:avLst/>
          </a:prstGeom>
          <a:gradFill flip="none" rotWithShape="1">
            <a:gsLst>
              <a:gs pos="30000">
                <a:schemeClr val="bg1"/>
              </a:gs>
              <a:gs pos="100000">
                <a:srgbClr val="FFFFFF">
                  <a:alpha val="66000"/>
                </a:srgb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sz="1100" dirty="0">
              <a:solidFill>
                <a:schemeClr val="tx1"/>
              </a:solidFill>
              <a:latin typeface="Helvetica"/>
              <a:cs typeface="Helvetica"/>
            </a:endParaRPr>
          </a:p>
        </p:txBody>
      </p:sp>
      <p:sp>
        <p:nvSpPr>
          <p:cNvPr id="23" name="Inhaltsplatzhalter 2"/>
          <p:cNvSpPr txBox="1">
            <a:spLocks/>
          </p:cNvSpPr>
          <p:nvPr/>
        </p:nvSpPr>
        <p:spPr>
          <a:xfrm>
            <a:off x="1275348" y="3347107"/>
            <a:ext cx="28344682" cy="6974642"/>
          </a:xfrm>
          <a:prstGeom prst="rect">
            <a:avLst/>
          </a:prstGeom>
          <a:ln w="12700">
            <a:miter lim="400000"/>
          </a:ln>
          <a:extLst>
            <a:ext uri="{C572A759-6A51-4108-AA02-DFA0A04FC94B}">
              <ma14:wrappingTextBoxFlag xmlns:ma14="http://schemas.microsoft.com/office/mac/drawingml/2011/main" xmlns="" val="1"/>
            </a:ext>
          </a:extLst>
        </p:spPr>
        <p:txBody>
          <a:bodyPr lIns="0" tIns="0" rIns="0" bIns="0" numCol="2" spcCol="838574"/>
          <a:lstStyle>
            <a:lvl1pPr marL="0" marR="0" indent="0" algn="l" defTabSz="821531" eaLnBrk="1" latinLnBrk="0" hangingPunct="1">
              <a:lnSpc>
                <a:spcPct val="120000"/>
              </a:lnSpc>
              <a:spcBef>
                <a:spcPts val="0"/>
              </a:spcBef>
              <a:spcAft>
                <a:spcPts val="0"/>
              </a:spcAft>
              <a:buClrTx/>
              <a:buSzTx/>
              <a:buFontTx/>
              <a:buNone/>
              <a:tabLst/>
              <a:defRPr sz="1800" b="0" i="0" u="none" strike="noStrike" cap="none" spc="0" baseline="0">
                <a:ln>
                  <a:noFill/>
                </a:ln>
                <a:solidFill>
                  <a:srgbClr val="000000"/>
                </a:solidFill>
                <a:uFillTx/>
                <a:latin typeface="Avenir Book"/>
                <a:ea typeface="Avenir Book"/>
                <a:cs typeface="Avenir Book"/>
                <a:sym typeface="Avenir Book"/>
              </a:defRPr>
            </a:lvl1pPr>
            <a:lvl2pPr marL="0" marR="0" indent="0" algn="l" defTabSz="821531" eaLnBrk="1" latinLnBrk="0" hangingPunct="1">
              <a:lnSpc>
                <a:spcPct val="120000"/>
              </a:lnSpc>
              <a:spcBef>
                <a:spcPts val="0"/>
              </a:spcBef>
              <a:spcAft>
                <a:spcPts val="0"/>
              </a:spcAft>
              <a:buClrTx/>
              <a:buSzTx/>
              <a:buFontTx/>
              <a:buNone/>
              <a:tabLst/>
              <a:defRPr sz="1800" b="0" i="0" u="none" strike="noStrike" cap="none" spc="0" baseline="0">
                <a:ln>
                  <a:noFill/>
                </a:ln>
                <a:solidFill>
                  <a:srgbClr val="000000"/>
                </a:solidFill>
                <a:uFillTx/>
                <a:latin typeface="Avenir Book"/>
                <a:ea typeface="Avenir Book"/>
                <a:cs typeface="Avenir Book"/>
                <a:sym typeface="Avenir Book"/>
              </a:defRPr>
            </a:lvl2pPr>
            <a:lvl3pPr marL="0" marR="0" indent="0" algn="l" defTabSz="821531" eaLnBrk="1" latinLnBrk="0" hangingPunct="1">
              <a:lnSpc>
                <a:spcPct val="120000"/>
              </a:lnSpc>
              <a:spcBef>
                <a:spcPts val="0"/>
              </a:spcBef>
              <a:spcAft>
                <a:spcPts val="0"/>
              </a:spcAft>
              <a:buClrTx/>
              <a:buSzTx/>
              <a:buFontTx/>
              <a:buNone/>
              <a:tabLst/>
              <a:defRPr sz="1800" b="0" i="0" u="none" strike="noStrike" cap="none" spc="0" baseline="0">
                <a:ln>
                  <a:noFill/>
                </a:ln>
                <a:solidFill>
                  <a:srgbClr val="000000"/>
                </a:solidFill>
                <a:uFillTx/>
                <a:latin typeface="Avenir Book"/>
                <a:ea typeface="Avenir Book"/>
                <a:cs typeface="Avenir Book"/>
                <a:sym typeface="Avenir Book"/>
              </a:defRPr>
            </a:lvl3pPr>
            <a:lvl4pPr marL="0" marR="0" indent="0" algn="l" defTabSz="821531" eaLnBrk="1" latinLnBrk="0" hangingPunct="1">
              <a:lnSpc>
                <a:spcPct val="120000"/>
              </a:lnSpc>
              <a:spcBef>
                <a:spcPts val="0"/>
              </a:spcBef>
              <a:spcAft>
                <a:spcPts val="0"/>
              </a:spcAft>
              <a:buClrTx/>
              <a:buSzTx/>
              <a:buFontTx/>
              <a:buNone/>
              <a:tabLst/>
              <a:defRPr sz="1800" b="0" i="0" u="none" strike="noStrike" cap="none" spc="0" baseline="0">
                <a:ln>
                  <a:noFill/>
                </a:ln>
                <a:solidFill>
                  <a:srgbClr val="000000"/>
                </a:solidFill>
                <a:uFillTx/>
                <a:latin typeface="Avenir Book"/>
                <a:ea typeface="Avenir Book"/>
                <a:cs typeface="Avenir Book"/>
                <a:sym typeface="Avenir Book"/>
              </a:defRPr>
            </a:lvl4pPr>
            <a:lvl5pPr marL="0" marR="0" indent="0" algn="l" defTabSz="821531" eaLnBrk="1" latinLnBrk="0" hangingPunct="1">
              <a:lnSpc>
                <a:spcPct val="120000"/>
              </a:lnSpc>
              <a:spcBef>
                <a:spcPts val="0"/>
              </a:spcBef>
              <a:spcAft>
                <a:spcPts val="0"/>
              </a:spcAft>
              <a:buClrTx/>
              <a:buSzTx/>
              <a:buFontTx/>
              <a:buNone/>
              <a:tabLst/>
              <a:defRPr sz="1800" b="0" i="0" u="none" strike="noStrike" cap="none" spc="0" baseline="0">
                <a:ln>
                  <a:noFill/>
                </a:ln>
                <a:solidFill>
                  <a:srgbClr val="000000"/>
                </a:solidFill>
                <a:uFillTx/>
                <a:latin typeface="Avenir Book"/>
                <a:ea typeface="Avenir Book"/>
                <a:cs typeface="Avenir Book"/>
                <a:sym typeface="Avenir Book"/>
              </a:defRPr>
            </a:lvl5pPr>
            <a:lvl6pPr marL="0" marR="0" indent="35560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6pPr>
            <a:lvl7pPr marL="0" marR="0" indent="71120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7pPr>
            <a:lvl8pPr marL="0" marR="0" indent="106680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8pPr>
            <a:lvl9pPr marL="0" marR="0" indent="142240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9pPr>
          </a:lstStyle>
          <a:p>
            <a:r>
              <a:rPr lang="en-US" sz="2000" b="1" dirty="0" smtClean="0"/>
              <a:t>Respondents generally didn’t immediately identify as European – however with changing and in opposition to other identifiers context this label seemed suitable to them. However it is never enough to describe their individual identity.</a:t>
            </a:r>
          </a:p>
          <a:p>
            <a:endParaRPr lang="en-US" sz="2000" b="1" dirty="0" smtClean="0"/>
          </a:p>
          <a:p>
            <a:r>
              <a:rPr lang="en-US" sz="2000" b="1" dirty="0" smtClean="0"/>
              <a:t>Respondents identify as European in contexts that are far removed from Europe – e.g. when in non European countries or when contrasted with other cultures (e.g. as compared to Americans). When getting closer they feel better represented by </a:t>
            </a:r>
            <a:r>
              <a:rPr lang="en-US" sz="2000" b="1" dirty="0" smtClean="0"/>
              <a:t>identifying </a:t>
            </a:r>
            <a:r>
              <a:rPr lang="en-US" sz="2000" b="1" dirty="0" smtClean="0"/>
              <a:t>with national, regional and finally completely individual identities – as these categories are able to convey more specifics and are increasingly less generic than “European”.</a:t>
            </a:r>
          </a:p>
          <a:p>
            <a:endParaRPr lang="en-US" sz="1200" b="1" dirty="0" smtClean="0"/>
          </a:p>
          <a:p>
            <a:endParaRPr lang="en-US" sz="1200" b="1" dirty="0" smtClean="0"/>
          </a:p>
          <a:p>
            <a:endParaRPr lang="en-US" sz="1200" b="1" dirty="0" smtClean="0"/>
          </a:p>
          <a:p>
            <a:endParaRPr lang="en-US" sz="1200" dirty="0" smtClean="0"/>
          </a:p>
          <a:p>
            <a:endParaRPr lang="en-US" dirty="0" smtClean="0"/>
          </a:p>
          <a:p>
            <a:endParaRPr lang="en-US" sz="1200" dirty="0" smtClean="0"/>
          </a:p>
          <a:p>
            <a:r>
              <a:rPr lang="en-US" sz="1200" b="1" dirty="0" smtClean="0"/>
              <a:t> </a:t>
            </a:r>
          </a:p>
          <a:p>
            <a:pPr marL="109538" algn="just"/>
            <a:endParaRPr lang="en-US" sz="1200" dirty="0" smtClean="0"/>
          </a:p>
          <a:p>
            <a:pPr marL="109538" algn="just"/>
            <a:endParaRPr lang="en-US" sz="1200" dirty="0" smtClean="0"/>
          </a:p>
          <a:p>
            <a:pPr marL="109538" algn="just"/>
            <a:endParaRPr lang="en-US" sz="1200" dirty="0" smtClean="0"/>
          </a:p>
        </p:txBody>
      </p:sp>
      <p:sp>
        <p:nvSpPr>
          <p:cNvPr id="24" name="Pfeil nach links und rechts 3"/>
          <p:cNvSpPr/>
          <p:nvPr/>
        </p:nvSpPr>
        <p:spPr>
          <a:xfrm>
            <a:off x="5017147" y="9124367"/>
            <a:ext cx="12852055" cy="1876176"/>
          </a:xfrm>
          <a:prstGeom prst="leftRightArrow">
            <a:avLst/>
          </a:prstGeom>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rgbClr val="FFFFFF"/>
                </a:solidFill>
              </a:rPr>
              <a:t>Less superficial individual identify                                                                         More superficial individual identity</a:t>
            </a:r>
            <a:endParaRPr lang="en-US" sz="2000" dirty="0">
              <a:solidFill>
                <a:srgbClr val="FFFFFF"/>
              </a:solidFill>
            </a:endParaRPr>
          </a:p>
        </p:txBody>
      </p:sp>
      <p:sp>
        <p:nvSpPr>
          <p:cNvPr id="25" name="Rechteck 19"/>
          <p:cNvSpPr/>
          <p:nvPr/>
        </p:nvSpPr>
        <p:spPr>
          <a:xfrm>
            <a:off x="14200022" y="8678699"/>
            <a:ext cx="2034872" cy="815486"/>
          </a:xfrm>
          <a:prstGeom prst="rect">
            <a:avLst/>
          </a:prstGeom>
          <a:solidFill>
            <a:schemeClr val="bg1"/>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rgbClr val="000000"/>
                </a:solidFill>
              </a:rPr>
              <a:t>I‘m European</a:t>
            </a:r>
          </a:p>
        </p:txBody>
      </p:sp>
      <p:sp>
        <p:nvSpPr>
          <p:cNvPr id="26" name="Rechteck 20"/>
          <p:cNvSpPr/>
          <p:nvPr/>
        </p:nvSpPr>
        <p:spPr>
          <a:xfrm>
            <a:off x="11829994" y="8648448"/>
            <a:ext cx="2058952" cy="927681"/>
          </a:xfrm>
          <a:prstGeom prst="rect">
            <a:avLst/>
          </a:prstGeom>
          <a:solidFill>
            <a:schemeClr val="bg1"/>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rgbClr val="000000"/>
                </a:solidFill>
              </a:rPr>
              <a:t>I‘m German</a:t>
            </a:r>
          </a:p>
        </p:txBody>
      </p:sp>
      <p:sp>
        <p:nvSpPr>
          <p:cNvPr id="27" name="Rechteck 21"/>
          <p:cNvSpPr/>
          <p:nvPr/>
        </p:nvSpPr>
        <p:spPr>
          <a:xfrm>
            <a:off x="8950972" y="8529757"/>
            <a:ext cx="2387027" cy="1046371"/>
          </a:xfrm>
          <a:prstGeom prst="rect">
            <a:avLst/>
          </a:prstGeom>
          <a:solidFill>
            <a:schemeClr val="bg1"/>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rgbClr val="000000"/>
                </a:solidFill>
              </a:rPr>
              <a:t>I‘m from Region “x”/ was born in Region “x”</a:t>
            </a:r>
          </a:p>
        </p:txBody>
      </p:sp>
      <p:sp>
        <p:nvSpPr>
          <p:cNvPr id="28" name="Rechteck 23"/>
          <p:cNvSpPr/>
          <p:nvPr/>
        </p:nvSpPr>
        <p:spPr>
          <a:xfrm>
            <a:off x="6585819" y="8556861"/>
            <a:ext cx="1948593" cy="1019268"/>
          </a:xfrm>
          <a:prstGeom prst="rect">
            <a:avLst/>
          </a:prstGeom>
          <a:solidFill>
            <a:schemeClr val="bg1"/>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rgbClr val="000000"/>
                </a:solidFill>
              </a:rPr>
              <a:t>I work at “x“/ I like “y“</a:t>
            </a:r>
          </a:p>
        </p:txBody>
      </p:sp>
      <p:sp>
        <p:nvSpPr>
          <p:cNvPr id="29" name="Gleichschenkliges Dreieck 5"/>
          <p:cNvSpPr/>
          <p:nvPr/>
        </p:nvSpPr>
        <p:spPr>
          <a:xfrm>
            <a:off x="7002379" y="7914810"/>
            <a:ext cx="9384631" cy="642051"/>
          </a:xfrm>
          <a:prstGeom prst="triangle">
            <a:avLst/>
          </a:prstGeom>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rgbClr val="FFFFFF"/>
                </a:solidFill>
              </a:rPr>
              <a:t>As opposed to....</a:t>
            </a:r>
            <a:endParaRPr lang="en-US" sz="2000" dirty="0">
              <a:solidFill>
                <a:srgbClr val="FFFFFF"/>
              </a:solidFill>
            </a:endParaRPr>
          </a:p>
        </p:txBody>
      </p:sp>
      <p:sp>
        <p:nvSpPr>
          <p:cNvPr id="33" name="Rechteck 27"/>
          <p:cNvSpPr/>
          <p:nvPr/>
        </p:nvSpPr>
        <p:spPr>
          <a:xfrm>
            <a:off x="6015789" y="6720879"/>
            <a:ext cx="2150563" cy="963661"/>
          </a:xfrm>
          <a:prstGeom prst="rect">
            <a:avLst/>
          </a:prstGeom>
          <a:solidFill>
            <a:schemeClr val="bg1">
              <a:lumMod val="75000"/>
            </a:schemeClr>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rgbClr val="000000"/>
                </a:solidFill>
              </a:rPr>
              <a:t>I work at “z”...</a:t>
            </a:r>
            <a:endParaRPr lang="en-US" sz="2000" dirty="0">
              <a:solidFill>
                <a:srgbClr val="000000"/>
              </a:solidFill>
            </a:endParaRPr>
          </a:p>
        </p:txBody>
      </p:sp>
      <p:sp>
        <p:nvSpPr>
          <p:cNvPr id="34" name="Rechteck 28"/>
          <p:cNvSpPr/>
          <p:nvPr/>
        </p:nvSpPr>
        <p:spPr>
          <a:xfrm>
            <a:off x="8774015" y="6715048"/>
            <a:ext cx="1977826" cy="959700"/>
          </a:xfrm>
          <a:prstGeom prst="rect">
            <a:avLst/>
          </a:prstGeom>
          <a:solidFill>
            <a:schemeClr val="bg1">
              <a:lumMod val="75000"/>
            </a:schemeClr>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rgbClr val="000000"/>
                </a:solidFill>
              </a:rPr>
              <a:t>From Region “z”...</a:t>
            </a:r>
            <a:endParaRPr lang="en-US" sz="2000" dirty="0">
              <a:solidFill>
                <a:srgbClr val="000000"/>
              </a:solidFill>
            </a:endParaRPr>
          </a:p>
        </p:txBody>
      </p:sp>
      <p:sp>
        <p:nvSpPr>
          <p:cNvPr id="35" name="Rechteck 29"/>
          <p:cNvSpPr/>
          <p:nvPr/>
        </p:nvSpPr>
        <p:spPr>
          <a:xfrm>
            <a:off x="11456344" y="6722859"/>
            <a:ext cx="2494888" cy="959700"/>
          </a:xfrm>
          <a:prstGeom prst="rect">
            <a:avLst/>
          </a:prstGeom>
          <a:solidFill>
            <a:schemeClr val="bg1">
              <a:lumMod val="75000"/>
            </a:schemeClr>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rgbClr val="000000"/>
                </a:solidFill>
              </a:rPr>
              <a:t>I‘m French, Polish....</a:t>
            </a:r>
            <a:endParaRPr lang="en-US" sz="2000" dirty="0">
              <a:solidFill>
                <a:srgbClr val="000000"/>
              </a:solidFill>
            </a:endParaRPr>
          </a:p>
        </p:txBody>
      </p:sp>
      <p:sp>
        <p:nvSpPr>
          <p:cNvPr id="36" name="Rechteck 30"/>
          <p:cNvSpPr/>
          <p:nvPr/>
        </p:nvSpPr>
        <p:spPr>
          <a:xfrm>
            <a:off x="14546494" y="6715048"/>
            <a:ext cx="2257076" cy="986804"/>
          </a:xfrm>
          <a:prstGeom prst="rect">
            <a:avLst/>
          </a:prstGeom>
          <a:solidFill>
            <a:schemeClr val="bg1">
              <a:lumMod val="75000"/>
            </a:schemeClr>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rgbClr val="000000"/>
                </a:solidFill>
              </a:rPr>
              <a:t>I‘m American, Chinese...</a:t>
            </a:r>
            <a:endParaRPr lang="en-US" sz="2000" dirty="0">
              <a:solidFill>
                <a:srgbClr val="000000"/>
              </a:solidFill>
            </a:endParaRPr>
          </a:p>
        </p:txBody>
      </p:sp>
      <p:sp>
        <p:nvSpPr>
          <p:cNvPr id="37" name="Rechteck 31"/>
          <p:cNvSpPr/>
          <p:nvPr/>
        </p:nvSpPr>
        <p:spPr>
          <a:xfrm>
            <a:off x="3335055" y="11029972"/>
            <a:ext cx="15472296" cy="85399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000" i="1" dirty="0" smtClean="0">
                <a:solidFill>
                  <a:schemeClr val="bg1">
                    <a:lumMod val="50000"/>
                  </a:schemeClr>
                </a:solidFill>
              </a:rPr>
              <a:t>“It depends on the radius. When I’m in Europe I’ll definitely be German. When I was in South Africa it’s possible that I’d say I’m an European. That’s enough fro them, they don’t want to know whether I’m from Germany, Denmark or the Netherlands</a:t>
            </a:r>
            <a:r>
              <a:rPr lang="is-IS" sz="1100" i="1" dirty="0" smtClean="0">
                <a:solidFill>
                  <a:schemeClr val="bg1">
                    <a:lumMod val="50000"/>
                  </a:schemeClr>
                </a:solidFill>
              </a:rPr>
              <a:t>…</a:t>
            </a:r>
            <a:r>
              <a:rPr lang="en-US" sz="1100" i="1" dirty="0" smtClean="0">
                <a:solidFill>
                  <a:schemeClr val="bg1">
                    <a:lumMod val="50000"/>
                  </a:schemeClr>
                </a:solidFill>
              </a:rPr>
              <a:t>”</a:t>
            </a:r>
            <a:endParaRPr lang="en-US" sz="1100" i="1" dirty="0">
              <a:solidFill>
                <a:schemeClr val="bg1">
                  <a:lumMod val="50000"/>
                </a:schemeClr>
              </a:solidFill>
            </a:endParaRPr>
          </a:p>
        </p:txBody>
      </p:sp>
    </p:spTree>
    <p:extLst>
      <p:ext uri="{BB962C8B-B14F-4D97-AF65-F5344CB8AC3E}">
        <p14:creationId xmlns:p14="http://schemas.microsoft.com/office/powerpoint/2010/main" val="1701523505"/>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8" name="Image"/>
          <p:cNvPicPr>
            <a:picLocks noGrp="1"/>
          </p:cNvPicPr>
          <p:nvPr>
            <p:ph type="pic" idx="13"/>
          </p:nvPr>
        </p:nvPicPr>
        <p:blipFill>
          <a:blip r:embed="rId2">
            <a:extLst>
              <a:ext uri="{28A0092B-C50C-407E-A947-70E740481C1C}">
                <a14:useLocalDpi xmlns:a14="http://schemas.microsoft.com/office/drawing/2010/main" val="0"/>
              </a:ext>
            </a:extLst>
          </a:blip>
          <a:srcRect/>
          <a:stretch/>
        </p:blipFill>
        <p:spPr>
          <a:xfrm>
            <a:off x="585216" y="520515"/>
            <a:ext cx="23262335" cy="4372190"/>
          </a:xfrm>
          <a:custGeom>
            <a:avLst/>
            <a:gdLst/>
            <a:ahLst/>
            <a:cxnLst>
              <a:cxn ang="0">
                <a:pos x="wd2" y="hd2"/>
              </a:cxn>
              <a:cxn ang="5400000">
                <a:pos x="wd2" y="hd2"/>
              </a:cxn>
              <a:cxn ang="10800000">
                <a:pos x="wd2" y="hd2"/>
              </a:cxn>
              <a:cxn ang="16200000">
                <a:pos x="wd2" y="hd2"/>
              </a:cxn>
            </a:cxnLst>
            <a:rect l="0" t="0" r="r" b="b"/>
            <a:pathLst>
              <a:path w="21600" h="21599" extrusionOk="0">
                <a:moveTo>
                  <a:pt x="0" y="0"/>
                </a:moveTo>
                <a:lnTo>
                  <a:pt x="3" y="21532"/>
                </a:lnTo>
                <a:cubicBezTo>
                  <a:pt x="112" y="21536"/>
                  <a:pt x="220" y="21544"/>
                  <a:pt x="328" y="21555"/>
                </a:cubicBezTo>
                <a:cubicBezTo>
                  <a:pt x="430" y="21565"/>
                  <a:pt x="525" y="21589"/>
                  <a:pt x="627" y="21592"/>
                </a:cubicBezTo>
                <a:cubicBezTo>
                  <a:pt x="818" y="21600"/>
                  <a:pt x="1011" y="21600"/>
                  <a:pt x="1203" y="21599"/>
                </a:cubicBezTo>
                <a:cubicBezTo>
                  <a:pt x="1272" y="21599"/>
                  <a:pt x="1341" y="21584"/>
                  <a:pt x="1411" y="21583"/>
                </a:cubicBezTo>
                <a:cubicBezTo>
                  <a:pt x="1585" y="21580"/>
                  <a:pt x="1762" y="21587"/>
                  <a:pt x="1934" y="21579"/>
                </a:cubicBezTo>
                <a:cubicBezTo>
                  <a:pt x="2288" y="21563"/>
                  <a:pt x="2639" y="21555"/>
                  <a:pt x="2996" y="21565"/>
                </a:cubicBezTo>
                <a:cubicBezTo>
                  <a:pt x="3222" y="21571"/>
                  <a:pt x="3454" y="21593"/>
                  <a:pt x="3680" y="21553"/>
                </a:cubicBezTo>
                <a:cubicBezTo>
                  <a:pt x="3776" y="21537"/>
                  <a:pt x="3887" y="21525"/>
                  <a:pt x="3990" y="21525"/>
                </a:cubicBezTo>
                <a:cubicBezTo>
                  <a:pt x="4155" y="21527"/>
                  <a:pt x="4319" y="21488"/>
                  <a:pt x="4493" y="21542"/>
                </a:cubicBezTo>
                <a:cubicBezTo>
                  <a:pt x="4586" y="21570"/>
                  <a:pt x="4760" y="21556"/>
                  <a:pt x="4895" y="21561"/>
                </a:cubicBezTo>
                <a:cubicBezTo>
                  <a:pt x="4893" y="21559"/>
                  <a:pt x="4890" y="21557"/>
                  <a:pt x="4888" y="21555"/>
                </a:cubicBezTo>
                <a:cubicBezTo>
                  <a:pt x="4885" y="21552"/>
                  <a:pt x="4882" y="21551"/>
                  <a:pt x="4880" y="21548"/>
                </a:cubicBezTo>
                <a:cubicBezTo>
                  <a:pt x="4931" y="21546"/>
                  <a:pt x="4979" y="21542"/>
                  <a:pt x="5026" y="21540"/>
                </a:cubicBezTo>
                <a:cubicBezTo>
                  <a:pt x="5199" y="21535"/>
                  <a:pt x="5384" y="21512"/>
                  <a:pt x="5541" y="21530"/>
                </a:cubicBezTo>
                <a:cubicBezTo>
                  <a:pt x="5735" y="21553"/>
                  <a:pt x="5857" y="21520"/>
                  <a:pt x="5987" y="21491"/>
                </a:cubicBezTo>
                <a:cubicBezTo>
                  <a:pt x="5897" y="21477"/>
                  <a:pt x="5806" y="21463"/>
                  <a:pt x="5714" y="21449"/>
                </a:cubicBezTo>
                <a:cubicBezTo>
                  <a:pt x="5658" y="21440"/>
                  <a:pt x="5599" y="21434"/>
                  <a:pt x="5547" y="21423"/>
                </a:cubicBezTo>
                <a:cubicBezTo>
                  <a:pt x="5485" y="21409"/>
                  <a:pt x="5428" y="21391"/>
                  <a:pt x="5369" y="21375"/>
                </a:cubicBezTo>
                <a:cubicBezTo>
                  <a:pt x="5361" y="21373"/>
                  <a:pt x="5352" y="21371"/>
                  <a:pt x="5343" y="21369"/>
                </a:cubicBezTo>
                <a:cubicBezTo>
                  <a:pt x="5488" y="21380"/>
                  <a:pt x="5654" y="21330"/>
                  <a:pt x="5779" y="21393"/>
                </a:cubicBezTo>
                <a:cubicBezTo>
                  <a:pt x="5785" y="21397"/>
                  <a:pt x="5829" y="21392"/>
                  <a:pt x="5852" y="21387"/>
                </a:cubicBezTo>
                <a:cubicBezTo>
                  <a:pt x="5875" y="21381"/>
                  <a:pt x="5893" y="21366"/>
                  <a:pt x="5914" y="21365"/>
                </a:cubicBezTo>
                <a:cubicBezTo>
                  <a:pt x="6028" y="21363"/>
                  <a:pt x="6143" y="21364"/>
                  <a:pt x="6257" y="21362"/>
                </a:cubicBezTo>
                <a:cubicBezTo>
                  <a:pt x="6365" y="21360"/>
                  <a:pt x="6486" y="21374"/>
                  <a:pt x="6584" y="21326"/>
                </a:cubicBezTo>
                <a:cubicBezTo>
                  <a:pt x="6555" y="21320"/>
                  <a:pt x="6529" y="21314"/>
                  <a:pt x="6505" y="21308"/>
                </a:cubicBezTo>
                <a:cubicBezTo>
                  <a:pt x="6480" y="21303"/>
                  <a:pt x="6457" y="21297"/>
                  <a:pt x="6434" y="21292"/>
                </a:cubicBezTo>
                <a:cubicBezTo>
                  <a:pt x="6433" y="21289"/>
                  <a:pt x="6433" y="21286"/>
                  <a:pt x="6432" y="21284"/>
                </a:cubicBezTo>
                <a:cubicBezTo>
                  <a:pt x="6432" y="21281"/>
                  <a:pt x="6431" y="21278"/>
                  <a:pt x="6431" y="21276"/>
                </a:cubicBezTo>
                <a:cubicBezTo>
                  <a:pt x="6567" y="21269"/>
                  <a:pt x="6705" y="21267"/>
                  <a:pt x="6837" y="21254"/>
                </a:cubicBezTo>
                <a:cubicBezTo>
                  <a:pt x="6997" y="21239"/>
                  <a:pt x="7165" y="21265"/>
                  <a:pt x="7325" y="21228"/>
                </a:cubicBezTo>
                <a:cubicBezTo>
                  <a:pt x="7410" y="21209"/>
                  <a:pt x="7533" y="21218"/>
                  <a:pt x="7639" y="21213"/>
                </a:cubicBezTo>
                <a:cubicBezTo>
                  <a:pt x="7640" y="21215"/>
                  <a:pt x="7641" y="21215"/>
                  <a:pt x="7642" y="21217"/>
                </a:cubicBezTo>
                <a:cubicBezTo>
                  <a:pt x="7642" y="21218"/>
                  <a:pt x="7643" y="21220"/>
                  <a:pt x="7644" y="21222"/>
                </a:cubicBezTo>
                <a:cubicBezTo>
                  <a:pt x="7622" y="21227"/>
                  <a:pt x="7600" y="21231"/>
                  <a:pt x="7578" y="21236"/>
                </a:cubicBezTo>
                <a:cubicBezTo>
                  <a:pt x="7556" y="21242"/>
                  <a:pt x="7534" y="21247"/>
                  <a:pt x="7512" y="21253"/>
                </a:cubicBezTo>
                <a:cubicBezTo>
                  <a:pt x="7514" y="21255"/>
                  <a:pt x="7515" y="21257"/>
                  <a:pt x="7517" y="21259"/>
                </a:cubicBezTo>
                <a:cubicBezTo>
                  <a:pt x="7519" y="21261"/>
                  <a:pt x="7521" y="21262"/>
                  <a:pt x="7522" y="21264"/>
                </a:cubicBezTo>
                <a:cubicBezTo>
                  <a:pt x="7605" y="21257"/>
                  <a:pt x="7687" y="21249"/>
                  <a:pt x="7769" y="21241"/>
                </a:cubicBezTo>
                <a:cubicBezTo>
                  <a:pt x="7851" y="21234"/>
                  <a:pt x="7934" y="21226"/>
                  <a:pt x="8016" y="21218"/>
                </a:cubicBezTo>
                <a:cubicBezTo>
                  <a:pt x="8017" y="21221"/>
                  <a:pt x="8019" y="21224"/>
                  <a:pt x="8020" y="21227"/>
                </a:cubicBezTo>
                <a:cubicBezTo>
                  <a:pt x="8022" y="21229"/>
                  <a:pt x="8023" y="21234"/>
                  <a:pt x="8024" y="21236"/>
                </a:cubicBezTo>
                <a:cubicBezTo>
                  <a:pt x="7667" y="21276"/>
                  <a:pt x="7309" y="21315"/>
                  <a:pt x="6948" y="21349"/>
                </a:cubicBezTo>
                <a:cubicBezTo>
                  <a:pt x="6587" y="21383"/>
                  <a:pt x="6222" y="21411"/>
                  <a:pt x="5851" y="21427"/>
                </a:cubicBezTo>
                <a:cubicBezTo>
                  <a:pt x="6018" y="21444"/>
                  <a:pt x="6191" y="21462"/>
                  <a:pt x="6365" y="21478"/>
                </a:cubicBezTo>
                <a:cubicBezTo>
                  <a:pt x="6445" y="21486"/>
                  <a:pt x="6527" y="21497"/>
                  <a:pt x="6606" y="21494"/>
                </a:cubicBezTo>
                <a:cubicBezTo>
                  <a:pt x="6706" y="21491"/>
                  <a:pt x="6802" y="21476"/>
                  <a:pt x="6900" y="21467"/>
                </a:cubicBezTo>
                <a:cubicBezTo>
                  <a:pt x="7215" y="21437"/>
                  <a:pt x="7529" y="21403"/>
                  <a:pt x="7847" y="21380"/>
                </a:cubicBezTo>
                <a:cubicBezTo>
                  <a:pt x="8321" y="21346"/>
                  <a:pt x="8801" y="21325"/>
                  <a:pt x="9274" y="21290"/>
                </a:cubicBezTo>
                <a:cubicBezTo>
                  <a:pt x="9694" y="21259"/>
                  <a:pt x="10111" y="21221"/>
                  <a:pt x="10524" y="21178"/>
                </a:cubicBezTo>
                <a:cubicBezTo>
                  <a:pt x="10861" y="21142"/>
                  <a:pt x="11189" y="21095"/>
                  <a:pt x="11523" y="21053"/>
                </a:cubicBezTo>
                <a:cubicBezTo>
                  <a:pt x="11733" y="21027"/>
                  <a:pt x="11947" y="21004"/>
                  <a:pt x="12157" y="20977"/>
                </a:cubicBezTo>
                <a:cubicBezTo>
                  <a:pt x="12192" y="20972"/>
                  <a:pt x="12240" y="20955"/>
                  <a:pt x="12242" y="20942"/>
                </a:cubicBezTo>
                <a:cubicBezTo>
                  <a:pt x="12256" y="20875"/>
                  <a:pt x="12339" y="20836"/>
                  <a:pt x="12495" y="20813"/>
                </a:cubicBezTo>
                <a:cubicBezTo>
                  <a:pt x="12662" y="20789"/>
                  <a:pt x="12702" y="20760"/>
                  <a:pt x="12703" y="20688"/>
                </a:cubicBezTo>
                <a:cubicBezTo>
                  <a:pt x="12703" y="20676"/>
                  <a:pt x="12720" y="20664"/>
                  <a:pt x="12736" y="20643"/>
                </a:cubicBezTo>
                <a:cubicBezTo>
                  <a:pt x="12592" y="20672"/>
                  <a:pt x="12466" y="20650"/>
                  <a:pt x="12337" y="20645"/>
                </a:cubicBezTo>
                <a:cubicBezTo>
                  <a:pt x="12194" y="20640"/>
                  <a:pt x="12068" y="20618"/>
                  <a:pt x="11937" y="20603"/>
                </a:cubicBezTo>
                <a:cubicBezTo>
                  <a:pt x="11896" y="20598"/>
                  <a:pt x="11838" y="20593"/>
                  <a:pt x="11825" y="20581"/>
                </a:cubicBezTo>
                <a:cubicBezTo>
                  <a:pt x="11783" y="20543"/>
                  <a:pt x="11709" y="20542"/>
                  <a:pt x="11627" y="20542"/>
                </a:cubicBezTo>
                <a:cubicBezTo>
                  <a:pt x="11556" y="20542"/>
                  <a:pt x="11486" y="20542"/>
                  <a:pt x="11415" y="20542"/>
                </a:cubicBezTo>
                <a:cubicBezTo>
                  <a:pt x="11413" y="20539"/>
                  <a:pt x="11410" y="20537"/>
                  <a:pt x="11407" y="20534"/>
                </a:cubicBezTo>
                <a:cubicBezTo>
                  <a:pt x="11404" y="20531"/>
                  <a:pt x="11402" y="20527"/>
                  <a:pt x="11399" y="20524"/>
                </a:cubicBezTo>
                <a:cubicBezTo>
                  <a:pt x="11439" y="20516"/>
                  <a:pt x="11477" y="20505"/>
                  <a:pt x="11518" y="20500"/>
                </a:cubicBezTo>
                <a:cubicBezTo>
                  <a:pt x="11573" y="20492"/>
                  <a:pt x="11673" y="20494"/>
                  <a:pt x="11680" y="20483"/>
                </a:cubicBezTo>
                <a:cubicBezTo>
                  <a:pt x="11716" y="20429"/>
                  <a:pt x="11829" y="20431"/>
                  <a:pt x="11920" y="20425"/>
                </a:cubicBezTo>
                <a:cubicBezTo>
                  <a:pt x="12038" y="20416"/>
                  <a:pt x="12173" y="20432"/>
                  <a:pt x="12238" y="20372"/>
                </a:cubicBezTo>
                <a:cubicBezTo>
                  <a:pt x="12241" y="20370"/>
                  <a:pt x="12253" y="20369"/>
                  <a:pt x="12261" y="20367"/>
                </a:cubicBezTo>
                <a:cubicBezTo>
                  <a:pt x="12401" y="20341"/>
                  <a:pt x="12542" y="20314"/>
                  <a:pt x="12684" y="20287"/>
                </a:cubicBezTo>
                <a:cubicBezTo>
                  <a:pt x="12678" y="20282"/>
                  <a:pt x="12670" y="20278"/>
                  <a:pt x="12659" y="20274"/>
                </a:cubicBezTo>
                <a:cubicBezTo>
                  <a:pt x="12649" y="20270"/>
                  <a:pt x="12637" y="20266"/>
                  <a:pt x="12624" y="20263"/>
                </a:cubicBezTo>
                <a:cubicBezTo>
                  <a:pt x="12671" y="20263"/>
                  <a:pt x="12718" y="20261"/>
                  <a:pt x="12766" y="20261"/>
                </a:cubicBezTo>
                <a:cubicBezTo>
                  <a:pt x="13169" y="20266"/>
                  <a:pt x="13572" y="20281"/>
                  <a:pt x="13980" y="20291"/>
                </a:cubicBezTo>
                <a:cubicBezTo>
                  <a:pt x="13916" y="20280"/>
                  <a:pt x="13863" y="20264"/>
                  <a:pt x="13805" y="20261"/>
                </a:cubicBezTo>
                <a:cubicBezTo>
                  <a:pt x="13500" y="20244"/>
                  <a:pt x="13194" y="20223"/>
                  <a:pt x="12887" y="20217"/>
                </a:cubicBezTo>
                <a:cubicBezTo>
                  <a:pt x="12765" y="20215"/>
                  <a:pt x="12643" y="20221"/>
                  <a:pt x="12520" y="20225"/>
                </a:cubicBezTo>
                <a:cubicBezTo>
                  <a:pt x="12513" y="20219"/>
                  <a:pt x="12508" y="20214"/>
                  <a:pt x="12509" y="20206"/>
                </a:cubicBezTo>
                <a:cubicBezTo>
                  <a:pt x="12510" y="20198"/>
                  <a:pt x="12516" y="20189"/>
                  <a:pt x="12531" y="20178"/>
                </a:cubicBezTo>
                <a:cubicBezTo>
                  <a:pt x="12840" y="20189"/>
                  <a:pt x="13150" y="20198"/>
                  <a:pt x="13458" y="20211"/>
                </a:cubicBezTo>
                <a:cubicBezTo>
                  <a:pt x="13545" y="20214"/>
                  <a:pt x="13626" y="20230"/>
                  <a:pt x="13712" y="20237"/>
                </a:cubicBezTo>
                <a:cubicBezTo>
                  <a:pt x="13891" y="20250"/>
                  <a:pt x="14071" y="20263"/>
                  <a:pt x="14250" y="20274"/>
                </a:cubicBezTo>
                <a:cubicBezTo>
                  <a:pt x="14385" y="20283"/>
                  <a:pt x="14520" y="20289"/>
                  <a:pt x="14653" y="20263"/>
                </a:cubicBezTo>
                <a:cubicBezTo>
                  <a:pt x="14518" y="20248"/>
                  <a:pt x="14382" y="20243"/>
                  <a:pt x="14246" y="20237"/>
                </a:cubicBezTo>
                <a:cubicBezTo>
                  <a:pt x="14204" y="20235"/>
                  <a:pt x="14164" y="20226"/>
                  <a:pt x="14123" y="20220"/>
                </a:cubicBezTo>
                <a:cubicBezTo>
                  <a:pt x="13995" y="20204"/>
                  <a:pt x="13863" y="20173"/>
                  <a:pt x="13738" y="20176"/>
                </a:cubicBezTo>
                <a:cubicBezTo>
                  <a:pt x="13592" y="20180"/>
                  <a:pt x="13484" y="20145"/>
                  <a:pt x="13352" y="20140"/>
                </a:cubicBezTo>
                <a:cubicBezTo>
                  <a:pt x="13329" y="20140"/>
                  <a:pt x="13289" y="20124"/>
                  <a:pt x="13289" y="20116"/>
                </a:cubicBezTo>
                <a:cubicBezTo>
                  <a:pt x="13288" y="20075"/>
                  <a:pt x="13207" y="20075"/>
                  <a:pt x="13152" y="20077"/>
                </a:cubicBezTo>
                <a:cubicBezTo>
                  <a:pt x="12990" y="20081"/>
                  <a:pt x="12828" y="20089"/>
                  <a:pt x="12667" y="20099"/>
                </a:cubicBezTo>
                <a:cubicBezTo>
                  <a:pt x="12393" y="20118"/>
                  <a:pt x="12124" y="20154"/>
                  <a:pt x="11840" y="20135"/>
                </a:cubicBezTo>
                <a:cubicBezTo>
                  <a:pt x="11810" y="20133"/>
                  <a:pt x="11777" y="20135"/>
                  <a:pt x="11746" y="20137"/>
                </a:cubicBezTo>
                <a:cubicBezTo>
                  <a:pt x="11752" y="20135"/>
                  <a:pt x="11759" y="20132"/>
                  <a:pt x="11765" y="20131"/>
                </a:cubicBezTo>
                <a:cubicBezTo>
                  <a:pt x="11772" y="20129"/>
                  <a:pt x="11778" y="20128"/>
                  <a:pt x="11784" y="20126"/>
                </a:cubicBezTo>
                <a:cubicBezTo>
                  <a:pt x="12080" y="20102"/>
                  <a:pt x="12376" y="20077"/>
                  <a:pt x="12675" y="20067"/>
                </a:cubicBezTo>
                <a:cubicBezTo>
                  <a:pt x="13025" y="20055"/>
                  <a:pt x="13382" y="20069"/>
                  <a:pt x="13735" y="20077"/>
                </a:cubicBezTo>
                <a:cubicBezTo>
                  <a:pt x="13995" y="20082"/>
                  <a:pt x="14253" y="20094"/>
                  <a:pt x="14512" y="20104"/>
                </a:cubicBezTo>
                <a:cubicBezTo>
                  <a:pt x="14586" y="20108"/>
                  <a:pt x="14660" y="20115"/>
                  <a:pt x="14733" y="20121"/>
                </a:cubicBezTo>
                <a:cubicBezTo>
                  <a:pt x="14940" y="20138"/>
                  <a:pt x="15147" y="20156"/>
                  <a:pt x="15355" y="20171"/>
                </a:cubicBezTo>
                <a:cubicBezTo>
                  <a:pt x="15542" y="20185"/>
                  <a:pt x="15731" y="20194"/>
                  <a:pt x="15918" y="20206"/>
                </a:cubicBezTo>
                <a:cubicBezTo>
                  <a:pt x="15952" y="20208"/>
                  <a:pt x="15984" y="20215"/>
                  <a:pt x="16048" y="20224"/>
                </a:cubicBezTo>
                <a:cubicBezTo>
                  <a:pt x="16008" y="20225"/>
                  <a:pt x="15977" y="20226"/>
                  <a:pt x="15948" y="20227"/>
                </a:cubicBezTo>
                <a:cubicBezTo>
                  <a:pt x="15919" y="20228"/>
                  <a:pt x="15893" y="20229"/>
                  <a:pt x="15865" y="20230"/>
                </a:cubicBezTo>
                <a:cubicBezTo>
                  <a:pt x="15924" y="20243"/>
                  <a:pt x="15981" y="20254"/>
                  <a:pt x="16035" y="20266"/>
                </a:cubicBezTo>
                <a:cubicBezTo>
                  <a:pt x="16090" y="20278"/>
                  <a:pt x="16143" y="20289"/>
                  <a:pt x="16196" y="20300"/>
                </a:cubicBezTo>
                <a:cubicBezTo>
                  <a:pt x="16197" y="20299"/>
                  <a:pt x="16199" y="20298"/>
                  <a:pt x="16201" y="20297"/>
                </a:cubicBezTo>
                <a:cubicBezTo>
                  <a:pt x="16203" y="20296"/>
                  <a:pt x="16204" y="20295"/>
                  <a:pt x="16206" y="20294"/>
                </a:cubicBezTo>
                <a:cubicBezTo>
                  <a:pt x="16194" y="20288"/>
                  <a:pt x="16183" y="20283"/>
                  <a:pt x="16168" y="20276"/>
                </a:cubicBezTo>
                <a:cubicBezTo>
                  <a:pt x="16154" y="20269"/>
                  <a:pt x="16137" y="20262"/>
                  <a:pt x="16113" y="20251"/>
                </a:cubicBezTo>
                <a:cubicBezTo>
                  <a:pt x="16211" y="20246"/>
                  <a:pt x="16283" y="20237"/>
                  <a:pt x="16354" y="20238"/>
                </a:cubicBezTo>
                <a:cubicBezTo>
                  <a:pt x="16485" y="20240"/>
                  <a:pt x="16617" y="20245"/>
                  <a:pt x="16747" y="20253"/>
                </a:cubicBezTo>
                <a:cubicBezTo>
                  <a:pt x="16811" y="20257"/>
                  <a:pt x="16872" y="20272"/>
                  <a:pt x="16935" y="20279"/>
                </a:cubicBezTo>
                <a:cubicBezTo>
                  <a:pt x="17026" y="20289"/>
                  <a:pt x="17129" y="20312"/>
                  <a:pt x="17205" y="20302"/>
                </a:cubicBezTo>
                <a:cubicBezTo>
                  <a:pt x="17341" y="20285"/>
                  <a:pt x="17447" y="20300"/>
                  <a:pt x="17560" y="20320"/>
                </a:cubicBezTo>
                <a:cubicBezTo>
                  <a:pt x="17888" y="20379"/>
                  <a:pt x="18213" y="20441"/>
                  <a:pt x="18546" y="20495"/>
                </a:cubicBezTo>
                <a:cubicBezTo>
                  <a:pt x="18720" y="20523"/>
                  <a:pt x="18913" y="20533"/>
                  <a:pt x="19091" y="20558"/>
                </a:cubicBezTo>
                <a:cubicBezTo>
                  <a:pt x="19324" y="20592"/>
                  <a:pt x="19550" y="20634"/>
                  <a:pt x="19782" y="20670"/>
                </a:cubicBezTo>
                <a:cubicBezTo>
                  <a:pt x="19882" y="20685"/>
                  <a:pt x="19934" y="20701"/>
                  <a:pt x="19831" y="20741"/>
                </a:cubicBezTo>
                <a:cubicBezTo>
                  <a:pt x="19891" y="20758"/>
                  <a:pt x="19950" y="20774"/>
                  <a:pt x="20008" y="20790"/>
                </a:cubicBezTo>
                <a:cubicBezTo>
                  <a:pt x="20066" y="20807"/>
                  <a:pt x="20123" y="20824"/>
                  <a:pt x="20180" y="20839"/>
                </a:cubicBezTo>
                <a:cubicBezTo>
                  <a:pt x="20186" y="20836"/>
                  <a:pt x="20193" y="20833"/>
                  <a:pt x="20199" y="20830"/>
                </a:cubicBezTo>
                <a:cubicBezTo>
                  <a:pt x="20206" y="20826"/>
                  <a:pt x="20213" y="20823"/>
                  <a:pt x="20219" y="20820"/>
                </a:cubicBezTo>
                <a:cubicBezTo>
                  <a:pt x="20193" y="20805"/>
                  <a:pt x="20166" y="20790"/>
                  <a:pt x="20140" y="20776"/>
                </a:cubicBezTo>
                <a:cubicBezTo>
                  <a:pt x="20113" y="20761"/>
                  <a:pt x="20087" y="20746"/>
                  <a:pt x="20061" y="20732"/>
                </a:cubicBezTo>
                <a:cubicBezTo>
                  <a:pt x="20066" y="20730"/>
                  <a:pt x="20071" y="20730"/>
                  <a:pt x="20076" y="20728"/>
                </a:cubicBezTo>
                <a:cubicBezTo>
                  <a:pt x="20081" y="20727"/>
                  <a:pt x="20086" y="20725"/>
                  <a:pt x="20091" y="20723"/>
                </a:cubicBezTo>
                <a:cubicBezTo>
                  <a:pt x="20109" y="20725"/>
                  <a:pt x="20127" y="20726"/>
                  <a:pt x="20146" y="20728"/>
                </a:cubicBezTo>
                <a:cubicBezTo>
                  <a:pt x="20166" y="20730"/>
                  <a:pt x="20187" y="20733"/>
                  <a:pt x="20212" y="20735"/>
                </a:cubicBezTo>
                <a:cubicBezTo>
                  <a:pt x="20197" y="20721"/>
                  <a:pt x="20184" y="20709"/>
                  <a:pt x="20172" y="20697"/>
                </a:cubicBezTo>
                <a:cubicBezTo>
                  <a:pt x="20160" y="20686"/>
                  <a:pt x="20148" y="20674"/>
                  <a:pt x="20136" y="20663"/>
                </a:cubicBezTo>
                <a:cubicBezTo>
                  <a:pt x="20149" y="20664"/>
                  <a:pt x="20163" y="20665"/>
                  <a:pt x="20177" y="20666"/>
                </a:cubicBezTo>
                <a:cubicBezTo>
                  <a:pt x="20191" y="20667"/>
                  <a:pt x="20206" y="20667"/>
                  <a:pt x="20220" y="20668"/>
                </a:cubicBezTo>
                <a:cubicBezTo>
                  <a:pt x="20194" y="20651"/>
                  <a:pt x="20169" y="20634"/>
                  <a:pt x="20143" y="20617"/>
                </a:cubicBezTo>
                <a:cubicBezTo>
                  <a:pt x="20117" y="20600"/>
                  <a:pt x="20090" y="20583"/>
                  <a:pt x="20061" y="20563"/>
                </a:cubicBezTo>
                <a:cubicBezTo>
                  <a:pt x="20261" y="20579"/>
                  <a:pt x="20429" y="20615"/>
                  <a:pt x="20594" y="20658"/>
                </a:cubicBezTo>
                <a:cubicBezTo>
                  <a:pt x="20760" y="20701"/>
                  <a:pt x="21000" y="20686"/>
                  <a:pt x="21123" y="20774"/>
                </a:cubicBezTo>
                <a:cubicBezTo>
                  <a:pt x="21157" y="20758"/>
                  <a:pt x="21188" y="20742"/>
                  <a:pt x="21217" y="20728"/>
                </a:cubicBezTo>
                <a:cubicBezTo>
                  <a:pt x="21246" y="20714"/>
                  <a:pt x="21272" y="20701"/>
                  <a:pt x="21297" y="20689"/>
                </a:cubicBezTo>
                <a:cubicBezTo>
                  <a:pt x="21315" y="20701"/>
                  <a:pt x="21330" y="20711"/>
                  <a:pt x="21345" y="20720"/>
                </a:cubicBezTo>
                <a:cubicBezTo>
                  <a:pt x="21359" y="20729"/>
                  <a:pt x="21372" y="20738"/>
                  <a:pt x="21385" y="20746"/>
                </a:cubicBezTo>
                <a:cubicBezTo>
                  <a:pt x="21389" y="20741"/>
                  <a:pt x="21393" y="20737"/>
                  <a:pt x="21397" y="20732"/>
                </a:cubicBezTo>
                <a:cubicBezTo>
                  <a:pt x="21401" y="20726"/>
                  <a:pt x="21405" y="20720"/>
                  <a:pt x="21409" y="20715"/>
                </a:cubicBezTo>
                <a:cubicBezTo>
                  <a:pt x="21446" y="20722"/>
                  <a:pt x="21483" y="20707"/>
                  <a:pt x="21514" y="20673"/>
                </a:cubicBezTo>
                <a:cubicBezTo>
                  <a:pt x="21568" y="20614"/>
                  <a:pt x="21587" y="20504"/>
                  <a:pt x="21544" y="20443"/>
                </a:cubicBezTo>
                <a:cubicBezTo>
                  <a:pt x="21514" y="20398"/>
                  <a:pt x="21465" y="20409"/>
                  <a:pt x="21443" y="20465"/>
                </a:cubicBezTo>
                <a:cubicBezTo>
                  <a:pt x="21445" y="20416"/>
                  <a:pt x="21375" y="20392"/>
                  <a:pt x="21298" y="20371"/>
                </a:cubicBezTo>
                <a:cubicBezTo>
                  <a:pt x="21221" y="20349"/>
                  <a:pt x="21136" y="20332"/>
                  <a:pt x="21108" y="20291"/>
                </a:cubicBezTo>
                <a:cubicBezTo>
                  <a:pt x="21192" y="20265"/>
                  <a:pt x="21276" y="20237"/>
                  <a:pt x="21362" y="20207"/>
                </a:cubicBezTo>
                <a:cubicBezTo>
                  <a:pt x="21441" y="20180"/>
                  <a:pt x="21521" y="20150"/>
                  <a:pt x="21600" y="20121"/>
                </a:cubicBezTo>
                <a:lnTo>
                  <a:pt x="21590" y="0"/>
                </a:lnTo>
                <a:lnTo>
                  <a:pt x="0" y="0"/>
                </a:lnTo>
                <a:close/>
                <a:moveTo>
                  <a:pt x="9192" y="19629"/>
                </a:moveTo>
                <a:lnTo>
                  <a:pt x="9218" y="19716"/>
                </a:lnTo>
                <a:lnTo>
                  <a:pt x="9132" y="19721"/>
                </a:lnTo>
                <a:lnTo>
                  <a:pt x="8709" y="19799"/>
                </a:lnTo>
                <a:cubicBezTo>
                  <a:pt x="8715" y="19804"/>
                  <a:pt x="8724" y="19808"/>
                  <a:pt x="8734" y="19812"/>
                </a:cubicBezTo>
                <a:cubicBezTo>
                  <a:pt x="8744" y="19816"/>
                  <a:pt x="8757" y="19820"/>
                  <a:pt x="8770" y="19823"/>
                </a:cubicBezTo>
                <a:cubicBezTo>
                  <a:pt x="8722" y="19824"/>
                  <a:pt x="8675" y="19826"/>
                  <a:pt x="8627" y="19825"/>
                </a:cubicBezTo>
                <a:cubicBezTo>
                  <a:pt x="8224" y="19820"/>
                  <a:pt x="7821" y="19807"/>
                  <a:pt x="7413" y="19797"/>
                </a:cubicBezTo>
                <a:cubicBezTo>
                  <a:pt x="7477" y="19808"/>
                  <a:pt x="7531" y="19822"/>
                  <a:pt x="7588" y="19825"/>
                </a:cubicBezTo>
                <a:cubicBezTo>
                  <a:pt x="7894" y="19842"/>
                  <a:pt x="8199" y="19864"/>
                  <a:pt x="8506" y="19871"/>
                </a:cubicBezTo>
                <a:cubicBezTo>
                  <a:pt x="8628" y="19873"/>
                  <a:pt x="8752" y="19867"/>
                  <a:pt x="8874" y="19863"/>
                </a:cubicBezTo>
                <a:cubicBezTo>
                  <a:pt x="8882" y="19868"/>
                  <a:pt x="8886" y="19874"/>
                  <a:pt x="8884" y="19882"/>
                </a:cubicBezTo>
                <a:cubicBezTo>
                  <a:pt x="8883" y="19890"/>
                  <a:pt x="8877" y="19899"/>
                  <a:pt x="8862" y="19910"/>
                </a:cubicBezTo>
                <a:cubicBezTo>
                  <a:pt x="8553" y="19899"/>
                  <a:pt x="8243" y="19889"/>
                  <a:pt x="7935" y="19876"/>
                </a:cubicBezTo>
                <a:cubicBezTo>
                  <a:pt x="7849" y="19872"/>
                  <a:pt x="7766" y="19856"/>
                  <a:pt x="7680" y="19850"/>
                </a:cubicBezTo>
                <a:cubicBezTo>
                  <a:pt x="7502" y="19836"/>
                  <a:pt x="7323" y="19825"/>
                  <a:pt x="7144" y="19814"/>
                </a:cubicBezTo>
                <a:cubicBezTo>
                  <a:pt x="7008" y="19805"/>
                  <a:pt x="6873" y="19799"/>
                  <a:pt x="6740" y="19825"/>
                </a:cubicBezTo>
                <a:cubicBezTo>
                  <a:pt x="6875" y="19840"/>
                  <a:pt x="7012" y="19845"/>
                  <a:pt x="7148" y="19851"/>
                </a:cubicBezTo>
                <a:cubicBezTo>
                  <a:pt x="7189" y="19853"/>
                  <a:pt x="7229" y="19861"/>
                  <a:pt x="7270" y="19866"/>
                </a:cubicBezTo>
                <a:cubicBezTo>
                  <a:pt x="7399" y="19882"/>
                  <a:pt x="7530" y="19914"/>
                  <a:pt x="7655" y="19910"/>
                </a:cubicBezTo>
                <a:cubicBezTo>
                  <a:pt x="7802" y="19906"/>
                  <a:pt x="7909" y="19943"/>
                  <a:pt x="8041" y="19948"/>
                </a:cubicBezTo>
                <a:cubicBezTo>
                  <a:pt x="8064" y="19948"/>
                  <a:pt x="8104" y="19962"/>
                  <a:pt x="8104" y="19970"/>
                </a:cubicBezTo>
                <a:cubicBezTo>
                  <a:pt x="8105" y="20011"/>
                  <a:pt x="8185" y="20011"/>
                  <a:pt x="8241" y="20010"/>
                </a:cubicBezTo>
                <a:cubicBezTo>
                  <a:pt x="8403" y="20006"/>
                  <a:pt x="8566" y="19997"/>
                  <a:pt x="8726" y="19987"/>
                </a:cubicBezTo>
                <a:cubicBezTo>
                  <a:pt x="9000" y="19969"/>
                  <a:pt x="9269" y="19934"/>
                  <a:pt x="9553" y="19952"/>
                </a:cubicBezTo>
                <a:cubicBezTo>
                  <a:pt x="9583" y="19954"/>
                  <a:pt x="9615" y="19951"/>
                  <a:pt x="9647" y="19949"/>
                </a:cubicBezTo>
                <a:cubicBezTo>
                  <a:pt x="9640" y="19951"/>
                  <a:pt x="9634" y="19954"/>
                  <a:pt x="9627" y="19956"/>
                </a:cubicBezTo>
                <a:cubicBezTo>
                  <a:pt x="9621" y="19958"/>
                  <a:pt x="9615" y="19960"/>
                  <a:pt x="9608" y="19962"/>
                </a:cubicBezTo>
                <a:cubicBezTo>
                  <a:pt x="9312" y="19986"/>
                  <a:pt x="9017" y="20009"/>
                  <a:pt x="8718" y="20019"/>
                </a:cubicBezTo>
                <a:cubicBezTo>
                  <a:pt x="8368" y="20031"/>
                  <a:pt x="8011" y="20019"/>
                  <a:pt x="7658" y="20011"/>
                </a:cubicBezTo>
                <a:cubicBezTo>
                  <a:pt x="7398" y="20006"/>
                  <a:pt x="7140" y="19993"/>
                  <a:pt x="6881" y="19982"/>
                </a:cubicBezTo>
                <a:cubicBezTo>
                  <a:pt x="6807" y="19979"/>
                  <a:pt x="6734" y="19972"/>
                  <a:pt x="6661" y="19966"/>
                </a:cubicBezTo>
                <a:cubicBezTo>
                  <a:pt x="6453" y="19949"/>
                  <a:pt x="6247" y="19930"/>
                  <a:pt x="6038" y="19915"/>
                </a:cubicBezTo>
                <a:cubicBezTo>
                  <a:pt x="5851" y="19902"/>
                  <a:pt x="5662" y="19892"/>
                  <a:pt x="5474" y="19881"/>
                </a:cubicBezTo>
                <a:cubicBezTo>
                  <a:pt x="5441" y="19878"/>
                  <a:pt x="5409" y="19871"/>
                  <a:pt x="5345" y="19863"/>
                </a:cubicBezTo>
                <a:cubicBezTo>
                  <a:pt x="5385" y="19861"/>
                  <a:pt x="5417" y="19860"/>
                  <a:pt x="5445" y="19859"/>
                </a:cubicBezTo>
                <a:cubicBezTo>
                  <a:pt x="5474" y="19858"/>
                  <a:pt x="5500" y="19857"/>
                  <a:pt x="5528" y="19856"/>
                </a:cubicBezTo>
                <a:cubicBezTo>
                  <a:pt x="5469" y="19844"/>
                  <a:pt x="5413" y="19832"/>
                  <a:pt x="5358" y="19820"/>
                </a:cubicBezTo>
                <a:cubicBezTo>
                  <a:pt x="5304" y="19809"/>
                  <a:pt x="5251" y="19797"/>
                  <a:pt x="5198" y="19786"/>
                </a:cubicBezTo>
                <a:cubicBezTo>
                  <a:pt x="5196" y="19787"/>
                  <a:pt x="5194" y="19788"/>
                  <a:pt x="5192" y="19789"/>
                </a:cubicBezTo>
                <a:cubicBezTo>
                  <a:pt x="5191" y="19790"/>
                  <a:pt x="5189" y="19791"/>
                  <a:pt x="5188" y="19792"/>
                </a:cubicBezTo>
                <a:cubicBezTo>
                  <a:pt x="5199" y="19798"/>
                  <a:pt x="5210" y="19803"/>
                  <a:pt x="5225" y="19810"/>
                </a:cubicBezTo>
                <a:cubicBezTo>
                  <a:pt x="5239" y="19817"/>
                  <a:pt x="5256" y="19826"/>
                  <a:pt x="5280" y="19837"/>
                </a:cubicBezTo>
                <a:cubicBezTo>
                  <a:pt x="5182" y="19842"/>
                  <a:pt x="5111" y="19851"/>
                  <a:pt x="5039" y="19850"/>
                </a:cubicBezTo>
                <a:cubicBezTo>
                  <a:pt x="4908" y="19847"/>
                  <a:pt x="4776" y="19841"/>
                  <a:pt x="4646" y="19833"/>
                </a:cubicBezTo>
                <a:cubicBezTo>
                  <a:pt x="4582" y="19829"/>
                  <a:pt x="4522" y="19816"/>
                  <a:pt x="4458" y="19809"/>
                </a:cubicBezTo>
                <a:cubicBezTo>
                  <a:pt x="4368" y="19799"/>
                  <a:pt x="4264" y="19776"/>
                  <a:pt x="4188" y="19786"/>
                </a:cubicBezTo>
                <a:cubicBezTo>
                  <a:pt x="4052" y="19803"/>
                  <a:pt x="3945" y="19786"/>
                  <a:pt x="3833" y="19766"/>
                </a:cubicBezTo>
                <a:cubicBezTo>
                  <a:pt x="3699" y="19742"/>
                  <a:pt x="3566" y="19720"/>
                  <a:pt x="3433" y="19696"/>
                </a:cubicBezTo>
                <a:lnTo>
                  <a:pt x="9192" y="19629"/>
                </a:lnTo>
                <a:close/>
                <a:moveTo>
                  <a:pt x="9149" y="19905"/>
                </a:moveTo>
                <a:cubicBezTo>
                  <a:pt x="9132" y="19907"/>
                  <a:pt x="9109" y="19911"/>
                  <a:pt x="9091" y="19913"/>
                </a:cubicBezTo>
                <a:cubicBezTo>
                  <a:pt x="9060" y="19917"/>
                  <a:pt x="9023" y="19915"/>
                  <a:pt x="8990" y="19913"/>
                </a:cubicBezTo>
                <a:cubicBezTo>
                  <a:pt x="9016" y="19912"/>
                  <a:pt x="9043" y="19910"/>
                  <a:pt x="9070" y="19908"/>
                </a:cubicBezTo>
                <a:cubicBezTo>
                  <a:pt x="9096" y="19907"/>
                  <a:pt x="9123" y="19906"/>
                  <a:pt x="9149" y="19905"/>
                </a:cubicBezTo>
                <a:close/>
                <a:moveTo>
                  <a:pt x="12302" y="20173"/>
                </a:moveTo>
                <a:cubicBezTo>
                  <a:pt x="12335" y="20169"/>
                  <a:pt x="12373" y="20172"/>
                  <a:pt x="12408" y="20173"/>
                </a:cubicBezTo>
                <a:cubicBezTo>
                  <a:pt x="12379" y="20175"/>
                  <a:pt x="12351" y="20176"/>
                  <a:pt x="12322" y="20178"/>
                </a:cubicBezTo>
                <a:cubicBezTo>
                  <a:pt x="12293" y="20179"/>
                  <a:pt x="12264" y="20182"/>
                  <a:pt x="12236" y="20183"/>
                </a:cubicBezTo>
                <a:cubicBezTo>
                  <a:pt x="12256" y="20180"/>
                  <a:pt x="12282" y="20176"/>
                  <a:pt x="12302" y="20173"/>
                </a:cubicBezTo>
                <a:close/>
              </a:path>
            </a:pathLst>
          </a:custGeom>
        </p:spPr>
      </p:pic>
      <p:sp>
        <p:nvSpPr>
          <p:cNvPr id="891" name="Shape"/>
          <p:cNvSpPr>
            <a:spLocks noGrp="1"/>
          </p:cNvSpPr>
          <p:nvPr>
            <p:ph type="body" idx="15"/>
          </p:nvPr>
        </p:nvSpPr>
        <p:spPr>
          <a:xfrm>
            <a:off x="8581313" y="7702771"/>
            <a:ext cx="1236455" cy="1178650"/>
          </a:xfrm>
          <a:custGeom>
            <a:avLst/>
            <a:gdLst/>
            <a:ahLst/>
            <a:cxnLst>
              <a:cxn ang="0">
                <a:pos x="wd2" y="hd2"/>
              </a:cxn>
              <a:cxn ang="5400000">
                <a:pos x="wd2" y="hd2"/>
              </a:cxn>
              <a:cxn ang="10800000">
                <a:pos x="wd2" y="hd2"/>
              </a:cxn>
              <a:cxn ang="16200000">
                <a:pos x="wd2" y="hd2"/>
              </a:cxn>
            </a:cxnLst>
            <a:rect l="0" t="0" r="r" b="b"/>
            <a:pathLst>
              <a:path w="21568" h="21583" extrusionOk="0">
                <a:moveTo>
                  <a:pt x="16592" y="2"/>
                </a:moveTo>
                <a:cubicBezTo>
                  <a:pt x="16492" y="-9"/>
                  <a:pt x="16386" y="16"/>
                  <a:pt x="16290" y="57"/>
                </a:cubicBezTo>
                <a:cubicBezTo>
                  <a:pt x="16249" y="74"/>
                  <a:pt x="16225" y="182"/>
                  <a:pt x="16193" y="245"/>
                </a:cubicBezTo>
                <a:cubicBezTo>
                  <a:pt x="16240" y="268"/>
                  <a:pt x="16289" y="302"/>
                  <a:pt x="16336" y="306"/>
                </a:cubicBezTo>
                <a:cubicBezTo>
                  <a:pt x="16441" y="316"/>
                  <a:pt x="16545" y="312"/>
                  <a:pt x="16650" y="312"/>
                </a:cubicBezTo>
                <a:cubicBezTo>
                  <a:pt x="16653" y="348"/>
                  <a:pt x="16656" y="380"/>
                  <a:pt x="16659" y="416"/>
                </a:cubicBezTo>
                <a:cubicBezTo>
                  <a:pt x="16603" y="443"/>
                  <a:pt x="16546" y="497"/>
                  <a:pt x="16491" y="495"/>
                </a:cubicBezTo>
                <a:cubicBezTo>
                  <a:pt x="16260" y="486"/>
                  <a:pt x="16030" y="460"/>
                  <a:pt x="15799" y="440"/>
                </a:cubicBezTo>
                <a:cubicBezTo>
                  <a:pt x="15671" y="429"/>
                  <a:pt x="15542" y="420"/>
                  <a:pt x="15414" y="404"/>
                </a:cubicBezTo>
                <a:cubicBezTo>
                  <a:pt x="15307" y="390"/>
                  <a:pt x="15200" y="344"/>
                  <a:pt x="15095" y="355"/>
                </a:cubicBezTo>
                <a:cubicBezTo>
                  <a:pt x="14983" y="367"/>
                  <a:pt x="14871" y="428"/>
                  <a:pt x="14731" y="477"/>
                </a:cubicBezTo>
                <a:cubicBezTo>
                  <a:pt x="14755" y="314"/>
                  <a:pt x="14770" y="216"/>
                  <a:pt x="14785" y="118"/>
                </a:cubicBezTo>
                <a:cubicBezTo>
                  <a:pt x="14476" y="3"/>
                  <a:pt x="14417" y="373"/>
                  <a:pt x="14295" y="623"/>
                </a:cubicBezTo>
                <a:cubicBezTo>
                  <a:pt x="14133" y="296"/>
                  <a:pt x="13756" y="295"/>
                  <a:pt x="13548" y="550"/>
                </a:cubicBezTo>
                <a:cubicBezTo>
                  <a:pt x="13464" y="495"/>
                  <a:pt x="13378" y="393"/>
                  <a:pt x="13343" y="422"/>
                </a:cubicBezTo>
                <a:cubicBezTo>
                  <a:pt x="13121" y="604"/>
                  <a:pt x="12922" y="745"/>
                  <a:pt x="12643" y="616"/>
                </a:cubicBezTo>
                <a:cubicBezTo>
                  <a:pt x="12449" y="527"/>
                  <a:pt x="12219" y="591"/>
                  <a:pt x="12006" y="586"/>
                </a:cubicBezTo>
                <a:cubicBezTo>
                  <a:pt x="11905" y="584"/>
                  <a:pt x="11803" y="567"/>
                  <a:pt x="11704" y="586"/>
                </a:cubicBezTo>
                <a:cubicBezTo>
                  <a:pt x="11466" y="631"/>
                  <a:pt x="11225" y="671"/>
                  <a:pt x="10991" y="750"/>
                </a:cubicBezTo>
                <a:cubicBezTo>
                  <a:pt x="10704" y="848"/>
                  <a:pt x="10421" y="982"/>
                  <a:pt x="10136" y="1097"/>
                </a:cubicBezTo>
                <a:cubicBezTo>
                  <a:pt x="10040" y="1136"/>
                  <a:pt x="9932" y="1221"/>
                  <a:pt x="9847" y="1188"/>
                </a:cubicBezTo>
                <a:cubicBezTo>
                  <a:pt x="9372" y="1005"/>
                  <a:pt x="8962" y="1257"/>
                  <a:pt x="8548" y="1541"/>
                </a:cubicBezTo>
                <a:cubicBezTo>
                  <a:pt x="8169" y="1799"/>
                  <a:pt x="7784" y="2030"/>
                  <a:pt x="7395" y="2252"/>
                </a:cubicBezTo>
                <a:cubicBezTo>
                  <a:pt x="7186" y="2372"/>
                  <a:pt x="6961" y="2441"/>
                  <a:pt x="6745" y="2538"/>
                </a:cubicBezTo>
                <a:cubicBezTo>
                  <a:pt x="5965" y="2891"/>
                  <a:pt x="5188" y="3250"/>
                  <a:pt x="4406" y="3596"/>
                </a:cubicBezTo>
                <a:cubicBezTo>
                  <a:pt x="4214" y="3682"/>
                  <a:pt x="4011" y="3714"/>
                  <a:pt x="3815" y="3785"/>
                </a:cubicBezTo>
                <a:cubicBezTo>
                  <a:pt x="3506" y="3897"/>
                  <a:pt x="3188" y="3983"/>
                  <a:pt x="2893" y="4150"/>
                </a:cubicBezTo>
                <a:cubicBezTo>
                  <a:pt x="2407" y="4424"/>
                  <a:pt x="1934" y="4749"/>
                  <a:pt x="1459" y="5062"/>
                </a:cubicBezTo>
                <a:cubicBezTo>
                  <a:pt x="1365" y="5124"/>
                  <a:pt x="1283" y="5228"/>
                  <a:pt x="1195" y="5311"/>
                </a:cubicBezTo>
                <a:cubicBezTo>
                  <a:pt x="1210" y="5357"/>
                  <a:pt x="1226" y="5400"/>
                  <a:pt x="1242" y="5445"/>
                </a:cubicBezTo>
                <a:cubicBezTo>
                  <a:pt x="1678" y="5255"/>
                  <a:pt x="2113" y="5064"/>
                  <a:pt x="2549" y="4874"/>
                </a:cubicBezTo>
                <a:cubicBezTo>
                  <a:pt x="2555" y="4900"/>
                  <a:pt x="2564" y="4927"/>
                  <a:pt x="2570" y="4953"/>
                </a:cubicBezTo>
                <a:cubicBezTo>
                  <a:pt x="2474" y="5018"/>
                  <a:pt x="2378" y="5106"/>
                  <a:pt x="2277" y="5147"/>
                </a:cubicBezTo>
                <a:cubicBezTo>
                  <a:pt x="1845" y="5322"/>
                  <a:pt x="1413" y="5491"/>
                  <a:pt x="977" y="5646"/>
                </a:cubicBezTo>
                <a:cubicBezTo>
                  <a:pt x="734" y="5732"/>
                  <a:pt x="576" y="5952"/>
                  <a:pt x="592" y="6193"/>
                </a:cubicBezTo>
                <a:cubicBezTo>
                  <a:pt x="732" y="6230"/>
                  <a:pt x="865" y="6268"/>
                  <a:pt x="998" y="6303"/>
                </a:cubicBezTo>
                <a:cubicBezTo>
                  <a:pt x="1000" y="6332"/>
                  <a:pt x="1005" y="6358"/>
                  <a:pt x="1007" y="6388"/>
                </a:cubicBezTo>
                <a:cubicBezTo>
                  <a:pt x="761" y="6533"/>
                  <a:pt x="419" y="6398"/>
                  <a:pt x="286" y="6868"/>
                </a:cubicBezTo>
                <a:cubicBezTo>
                  <a:pt x="456" y="7047"/>
                  <a:pt x="436" y="7105"/>
                  <a:pt x="80" y="7428"/>
                </a:cubicBezTo>
                <a:cubicBezTo>
                  <a:pt x="296" y="7412"/>
                  <a:pt x="480" y="7400"/>
                  <a:pt x="688" y="7385"/>
                </a:cubicBezTo>
                <a:cubicBezTo>
                  <a:pt x="494" y="7693"/>
                  <a:pt x="126" y="7500"/>
                  <a:pt x="1" y="8006"/>
                </a:cubicBezTo>
                <a:cubicBezTo>
                  <a:pt x="97" y="7971"/>
                  <a:pt x="165" y="7951"/>
                  <a:pt x="231" y="7927"/>
                </a:cubicBezTo>
                <a:cubicBezTo>
                  <a:pt x="351" y="7884"/>
                  <a:pt x="467" y="7835"/>
                  <a:pt x="588" y="7799"/>
                </a:cubicBezTo>
                <a:cubicBezTo>
                  <a:pt x="876" y="7712"/>
                  <a:pt x="1166" y="7633"/>
                  <a:pt x="1455" y="7549"/>
                </a:cubicBezTo>
                <a:cubicBezTo>
                  <a:pt x="1584" y="7512"/>
                  <a:pt x="1711" y="7468"/>
                  <a:pt x="1841" y="7440"/>
                </a:cubicBezTo>
                <a:cubicBezTo>
                  <a:pt x="1848" y="7439"/>
                  <a:pt x="1869" y="7544"/>
                  <a:pt x="1879" y="7586"/>
                </a:cubicBezTo>
                <a:cubicBezTo>
                  <a:pt x="2276" y="7512"/>
                  <a:pt x="2605" y="6999"/>
                  <a:pt x="3094" y="7282"/>
                </a:cubicBezTo>
                <a:cubicBezTo>
                  <a:pt x="2357" y="7676"/>
                  <a:pt x="1648" y="8053"/>
                  <a:pt x="940" y="8431"/>
                </a:cubicBezTo>
                <a:cubicBezTo>
                  <a:pt x="940" y="8442"/>
                  <a:pt x="939" y="8451"/>
                  <a:pt x="940" y="8462"/>
                </a:cubicBezTo>
                <a:cubicBezTo>
                  <a:pt x="1094" y="8433"/>
                  <a:pt x="1250" y="8404"/>
                  <a:pt x="1363" y="8383"/>
                </a:cubicBezTo>
                <a:cubicBezTo>
                  <a:pt x="1256" y="8490"/>
                  <a:pt x="1135" y="8615"/>
                  <a:pt x="1015" y="8735"/>
                </a:cubicBezTo>
                <a:cubicBezTo>
                  <a:pt x="954" y="8716"/>
                  <a:pt x="892" y="8700"/>
                  <a:pt x="831" y="8650"/>
                </a:cubicBezTo>
                <a:cubicBezTo>
                  <a:pt x="798" y="8624"/>
                  <a:pt x="714" y="8642"/>
                  <a:pt x="697" y="8681"/>
                </a:cubicBezTo>
                <a:cubicBezTo>
                  <a:pt x="672" y="8735"/>
                  <a:pt x="668" y="8838"/>
                  <a:pt x="688" y="8900"/>
                </a:cubicBezTo>
                <a:cubicBezTo>
                  <a:pt x="746" y="9078"/>
                  <a:pt x="843" y="9181"/>
                  <a:pt x="965" y="9228"/>
                </a:cubicBezTo>
                <a:cubicBezTo>
                  <a:pt x="968" y="9255"/>
                  <a:pt x="970" y="9280"/>
                  <a:pt x="973" y="9307"/>
                </a:cubicBezTo>
                <a:cubicBezTo>
                  <a:pt x="1019" y="9300"/>
                  <a:pt x="1065" y="9290"/>
                  <a:pt x="1112" y="9283"/>
                </a:cubicBezTo>
                <a:cubicBezTo>
                  <a:pt x="1199" y="9290"/>
                  <a:pt x="1248" y="9346"/>
                  <a:pt x="1271" y="9435"/>
                </a:cubicBezTo>
                <a:cubicBezTo>
                  <a:pt x="1187" y="9483"/>
                  <a:pt x="1103" y="9533"/>
                  <a:pt x="1019" y="9581"/>
                </a:cubicBezTo>
                <a:cubicBezTo>
                  <a:pt x="1013" y="9579"/>
                  <a:pt x="1005" y="9577"/>
                  <a:pt x="998" y="9575"/>
                </a:cubicBezTo>
                <a:cubicBezTo>
                  <a:pt x="988" y="9593"/>
                  <a:pt x="985" y="9598"/>
                  <a:pt x="982" y="9605"/>
                </a:cubicBezTo>
                <a:cubicBezTo>
                  <a:pt x="959" y="9618"/>
                  <a:pt x="937" y="9629"/>
                  <a:pt x="915" y="9642"/>
                </a:cubicBezTo>
                <a:cubicBezTo>
                  <a:pt x="936" y="9679"/>
                  <a:pt x="951" y="9702"/>
                  <a:pt x="969" y="9733"/>
                </a:cubicBezTo>
                <a:cubicBezTo>
                  <a:pt x="965" y="9808"/>
                  <a:pt x="965" y="9884"/>
                  <a:pt x="977" y="9958"/>
                </a:cubicBezTo>
                <a:cubicBezTo>
                  <a:pt x="923" y="9986"/>
                  <a:pt x="870" y="10011"/>
                  <a:pt x="797" y="10049"/>
                </a:cubicBezTo>
                <a:cubicBezTo>
                  <a:pt x="885" y="10163"/>
                  <a:pt x="962" y="10247"/>
                  <a:pt x="1040" y="10353"/>
                </a:cubicBezTo>
                <a:cubicBezTo>
                  <a:pt x="1054" y="10486"/>
                  <a:pt x="1053" y="10627"/>
                  <a:pt x="994" y="10779"/>
                </a:cubicBezTo>
                <a:cubicBezTo>
                  <a:pt x="905" y="11008"/>
                  <a:pt x="1293" y="11361"/>
                  <a:pt x="1501" y="11223"/>
                </a:cubicBezTo>
                <a:cubicBezTo>
                  <a:pt x="1665" y="11114"/>
                  <a:pt x="1667" y="11257"/>
                  <a:pt x="1686" y="11332"/>
                </a:cubicBezTo>
                <a:cubicBezTo>
                  <a:pt x="1608" y="11492"/>
                  <a:pt x="1549" y="11607"/>
                  <a:pt x="1506" y="11697"/>
                </a:cubicBezTo>
                <a:cubicBezTo>
                  <a:pt x="1433" y="11715"/>
                  <a:pt x="1324" y="11707"/>
                  <a:pt x="1313" y="11752"/>
                </a:cubicBezTo>
                <a:cubicBezTo>
                  <a:pt x="1286" y="11858"/>
                  <a:pt x="1275" y="12017"/>
                  <a:pt x="1313" y="12105"/>
                </a:cubicBezTo>
                <a:cubicBezTo>
                  <a:pt x="1399" y="12302"/>
                  <a:pt x="1518" y="12471"/>
                  <a:pt x="1610" y="12628"/>
                </a:cubicBezTo>
                <a:cubicBezTo>
                  <a:pt x="1317" y="12641"/>
                  <a:pt x="1130" y="12818"/>
                  <a:pt x="1091" y="13102"/>
                </a:cubicBezTo>
                <a:cubicBezTo>
                  <a:pt x="999" y="13173"/>
                  <a:pt x="898" y="13254"/>
                  <a:pt x="856" y="13376"/>
                </a:cubicBezTo>
                <a:cubicBezTo>
                  <a:pt x="727" y="13753"/>
                  <a:pt x="983" y="13793"/>
                  <a:pt x="1124" y="13941"/>
                </a:cubicBezTo>
                <a:cubicBezTo>
                  <a:pt x="1049" y="13959"/>
                  <a:pt x="986" y="13957"/>
                  <a:pt x="923" y="13953"/>
                </a:cubicBezTo>
                <a:cubicBezTo>
                  <a:pt x="727" y="13943"/>
                  <a:pt x="660" y="14071"/>
                  <a:pt x="751" y="14312"/>
                </a:cubicBezTo>
                <a:cubicBezTo>
                  <a:pt x="791" y="14419"/>
                  <a:pt x="850" y="14525"/>
                  <a:pt x="919" y="14592"/>
                </a:cubicBezTo>
                <a:cubicBezTo>
                  <a:pt x="1129" y="14798"/>
                  <a:pt x="1134" y="14791"/>
                  <a:pt x="936" y="15103"/>
                </a:cubicBezTo>
                <a:cubicBezTo>
                  <a:pt x="1078" y="15261"/>
                  <a:pt x="1202" y="15462"/>
                  <a:pt x="1359" y="15559"/>
                </a:cubicBezTo>
                <a:cubicBezTo>
                  <a:pt x="1520" y="15659"/>
                  <a:pt x="1712" y="15651"/>
                  <a:pt x="1887" y="15711"/>
                </a:cubicBezTo>
                <a:cubicBezTo>
                  <a:pt x="1946" y="15731"/>
                  <a:pt x="2021" y="15806"/>
                  <a:pt x="2038" y="15881"/>
                </a:cubicBezTo>
                <a:cubicBezTo>
                  <a:pt x="2056" y="15961"/>
                  <a:pt x="2015" y="16067"/>
                  <a:pt x="1992" y="16210"/>
                </a:cubicBezTo>
                <a:cubicBezTo>
                  <a:pt x="1826" y="15931"/>
                  <a:pt x="1771" y="15873"/>
                  <a:pt x="1610" y="16015"/>
                </a:cubicBezTo>
                <a:cubicBezTo>
                  <a:pt x="1335" y="16260"/>
                  <a:pt x="977" y="16418"/>
                  <a:pt x="927" y="17019"/>
                </a:cubicBezTo>
                <a:cubicBezTo>
                  <a:pt x="683" y="17155"/>
                  <a:pt x="331" y="17611"/>
                  <a:pt x="219" y="17955"/>
                </a:cubicBezTo>
                <a:cubicBezTo>
                  <a:pt x="200" y="18012"/>
                  <a:pt x="173" y="18090"/>
                  <a:pt x="185" y="18138"/>
                </a:cubicBezTo>
                <a:cubicBezTo>
                  <a:pt x="250" y="18389"/>
                  <a:pt x="165" y="18556"/>
                  <a:pt x="59" y="18734"/>
                </a:cubicBezTo>
                <a:cubicBezTo>
                  <a:pt x="15" y="18809"/>
                  <a:pt x="-16" y="18968"/>
                  <a:pt x="9" y="19044"/>
                </a:cubicBezTo>
                <a:cubicBezTo>
                  <a:pt x="30" y="19107"/>
                  <a:pt x="142" y="19104"/>
                  <a:pt x="215" y="19129"/>
                </a:cubicBezTo>
                <a:cubicBezTo>
                  <a:pt x="239" y="19137"/>
                  <a:pt x="265" y="19138"/>
                  <a:pt x="311" y="19141"/>
                </a:cubicBezTo>
                <a:cubicBezTo>
                  <a:pt x="234" y="19360"/>
                  <a:pt x="171" y="19546"/>
                  <a:pt x="85" y="19792"/>
                </a:cubicBezTo>
                <a:cubicBezTo>
                  <a:pt x="309" y="19878"/>
                  <a:pt x="538" y="19949"/>
                  <a:pt x="759" y="20053"/>
                </a:cubicBezTo>
                <a:cubicBezTo>
                  <a:pt x="1272" y="20294"/>
                  <a:pt x="1775" y="20566"/>
                  <a:pt x="2289" y="20795"/>
                </a:cubicBezTo>
                <a:cubicBezTo>
                  <a:pt x="2523" y="20900"/>
                  <a:pt x="2793" y="21055"/>
                  <a:pt x="3010" y="20978"/>
                </a:cubicBezTo>
                <a:cubicBezTo>
                  <a:pt x="3330" y="20864"/>
                  <a:pt x="3591" y="20988"/>
                  <a:pt x="3845" y="21166"/>
                </a:cubicBezTo>
                <a:cubicBezTo>
                  <a:pt x="4208" y="21421"/>
                  <a:pt x="4587" y="21536"/>
                  <a:pt x="4981" y="21580"/>
                </a:cubicBezTo>
                <a:cubicBezTo>
                  <a:pt x="5080" y="21591"/>
                  <a:pt x="5187" y="21566"/>
                  <a:pt x="5282" y="21525"/>
                </a:cubicBezTo>
                <a:cubicBezTo>
                  <a:pt x="5323" y="21508"/>
                  <a:pt x="5343" y="21406"/>
                  <a:pt x="5375" y="21343"/>
                </a:cubicBezTo>
                <a:cubicBezTo>
                  <a:pt x="5328" y="21320"/>
                  <a:pt x="5284" y="21280"/>
                  <a:pt x="5236" y="21276"/>
                </a:cubicBezTo>
                <a:cubicBezTo>
                  <a:pt x="5131" y="21266"/>
                  <a:pt x="5023" y="21276"/>
                  <a:pt x="4918" y="21276"/>
                </a:cubicBezTo>
                <a:cubicBezTo>
                  <a:pt x="4915" y="21240"/>
                  <a:pt x="4912" y="21202"/>
                  <a:pt x="4909" y="21166"/>
                </a:cubicBezTo>
                <a:cubicBezTo>
                  <a:pt x="4965" y="21139"/>
                  <a:pt x="5022" y="21085"/>
                  <a:pt x="5077" y="21087"/>
                </a:cubicBezTo>
                <a:cubicBezTo>
                  <a:pt x="5308" y="21096"/>
                  <a:pt x="5538" y="21122"/>
                  <a:pt x="5769" y="21142"/>
                </a:cubicBezTo>
                <a:cubicBezTo>
                  <a:pt x="5897" y="21153"/>
                  <a:pt x="6026" y="21168"/>
                  <a:pt x="6154" y="21184"/>
                </a:cubicBezTo>
                <a:cubicBezTo>
                  <a:pt x="6261" y="21198"/>
                  <a:pt x="6368" y="21238"/>
                  <a:pt x="6473" y="21227"/>
                </a:cubicBezTo>
                <a:cubicBezTo>
                  <a:pt x="6585" y="21215"/>
                  <a:pt x="6697" y="21154"/>
                  <a:pt x="6837" y="21105"/>
                </a:cubicBezTo>
                <a:cubicBezTo>
                  <a:pt x="6813" y="21268"/>
                  <a:pt x="6798" y="21372"/>
                  <a:pt x="6783" y="21470"/>
                </a:cubicBezTo>
                <a:cubicBezTo>
                  <a:pt x="7092" y="21585"/>
                  <a:pt x="7156" y="21209"/>
                  <a:pt x="7278" y="20959"/>
                </a:cubicBezTo>
                <a:cubicBezTo>
                  <a:pt x="7439" y="21286"/>
                  <a:pt x="7812" y="21293"/>
                  <a:pt x="8020" y="21039"/>
                </a:cubicBezTo>
                <a:cubicBezTo>
                  <a:pt x="8104" y="21093"/>
                  <a:pt x="8190" y="21189"/>
                  <a:pt x="8225" y="21160"/>
                </a:cubicBezTo>
                <a:cubicBezTo>
                  <a:pt x="8447" y="20978"/>
                  <a:pt x="8651" y="20837"/>
                  <a:pt x="8929" y="20966"/>
                </a:cubicBezTo>
                <a:cubicBezTo>
                  <a:pt x="9124" y="21055"/>
                  <a:pt x="9349" y="20997"/>
                  <a:pt x="9562" y="21002"/>
                </a:cubicBezTo>
                <a:cubicBezTo>
                  <a:pt x="9663" y="21004"/>
                  <a:pt x="9769" y="21021"/>
                  <a:pt x="9868" y="21002"/>
                </a:cubicBezTo>
                <a:cubicBezTo>
                  <a:pt x="10107" y="20957"/>
                  <a:pt x="10343" y="20911"/>
                  <a:pt x="10577" y="20832"/>
                </a:cubicBezTo>
                <a:cubicBezTo>
                  <a:pt x="10864" y="20734"/>
                  <a:pt x="11147" y="20600"/>
                  <a:pt x="11432" y="20485"/>
                </a:cubicBezTo>
                <a:cubicBezTo>
                  <a:pt x="11528" y="20446"/>
                  <a:pt x="11636" y="20361"/>
                  <a:pt x="11721" y="20394"/>
                </a:cubicBezTo>
                <a:cubicBezTo>
                  <a:pt x="12196" y="20577"/>
                  <a:pt x="12606" y="20331"/>
                  <a:pt x="13020" y="20047"/>
                </a:cubicBezTo>
                <a:cubicBezTo>
                  <a:pt x="13399" y="19789"/>
                  <a:pt x="13788" y="19552"/>
                  <a:pt x="14177" y="19330"/>
                </a:cubicBezTo>
                <a:cubicBezTo>
                  <a:pt x="14386" y="19210"/>
                  <a:pt x="14607" y="19147"/>
                  <a:pt x="14823" y="19050"/>
                </a:cubicBezTo>
                <a:cubicBezTo>
                  <a:pt x="15603" y="18697"/>
                  <a:pt x="16380" y="18332"/>
                  <a:pt x="17162" y="17986"/>
                </a:cubicBezTo>
                <a:cubicBezTo>
                  <a:pt x="17354" y="17900"/>
                  <a:pt x="17561" y="17868"/>
                  <a:pt x="17757" y="17797"/>
                </a:cubicBezTo>
                <a:cubicBezTo>
                  <a:pt x="18066" y="17685"/>
                  <a:pt x="18380" y="17605"/>
                  <a:pt x="18675" y="17438"/>
                </a:cubicBezTo>
                <a:cubicBezTo>
                  <a:pt x="19161" y="17164"/>
                  <a:pt x="19634" y="16833"/>
                  <a:pt x="20109" y="16520"/>
                </a:cubicBezTo>
                <a:cubicBezTo>
                  <a:pt x="20203" y="16458"/>
                  <a:pt x="20285" y="16360"/>
                  <a:pt x="20373" y="16277"/>
                </a:cubicBezTo>
                <a:cubicBezTo>
                  <a:pt x="20358" y="16231"/>
                  <a:pt x="20342" y="16182"/>
                  <a:pt x="20326" y="16137"/>
                </a:cubicBezTo>
                <a:cubicBezTo>
                  <a:pt x="19890" y="16327"/>
                  <a:pt x="19455" y="16518"/>
                  <a:pt x="19019" y="16708"/>
                </a:cubicBezTo>
                <a:cubicBezTo>
                  <a:pt x="19013" y="16682"/>
                  <a:pt x="19008" y="16655"/>
                  <a:pt x="19002" y="16629"/>
                </a:cubicBezTo>
                <a:cubicBezTo>
                  <a:pt x="19099" y="16564"/>
                  <a:pt x="19190" y="16482"/>
                  <a:pt x="19291" y="16441"/>
                </a:cubicBezTo>
                <a:cubicBezTo>
                  <a:pt x="19723" y="16266"/>
                  <a:pt x="20155" y="16097"/>
                  <a:pt x="20591" y="15942"/>
                </a:cubicBezTo>
                <a:cubicBezTo>
                  <a:pt x="20834" y="15856"/>
                  <a:pt x="20992" y="15630"/>
                  <a:pt x="20976" y="15389"/>
                </a:cubicBezTo>
                <a:cubicBezTo>
                  <a:pt x="20836" y="15352"/>
                  <a:pt x="20703" y="15320"/>
                  <a:pt x="20570" y="15285"/>
                </a:cubicBezTo>
                <a:cubicBezTo>
                  <a:pt x="20568" y="15256"/>
                  <a:pt x="20567" y="15224"/>
                  <a:pt x="20565" y="15194"/>
                </a:cubicBezTo>
                <a:cubicBezTo>
                  <a:pt x="20811" y="15049"/>
                  <a:pt x="21153" y="15184"/>
                  <a:pt x="21286" y="14714"/>
                </a:cubicBezTo>
                <a:cubicBezTo>
                  <a:pt x="21116" y="14535"/>
                  <a:pt x="21136" y="14477"/>
                  <a:pt x="21492" y="14154"/>
                </a:cubicBezTo>
                <a:cubicBezTo>
                  <a:pt x="21276" y="14170"/>
                  <a:pt x="21088" y="14182"/>
                  <a:pt x="20880" y="14197"/>
                </a:cubicBezTo>
                <a:cubicBezTo>
                  <a:pt x="21074" y="13889"/>
                  <a:pt x="21442" y="14082"/>
                  <a:pt x="21567" y="13576"/>
                </a:cubicBezTo>
                <a:cubicBezTo>
                  <a:pt x="21471" y="13611"/>
                  <a:pt x="21408" y="13637"/>
                  <a:pt x="21341" y="13662"/>
                </a:cubicBezTo>
                <a:cubicBezTo>
                  <a:pt x="21222" y="13704"/>
                  <a:pt x="21101" y="13753"/>
                  <a:pt x="20980" y="13789"/>
                </a:cubicBezTo>
                <a:cubicBezTo>
                  <a:pt x="20692" y="13876"/>
                  <a:pt x="20402" y="13955"/>
                  <a:pt x="20113" y="14039"/>
                </a:cubicBezTo>
                <a:cubicBezTo>
                  <a:pt x="19984" y="14076"/>
                  <a:pt x="19857" y="14114"/>
                  <a:pt x="19727" y="14142"/>
                </a:cubicBezTo>
                <a:cubicBezTo>
                  <a:pt x="19720" y="14143"/>
                  <a:pt x="19703" y="14038"/>
                  <a:pt x="19694" y="13996"/>
                </a:cubicBezTo>
                <a:cubicBezTo>
                  <a:pt x="19297" y="14070"/>
                  <a:pt x="18968" y="14583"/>
                  <a:pt x="18478" y="14300"/>
                </a:cubicBezTo>
                <a:cubicBezTo>
                  <a:pt x="19215" y="13906"/>
                  <a:pt x="19920" y="13529"/>
                  <a:pt x="20628" y="13151"/>
                </a:cubicBezTo>
                <a:cubicBezTo>
                  <a:pt x="20628" y="13140"/>
                  <a:pt x="20629" y="13131"/>
                  <a:pt x="20628" y="13120"/>
                </a:cubicBezTo>
                <a:cubicBezTo>
                  <a:pt x="20474" y="13149"/>
                  <a:pt x="20318" y="13178"/>
                  <a:pt x="20205" y="13199"/>
                </a:cubicBezTo>
                <a:cubicBezTo>
                  <a:pt x="20312" y="13092"/>
                  <a:pt x="20437" y="12973"/>
                  <a:pt x="20557" y="12853"/>
                </a:cubicBezTo>
                <a:cubicBezTo>
                  <a:pt x="20618" y="12872"/>
                  <a:pt x="20680" y="12888"/>
                  <a:pt x="20741" y="12938"/>
                </a:cubicBezTo>
                <a:cubicBezTo>
                  <a:pt x="20774" y="12964"/>
                  <a:pt x="20854" y="12946"/>
                  <a:pt x="20871" y="12907"/>
                </a:cubicBezTo>
                <a:cubicBezTo>
                  <a:pt x="20896" y="12853"/>
                  <a:pt x="20900" y="12744"/>
                  <a:pt x="20880" y="12682"/>
                </a:cubicBezTo>
                <a:cubicBezTo>
                  <a:pt x="20822" y="12503"/>
                  <a:pt x="20725" y="12406"/>
                  <a:pt x="20603" y="12360"/>
                </a:cubicBezTo>
                <a:cubicBezTo>
                  <a:pt x="20600" y="12332"/>
                  <a:pt x="20598" y="12303"/>
                  <a:pt x="20595" y="12275"/>
                </a:cubicBezTo>
                <a:cubicBezTo>
                  <a:pt x="20549" y="12282"/>
                  <a:pt x="20503" y="12292"/>
                  <a:pt x="20456" y="12299"/>
                </a:cubicBezTo>
                <a:cubicBezTo>
                  <a:pt x="20369" y="12292"/>
                  <a:pt x="20320" y="12237"/>
                  <a:pt x="20297" y="12147"/>
                </a:cubicBezTo>
                <a:cubicBezTo>
                  <a:pt x="20381" y="12099"/>
                  <a:pt x="20465" y="12049"/>
                  <a:pt x="20549" y="12001"/>
                </a:cubicBezTo>
                <a:cubicBezTo>
                  <a:pt x="20555" y="12003"/>
                  <a:pt x="20563" y="12005"/>
                  <a:pt x="20570" y="12007"/>
                </a:cubicBezTo>
                <a:cubicBezTo>
                  <a:pt x="20580" y="11989"/>
                  <a:pt x="20583" y="11984"/>
                  <a:pt x="20586" y="11977"/>
                </a:cubicBezTo>
                <a:cubicBezTo>
                  <a:pt x="20609" y="11964"/>
                  <a:pt x="20631" y="11953"/>
                  <a:pt x="20653" y="11940"/>
                </a:cubicBezTo>
                <a:cubicBezTo>
                  <a:pt x="20631" y="11902"/>
                  <a:pt x="20617" y="11880"/>
                  <a:pt x="20599" y="11849"/>
                </a:cubicBezTo>
                <a:cubicBezTo>
                  <a:pt x="20603" y="11776"/>
                  <a:pt x="20606" y="11702"/>
                  <a:pt x="20595" y="11630"/>
                </a:cubicBezTo>
                <a:cubicBezTo>
                  <a:pt x="20649" y="11602"/>
                  <a:pt x="20699" y="11571"/>
                  <a:pt x="20771" y="11533"/>
                </a:cubicBezTo>
                <a:cubicBezTo>
                  <a:pt x="20683" y="11419"/>
                  <a:pt x="20610" y="11334"/>
                  <a:pt x="20532" y="11229"/>
                </a:cubicBezTo>
                <a:cubicBezTo>
                  <a:pt x="20518" y="11097"/>
                  <a:pt x="20519" y="10960"/>
                  <a:pt x="20578" y="10809"/>
                </a:cubicBezTo>
                <a:cubicBezTo>
                  <a:pt x="20667" y="10580"/>
                  <a:pt x="20275" y="10221"/>
                  <a:pt x="20067" y="10359"/>
                </a:cubicBezTo>
                <a:cubicBezTo>
                  <a:pt x="19903" y="10468"/>
                  <a:pt x="19905" y="10325"/>
                  <a:pt x="19886" y="10250"/>
                </a:cubicBezTo>
                <a:cubicBezTo>
                  <a:pt x="19964" y="10090"/>
                  <a:pt x="20019" y="9981"/>
                  <a:pt x="20062" y="9891"/>
                </a:cubicBezTo>
                <a:cubicBezTo>
                  <a:pt x="20135" y="9873"/>
                  <a:pt x="20248" y="9882"/>
                  <a:pt x="20259" y="9836"/>
                </a:cubicBezTo>
                <a:cubicBezTo>
                  <a:pt x="20287" y="9730"/>
                  <a:pt x="20293" y="9571"/>
                  <a:pt x="20255" y="9483"/>
                </a:cubicBezTo>
                <a:cubicBezTo>
                  <a:pt x="20169" y="9286"/>
                  <a:pt x="20050" y="9117"/>
                  <a:pt x="19958" y="8960"/>
                </a:cubicBezTo>
                <a:cubicBezTo>
                  <a:pt x="20251" y="8947"/>
                  <a:pt x="20442" y="8764"/>
                  <a:pt x="20482" y="8480"/>
                </a:cubicBezTo>
                <a:cubicBezTo>
                  <a:pt x="20573" y="8409"/>
                  <a:pt x="20670" y="8334"/>
                  <a:pt x="20712" y="8212"/>
                </a:cubicBezTo>
                <a:cubicBezTo>
                  <a:pt x="20841" y="7835"/>
                  <a:pt x="20585" y="7789"/>
                  <a:pt x="20444" y="7641"/>
                </a:cubicBezTo>
                <a:cubicBezTo>
                  <a:pt x="20519" y="7623"/>
                  <a:pt x="20582" y="7631"/>
                  <a:pt x="20645" y="7635"/>
                </a:cubicBezTo>
                <a:cubicBezTo>
                  <a:pt x="20841" y="7645"/>
                  <a:pt x="20908" y="7511"/>
                  <a:pt x="20817" y="7270"/>
                </a:cubicBezTo>
                <a:cubicBezTo>
                  <a:pt x="20777" y="7163"/>
                  <a:pt x="20718" y="7057"/>
                  <a:pt x="20649" y="6990"/>
                </a:cubicBezTo>
                <a:cubicBezTo>
                  <a:pt x="20439" y="6784"/>
                  <a:pt x="20438" y="6791"/>
                  <a:pt x="20637" y="6479"/>
                </a:cubicBezTo>
                <a:cubicBezTo>
                  <a:pt x="20494" y="6321"/>
                  <a:pt x="20366" y="6120"/>
                  <a:pt x="20209" y="6023"/>
                </a:cubicBezTo>
                <a:cubicBezTo>
                  <a:pt x="20048" y="5923"/>
                  <a:pt x="19856" y="5937"/>
                  <a:pt x="19681" y="5877"/>
                </a:cubicBezTo>
                <a:cubicBezTo>
                  <a:pt x="19622" y="5857"/>
                  <a:pt x="19547" y="5782"/>
                  <a:pt x="19530" y="5707"/>
                </a:cubicBezTo>
                <a:cubicBezTo>
                  <a:pt x="19512" y="5627"/>
                  <a:pt x="19553" y="5515"/>
                  <a:pt x="19576" y="5372"/>
                </a:cubicBezTo>
                <a:cubicBezTo>
                  <a:pt x="19742" y="5651"/>
                  <a:pt x="19801" y="5709"/>
                  <a:pt x="19962" y="5567"/>
                </a:cubicBezTo>
                <a:cubicBezTo>
                  <a:pt x="20237" y="5322"/>
                  <a:pt x="20591" y="5164"/>
                  <a:pt x="20641" y="4563"/>
                </a:cubicBezTo>
                <a:cubicBezTo>
                  <a:pt x="20885" y="4427"/>
                  <a:pt x="21237" y="3971"/>
                  <a:pt x="21349" y="3627"/>
                </a:cubicBezTo>
                <a:cubicBezTo>
                  <a:pt x="21368" y="3570"/>
                  <a:pt x="21395" y="3492"/>
                  <a:pt x="21383" y="3444"/>
                </a:cubicBezTo>
                <a:cubicBezTo>
                  <a:pt x="21318" y="3193"/>
                  <a:pt x="21403" y="3033"/>
                  <a:pt x="21509" y="2854"/>
                </a:cubicBezTo>
                <a:cubicBezTo>
                  <a:pt x="21553" y="2779"/>
                  <a:pt x="21584" y="2621"/>
                  <a:pt x="21559" y="2544"/>
                </a:cubicBezTo>
                <a:cubicBezTo>
                  <a:pt x="21538" y="2481"/>
                  <a:pt x="21426" y="2478"/>
                  <a:pt x="21353" y="2453"/>
                </a:cubicBezTo>
                <a:cubicBezTo>
                  <a:pt x="21329" y="2445"/>
                  <a:pt x="21303" y="2450"/>
                  <a:pt x="21257" y="2447"/>
                </a:cubicBezTo>
                <a:cubicBezTo>
                  <a:pt x="21334" y="2228"/>
                  <a:pt x="21402" y="2042"/>
                  <a:pt x="21488" y="1796"/>
                </a:cubicBezTo>
                <a:cubicBezTo>
                  <a:pt x="21263" y="1710"/>
                  <a:pt x="21034" y="1633"/>
                  <a:pt x="20813" y="1529"/>
                </a:cubicBezTo>
                <a:cubicBezTo>
                  <a:pt x="20301" y="1288"/>
                  <a:pt x="19793" y="1016"/>
                  <a:pt x="19279" y="787"/>
                </a:cubicBezTo>
                <a:cubicBezTo>
                  <a:pt x="19045" y="682"/>
                  <a:pt x="18779" y="533"/>
                  <a:pt x="18562" y="610"/>
                </a:cubicBezTo>
                <a:cubicBezTo>
                  <a:pt x="18242" y="724"/>
                  <a:pt x="17977" y="600"/>
                  <a:pt x="17723" y="422"/>
                </a:cubicBezTo>
                <a:cubicBezTo>
                  <a:pt x="17360" y="167"/>
                  <a:pt x="16986" y="46"/>
                  <a:pt x="16592" y="2"/>
                </a:cubicBezTo>
                <a:close/>
              </a:path>
            </a:pathLst>
          </a:custGeom>
        </p:spPr>
        <p:txBody>
          <a:bodyPr/>
          <a:lstStyle/>
          <a:p>
            <a:pPr defTabSz="642937">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p>
        </p:txBody>
      </p:sp>
      <p:sp>
        <p:nvSpPr>
          <p:cNvPr id="892" name="Venenatis Euismod Purus"/>
          <p:cNvSpPr txBox="1">
            <a:spLocks noGrp="1"/>
          </p:cNvSpPr>
          <p:nvPr>
            <p:ph type="body" idx="16"/>
          </p:nvPr>
        </p:nvSpPr>
        <p:spPr>
          <a:xfrm>
            <a:off x="11087195" y="7832332"/>
            <a:ext cx="11291541" cy="984568"/>
          </a:xfrm>
          <a:prstGeom prst="rect">
            <a:avLst/>
          </a:prstGeom>
        </p:spPr>
        <p:txBody>
          <a:bodyPr/>
          <a:lstStyle/>
          <a:p>
            <a:pPr>
              <a:lnSpc>
                <a:spcPct val="80000"/>
              </a:lnSpc>
            </a:pPr>
            <a:r>
              <a:rPr lang="fr-FR" sz="6000" dirty="0" smtClean="0"/>
              <a:t>General conclusions</a:t>
            </a:r>
            <a:endParaRPr sz="2800" dirty="0"/>
          </a:p>
        </p:txBody>
      </p:sp>
      <p:sp>
        <p:nvSpPr>
          <p:cNvPr id="894" name="Rectangle"/>
          <p:cNvSpPr>
            <a:spLocks noGrp="1"/>
          </p:cNvSpPr>
          <p:nvPr>
            <p:ph type="body" idx="17"/>
          </p:nvPr>
        </p:nvSpPr>
        <p:spPr>
          <a:prstGeom prst="rect">
            <a:avLst/>
          </a:prstGeom>
        </p:spPr>
        <p:txBody>
          <a:bodyPr/>
          <a:lstStyle/>
          <a:p>
            <a:pPr>
              <a:defRPr sz="5800">
                <a:latin typeface="Gill Sans"/>
                <a:ea typeface="Gill Sans"/>
                <a:cs typeface="Gill Sans"/>
                <a:sym typeface="Gill Sans"/>
              </a:defRPr>
            </a:pPr>
            <a:endParaRPr dirty="0"/>
          </a:p>
        </p:txBody>
      </p:sp>
      <p:sp>
        <p:nvSpPr>
          <p:cNvPr id="895" name="Line"/>
          <p:cNvSpPr>
            <a:spLocks noGrp="1"/>
          </p:cNvSpPr>
          <p:nvPr>
            <p:ph type="body" idx="18"/>
          </p:nvPr>
        </p:nvSpPr>
        <p:spPr>
          <a:xfrm>
            <a:off x="12191999" y="12260426"/>
            <a:ext cx="1" cy="371869"/>
          </a:xfrm>
          <a:prstGeom prst="line">
            <a:avLst/>
          </a:prstGeom>
        </p:spPr>
        <p:txBody>
          <a:bodyPr/>
          <a:lstStyle/>
          <a:p>
            <a:pPr>
              <a:defRPr sz="56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p>
        </p:txBody>
      </p:sp>
      <p:sp>
        <p:nvSpPr>
          <p:cNvPr id="896" name="Slide Number"/>
          <p:cNvSpPr txBox="1">
            <a:spLocks noGrp="1"/>
          </p:cNvSpPr>
          <p:nvPr>
            <p:ph type="sldNum" sz="quarter" idx="2"/>
          </p:nvPr>
        </p:nvSpPr>
        <p:spPr>
          <a:xfrm>
            <a:off x="12051220" y="11772503"/>
            <a:ext cx="281560" cy="422276"/>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36</a:t>
            </a:fld>
            <a:endParaRPr dirty="0"/>
          </a:p>
        </p:txBody>
      </p:sp>
      <p:sp>
        <p:nvSpPr>
          <p:cNvPr id="897" name="#1"/>
          <p:cNvSpPr txBox="1">
            <a:spLocks noGrp="1"/>
          </p:cNvSpPr>
          <p:nvPr>
            <p:ph type="body" idx="19"/>
          </p:nvPr>
        </p:nvSpPr>
        <p:spPr>
          <a:xfrm>
            <a:off x="8787016" y="7896853"/>
            <a:ext cx="1030752" cy="984568"/>
          </a:xfrm>
          <a:prstGeom prst="rect">
            <a:avLst/>
          </a:prstGeom>
        </p:spPr>
        <p:txBody>
          <a:bodyPr/>
          <a:lstStyle/>
          <a:p>
            <a:r>
              <a:rPr dirty="0" smtClean="0"/>
              <a:t>#</a:t>
            </a:r>
            <a:r>
              <a:rPr lang="fr-FR" dirty="0" smtClean="0"/>
              <a:t> 5</a:t>
            </a:r>
            <a:endParaRPr dirty="0"/>
          </a:p>
        </p:txBody>
      </p:sp>
      <p:sp>
        <p:nvSpPr>
          <p:cNvPr id="900" name="#2"/>
          <p:cNvSpPr txBox="1">
            <a:spLocks noGrp="1"/>
          </p:cNvSpPr>
          <p:nvPr>
            <p:ph type="body" idx="22"/>
          </p:nvPr>
        </p:nvSpPr>
        <p:spPr>
          <a:xfrm>
            <a:off x="3745523" y="8977455"/>
            <a:ext cx="1030752" cy="984568"/>
          </a:xfrm>
          <a:prstGeom prst="rect">
            <a:avLst/>
          </a:prstGeom>
        </p:spPr>
        <p:txBody>
          <a:bodyPr/>
          <a:lstStyle/>
          <a:p>
            <a:r>
              <a:rPr dirty="0"/>
              <a:t>#2</a:t>
            </a:r>
          </a:p>
        </p:txBody>
      </p:sp>
      <p:sp>
        <p:nvSpPr>
          <p:cNvPr id="904" name="#3"/>
          <p:cNvSpPr txBox="1">
            <a:spLocks noGrp="1"/>
          </p:cNvSpPr>
          <p:nvPr>
            <p:ph type="body" idx="26"/>
          </p:nvPr>
        </p:nvSpPr>
        <p:spPr>
          <a:xfrm>
            <a:off x="13730491" y="6280498"/>
            <a:ext cx="1030752" cy="984568"/>
          </a:xfrm>
          <a:prstGeom prst="rect">
            <a:avLst/>
          </a:prstGeom>
        </p:spPr>
        <p:txBody>
          <a:bodyPr/>
          <a:lstStyle/>
          <a:p>
            <a:r>
              <a:rPr dirty="0"/>
              <a:t>#3</a:t>
            </a:r>
          </a:p>
        </p:txBody>
      </p:sp>
      <p:sp>
        <p:nvSpPr>
          <p:cNvPr id="22" name="#3">
            <a:extLst>
              <a:ext uri="{FF2B5EF4-FFF2-40B4-BE49-F238E27FC236}">
                <a16:creationId xmlns="" xmlns:a16="http://schemas.microsoft.com/office/drawing/2014/main" id="{A5EDDBB0-B435-894F-AB23-B334E1D7CBEC}"/>
              </a:ext>
            </a:extLst>
          </p:cNvPr>
          <p:cNvSpPr txBox="1">
            <a:spLocks/>
          </p:cNvSpPr>
          <p:nvPr/>
        </p:nvSpPr>
        <p:spPr>
          <a:xfrm>
            <a:off x="14132913" y="9030625"/>
            <a:ext cx="1030752" cy="984568"/>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lstStyle>
            <a:lvl1pPr marL="0" marR="0" indent="0" algn="l" defTabSz="821531" eaLnBrk="1" latinLnBrk="0" hangingPunct="1">
              <a:lnSpc>
                <a:spcPct val="70000"/>
              </a:lnSpc>
              <a:spcBef>
                <a:spcPts val="0"/>
              </a:spcBef>
              <a:spcAft>
                <a:spcPts val="0"/>
              </a:spcAft>
              <a:buClrTx/>
              <a:buSzTx/>
              <a:buFontTx/>
              <a:buNone/>
              <a:tabLst/>
              <a:defRPr sz="5000" b="1" i="0" u="none" strike="noStrike" cap="all" spc="0" baseline="0">
                <a:ln>
                  <a:noFill/>
                </a:ln>
                <a:solidFill>
                  <a:srgbClr val="FFFFFF"/>
                </a:solidFill>
                <a:uFillTx/>
                <a:latin typeface="+mj-lt"/>
                <a:ea typeface="+mj-ea"/>
                <a:cs typeface="+mj-cs"/>
                <a:sym typeface="Avenir Next"/>
              </a:defRPr>
            </a:lvl1pPr>
            <a:lvl2pPr marL="0" marR="0" indent="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2pPr>
            <a:lvl3pPr marL="0" marR="0" indent="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3pPr>
            <a:lvl4pPr marL="0" marR="0" indent="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4pPr>
            <a:lvl5pPr marL="0" marR="0" indent="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5pPr>
            <a:lvl6pPr marL="0" marR="0" indent="35560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6pPr>
            <a:lvl7pPr marL="0" marR="0" indent="71120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7pPr>
            <a:lvl8pPr marL="0" marR="0" indent="106680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8pPr>
            <a:lvl9pPr marL="0" marR="0" indent="142240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9pPr>
          </a:lstStyle>
          <a:p>
            <a:r>
              <a:rPr lang="fr-FR" dirty="0"/>
              <a:t>#3</a:t>
            </a:r>
          </a:p>
        </p:txBody>
      </p:sp>
      <p:sp>
        <p:nvSpPr>
          <p:cNvPr id="42" name="ZoneTexte 41">
            <a:extLst>
              <a:ext uri="{FF2B5EF4-FFF2-40B4-BE49-F238E27FC236}">
                <a16:creationId xmlns="" xmlns:a16="http://schemas.microsoft.com/office/drawing/2014/main" id="{1F2D9E2C-2BAD-6A4A-BC28-3DF9F36E2171}"/>
              </a:ext>
            </a:extLst>
          </p:cNvPr>
          <p:cNvSpPr txBox="1"/>
          <p:nvPr/>
        </p:nvSpPr>
        <p:spPr>
          <a:xfrm>
            <a:off x="897444" y="12362917"/>
            <a:ext cx="7636956" cy="7598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algn="l"/>
            <a:r>
              <a:rPr lang="fr-FR" sz="2000" dirty="0">
                <a:latin typeface="Avenir Next Ultra Light" panose="020B0203020202020204" pitchFamily="34" charset="77"/>
              </a:rPr>
              <a:t>Christophe Gervasi – </a:t>
            </a:r>
            <a:r>
              <a:rPr lang="fr-FR" sz="2000" dirty="0" smtClean="0">
                <a:latin typeface="Avenir Next Ultra Light" panose="020B0203020202020204" pitchFamily="34" charset="77"/>
              </a:rPr>
              <a:t> Rapport qualitatif  - Construire un </a:t>
            </a:r>
            <a:r>
              <a:rPr lang="fr-FR" sz="2000" dirty="0">
                <a:latin typeface="Avenir Next Ultra Light" panose="020B0203020202020204" pitchFamily="34" charset="77"/>
              </a:rPr>
              <a:t>Nous </a:t>
            </a:r>
            <a:r>
              <a:rPr lang="fr-FR" sz="2000" dirty="0" smtClean="0">
                <a:latin typeface="Avenir Next Ultra Light" panose="020B0203020202020204" pitchFamily="34" charset="77"/>
              </a:rPr>
              <a:t>européen – Juillet 2021</a:t>
            </a:r>
            <a:endParaRPr kumimoji="0" lang="fr-FR" sz="2000" u="none" strike="noStrike" cap="none" spc="0" normalizeH="0" baseline="0" dirty="0">
              <a:ln>
                <a:noFill/>
              </a:ln>
              <a:solidFill>
                <a:srgbClr val="000000"/>
              </a:solidFill>
              <a:effectLst/>
              <a:uFillTx/>
              <a:latin typeface="Avenir Next Ultra Light" panose="020B0203020202020204" pitchFamily="34" charset="77"/>
              <a:sym typeface="Gill Sans"/>
            </a:endParaRPr>
          </a:p>
        </p:txBody>
      </p:sp>
      <p:pic>
        <p:nvPicPr>
          <p:cNvPr id="18" name="Image 17"/>
          <p:cNvPicPr>
            <a:picLocks noChangeAspect="1"/>
          </p:cNvPicPr>
          <p:nvPr/>
        </p:nvPicPr>
        <p:blipFill rotWithShape="1">
          <a:blip r:embed="rId3"/>
          <a:srcRect t="18883" b="18467"/>
          <a:stretch/>
        </p:blipFill>
        <p:spPr>
          <a:xfrm>
            <a:off x="19551525" y="3461290"/>
            <a:ext cx="2143125" cy="1431415"/>
          </a:xfrm>
          <a:prstGeom prst="rect">
            <a:avLst/>
          </a:prstGeom>
        </p:spPr>
      </p:pic>
      <p:pic>
        <p:nvPicPr>
          <p:cNvPr id="15" name="Image 14"/>
          <p:cNvPicPr>
            <a:picLocks noChangeAspect="1"/>
          </p:cNvPicPr>
          <p:nvPr/>
        </p:nvPicPr>
        <p:blipFill>
          <a:blip r:embed="rId4"/>
          <a:stretch>
            <a:fillRect/>
          </a:stretch>
        </p:blipFill>
        <p:spPr>
          <a:xfrm>
            <a:off x="21704426" y="3461290"/>
            <a:ext cx="2143125" cy="1472669"/>
          </a:xfrm>
          <a:prstGeom prst="rect">
            <a:avLst/>
          </a:prstGeom>
        </p:spPr>
      </p:pic>
    </p:spTree>
    <p:extLst>
      <p:ext uri="{BB962C8B-B14F-4D97-AF65-F5344CB8AC3E}">
        <p14:creationId xmlns:p14="http://schemas.microsoft.com/office/powerpoint/2010/main" val="1495473011"/>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 xmlns:a16="http://schemas.microsoft.com/office/drawing/2014/main" id="{9A3C046A-B3F5-9A42-B408-759E55BE4BE7}"/>
              </a:ext>
            </a:extLst>
          </p:cNvPr>
          <p:cNvSpPr>
            <a:spLocks noGrp="1"/>
          </p:cNvSpPr>
          <p:nvPr>
            <p:ph type="body" sz="quarter" idx="15"/>
          </p:nvPr>
        </p:nvSpPr>
        <p:spPr>
          <a:xfrm>
            <a:off x="11806325" y="11874222"/>
            <a:ext cx="716050" cy="1160790"/>
          </a:xfrm>
        </p:spPr>
        <p:txBody>
          <a:bodyPr/>
          <a:lstStyle/>
          <a:p>
            <a:endParaRPr lang="fr-FR" dirty="0"/>
          </a:p>
        </p:txBody>
      </p:sp>
      <p:sp>
        <p:nvSpPr>
          <p:cNvPr id="5" name="Espace réservé du texte 4">
            <a:extLst>
              <a:ext uri="{FF2B5EF4-FFF2-40B4-BE49-F238E27FC236}">
                <a16:creationId xmlns="" xmlns:a16="http://schemas.microsoft.com/office/drawing/2014/main" id="{81AA34F7-61BD-DE46-A618-3EEE7C67794C}"/>
              </a:ext>
            </a:extLst>
          </p:cNvPr>
          <p:cNvSpPr>
            <a:spLocks noGrp="1"/>
          </p:cNvSpPr>
          <p:nvPr>
            <p:ph type="body" sz="quarter" idx="16"/>
          </p:nvPr>
        </p:nvSpPr>
        <p:spPr/>
        <p:txBody>
          <a:bodyPr/>
          <a:lstStyle/>
          <a:p>
            <a:endParaRPr lang="fr-FR" dirty="0"/>
          </a:p>
        </p:txBody>
      </p:sp>
      <p:sp>
        <p:nvSpPr>
          <p:cNvPr id="885"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37</a:t>
            </a:fld>
            <a:endParaRPr dirty="0"/>
          </a:p>
        </p:txBody>
      </p:sp>
      <p:sp>
        <p:nvSpPr>
          <p:cNvPr id="19" name="Espace réservé du texte 2">
            <a:extLst>
              <a:ext uri="{FF2B5EF4-FFF2-40B4-BE49-F238E27FC236}">
                <a16:creationId xmlns="" xmlns:a16="http://schemas.microsoft.com/office/drawing/2014/main" id="{AB3789C9-0B28-4640-961A-BE451E50B0EF}"/>
              </a:ext>
            </a:extLst>
          </p:cNvPr>
          <p:cNvSpPr>
            <a:spLocks noGrp="1"/>
          </p:cNvSpPr>
          <p:nvPr>
            <p:ph type="body" sz="quarter" idx="13"/>
          </p:nvPr>
        </p:nvSpPr>
        <p:spPr>
          <a:xfrm>
            <a:off x="1275347" y="1630608"/>
            <a:ext cx="19418969" cy="793703"/>
          </a:xfrm>
        </p:spPr>
        <p:txBody>
          <a:bodyPr/>
          <a:lstStyle/>
          <a:p>
            <a:endParaRPr lang="fr-FR" dirty="0"/>
          </a:p>
        </p:txBody>
      </p:sp>
      <p:sp>
        <p:nvSpPr>
          <p:cNvPr id="20" name="Titre 1">
            <a:extLst>
              <a:ext uri="{FF2B5EF4-FFF2-40B4-BE49-F238E27FC236}">
                <a16:creationId xmlns="" xmlns:a16="http://schemas.microsoft.com/office/drawing/2014/main" id="{C3D392D1-BDA7-FA46-919D-428FD8FCC2D7}"/>
              </a:ext>
            </a:extLst>
          </p:cNvPr>
          <p:cNvSpPr>
            <a:spLocks noGrp="1"/>
          </p:cNvSpPr>
          <p:nvPr>
            <p:ph type="title"/>
          </p:nvPr>
        </p:nvSpPr>
        <p:spPr>
          <a:xfrm>
            <a:off x="1112884" y="1607107"/>
            <a:ext cx="18438641" cy="935665"/>
          </a:xfrm>
        </p:spPr>
        <p:txBody>
          <a:bodyPr/>
          <a:lstStyle/>
          <a:p>
            <a:r>
              <a:rPr lang="en-US" dirty="0" smtClean="0">
                <a:solidFill>
                  <a:schemeClr val="bg1"/>
                </a:solidFill>
              </a:rPr>
              <a:t>conclusion</a:t>
            </a:r>
            <a:endParaRPr lang="en-US" dirty="0">
              <a:solidFill>
                <a:schemeClr val="bg1"/>
              </a:solidFill>
            </a:endParaRPr>
          </a:p>
        </p:txBody>
      </p:sp>
      <p:sp>
        <p:nvSpPr>
          <p:cNvPr id="21" name="SuBTITLE GOES HERE">
            <a:extLst>
              <a:ext uri="{FF2B5EF4-FFF2-40B4-BE49-F238E27FC236}">
                <a16:creationId xmlns="" xmlns:a16="http://schemas.microsoft.com/office/drawing/2014/main" id="{35871DBC-935A-2347-A21E-2565A12C9458}"/>
              </a:ext>
            </a:extLst>
          </p:cNvPr>
          <p:cNvSpPr txBox="1">
            <a:spLocks noGrp="1"/>
          </p:cNvSpPr>
          <p:nvPr>
            <p:ph type="body" sz="quarter" idx="14"/>
          </p:nvPr>
        </p:nvSpPr>
        <p:spPr>
          <a:xfrm>
            <a:off x="4836344" y="747149"/>
            <a:ext cx="14711312" cy="371281"/>
          </a:xfrm>
          <a:prstGeom prst="rect">
            <a:avLst/>
          </a:prstGeom>
        </p:spPr>
        <p:txBody>
          <a:bodyPr/>
          <a:lstStyle/>
          <a:p>
            <a:r>
              <a:rPr lang="fr-FR" sz="2400" dirty="0" smtClean="0"/>
              <a:t>Principales conclusions</a:t>
            </a:r>
            <a:endParaRPr lang="fr-FR" sz="2400" dirty="0"/>
          </a:p>
        </p:txBody>
      </p:sp>
      <p:sp>
        <p:nvSpPr>
          <p:cNvPr id="9" name="ZoneTexte 8">
            <a:extLst>
              <a:ext uri="{FF2B5EF4-FFF2-40B4-BE49-F238E27FC236}">
                <a16:creationId xmlns="" xmlns:a16="http://schemas.microsoft.com/office/drawing/2014/main" id="{C9FA69AC-CE85-7143-AB32-6EDEC5829621}"/>
              </a:ext>
            </a:extLst>
          </p:cNvPr>
          <p:cNvSpPr txBox="1"/>
          <p:nvPr/>
        </p:nvSpPr>
        <p:spPr>
          <a:xfrm>
            <a:off x="897443" y="12362917"/>
            <a:ext cx="7218945" cy="7598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algn="l"/>
            <a:r>
              <a:rPr lang="fr-FR" sz="2000" dirty="0">
                <a:latin typeface="Avenir Next Ultra Light" panose="020B0203020202020204" pitchFamily="34" charset="77"/>
              </a:rPr>
              <a:t>Christophe Gervasi –  Rapport qualitatif  - Construire un Nous européen – Juillet 2021</a:t>
            </a:r>
          </a:p>
        </p:txBody>
      </p:sp>
      <p:pic>
        <p:nvPicPr>
          <p:cNvPr id="10" name="Image 9"/>
          <p:cNvPicPr>
            <a:picLocks noChangeAspect="1"/>
          </p:cNvPicPr>
          <p:nvPr/>
        </p:nvPicPr>
        <p:blipFill rotWithShape="1">
          <a:blip r:embed="rId2"/>
          <a:srcRect t="18883" b="18467"/>
          <a:stretch/>
        </p:blipFill>
        <p:spPr>
          <a:xfrm>
            <a:off x="19551526" y="500510"/>
            <a:ext cx="2143125" cy="1472669"/>
          </a:xfrm>
          <a:prstGeom prst="rect">
            <a:avLst/>
          </a:prstGeom>
        </p:spPr>
      </p:pic>
      <p:pic>
        <p:nvPicPr>
          <p:cNvPr id="11" name="Image 10"/>
          <p:cNvPicPr>
            <a:picLocks noChangeAspect="1"/>
          </p:cNvPicPr>
          <p:nvPr/>
        </p:nvPicPr>
        <p:blipFill>
          <a:blip r:embed="rId3"/>
          <a:stretch>
            <a:fillRect/>
          </a:stretch>
        </p:blipFill>
        <p:spPr>
          <a:xfrm>
            <a:off x="21704426" y="500510"/>
            <a:ext cx="2143125" cy="1472669"/>
          </a:xfrm>
          <a:prstGeom prst="rect">
            <a:avLst/>
          </a:prstGeom>
        </p:spPr>
      </p:pic>
      <p:sp>
        <p:nvSpPr>
          <p:cNvPr id="42" name="Inhaltsplatzhalter 2"/>
          <p:cNvSpPr txBox="1">
            <a:spLocks/>
          </p:cNvSpPr>
          <p:nvPr/>
        </p:nvSpPr>
        <p:spPr>
          <a:xfrm>
            <a:off x="3368842" y="2936489"/>
            <a:ext cx="16182684" cy="7079176"/>
          </a:xfrm>
          <a:prstGeom prst="rect">
            <a:avLst/>
          </a:prstGeom>
          <a:ln w="12700">
            <a:miter lim="400000"/>
          </a:ln>
          <a:extLst>
            <a:ext uri="{C572A759-6A51-4108-AA02-DFA0A04FC94B}">
              <ma14:wrappingTextBoxFlag xmlns:ma14="http://schemas.microsoft.com/office/mac/drawingml/2011/main" xmlns="" val="1"/>
            </a:ext>
          </a:extLst>
        </p:spPr>
        <p:txBody>
          <a:bodyPr lIns="0" tIns="0" rIns="0" bIns="0" numCol="2" spcCol="838574"/>
          <a:lstStyle>
            <a:lvl1pPr marL="0" marR="0" indent="0" algn="l" defTabSz="821531" eaLnBrk="1" latinLnBrk="0" hangingPunct="1">
              <a:lnSpc>
                <a:spcPct val="120000"/>
              </a:lnSpc>
              <a:spcBef>
                <a:spcPts val="0"/>
              </a:spcBef>
              <a:spcAft>
                <a:spcPts val="0"/>
              </a:spcAft>
              <a:buClrTx/>
              <a:buSzTx/>
              <a:buFontTx/>
              <a:buNone/>
              <a:tabLst/>
              <a:defRPr sz="1800" b="0" i="0" u="none" strike="noStrike" cap="none" spc="0" baseline="0">
                <a:ln>
                  <a:noFill/>
                </a:ln>
                <a:solidFill>
                  <a:srgbClr val="000000"/>
                </a:solidFill>
                <a:uFillTx/>
                <a:latin typeface="Avenir Book"/>
                <a:ea typeface="Avenir Book"/>
                <a:cs typeface="Avenir Book"/>
                <a:sym typeface="Avenir Book"/>
              </a:defRPr>
            </a:lvl1pPr>
            <a:lvl2pPr marL="0" marR="0" indent="0" algn="l" defTabSz="821531" eaLnBrk="1" latinLnBrk="0" hangingPunct="1">
              <a:lnSpc>
                <a:spcPct val="120000"/>
              </a:lnSpc>
              <a:spcBef>
                <a:spcPts val="0"/>
              </a:spcBef>
              <a:spcAft>
                <a:spcPts val="0"/>
              </a:spcAft>
              <a:buClrTx/>
              <a:buSzTx/>
              <a:buFontTx/>
              <a:buNone/>
              <a:tabLst/>
              <a:defRPr sz="1800" b="0" i="0" u="none" strike="noStrike" cap="none" spc="0" baseline="0">
                <a:ln>
                  <a:noFill/>
                </a:ln>
                <a:solidFill>
                  <a:srgbClr val="000000"/>
                </a:solidFill>
                <a:uFillTx/>
                <a:latin typeface="Avenir Book"/>
                <a:ea typeface="Avenir Book"/>
                <a:cs typeface="Avenir Book"/>
                <a:sym typeface="Avenir Book"/>
              </a:defRPr>
            </a:lvl2pPr>
            <a:lvl3pPr marL="0" marR="0" indent="0" algn="l" defTabSz="821531" eaLnBrk="1" latinLnBrk="0" hangingPunct="1">
              <a:lnSpc>
                <a:spcPct val="120000"/>
              </a:lnSpc>
              <a:spcBef>
                <a:spcPts val="0"/>
              </a:spcBef>
              <a:spcAft>
                <a:spcPts val="0"/>
              </a:spcAft>
              <a:buClrTx/>
              <a:buSzTx/>
              <a:buFontTx/>
              <a:buNone/>
              <a:tabLst/>
              <a:defRPr sz="1800" b="0" i="0" u="none" strike="noStrike" cap="none" spc="0" baseline="0">
                <a:ln>
                  <a:noFill/>
                </a:ln>
                <a:solidFill>
                  <a:srgbClr val="000000"/>
                </a:solidFill>
                <a:uFillTx/>
                <a:latin typeface="Avenir Book"/>
                <a:ea typeface="Avenir Book"/>
                <a:cs typeface="Avenir Book"/>
                <a:sym typeface="Avenir Book"/>
              </a:defRPr>
            </a:lvl3pPr>
            <a:lvl4pPr marL="0" marR="0" indent="0" algn="l" defTabSz="821531" eaLnBrk="1" latinLnBrk="0" hangingPunct="1">
              <a:lnSpc>
                <a:spcPct val="120000"/>
              </a:lnSpc>
              <a:spcBef>
                <a:spcPts val="0"/>
              </a:spcBef>
              <a:spcAft>
                <a:spcPts val="0"/>
              </a:spcAft>
              <a:buClrTx/>
              <a:buSzTx/>
              <a:buFontTx/>
              <a:buNone/>
              <a:tabLst/>
              <a:defRPr sz="1800" b="0" i="0" u="none" strike="noStrike" cap="none" spc="0" baseline="0">
                <a:ln>
                  <a:noFill/>
                </a:ln>
                <a:solidFill>
                  <a:srgbClr val="000000"/>
                </a:solidFill>
                <a:uFillTx/>
                <a:latin typeface="Avenir Book"/>
                <a:ea typeface="Avenir Book"/>
                <a:cs typeface="Avenir Book"/>
                <a:sym typeface="Avenir Book"/>
              </a:defRPr>
            </a:lvl4pPr>
            <a:lvl5pPr marL="0" marR="0" indent="0" algn="l" defTabSz="821531" eaLnBrk="1" latinLnBrk="0" hangingPunct="1">
              <a:lnSpc>
                <a:spcPct val="120000"/>
              </a:lnSpc>
              <a:spcBef>
                <a:spcPts val="0"/>
              </a:spcBef>
              <a:spcAft>
                <a:spcPts val="0"/>
              </a:spcAft>
              <a:buClrTx/>
              <a:buSzTx/>
              <a:buFontTx/>
              <a:buNone/>
              <a:tabLst/>
              <a:defRPr sz="1800" b="0" i="0" u="none" strike="noStrike" cap="none" spc="0" baseline="0">
                <a:ln>
                  <a:noFill/>
                </a:ln>
                <a:solidFill>
                  <a:srgbClr val="000000"/>
                </a:solidFill>
                <a:uFillTx/>
                <a:latin typeface="Avenir Book"/>
                <a:ea typeface="Avenir Book"/>
                <a:cs typeface="Avenir Book"/>
                <a:sym typeface="Avenir Book"/>
              </a:defRPr>
            </a:lvl5pPr>
            <a:lvl6pPr marL="0" marR="0" indent="35560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6pPr>
            <a:lvl7pPr marL="0" marR="0" indent="71120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7pPr>
            <a:lvl8pPr marL="0" marR="0" indent="106680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8pPr>
            <a:lvl9pPr marL="0" marR="0" indent="142240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9pPr>
          </a:lstStyle>
          <a:p>
            <a:pPr marL="109538" algn="just"/>
            <a:endParaRPr lang="en-US" sz="1200" dirty="0" smtClean="0"/>
          </a:p>
          <a:p>
            <a:pPr marL="109538" algn="just"/>
            <a:endParaRPr lang="en-US" sz="1200" dirty="0" smtClean="0"/>
          </a:p>
          <a:p>
            <a:pPr marL="109538" algn="just"/>
            <a:endParaRPr lang="en-US" sz="1200" dirty="0" smtClean="0"/>
          </a:p>
        </p:txBody>
      </p:sp>
      <p:sp>
        <p:nvSpPr>
          <p:cNvPr id="18" name="Abgerundetes Rechteck 3"/>
          <p:cNvSpPr/>
          <p:nvPr/>
        </p:nvSpPr>
        <p:spPr>
          <a:xfrm>
            <a:off x="1275347" y="2566274"/>
            <a:ext cx="20761693" cy="10094243"/>
          </a:xfrm>
          <a:prstGeom prst="roundRect">
            <a:avLst/>
          </a:prstGeom>
          <a:solidFill>
            <a:schemeClr val="bg1">
              <a:lumMod val="85000"/>
            </a:schemeClr>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Inhaltsplatzhalter 2"/>
          <p:cNvSpPr txBox="1">
            <a:spLocks/>
          </p:cNvSpPr>
          <p:nvPr/>
        </p:nvSpPr>
        <p:spPr>
          <a:xfrm>
            <a:off x="2803567" y="2684735"/>
            <a:ext cx="17313234" cy="9678182"/>
          </a:xfrm>
          <a:prstGeom prst="rect">
            <a:avLst/>
          </a:prstGeom>
          <a:ln w="12700">
            <a:miter lim="400000"/>
          </a:ln>
          <a:extLst>
            <a:ext uri="{C572A759-6A51-4108-AA02-DFA0A04FC94B}">
              <ma14:wrappingTextBoxFlag xmlns:ma14="http://schemas.microsoft.com/office/mac/drawingml/2011/main" xmlns="" val="1"/>
            </a:ext>
          </a:extLst>
        </p:spPr>
        <p:txBody>
          <a:bodyPr lIns="0" tIns="0" rIns="0" bIns="0" numCol="2" spcCol="838574"/>
          <a:lstStyle>
            <a:lvl1pPr marL="0" marR="0" indent="0" algn="l" defTabSz="821531" eaLnBrk="1" latinLnBrk="0" hangingPunct="1">
              <a:lnSpc>
                <a:spcPct val="120000"/>
              </a:lnSpc>
              <a:spcBef>
                <a:spcPts val="0"/>
              </a:spcBef>
              <a:spcAft>
                <a:spcPts val="0"/>
              </a:spcAft>
              <a:buClrTx/>
              <a:buSzTx/>
              <a:buFontTx/>
              <a:buNone/>
              <a:tabLst/>
              <a:defRPr sz="1800" b="0" i="0" u="none" strike="noStrike" cap="none" spc="0" baseline="0">
                <a:ln>
                  <a:noFill/>
                </a:ln>
                <a:solidFill>
                  <a:srgbClr val="000000"/>
                </a:solidFill>
                <a:uFillTx/>
                <a:latin typeface="Avenir Book"/>
                <a:ea typeface="Avenir Book"/>
                <a:cs typeface="Avenir Book"/>
                <a:sym typeface="Avenir Book"/>
              </a:defRPr>
            </a:lvl1pPr>
            <a:lvl2pPr marL="0" marR="0" indent="0" algn="l" defTabSz="821531" eaLnBrk="1" latinLnBrk="0" hangingPunct="1">
              <a:lnSpc>
                <a:spcPct val="120000"/>
              </a:lnSpc>
              <a:spcBef>
                <a:spcPts val="0"/>
              </a:spcBef>
              <a:spcAft>
                <a:spcPts val="0"/>
              </a:spcAft>
              <a:buClrTx/>
              <a:buSzTx/>
              <a:buFontTx/>
              <a:buNone/>
              <a:tabLst/>
              <a:defRPr sz="1800" b="0" i="0" u="none" strike="noStrike" cap="none" spc="0" baseline="0">
                <a:ln>
                  <a:noFill/>
                </a:ln>
                <a:solidFill>
                  <a:srgbClr val="000000"/>
                </a:solidFill>
                <a:uFillTx/>
                <a:latin typeface="Avenir Book"/>
                <a:ea typeface="Avenir Book"/>
                <a:cs typeface="Avenir Book"/>
                <a:sym typeface="Avenir Book"/>
              </a:defRPr>
            </a:lvl2pPr>
            <a:lvl3pPr marL="0" marR="0" indent="0" algn="l" defTabSz="821531" eaLnBrk="1" latinLnBrk="0" hangingPunct="1">
              <a:lnSpc>
                <a:spcPct val="120000"/>
              </a:lnSpc>
              <a:spcBef>
                <a:spcPts val="0"/>
              </a:spcBef>
              <a:spcAft>
                <a:spcPts val="0"/>
              </a:spcAft>
              <a:buClrTx/>
              <a:buSzTx/>
              <a:buFontTx/>
              <a:buNone/>
              <a:tabLst/>
              <a:defRPr sz="1800" b="0" i="0" u="none" strike="noStrike" cap="none" spc="0" baseline="0">
                <a:ln>
                  <a:noFill/>
                </a:ln>
                <a:solidFill>
                  <a:srgbClr val="000000"/>
                </a:solidFill>
                <a:uFillTx/>
                <a:latin typeface="Avenir Book"/>
                <a:ea typeface="Avenir Book"/>
                <a:cs typeface="Avenir Book"/>
                <a:sym typeface="Avenir Book"/>
              </a:defRPr>
            </a:lvl3pPr>
            <a:lvl4pPr marL="0" marR="0" indent="0" algn="l" defTabSz="821531" eaLnBrk="1" latinLnBrk="0" hangingPunct="1">
              <a:lnSpc>
                <a:spcPct val="120000"/>
              </a:lnSpc>
              <a:spcBef>
                <a:spcPts val="0"/>
              </a:spcBef>
              <a:spcAft>
                <a:spcPts val="0"/>
              </a:spcAft>
              <a:buClrTx/>
              <a:buSzTx/>
              <a:buFontTx/>
              <a:buNone/>
              <a:tabLst/>
              <a:defRPr sz="1800" b="0" i="0" u="none" strike="noStrike" cap="none" spc="0" baseline="0">
                <a:ln>
                  <a:noFill/>
                </a:ln>
                <a:solidFill>
                  <a:srgbClr val="000000"/>
                </a:solidFill>
                <a:uFillTx/>
                <a:latin typeface="Avenir Book"/>
                <a:ea typeface="Avenir Book"/>
                <a:cs typeface="Avenir Book"/>
                <a:sym typeface="Avenir Book"/>
              </a:defRPr>
            </a:lvl4pPr>
            <a:lvl5pPr marL="0" marR="0" indent="0" algn="l" defTabSz="821531" eaLnBrk="1" latinLnBrk="0" hangingPunct="1">
              <a:lnSpc>
                <a:spcPct val="120000"/>
              </a:lnSpc>
              <a:spcBef>
                <a:spcPts val="0"/>
              </a:spcBef>
              <a:spcAft>
                <a:spcPts val="0"/>
              </a:spcAft>
              <a:buClrTx/>
              <a:buSzTx/>
              <a:buFontTx/>
              <a:buNone/>
              <a:tabLst/>
              <a:defRPr sz="1800" b="0" i="0" u="none" strike="noStrike" cap="none" spc="0" baseline="0">
                <a:ln>
                  <a:noFill/>
                </a:ln>
                <a:solidFill>
                  <a:srgbClr val="000000"/>
                </a:solidFill>
                <a:uFillTx/>
                <a:latin typeface="Avenir Book"/>
                <a:ea typeface="Avenir Book"/>
                <a:cs typeface="Avenir Book"/>
                <a:sym typeface="Avenir Book"/>
              </a:defRPr>
            </a:lvl5pPr>
            <a:lvl6pPr marL="0" marR="0" indent="35560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6pPr>
            <a:lvl7pPr marL="0" marR="0" indent="71120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7pPr>
            <a:lvl8pPr marL="0" marR="0" indent="106680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8pPr>
            <a:lvl9pPr marL="0" marR="0" indent="142240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9pPr>
          </a:lstStyle>
          <a:p>
            <a:r>
              <a:rPr lang="en-US" sz="2400" b="1" dirty="0" smtClean="0"/>
              <a:t>With regard to the main topic of “Building an European us” this research allow to draw the following conclusions:</a:t>
            </a:r>
          </a:p>
          <a:p>
            <a:endParaRPr lang="en-US" sz="2400" b="1" dirty="0" smtClean="0"/>
          </a:p>
          <a:p>
            <a:r>
              <a:rPr lang="en-US" sz="2400" b="1" dirty="0" smtClean="0"/>
              <a:t>THE EU IS NOT FULLY RESPECTED AS A POLITICAL INSTITUTION: LACKLUSTER PERFORMANCE COMBINED WITH REGULATORY ASPIRATIONS THAT GO TOO FAR</a:t>
            </a:r>
          </a:p>
          <a:p>
            <a:r>
              <a:rPr lang="en-US" sz="2400" dirty="0" smtClean="0"/>
              <a:t>Especially the Corona crisis appears to have damaged trust in German political institutions or at least  in the individuals in charge at the moment.</a:t>
            </a:r>
          </a:p>
          <a:p>
            <a:r>
              <a:rPr lang="en-US" sz="2400" dirty="0" smtClean="0"/>
              <a:t>The same applies to the EU due to the handling of the Corona vaccine. Here however this experience is combined with general associations of ineffectiveness/ not the best qualification. Hence the image of the EU institutions seems to have suffered more.</a:t>
            </a:r>
          </a:p>
          <a:p>
            <a:pPr>
              <a:lnSpc>
                <a:spcPct val="50000"/>
              </a:lnSpc>
            </a:pPr>
            <a:endParaRPr lang="en-US" sz="2400" dirty="0" smtClean="0"/>
          </a:p>
          <a:p>
            <a:r>
              <a:rPr lang="en-US" sz="2400" dirty="0" smtClean="0"/>
              <a:t>In addition to this the EU is to some degree considered to intrude too much into nation’s and people’s affairs – instead of focusing on the economy or public goods like the environment</a:t>
            </a:r>
          </a:p>
          <a:p>
            <a:pPr>
              <a:lnSpc>
                <a:spcPct val="50000"/>
              </a:lnSpc>
            </a:pPr>
            <a:endParaRPr lang="en-US" sz="2400" dirty="0" smtClean="0"/>
          </a:p>
          <a:p>
            <a:r>
              <a:rPr lang="en-US" sz="2400" dirty="0" smtClean="0"/>
              <a:t>Hence it seems like people in Germany don’t consider the EU institutions as “their” government.</a:t>
            </a:r>
          </a:p>
          <a:p>
            <a:endParaRPr lang="en-US" sz="2400" dirty="0" smtClean="0"/>
          </a:p>
          <a:p>
            <a:endParaRPr lang="en-US" sz="2400" b="1" dirty="0" smtClean="0"/>
          </a:p>
          <a:p>
            <a:endParaRPr lang="en-US" sz="2400" b="1" dirty="0"/>
          </a:p>
          <a:p>
            <a:r>
              <a:rPr lang="en-US" sz="2400" b="1" dirty="0" smtClean="0"/>
              <a:t>NOT </a:t>
            </a:r>
            <a:r>
              <a:rPr lang="en-US" sz="2400" b="1" dirty="0" smtClean="0"/>
              <a:t>EXPERIENCING NATIONAL BORDERS IS CONSIDERED A POSITIVE</a:t>
            </a:r>
          </a:p>
          <a:p>
            <a:r>
              <a:rPr lang="en-US" sz="2400" dirty="0" smtClean="0"/>
              <a:t>However experiencing Europe as a place without national borders is considered very advantageous – not only on a macro level but also with regard to individual lives (freedom to travel, to work, easy access to foreign goods).</a:t>
            </a:r>
          </a:p>
          <a:p>
            <a:r>
              <a:rPr lang="en-US" sz="2400" dirty="0" smtClean="0"/>
              <a:t>Hence not experiencing national borders in their every day lives is cherished by German respondents.</a:t>
            </a:r>
          </a:p>
          <a:p>
            <a:endParaRPr lang="en-US" sz="2400" dirty="0" smtClean="0"/>
          </a:p>
          <a:p>
            <a:r>
              <a:rPr lang="en-US" sz="2400" b="1" dirty="0" smtClean="0"/>
              <a:t>EUROPE IS NOT AN INTEGRAL PART OF PERSONAL IDENTITY</a:t>
            </a:r>
          </a:p>
          <a:p>
            <a:r>
              <a:rPr lang="en-US" sz="2400" dirty="0" smtClean="0"/>
              <a:t>Nevertheless respondents don’t consider themselves Europeans in the first place. Also national identity is not a main factor here. When defining themselves people relate to idiosyncratic attributes. </a:t>
            </a:r>
          </a:p>
          <a:p>
            <a:r>
              <a:rPr lang="en-US" sz="2400" dirty="0" smtClean="0"/>
              <a:t>National identities are related to when it’s enough to cover less of the self – or when contrasting with other cultures.</a:t>
            </a:r>
          </a:p>
          <a:p>
            <a:endParaRPr lang="en-US" sz="1200" dirty="0" smtClean="0"/>
          </a:p>
          <a:p>
            <a:endParaRPr lang="en-US" sz="1200" dirty="0" smtClean="0"/>
          </a:p>
          <a:p>
            <a:endParaRPr lang="en-US" sz="1200" dirty="0" smtClean="0"/>
          </a:p>
          <a:p>
            <a:endParaRPr lang="en-US" sz="1200" dirty="0" smtClean="0"/>
          </a:p>
          <a:p>
            <a:endParaRPr lang="en-US" sz="1200" dirty="0" smtClean="0"/>
          </a:p>
          <a:p>
            <a:endParaRPr lang="en-US" sz="1200" b="1" dirty="0" smtClean="0"/>
          </a:p>
          <a:p>
            <a:endParaRPr lang="en-US" sz="1200" b="1" dirty="0" smtClean="0"/>
          </a:p>
          <a:p>
            <a:endParaRPr lang="en-US" sz="1200" b="1" dirty="0" smtClean="0"/>
          </a:p>
          <a:p>
            <a:endParaRPr lang="en-US" sz="1200" b="1" dirty="0" smtClean="0"/>
          </a:p>
          <a:p>
            <a:endParaRPr lang="en-US" sz="1200" b="1" dirty="0" smtClean="0"/>
          </a:p>
          <a:p>
            <a:endParaRPr lang="en-US" sz="1200" b="1" dirty="0" smtClean="0"/>
          </a:p>
          <a:p>
            <a:endParaRPr lang="en-US" sz="1200" dirty="0" smtClean="0"/>
          </a:p>
          <a:p>
            <a:endParaRPr lang="en-US" dirty="0" smtClean="0"/>
          </a:p>
          <a:p>
            <a:endParaRPr lang="en-US" sz="1200" dirty="0" smtClean="0"/>
          </a:p>
          <a:p>
            <a:r>
              <a:rPr lang="en-US" sz="1200" b="1" dirty="0" smtClean="0"/>
              <a:t> </a:t>
            </a:r>
          </a:p>
          <a:p>
            <a:pPr marL="109538" algn="just"/>
            <a:endParaRPr lang="en-US" sz="1200" dirty="0" smtClean="0"/>
          </a:p>
          <a:p>
            <a:pPr marL="109538" algn="just"/>
            <a:endParaRPr lang="en-US" sz="1200" dirty="0" smtClean="0"/>
          </a:p>
          <a:p>
            <a:pPr marL="109538" algn="just"/>
            <a:endParaRPr lang="en-US" sz="1200" dirty="0" smtClean="0"/>
          </a:p>
        </p:txBody>
      </p:sp>
    </p:spTree>
    <p:extLst>
      <p:ext uri="{BB962C8B-B14F-4D97-AF65-F5344CB8AC3E}">
        <p14:creationId xmlns:p14="http://schemas.microsoft.com/office/powerpoint/2010/main" val="1758654196"/>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 xmlns:a16="http://schemas.microsoft.com/office/drawing/2014/main" id="{9A3C046A-B3F5-9A42-B408-759E55BE4BE7}"/>
              </a:ext>
            </a:extLst>
          </p:cNvPr>
          <p:cNvSpPr>
            <a:spLocks noGrp="1"/>
          </p:cNvSpPr>
          <p:nvPr>
            <p:ph type="body" sz="quarter" idx="15"/>
          </p:nvPr>
        </p:nvSpPr>
        <p:spPr>
          <a:xfrm>
            <a:off x="11806325" y="11874222"/>
            <a:ext cx="716050" cy="1160790"/>
          </a:xfrm>
        </p:spPr>
        <p:txBody>
          <a:bodyPr/>
          <a:lstStyle/>
          <a:p>
            <a:endParaRPr lang="fr-FR" dirty="0"/>
          </a:p>
        </p:txBody>
      </p:sp>
      <p:sp>
        <p:nvSpPr>
          <p:cNvPr id="5" name="Espace réservé du texte 4">
            <a:extLst>
              <a:ext uri="{FF2B5EF4-FFF2-40B4-BE49-F238E27FC236}">
                <a16:creationId xmlns="" xmlns:a16="http://schemas.microsoft.com/office/drawing/2014/main" id="{81AA34F7-61BD-DE46-A618-3EEE7C67794C}"/>
              </a:ext>
            </a:extLst>
          </p:cNvPr>
          <p:cNvSpPr>
            <a:spLocks noGrp="1"/>
          </p:cNvSpPr>
          <p:nvPr>
            <p:ph type="body" sz="quarter" idx="16"/>
          </p:nvPr>
        </p:nvSpPr>
        <p:spPr/>
        <p:txBody>
          <a:bodyPr/>
          <a:lstStyle/>
          <a:p>
            <a:endParaRPr lang="fr-FR" dirty="0"/>
          </a:p>
        </p:txBody>
      </p:sp>
      <p:sp>
        <p:nvSpPr>
          <p:cNvPr id="885"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38</a:t>
            </a:fld>
            <a:endParaRPr dirty="0"/>
          </a:p>
        </p:txBody>
      </p:sp>
      <p:sp>
        <p:nvSpPr>
          <p:cNvPr id="19" name="Espace réservé du texte 2">
            <a:extLst>
              <a:ext uri="{FF2B5EF4-FFF2-40B4-BE49-F238E27FC236}">
                <a16:creationId xmlns="" xmlns:a16="http://schemas.microsoft.com/office/drawing/2014/main" id="{AB3789C9-0B28-4640-961A-BE451E50B0EF}"/>
              </a:ext>
            </a:extLst>
          </p:cNvPr>
          <p:cNvSpPr>
            <a:spLocks noGrp="1"/>
          </p:cNvSpPr>
          <p:nvPr>
            <p:ph type="body" sz="quarter" idx="13"/>
          </p:nvPr>
        </p:nvSpPr>
        <p:spPr>
          <a:xfrm>
            <a:off x="1275347" y="1630608"/>
            <a:ext cx="19418969" cy="793703"/>
          </a:xfrm>
        </p:spPr>
        <p:txBody>
          <a:bodyPr/>
          <a:lstStyle/>
          <a:p>
            <a:endParaRPr lang="fr-FR" dirty="0"/>
          </a:p>
        </p:txBody>
      </p:sp>
      <p:sp>
        <p:nvSpPr>
          <p:cNvPr id="20" name="Titre 1">
            <a:extLst>
              <a:ext uri="{FF2B5EF4-FFF2-40B4-BE49-F238E27FC236}">
                <a16:creationId xmlns="" xmlns:a16="http://schemas.microsoft.com/office/drawing/2014/main" id="{C3D392D1-BDA7-FA46-919D-428FD8FCC2D7}"/>
              </a:ext>
            </a:extLst>
          </p:cNvPr>
          <p:cNvSpPr>
            <a:spLocks noGrp="1"/>
          </p:cNvSpPr>
          <p:nvPr>
            <p:ph type="title"/>
          </p:nvPr>
        </p:nvSpPr>
        <p:spPr>
          <a:xfrm>
            <a:off x="1112884" y="1607107"/>
            <a:ext cx="18438641" cy="935665"/>
          </a:xfrm>
        </p:spPr>
        <p:txBody>
          <a:bodyPr/>
          <a:lstStyle/>
          <a:p>
            <a:r>
              <a:rPr lang="en-US" dirty="0" smtClean="0">
                <a:solidFill>
                  <a:schemeClr val="bg1"/>
                </a:solidFill>
              </a:rPr>
              <a:t>conclusion</a:t>
            </a:r>
            <a:endParaRPr lang="en-US" dirty="0">
              <a:solidFill>
                <a:schemeClr val="bg1"/>
              </a:solidFill>
            </a:endParaRPr>
          </a:p>
        </p:txBody>
      </p:sp>
      <p:sp>
        <p:nvSpPr>
          <p:cNvPr id="21" name="SuBTITLE GOES HERE">
            <a:extLst>
              <a:ext uri="{FF2B5EF4-FFF2-40B4-BE49-F238E27FC236}">
                <a16:creationId xmlns="" xmlns:a16="http://schemas.microsoft.com/office/drawing/2014/main" id="{35871DBC-935A-2347-A21E-2565A12C9458}"/>
              </a:ext>
            </a:extLst>
          </p:cNvPr>
          <p:cNvSpPr txBox="1">
            <a:spLocks noGrp="1"/>
          </p:cNvSpPr>
          <p:nvPr>
            <p:ph type="body" sz="quarter" idx="14"/>
          </p:nvPr>
        </p:nvSpPr>
        <p:spPr>
          <a:xfrm>
            <a:off x="4836344" y="747149"/>
            <a:ext cx="14711312" cy="371281"/>
          </a:xfrm>
          <a:prstGeom prst="rect">
            <a:avLst/>
          </a:prstGeom>
        </p:spPr>
        <p:txBody>
          <a:bodyPr/>
          <a:lstStyle/>
          <a:p>
            <a:r>
              <a:rPr lang="fr-FR" sz="2400" dirty="0" smtClean="0"/>
              <a:t>Principales conclusions</a:t>
            </a:r>
            <a:endParaRPr lang="fr-FR" sz="2400" dirty="0"/>
          </a:p>
        </p:txBody>
      </p:sp>
      <p:sp>
        <p:nvSpPr>
          <p:cNvPr id="9" name="ZoneTexte 8">
            <a:extLst>
              <a:ext uri="{FF2B5EF4-FFF2-40B4-BE49-F238E27FC236}">
                <a16:creationId xmlns="" xmlns:a16="http://schemas.microsoft.com/office/drawing/2014/main" id="{C9FA69AC-CE85-7143-AB32-6EDEC5829621}"/>
              </a:ext>
            </a:extLst>
          </p:cNvPr>
          <p:cNvSpPr txBox="1"/>
          <p:nvPr/>
        </p:nvSpPr>
        <p:spPr>
          <a:xfrm>
            <a:off x="897443" y="12362917"/>
            <a:ext cx="7218945" cy="7598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algn="l"/>
            <a:r>
              <a:rPr lang="fr-FR" sz="2000" dirty="0">
                <a:latin typeface="Avenir Next Ultra Light" panose="020B0203020202020204" pitchFamily="34" charset="77"/>
              </a:rPr>
              <a:t>Christophe Gervasi –  Rapport qualitatif  - Construire un Nous européen – Juillet 2021</a:t>
            </a:r>
          </a:p>
        </p:txBody>
      </p:sp>
      <p:pic>
        <p:nvPicPr>
          <p:cNvPr id="10" name="Image 9"/>
          <p:cNvPicPr>
            <a:picLocks noChangeAspect="1"/>
          </p:cNvPicPr>
          <p:nvPr/>
        </p:nvPicPr>
        <p:blipFill rotWithShape="1">
          <a:blip r:embed="rId2"/>
          <a:srcRect t="18883" b="18467"/>
          <a:stretch/>
        </p:blipFill>
        <p:spPr>
          <a:xfrm>
            <a:off x="19551526" y="500510"/>
            <a:ext cx="2143125" cy="1472669"/>
          </a:xfrm>
          <a:prstGeom prst="rect">
            <a:avLst/>
          </a:prstGeom>
        </p:spPr>
      </p:pic>
      <p:pic>
        <p:nvPicPr>
          <p:cNvPr id="11" name="Image 10"/>
          <p:cNvPicPr>
            <a:picLocks noChangeAspect="1"/>
          </p:cNvPicPr>
          <p:nvPr/>
        </p:nvPicPr>
        <p:blipFill>
          <a:blip r:embed="rId3"/>
          <a:stretch>
            <a:fillRect/>
          </a:stretch>
        </p:blipFill>
        <p:spPr>
          <a:xfrm>
            <a:off x="21704426" y="500510"/>
            <a:ext cx="2143125" cy="1472669"/>
          </a:xfrm>
          <a:prstGeom prst="rect">
            <a:avLst/>
          </a:prstGeom>
        </p:spPr>
      </p:pic>
      <p:sp>
        <p:nvSpPr>
          <p:cNvPr id="42" name="Inhaltsplatzhalter 2"/>
          <p:cNvSpPr txBox="1">
            <a:spLocks/>
          </p:cNvSpPr>
          <p:nvPr/>
        </p:nvSpPr>
        <p:spPr>
          <a:xfrm>
            <a:off x="3368842" y="2936489"/>
            <a:ext cx="16182684" cy="7079176"/>
          </a:xfrm>
          <a:prstGeom prst="rect">
            <a:avLst/>
          </a:prstGeom>
          <a:ln w="12700">
            <a:miter lim="400000"/>
          </a:ln>
          <a:extLst>
            <a:ext uri="{C572A759-6A51-4108-AA02-DFA0A04FC94B}">
              <ma14:wrappingTextBoxFlag xmlns:ma14="http://schemas.microsoft.com/office/mac/drawingml/2011/main" xmlns="" val="1"/>
            </a:ext>
          </a:extLst>
        </p:spPr>
        <p:txBody>
          <a:bodyPr lIns="0" tIns="0" rIns="0" bIns="0" numCol="2" spcCol="838574"/>
          <a:lstStyle>
            <a:lvl1pPr marL="0" marR="0" indent="0" algn="l" defTabSz="821531" eaLnBrk="1" latinLnBrk="0" hangingPunct="1">
              <a:lnSpc>
                <a:spcPct val="120000"/>
              </a:lnSpc>
              <a:spcBef>
                <a:spcPts val="0"/>
              </a:spcBef>
              <a:spcAft>
                <a:spcPts val="0"/>
              </a:spcAft>
              <a:buClrTx/>
              <a:buSzTx/>
              <a:buFontTx/>
              <a:buNone/>
              <a:tabLst/>
              <a:defRPr sz="1800" b="0" i="0" u="none" strike="noStrike" cap="none" spc="0" baseline="0">
                <a:ln>
                  <a:noFill/>
                </a:ln>
                <a:solidFill>
                  <a:srgbClr val="000000"/>
                </a:solidFill>
                <a:uFillTx/>
                <a:latin typeface="Avenir Book"/>
                <a:ea typeface="Avenir Book"/>
                <a:cs typeface="Avenir Book"/>
                <a:sym typeface="Avenir Book"/>
              </a:defRPr>
            </a:lvl1pPr>
            <a:lvl2pPr marL="0" marR="0" indent="0" algn="l" defTabSz="821531" eaLnBrk="1" latinLnBrk="0" hangingPunct="1">
              <a:lnSpc>
                <a:spcPct val="120000"/>
              </a:lnSpc>
              <a:spcBef>
                <a:spcPts val="0"/>
              </a:spcBef>
              <a:spcAft>
                <a:spcPts val="0"/>
              </a:spcAft>
              <a:buClrTx/>
              <a:buSzTx/>
              <a:buFontTx/>
              <a:buNone/>
              <a:tabLst/>
              <a:defRPr sz="1800" b="0" i="0" u="none" strike="noStrike" cap="none" spc="0" baseline="0">
                <a:ln>
                  <a:noFill/>
                </a:ln>
                <a:solidFill>
                  <a:srgbClr val="000000"/>
                </a:solidFill>
                <a:uFillTx/>
                <a:latin typeface="Avenir Book"/>
                <a:ea typeface="Avenir Book"/>
                <a:cs typeface="Avenir Book"/>
                <a:sym typeface="Avenir Book"/>
              </a:defRPr>
            </a:lvl2pPr>
            <a:lvl3pPr marL="0" marR="0" indent="0" algn="l" defTabSz="821531" eaLnBrk="1" latinLnBrk="0" hangingPunct="1">
              <a:lnSpc>
                <a:spcPct val="120000"/>
              </a:lnSpc>
              <a:spcBef>
                <a:spcPts val="0"/>
              </a:spcBef>
              <a:spcAft>
                <a:spcPts val="0"/>
              </a:spcAft>
              <a:buClrTx/>
              <a:buSzTx/>
              <a:buFontTx/>
              <a:buNone/>
              <a:tabLst/>
              <a:defRPr sz="1800" b="0" i="0" u="none" strike="noStrike" cap="none" spc="0" baseline="0">
                <a:ln>
                  <a:noFill/>
                </a:ln>
                <a:solidFill>
                  <a:srgbClr val="000000"/>
                </a:solidFill>
                <a:uFillTx/>
                <a:latin typeface="Avenir Book"/>
                <a:ea typeface="Avenir Book"/>
                <a:cs typeface="Avenir Book"/>
                <a:sym typeface="Avenir Book"/>
              </a:defRPr>
            </a:lvl3pPr>
            <a:lvl4pPr marL="0" marR="0" indent="0" algn="l" defTabSz="821531" eaLnBrk="1" latinLnBrk="0" hangingPunct="1">
              <a:lnSpc>
                <a:spcPct val="120000"/>
              </a:lnSpc>
              <a:spcBef>
                <a:spcPts val="0"/>
              </a:spcBef>
              <a:spcAft>
                <a:spcPts val="0"/>
              </a:spcAft>
              <a:buClrTx/>
              <a:buSzTx/>
              <a:buFontTx/>
              <a:buNone/>
              <a:tabLst/>
              <a:defRPr sz="1800" b="0" i="0" u="none" strike="noStrike" cap="none" spc="0" baseline="0">
                <a:ln>
                  <a:noFill/>
                </a:ln>
                <a:solidFill>
                  <a:srgbClr val="000000"/>
                </a:solidFill>
                <a:uFillTx/>
                <a:latin typeface="Avenir Book"/>
                <a:ea typeface="Avenir Book"/>
                <a:cs typeface="Avenir Book"/>
                <a:sym typeface="Avenir Book"/>
              </a:defRPr>
            </a:lvl4pPr>
            <a:lvl5pPr marL="0" marR="0" indent="0" algn="l" defTabSz="821531" eaLnBrk="1" latinLnBrk="0" hangingPunct="1">
              <a:lnSpc>
                <a:spcPct val="120000"/>
              </a:lnSpc>
              <a:spcBef>
                <a:spcPts val="0"/>
              </a:spcBef>
              <a:spcAft>
                <a:spcPts val="0"/>
              </a:spcAft>
              <a:buClrTx/>
              <a:buSzTx/>
              <a:buFontTx/>
              <a:buNone/>
              <a:tabLst/>
              <a:defRPr sz="1800" b="0" i="0" u="none" strike="noStrike" cap="none" spc="0" baseline="0">
                <a:ln>
                  <a:noFill/>
                </a:ln>
                <a:solidFill>
                  <a:srgbClr val="000000"/>
                </a:solidFill>
                <a:uFillTx/>
                <a:latin typeface="Avenir Book"/>
                <a:ea typeface="Avenir Book"/>
                <a:cs typeface="Avenir Book"/>
                <a:sym typeface="Avenir Book"/>
              </a:defRPr>
            </a:lvl5pPr>
            <a:lvl6pPr marL="0" marR="0" indent="35560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6pPr>
            <a:lvl7pPr marL="0" marR="0" indent="71120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7pPr>
            <a:lvl8pPr marL="0" marR="0" indent="106680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8pPr>
            <a:lvl9pPr marL="0" marR="0" indent="142240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9pPr>
          </a:lstStyle>
          <a:p>
            <a:pPr marL="109538" algn="just"/>
            <a:endParaRPr lang="en-US" sz="1200" dirty="0" smtClean="0"/>
          </a:p>
          <a:p>
            <a:pPr marL="109538" algn="just"/>
            <a:endParaRPr lang="en-US" sz="1200" dirty="0" smtClean="0"/>
          </a:p>
          <a:p>
            <a:pPr marL="109538" algn="just"/>
            <a:endParaRPr lang="en-US" sz="1200" dirty="0" smtClean="0"/>
          </a:p>
        </p:txBody>
      </p:sp>
      <p:sp>
        <p:nvSpPr>
          <p:cNvPr id="18" name="Abgerundetes Rechteck 3"/>
          <p:cNvSpPr/>
          <p:nvPr/>
        </p:nvSpPr>
        <p:spPr>
          <a:xfrm>
            <a:off x="1852862" y="2566274"/>
            <a:ext cx="19513617" cy="9307948"/>
          </a:xfrm>
          <a:prstGeom prst="roundRect">
            <a:avLst/>
          </a:prstGeom>
          <a:solidFill>
            <a:schemeClr val="bg1">
              <a:lumMod val="85000"/>
            </a:schemeClr>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Inhaltsplatzhalter 2"/>
          <p:cNvSpPr txBox="1">
            <a:spLocks/>
          </p:cNvSpPr>
          <p:nvPr/>
        </p:nvSpPr>
        <p:spPr>
          <a:xfrm>
            <a:off x="2261938" y="3672870"/>
            <a:ext cx="17517978" cy="5506533"/>
          </a:xfrm>
          <a:prstGeom prst="rect">
            <a:avLst/>
          </a:prstGeom>
          <a:ln w="12700">
            <a:miter lim="400000"/>
          </a:ln>
          <a:extLst>
            <a:ext uri="{C572A759-6A51-4108-AA02-DFA0A04FC94B}">
              <ma14:wrappingTextBoxFlag xmlns:ma14="http://schemas.microsoft.com/office/mac/drawingml/2011/main" xmlns="" val="1"/>
            </a:ext>
          </a:extLst>
        </p:spPr>
        <p:txBody>
          <a:bodyPr lIns="0" tIns="0" rIns="0" bIns="0" numCol="2" spcCol="838574"/>
          <a:lstStyle>
            <a:lvl1pPr marL="0" marR="0" indent="0" algn="l" defTabSz="821531" eaLnBrk="1" latinLnBrk="0" hangingPunct="1">
              <a:lnSpc>
                <a:spcPct val="120000"/>
              </a:lnSpc>
              <a:spcBef>
                <a:spcPts val="0"/>
              </a:spcBef>
              <a:spcAft>
                <a:spcPts val="0"/>
              </a:spcAft>
              <a:buClrTx/>
              <a:buSzTx/>
              <a:buFontTx/>
              <a:buNone/>
              <a:tabLst/>
              <a:defRPr sz="1800" b="0" i="0" u="none" strike="noStrike" cap="none" spc="0" baseline="0">
                <a:ln>
                  <a:noFill/>
                </a:ln>
                <a:solidFill>
                  <a:srgbClr val="000000"/>
                </a:solidFill>
                <a:uFillTx/>
                <a:latin typeface="Avenir Book"/>
                <a:ea typeface="Avenir Book"/>
                <a:cs typeface="Avenir Book"/>
                <a:sym typeface="Avenir Book"/>
              </a:defRPr>
            </a:lvl1pPr>
            <a:lvl2pPr marL="0" marR="0" indent="0" algn="l" defTabSz="821531" eaLnBrk="1" latinLnBrk="0" hangingPunct="1">
              <a:lnSpc>
                <a:spcPct val="120000"/>
              </a:lnSpc>
              <a:spcBef>
                <a:spcPts val="0"/>
              </a:spcBef>
              <a:spcAft>
                <a:spcPts val="0"/>
              </a:spcAft>
              <a:buClrTx/>
              <a:buSzTx/>
              <a:buFontTx/>
              <a:buNone/>
              <a:tabLst/>
              <a:defRPr sz="1800" b="0" i="0" u="none" strike="noStrike" cap="none" spc="0" baseline="0">
                <a:ln>
                  <a:noFill/>
                </a:ln>
                <a:solidFill>
                  <a:srgbClr val="000000"/>
                </a:solidFill>
                <a:uFillTx/>
                <a:latin typeface="Avenir Book"/>
                <a:ea typeface="Avenir Book"/>
                <a:cs typeface="Avenir Book"/>
                <a:sym typeface="Avenir Book"/>
              </a:defRPr>
            </a:lvl2pPr>
            <a:lvl3pPr marL="0" marR="0" indent="0" algn="l" defTabSz="821531" eaLnBrk="1" latinLnBrk="0" hangingPunct="1">
              <a:lnSpc>
                <a:spcPct val="120000"/>
              </a:lnSpc>
              <a:spcBef>
                <a:spcPts val="0"/>
              </a:spcBef>
              <a:spcAft>
                <a:spcPts val="0"/>
              </a:spcAft>
              <a:buClrTx/>
              <a:buSzTx/>
              <a:buFontTx/>
              <a:buNone/>
              <a:tabLst/>
              <a:defRPr sz="1800" b="0" i="0" u="none" strike="noStrike" cap="none" spc="0" baseline="0">
                <a:ln>
                  <a:noFill/>
                </a:ln>
                <a:solidFill>
                  <a:srgbClr val="000000"/>
                </a:solidFill>
                <a:uFillTx/>
                <a:latin typeface="Avenir Book"/>
                <a:ea typeface="Avenir Book"/>
                <a:cs typeface="Avenir Book"/>
                <a:sym typeface="Avenir Book"/>
              </a:defRPr>
            </a:lvl3pPr>
            <a:lvl4pPr marL="0" marR="0" indent="0" algn="l" defTabSz="821531" eaLnBrk="1" latinLnBrk="0" hangingPunct="1">
              <a:lnSpc>
                <a:spcPct val="120000"/>
              </a:lnSpc>
              <a:spcBef>
                <a:spcPts val="0"/>
              </a:spcBef>
              <a:spcAft>
                <a:spcPts val="0"/>
              </a:spcAft>
              <a:buClrTx/>
              <a:buSzTx/>
              <a:buFontTx/>
              <a:buNone/>
              <a:tabLst/>
              <a:defRPr sz="1800" b="0" i="0" u="none" strike="noStrike" cap="none" spc="0" baseline="0">
                <a:ln>
                  <a:noFill/>
                </a:ln>
                <a:solidFill>
                  <a:srgbClr val="000000"/>
                </a:solidFill>
                <a:uFillTx/>
                <a:latin typeface="Avenir Book"/>
                <a:ea typeface="Avenir Book"/>
                <a:cs typeface="Avenir Book"/>
                <a:sym typeface="Avenir Book"/>
              </a:defRPr>
            </a:lvl4pPr>
            <a:lvl5pPr marL="0" marR="0" indent="0" algn="l" defTabSz="821531" eaLnBrk="1" latinLnBrk="0" hangingPunct="1">
              <a:lnSpc>
                <a:spcPct val="120000"/>
              </a:lnSpc>
              <a:spcBef>
                <a:spcPts val="0"/>
              </a:spcBef>
              <a:spcAft>
                <a:spcPts val="0"/>
              </a:spcAft>
              <a:buClrTx/>
              <a:buSzTx/>
              <a:buFontTx/>
              <a:buNone/>
              <a:tabLst/>
              <a:defRPr sz="1800" b="0" i="0" u="none" strike="noStrike" cap="none" spc="0" baseline="0">
                <a:ln>
                  <a:noFill/>
                </a:ln>
                <a:solidFill>
                  <a:srgbClr val="000000"/>
                </a:solidFill>
                <a:uFillTx/>
                <a:latin typeface="Avenir Book"/>
                <a:ea typeface="Avenir Book"/>
                <a:cs typeface="Avenir Book"/>
                <a:sym typeface="Avenir Book"/>
              </a:defRPr>
            </a:lvl5pPr>
            <a:lvl6pPr marL="0" marR="0" indent="35560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6pPr>
            <a:lvl7pPr marL="0" marR="0" indent="71120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7pPr>
            <a:lvl8pPr marL="0" marR="0" indent="106680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8pPr>
            <a:lvl9pPr marL="0" marR="0" indent="142240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9pPr>
          </a:lstStyle>
          <a:p>
            <a:r>
              <a:rPr lang="en-US" sz="2400" dirty="0" smtClean="0"/>
              <a:t>Europe is least suited to convey personal characteristics - in fact respondents struggle to define characteristics that are genuinely European.</a:t>
            </a:r>
          </a:p>
          <a:p>
            <a:endParaRPr lang="en-US" sz="2400" dirty="0" smtClean="0"/>
          </a:p>
          <a:p>
            <a:r>
              <a:rPr lang="en-US" sz="2400" b="1" dirty="0" smtClean="0"/>
              <a:t>EUROPE’S MAIN ATTRIBUTE IS IT’S DIVERSITY</a:t>
            </a:r>
          </a:p>
          <a:p>
            <a:r>
              <a:rPr lang="en-US" sz="2400" dirty="0" smtClean="0"/>
              <a:t>In fact the fact that Europe is not defined by one specific culture is respondents’ main association. Instead the continent is seen as diverse and shaped by many different cultures – that are in part very different from each other almost to the point of incompatibility (with Northern, Southern and Eastern European countries being distinct groups and Northern and Southern European work cultures being vastly different).</a:t>
            </a:r>
          </a:p>
          <a:p>
            <a:endParaRPr lang="en-US" sz="2400" dirty="0" smtClean="0"/>
          </a:p>
          <a:p>
            <a:endParaRPr lang="en-US" sz="2400" dirty="0" smtClean="0"/>
          </a:p>
          <a:p>
            <a:endParaRPr lang="en-US" sz="2400" dirty="0"/>
          </a:p>
          <a:p>
            <a:endParaRPr lang="en-US" sz="2400" dirty="0" smtClean="0"/>
          </a:p>
          <a:p>
            <a:endParaRPr lang="en-US" sz="2400" dirty="0"/>
          </a:p>
          <a:p>
            <a:endParaRPr lang="en-US" sz="2400" dirty="0" smtClean="0"/>
          </a:p>
          <a:p>
            <a:endParaRPr lang="en-US" sz="2400" dirty="0"/>
          </a:p>
          <a:p>
            <a:endParaRPr lang="en-US" sz="2400" dirty="0" smtClean="0"/>
          </a:p>
          <a:p>
            <a:endParaRPr lang="en-US" sz="2400" dirty="0"/>
          </a:p>
          <a:p>
            <a:endParaRPr lang="en-US" sz="2400" dirty="0" smtClean="0"/>
          </a:p>
          <a:p>
            <a:endParaRPr lang="en-US" sz="2400" dirty="0"/>
          </a:p>
          <a:p>
            <a:endParaRPr lang="en-US" sz="2400" dirty="0" smtClean="0"/>
          </a:p>
          <a:p>
            <a:endParaRPr lang="en-US" sz="2400" dirty="0"/>
          </a:p>
          <a:p>
            <a:endParaRPr lang="en-US" sz="2400" dirty="0" smtClean="0"/>
          </a:p>
          <a:p>
            <a:endParaRPr lang="en-US" sz="2400" dirty="0"/>
          </a:p>
          <a:p>
            <a:endParaRPr lang="en-US" sz="2400" dirty="0" smtClean="0"/>
          </a:p>
          <a:p>
            <a:endParaRPr lang="en-US" sz="2400" dirty="0" smtClean="0"/>
          </a:p>
          <a:p>
            <a:r>
              <a:rPr lang="en-US" sz="2400" b="1" dirty="0" smtClean="0"/>
              <a:t>RECOMMENDATION</a:t>
            </a:r>
          </a:p>
          <a:p>
            <a:r>
              <a:rPr lang="en-US" sz="2400" b="1" dirty="0" smtClean="0"/>
              <a:t>Based on this research it seems recommendable to build a European identity that doesn’t negate the national states/ cultures but focuses on friendly and peaceful cooperation of neighbors.</a:t>
            </a:r>
          </a:p>
          <a:p>
            <a:r>
              <a:rPr lang="en-US" sz="2400" b="1" dirty="0" smtClean="0"/>
              <a:t>It seems advisable to not highlight shared traits – which are not top-of-mind at least in Germany – but to present Europe as a collection of elements that have their individual character but that can interact freely without experiencing borders.</a:t>
            </a:r>
          </a:p>
          <a:p>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b="1" dirty="0" smtClean="0"/>
          </a:p>
          <a:p>
            <a:endParaRPr lang="en-US" sz="2400" b="1" dirty="0" smtClean="0"/>
          </a:p>
          <a:p>
            <a:endParaRPr lang="en-US" sz="2400" b="1" dirty="0" smtClean="0"/>
          </a:p>
          <a:p>
            <a:endParaRPr lang="en-US" sz="2400" b="1" dirty="0" smtClean="0"/>
          </a:p>
          <a:p>
            <a:endParaRPr lang="en-US" sz="2400" b="1" dirty="0" smtClean="0"/>
          </a:p>
          <a:p>
            <a:endParaRPr lang="en-US" sz="1200" b="1" dirty="0" smtClean="0"/>
          </a:p>
          <a:p>
            <a:endParaRPr lang="en-US" sz="1200" dirty="0" smtClean="0"/>
          </a:p>
          <a:p>
            <a:endParaRPr lang="en-US" dirty="0" smtClean="0"/>
          </a:p>
          <a:p>
            <a:endParaRPr lang="en-US" sz="1200" dirty="0" smtClean="0"/>
          </a:p>
          <a:p>
            <a:r>
              <a:rPr lang="en-US" sz="1200" b="1" dirty="0" smtClean="0"/>
              <a:t> </a:t>
            </a:r>
          </a:p>
          <a:p>
            <a:pPr marL="109538" algn="just"/>
            <a:endParaRPr lang="en-US" sz="1200" dirty="0" smtClean="0"/>
          </a:p>
          <a:p>
            <a:pPr marL="109538" algn="just"/>
            <a:endParaRPr lang="en-US" sz="1200" dirty="0" smtClean="0"/>
          </a:p>
          <a:p>
            <a:pPr marL="109538" algn="just"/>
            <a:endParaRPr lang="en-US" sz="1200" dirty="0" smtClean="0"/>
          </a:p>
        </p:txBody>
      </p:sp>
    </p:spTree>
    <p:extLst>
      <p:ext uri="{BB962C8B-B14F-4D97-AF65-F5344CB8AC3E}">
        <p14:creationId xmlns:p14="http://schemas.microsoft.com/office/powerpoint/2010/main" val="2133821439"/>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 xmlns:a16="http://schemas.microsoft.com/office/drawing/2014/main" id="{9A3C046A-B3F5-9A42-B408-759E55BE4BE7}"/>
              </a:ext>
            </a:extLst>
          </p:cNvPr>
          <p:cNvSpPr>
            <a:spLocks noGrp="1"/>
          </p:cNvSpPr>
          <p:nvPr>
            <p:ph type="body" sz="quarter" idx="15"/>
          </p:nvPr>
        </p:nvSpPr>
        <p:spPr>
          <a:xfrm>
            <a:off x="11806325" y="11874222"/>
            <a:ext cx="716050" cy="1160790"/>
          </a:xfrm>
        </p:spPr>
        <p:txBody>
          <a:bodyPr/>
          <a:lstStyle/>
          <a:p>
            <a:endParaRPr lang="fr-FR" dirty="0"/>
          </a:p>
        </p:txBody>
      </p:sp>
      <p:sp>
        <p:nvSpPr>
          <p:cNvPr id="5" name="Espace réservé du texte 4">
            <a:extLst>
              <a:ext uri="{FF2B5EF4-FFF2-40B4-BE49-F238E27FC236}">
                <a16:creationId xmlns="" xmlns:a16="http://schemas.microsoft.com/office/drawing/2014/main" id="{81AA34F7-61BD-DE46-A618-3EEE7C67794C}"/>
              </a:ext>
            </a:extLst>
          </p:cNvPr>
          <p:cNvSpPr>
            <a:spLocks noGrp="1"/>
          </p:cNvSpPr>
          <p:nvPr>
            <p:ph type="body" sz="quarter" idx="16"/>
          </p:nvPr>
        </p:nvSpPr>
        <p:spPr/>
        <p:txBody>
          <a:bodyPr/>
          <a:lstStyle/>
          <a:p>
            <a:endParaRPr lang="fr-FR" dirty="0"/>
          </a:p>
        </p:txBody>
      </p:sp>
      <p:sp>
        <p:nvSpPr>
          <p:cNvPr id="885"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39</a:t>
            </a:fld>
            <a:endParaRPr dirty="0"/>
          </a:p>
        </p:txBody>
      </p:sp>
      <p:sp>
        <p:nvSpPr>
          <p:cNvPr id="19" name="Espace réservé du texte 2">
            <a:extLst>
              <a:ext uri="{FF2B5EF4-FFF2-40B4-BE49-F238E27FC236}">
                <a16:creationId xmlns="" xmlns:a16="http://schemas.microsoft.com/office/drawing/2014/main" id="{AB3789C9-0B28-4640-961A-BE451E50B0EF}"/>
              </a:ext>
            </a:extLst>
          </p:cNvPr>
          <p:cNvSpPr>
            <a:spLocks noGrp="1"/>
          </p:cNvSpPr>
          <p:nvPr>
            <p:ph type="body" sz="quarter" idx="13"/>
          </p:nvPr>
        </p:nvSpPr>
        <p:spPr>
          <a:xfrm>
            <a:off x="1275347" y="1630608"/>
            <a:ext cx="19418969" cy="793703"/>
          </a:xfrm>
        </p:spPr>
        <p:txBody>
          <a:bodyPr/>
          <a:lstStyle/>
          <a:p>
            <a:endParaRPr lang="fr-FR" dirty="0"/>
          </a:p>
        </p:txBody>
      </p:sp>
      <p:sp>
        <p:nvSpPr>
          <p:cNvPr id="20" name="Titre 1">
            <a:extLst>
              <a:ext uri="{FF2B5EF4-FFF2-40B4-BE49-F238E27FC236}">
                <a16:creationId xmlns="" xmlns:a16="http://schemas.microsoft.com/office/drawing/2014/main" id="{C3D392D1-BDA7-FA46-919D-428FD8FCC2D7}"/>
              </a:ext>
            </a:extLst>
          </p:cNvPr>
          <p:cNvSpPr>
            <a:spLocks noGrp="1"/>
          </p:cNvSpPr>
          <p:nvPr>
            <p:ph type="title"/>
          </p:nvPr>
        </p:nvSpPr>
        <p:spPr>
          <a:xfrm>
            <a:off x="1112884" y="1607107"/>
            <a:ext cx="18438641" cy="935665"/>
          </a:xfrm>
        </p:spPr>
        <p:txBody>
          <a:bodyPr/>
          <a:lstStyle/>
          <a:p>
            <a:r>
              <a:rPr lang="en-US" dirty="0" smtClean="0">
                <a:solidFill>
                  <a:schemeClr val="bg1"/>
                </a:solidFill>
              </a:rPr>
              <a:t>Summary golden </a:t>
            </a:r>
            <a:r>
              <a:rPr lang="en-US" dirty="0" smtClean="0">
                <a:solidFill>
                  <a:schemeClr val="bg1"/>
                </a:solidFill>
              </a:rPr>
              <a:t>verbatim</a:t>
            </a:r>
            <a:endParaRPr lang="en-US" dirty="0">
              <a:solidFill>
                <a:schemeClr val="bg1"/>
              </a:solidFill>
            </a:endParaRPr>
          </a:p>
        </p:txBody>
      </p:sp>
      <p:sp>
        <p:nvSpPr>
          <p:cNvPr id="21" name="SuBTITLE GOES HERE">
            <a:extLst>
              <a:ext uri="{FF2B5EF4-FFF2-40B4-BE49-F238E27FC236}">
                <a16:creationId xmlns="" xmlns:a16="http://schemas.microsoft.com/office/drawing/2014/main" id="{35871DBC-935A-2347-A21E-2565A12C9458}"/>
              </a:ext>
            </a:extLst>
          </p:cNvPr>
          <p:cNvSpPr txBox="1">
            <a:spLocks noGrp="1"/>
          </p:cNvSpPr>
          <p:nvPr>
            <p:ph type="body" sz="quarter" idx="14"/>
          </p:nvPr>
        </p:nvSpPr>
        <p:spPr>
          <a:xfrm>
            <a:off x="4836344" y="747149"/>
            <a:ext cx="14711312" cy="371281"/>
          </a:xfrm>
          <a:prstGeom prst="rect">
            <a:avLst/>
          </a:prstGeom>
        </p:spPr>
        <p:txBody>
          <a:bodyPr/>
          <a:lstStyle/>
          <a:p>
            <a:r>
              <a:rPr lang="fr-FR" sz="2400" dirty="0" smtClean="0"/>
              <a:t>Principales conclusions</a:t>
            </a:r>
            <a:endParaRPr lang="fr-FR" sz="2400" dirty="0"/>
          </a:p>
        </p:txBody>
      </p:sp>
      <p:sp>
        <p:nvSpPr>
          <p:cNvPr id="9" name="ZoneTexte 8">
            <a:extLst>
              <a:ext uri="{FF2B5EF4-FFF2-40B4-BE49-F238E27FC236}">
                <a16:creationId xmlns="" xmlns:a16="http://schemas.microsoft.com/office/drawing/2014/main" id="{C9FA69AC-CE85-7143-AB32-6EDEC5829621}"/>
              </a:ext>
            </a:extLst>
          </p:cNvPr>
          <p:cNvSpPr txBox="1"/>
          <p:nvPr/>
        </p:nvSpPr>
        <p:spPr>
          <a:xfrm>
            <a:off x="897443" y="12362917"/>
            <a:ext cx="7218945" cy="7598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algn="l"/>
            <a:r>
              <a:rPr lang="fr-FR" sz="2000" dirty="0">
                <a:latin typeface="Avenir Next Ultra Light" panose="020B0203020202020204" pitchFamily="34" charset="77"/>
              </a:rPr>
              <a:t>Christophe Gervasi –  Rapport qualitatif  - Construire un Nous européen – Juillet 2021</a:t>
            </a:r>
          </a:p>
        </p:txBody>
      </p:sp>
      <p:pic>
        <p:nvPicPr>
          <p:cNvPr id="10" name="Image 9"/>
          <p:cNvPicPr>
            <a:picLocks noChangeAspect="1"/>
          </p:cNvPicPr>
          <p:nvPr/>
        </p:nvPicPr>
        <p:blipFill rotWithShape="1">
          <a:blip r:embed="rId2"/>
          <a:srcRect t="18883" b="18467"/>
          <a:stretch/>
        </p:blipFill>
        <p:spPr>
          <a:xfrm>
            <a:off x="19551526" y="500510"/>
            <a:ext cx="2143125" cy="1472669"/>
          </a:xfrm>
          <a:prstGeom prst="rect">
            <a:avLst/>
          </a:prstGeom>
        </p:spPr>
      </p:pic>
      <p:pic>
        <p:nvPicPr>
          <p:cNvPr id="11" name="Image 10"/>
          <p:cNvPicPr>
            <a:picLocks noChangeAspect="1"/>
          </p:cNvPicPr>
          <p:nvPr/>
        </p:nvPicPr>
        <p:blipFill>
          <a:blip r:embed="rId3"/>
          <a:stretch>
            <a:fillRect/>
          </a:stretch>
        </p:blipFill>
        <p:spPr>
          <a:xfrm>
            <a:off x="21704426" y="500510"/>
            <a:ext cx="2143125" cy="1472669"/>
          </a:xfrm>
          <a:prstGeom prst="rect">
            <a:avLst/>
          </a:prstGeom>
        </p:spPr>
      </p:pic>
      <p:sp>
        <p:nvSpPr>
          <p:cNvPr id="42" name="Inhaltsplatzhalter 2"/>
          <p:cNvSpPr txBox="1">
            <a:spLocks/>
          </p:cNvSpPr>
          <p:nvPr/>
        </p:nvSpPr>
        <p:spPr>
          <a:xfrm>
            <a:off x="3368842" y="2936489"/>
            <a:ext cx="16182684" cy="7079176"/>
          </a:xfrm>
          <a:prstGeom prst="rect">
            <a:avLst/>
          </a:prstGeom>
          <a:ln w="12700">
            <a:miter lim="400000"/>
          </a:ln>
          <a:extLst>
            <a:ext uri="{C572A759-6A51-4108-AA02-DFA0A04FC94B}">
              <ma14:wrappingTextBoxFlag xmlns:ma14="http://schemas.microsoft.com/office/mac/drawingml/2011/main" xmlns="" val="1"/>
            </a:ext>
          </a:extLst>
        </p:spPr>
        <p:txBody>
          <a:bodyPr lIns="0" tIns="0" rIns="0" bIns="0" numCol="2" spcCol="838574"/>
          <a:lstStyle>
            <a:lvl1pPr marL="0" marR="0" indent="0" algn="l" defTabSz="821531" eaLnBrk="1" latinLnBrk="0" hangingPunct="1">
              <a:lnSpc>
                <a:spcPct val="120000"/>
              </a:lnSpc>
              <a:spcBef>
                <a:spcPts val="0"/>
              </a:spcBef>
              <a:spcAft>
                <a:spcPts val="0"/>
              </a:spcAft>
              <a:buClrTx/>
              <a:buSzTx/>
              <a:buFontTx/>
              <a:buNone/>
              <a:tabLst/>
              <a:defRPr sz="1800" b="0" i="0" u="none" strike="noStrike" cap="none" spc="0" baseline="0">
                <a:ln>
                  <a:noFill/>
                </a:ln>
                <a:solidFill>
                  <a:srgbClr val="000000"/>
                </a:solidFill>
                <a:uFillTx/>
                <a:latin typeface="Avenir Book"/>
                <a:ea typeface="Avenir Book"/>
                <a:cs typeface="Avenir Book"/>
                <a:sym typeface="Avenir Book"/>
              </a:defRPr>
            </a:lvl1pPr>
            <a:lvl2pPr marL="0" marR="0" indent="0" algn="l" defTabSz="821531" eaLnBrk="1" latinLnBrk="0" hangingPunct="1">
              <a:lnSpc>
                <a:spcPct val="120000"/>
              </a:lnSpc>
              <a:spcBef>
                <a:spcPts val="0"/>
              </a:spcBef>
              <a:spcAft>
                <a:spcPts val="0"/>
              </a:spcAft>
              <a:buClrTx/>
              <a:buSzTx/>
              <a:buFontTx/>
              <a:buNone/>
              <a:tabLst/>
              <a:defRPr sz="1800" b="0" i="0" u="none" strike="noStrike" cap="none" spc="0" baseline="0">
                <a:ln>
                  <a:noFill/>
                </a:ln>
                <a:solidFill>
                  <a:srgbClr val="000000"/>
                </a:solidFill>
                <a:uFillTx/>
                <a:latin typeface="Avenir Book"/>
                <a:ea typeface="Avenir Book"/>
                <a:cs typeface="Avenir Book"/>
                <a:sym typeface="Avenir Book"/>
              </a:defRPr>
            </a:lvl2pPr>
            <a:lvl3pPr marL="0" marR="0" indent="0" algn="l" defTabSz="821531" eaLnBrk="1" latinLnBrk="0" hangingPunct="1">
              <a:lnSpc>
                <a:spcPct val="120000"/>
              </a:lnSpc>
              <a:spcBef>
                <a:spcPts val="0"/>
              </a:spcBef>
              <a:spcAft>
                <a:spcPts val="0"/>
              </a:spcAft>
              <a:buClrTx/>
              <a:buSzTx/>
              <a:buFontTx/>
              <a:buNone/>
              <a:tabLst/>
              <a:defRPr sz="1800" b="0" i="0" u="none" strike="noStrike" cap="none" spc="0" baseline="0">
                <a:ln>
                  <a:noFill/>
                </a:ln>
                <a:solidFill>
                  <a:srgbClr val="000000"/>
                </a:solidFill>
                <a:uFillTx/>
                <a:latin typeface="Avenir Book"/>
                <a:ea typeface="Avenir Book"/>
                <a:cs typeface="Avenir Book"/>
                <a:sym typeface="Avenir Book"/>
              </a:defRPr>
            </a:lvl3pPr>
            <a:lvl4pPr marL="0" marR="0" indent="0" algn="l" defTabSz="821531" eaLnBrk="1" latinLnBrk="0" hangingPunct="1">
              <a:lnSpc>
                <a:spcPct val="120000"/>
              </a:lnSpc>
              <a:spcBef>
                <a:spcPts val="0"/>
              </a:spcBef>
              <a:spcAft>
                <a:spcPts val="0"/>
              </a:spcAft>
              <a:buClrTx/>
              <a:buSzTx/>
              <a:buFontTx/>
              <a:buNone/>
              <a:tabLst/>
              <a:defRPr sz="1800" b="0" i="0" u="none" strike="noStrike" cap="none" spc="0" baseline="0">
                <a:ln>
                  <a:noFill/>
                </a:ln>
                <a:solidFill>
                  <a:srgbClr val="000000"/>
                </a:solidFill>
                <a:uFillTx/>
                <a:latin typeface="Avenir Book"/>
                <a:ea typeface="Avenir Book"/>
                <a:cs typeface="Avenir Book"/>
                <a:sym typeface="Avenir Book"/>
              </a:defRPr>
            </a:lvl4pPr>
            <a:lvl5pPr marL="0" marR="0" indent="0" algn="l" defTabSz="821531" eaLnBrk="1" latinLnBrk="0" hangingPunct="1">
              <a:lnSpc>
                <a:spcPct val="120000"/>
              </a:lnSpc>
              <a:spcBef>
                <a:spcPts val="0"/>
              </a:spcBef>
              <a:spcAft>
                <a:spcPts val="0"/>
              </a:spcAft>
              <a:buClrTx/>
              <a:buSzTx/>
              <a:buFontTx/>
              <a:buNone/>
              <a:tabLst/>
              <a:defRPr sz="1800" b="0" i="0" u="none" strike="noStrike" cap="none" spc="0" baseline="0">
                <a:ln>
                  <a:noFill/>
                </a:ln>
                <a:solidFill>
                  <a:srgbClr val="000000"/>
                </a:solidFill>
                <a:uFillTx/>
                <a:latin typeface="Avenir Book"/>
                <a:ea typeface="Avenir Book"/>
                <a:cs typeface="Avenir Book"/>
                <a:sym typeface="Avenir Book"/>
              </a:defRPr>
            </a:lvl5pPr>
            <a:lvl6pPr marL="0" marR="0" indent="35560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6pPr>
            <a:lvl7pPr marL="0" marR="0" indent="71120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7pPr>
            <a:lvl8pPr marL="0" marR="0" indent="106680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8pPr>
            <a:lvl9pPr marL="0" marR="0" indent="142240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9pPr>
          </a:lstStyle>
          <a:p>
            <a:pPr marL="109538" algn="just"/>
            <a:endParaRPr lang="en-US" sz="1200" dirty="0" smtClean="0"/>
          </a:p>
          <a:p>
            <a:pPr marL="109538" algn="just"/>
            <a:endParaRPr lang="en-US" sz="1200" dirty="0" smtClean="0"/>
          </a:p>
          <a:p>
            <a:pPr marL="109538" algn="just"/>
            <a:endParaRPr lang="en-US" sz="1200" dirty="0" smtClean="0"/>
          </a:p>
        </p:txBody>
      </p:sp>
      <p:pic>
        <p:nvPicPr>
          <p:cNvPr id="15" name="Bild 5" descr="screenshot_19.png"/>
          <p:cNvPicPr>
            <a:picLocks noChangeAspect="1"/>
          </p:cNvPicPr>
          <p:nvPr/>
        </p:nvPicPr>
        <p:blipFill>
          <a:blip r:embed="rId4">
            <a:alphaModFix amt="15000"/>
            <a:extLst>
              <a:ext uri="{28A0092B-C50C-407E-A947-70E740481C1C}">
                <a14:useLocalDpi xmlns:a14="http://schemas.microsoft.com/office/drawing/2010/main" val="0"/>
              </a:ext>
            </a:extLst>
          </a:blip>
          <a:stretch>
            <a:fillRect/>
          </a:stretch>
        </p:blipFill>
        <p:spPr>
          <a:xfrm>
            <a:off x="1660358" y="6304547"/>
            <a:ext cx="20044068" cy="5188932"/>
          </a:xfrm>
          <a:prstGeom prst="rect">
            <a:avLst/>
          </a:prstGeom>
        </p:spPr>
      </p:pic>
      <p:sp>
        <p:nvSpPr>
          <p:cNvPr id="17" name="Foliennummernplatzhalter 1"/>
          <p:cNvSpPr txBox="1">
            <a:spLocks noGrp="1"/>
          </p:cNvSpPr>
          <p:nvPr/>
        </p:nvSpPr>
        <p:spPr bwMode="auto">
          <a:xfrm>
            <a:off x="13950616" y="9576565"/>
            <a:ext cx="1905000" cy="25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a:solidFill>
                  <a:schemeClr val="tx1"/>
                </a:solidFill>
                <a:latin typeface="Arial" charset="0"/>
                <a:ea typeface="ＭＳ Ｐゴシック" pitchFamily="34" charset="-128"/>
              </a:defRPr>
            </a:lvl1pPr>
            <a:lvl2pPr marL="742950" indent="-285750">
              <a:defRPr sz="2300">
                <a:solidFill>
                  <a:schemeClr val="tx1"/>
                </a:solidFill>
                <a:latin typeface="Arial" charset="0"/>
                <a:ea typeface="ＭＳ Ｐゴシック" pitchFamily="34" charset="-128"/>
              </a:defRPr>
            </a:lvl2pPr>
            <a:lvl3pPr marL="1143000" indent="-228600">
              <a:defRPr sz="2300">
                <a:solidFill>
                  <a:schemeClr val="tx1"/>
                </a:solidFill>
                <a:latin typeface="Arial" charset="0"/>
                <a:ea typeface="ＭＳ Ｐゴシック" pitchFamily="34" charset="-128"/>
              </a:defRPr>
            </a:lvl3pPr>
            <a:lvl4pPr marL="1600200" indent="-228600">
              <a:defRPr sz="2300">
                <a:solidFill>
                  <a:schemeClr val="tx1"/>
                </a:solidFill>
                <a:latin typeface="Arial" charset="0"/>
                <a:ea typeface="ＭＳ Ｐゴシック" pitchFamily="34" charset="-128"/>
              </a:defRPr>
            </a:lvl4pPr>
            <a:lvl5pPr marL="2057400" indent="-228600">
              <a:defRPr sz="23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3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3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3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300">
                <a:solidFill>
                  <a:schemeClr val="tx1"/>
                </a:solidFill>
                <a:latin typeface="Arial" charset="0"/>
                <a:ea typeface="ＭＳ Ｐゴシック" pitchFamily="34" charset="-128"/>
              </a:defRPr>
            </a:lvl9pPr>
          </a:lstStyle>
          <a:p>
            <a:pPr algn="r" eaLnBrk="1" hangingPunct="1"/>
            <a:fld id="{B705F44E-51DA-4B3E-B9BF-287A371233B9}" type="slidenum">
              <a:rPr lang="en-GB" altLang="de-DE" sz="900"/>
              <a:pPr algn="r" eaLnBrk="1" hangingPunct="1"/>
              <a:t>39</a:t>
            </a:fld>
            <a:endParaRPr lang="en-GB" altLang="de-DE" sz="900" dirty="0"/>
          </a:p>
        </p:txBody>
      </p:sp>
      <p:sp>
        <p:nvSpPr>
          <p:cNvPr id="23" name="Ovale Legende 6"/>
          <p:cNvSpPr/>
          <p:nvPr/>
        </p:nvSpPr>
        <p:spPr>
          <a:xfrm>
            <a:off x="1660358" y="2936489"/>
            <a:ext cx="6101348" cy="2987315"/>
          </a:xfrm>
          <a:prstGeom prst="wedgeEllipseCallout">
            <a:avLst>
              <a:gd name="adj1" fmla="val -52590"/>
              <a:gd name="adj2" fmla="val 43112"/>
            </a:avLst>
          </a:prstGeom>
          <a:solidFill>
            <a:schemeClr val="bg1"/>
          </a:solid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1800" i="1" dirty="0">
                <a:solidFill>
                  <a:schemeClr val="bg1">
                    <a:lumMod val="50000"/>
                  </a:schemeClr>
                </a:solidFill>
              </a:rPr>
              <a:t>“It depends on the radius. When I’m in Europe I’ll definitely be German. When I was in South Africa it’s possible that I’d say I’m an European. That’s enough fro them, they don’t want to know whether I’m from Germany, Denmark or the Netherlands</a:t>
            </a:r>
            <a:r>
              <a:rPr lang="is-IS" sz="1800" i="1" dirty="0">
                <a:solidFill>
                  <a:schemeClr val="bg1">
                    <a:lumMod val="50000"/>
                  </a:schemeClr>
                </a:solidFill>
              </a:rPr>
              <a:t>…</a:t>
            </a:r>
            <a:r>
              <a:rPr lang="en-US" sz="1800" i="1" dirty="0">
                <a:solidFill>
                  <a:schemeClr val="bg1">
                    <a:lumMod val="50000"/>
                  </a:schemeClr>
                </a:solidFill>
              </a:rPr>
              <a:t>”</a:t>
            </a:r>
          </a:p>
        </p:txBody>
      </p:sp>
      <p:sp>
        <p:nvSpPr>
          <p:cNvPr id="24" name="Ovale Legende 8"/>
          <p:cNvSpPr/>
          <p:nvPr/>
        </p:nvSpPr>
        <p:spPr>
          <a:xfrm>
            <a:off x="17747374" y="2854825"/>
            <a:ext cx="3957052" cy="1631664"/>
          </a:xfrm>
          <a:prstGeom prst="wedgeEllipseCallout">
            <a:avLst>
              <a:gd name="adj1" fmla="val 33897"/>
              <a:gd name="adj2" fmla="val 51664"/>
            </a:avLst>
          </a:prstGeom>
          <a:solidFill>
            <a:schemeClr val="bg1"/>
          </a:solid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1050" i="1" dirty="0" smtClean="0">
                <a:solidFill>
                  <a:schemeClr val="bg1">
                    <a:lumMod val="50000"/>
                  </a:schemeClr>
                </a:solidFill>
              </a:rPr>
              <a:t>“</a:t>
            </a:r>
            <a:r>
              <a:rPr lang="en-US" sz="1800" i="1" dirty="0" smtClean="0">
                <a:solidFill>
                  <a:schemeClr val="bg1">
                    <a:lumMod val="50000"/>
                  </a:schemeClr>
                </a:solidFill>
              </a:rPr>
              <a:t>Is </a:t>
            </a:r>
            <a:r>
              <a:rPr lang="en-US" sz="1800" i="1" dirty="0">
                <a:solidFill>
                  <a:schemeClr val="bg1">
                    <a:lumMod val="50000"/>
                  </a:schemeClr>
                </a:solidFill>
              </a:rPr>
              <a:t>there such a thing as a shared European culture? Europe is only a geographic thing?</a:t>
            </a:r>
            <a:r>
              <a:rPr lang="en-US" sz="1800" i="1" dirty="0" smtClean="0">
                <a:solidFill>
                  <a:schemeClr val="bg1">
                    <a:lumMod val="50000"/>
                  </a:schemeClr>
                </a:solidFill>
              </a:rPr>
              <a:t>”</a:t>
            </a:r>
            <a:endParaRPr lang="en-US" sz="1800" i="1" dirty="0">
              <a:solidFill>
                <a:schemeClr val="bg1">
                  <a:lumMod val="50000"/>
                </a:schemeClr>
              </a:solidFill>
            </a:endParaRPr>
          </a:p>
        </p:txBody>
      </p:sp>
      <p:sp>
        <p:nvSpPr>
          <p:cNvPr id="25" name="Ovale Legende 9"/>
          <p:cNvSpPr/>
          <p:nvPr/>
        </p:nvSpPr>
        <p:spPr>
          <a:xfrm>
            <a:off x="13199979" y="3753897"/>
            <a:ext cx="3957052" cy="1728594"/>
          </a:xfrm>
          <a:prstGeom prst="wedgeEllipseCallout">
            <a:avLst>
              <a:gd name="adj1" fmla="val 33897"/>
              <a:gd name="adj2" fmla="val 51664"/>
            </a:avLst>
          </a:prstGeom>
          <a:solidFill>
            <a:schemeClr val="bg1"/>
          </a:solid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1800" i="1" dirty="0" smtClean="0">
                <a:solidFill>
                  <a:schemeClr val="bg1">
                    <a:lumMod val="50000"/>
                  </a:schemeClr>
                </a:solidFill>
              </a:rPr>
              <a:t>“</a:t>
            </a:r>
            <a:r>
              <a:rPr lang="en-US" sz="1800" i="1" dirty="0">
                <a:solidFill>
                  <a:schemeClr val="bg1">
                    <a:lumMod val="50000"/>
                  </a:schemeClr>
                </a:solidFill>
              </a:rPr>
              <a:t>Europe is just not very informative!. It’s just a generic term</a:t>
            </a:r>
            <a:r>
              <a:rPr lang="en-US" sz="1800" i="1" dirty="0" smtClean="0">
                <a:solidFill>
                  <a:schemeClr val="bg1">
                    <a:lumMod val="50000"/>
                  </a:schemeClr>
                </a:solidFill>
              </a:rPr>
              <a:t>”</a:t>
            </a:r>
            <a:endParaRPr lang="en-US" sz="1800" i="1" dirty="0">
              <a:solidFill>
                <a:schemeClr val="bg1">
                  <a:lumMod val="50000"/>
                </a:schemeClr>
              </a:solidFill>
            </a:endParaRPr>
          </a:p>
        </p:txBody>
      </p:sp>
      <p:sp>
        <p:nvSpPr>
          <p:cNvPr id="26" name="Ovale Legende 11"/>
          <p:cNvSpPr/>
          <p:nvPr/>
        </p:nvSpPr>
        <p:spPr>
          <a:xfrm>
            <a:off x="7793789" y="4435195"/>
            <a:ext cx="3957052" cy="1783248"/>
          </a:xfrm>
          <a:prstGeom prst="wedgeEllipseCallout">
            <a:avLst>
              <a:gd name="adj1" fmla="val -14076"/>
              <a:gd name="adj2" fmla="val 96803"/>
            </a:avLst>
          </a:prstGeom>
          <a:solidFill>
            <a:schemeClr val="bg1"/>
          </a:solid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1050" i="1" dirty="0" smtClean="0">
                <a:solidFill>
                  <a:schemeClr val="bg1">
                    <a:lumMod val="50000"/>
                  </a:schemeClr>
                </a:solidFill>
              </a:rPr>
              <a:t>“</a:t>
            </a:r>
            <a:r>
              <a:rPr lang="en-US" sz="1800" i="1" dirty="0" smtClean="0">
                <a:solidFill>
                  <a:schemeClr val="bg1">
                    <a:lumMod val="50000"/>
                  </a:schemeClr>
                </a:solidFill>
              </a:rPr>
              <a:t>You </a:t>
            </a:r>
            <a:r>
              <a:rPr lang="en-US" sz="1800" i="1" dirty="0">
                <a:solidFill>
                  <a:schemeClr val="bg1">
                    <a:lumMod val="50000"/>
                  </a:schemeClr>
                </a:solidFill>
              </a:rPr>
              <a:t>can compare a Spaniard to someone from Latin America – but to a German? Never!</a:t>
            </a:r>
            <a:r>
              <a:rPr lang="en-US" sz="1800" i="1" dirty="0" smtClean="0">
                <a:solidFill>
                  <a:schemeClr val="bg1">
                    <a:lumMod val="50000"/>
                  </a:schemeClr>
                </a:solidFill>
              </a:rPr>
              <a:t>”</a:t>
            </a:r>
            <a:endParaRPr lang="en-US" sz="1800" i="1" dirty="0">
              <a:solidFill>
                <a:schemeClr val="bg1">
                  <a:lumMod val="50000"/>
                </a:schemeClr>
              </a:solidFill>
            </a:endParaRPr>
          </a:p>
        </p:txBody>
      </p:sp>
      <p:sp>
        <p:nvSpPr>
          <p:cNvPr id="27" name="Ovale Legende 12"/>
          <p:cNvSpPr/>
          <p:nvPr/>
        </p:nvSpPr>
        <p:spPr>
          <a:xfrm>
            <a:off x="4132599" y="6304547"/>
            <a:ext cx="3957052" cy="2055751"/>
          </a:xfrm>
          <a:prstGeom prst="wedgeEllipseCallout">
            <a:avLst>
              <a:gd name="adj1" fmla="val 37951"/>
              <a:gd name="adj2" fmla="val 55136"/>
            </a:avLst>
          </a:prstGeom>
          <a:solidFill>
            <a:schemeClr val="bg1"/>
          </a:solid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1800" i="1" dirty="0" smtClean="0">
                <a:solidFill>
                  <a:schemeClr val="bg1">
                    <a:lumMod val="50000"/>
                  </a:schemeClr>
                </a:solidFill>
              </a:rPr>
              <a:t>“I think we European are absolutely different. I think it’s not possible to find a common term for this</a:t>
            </a:r>
            <a:r>
              <a:rPr lang="is-IS" sz="1800" i="1" dirty="0" smtClean="0">
                <a:solidFill>
                  <a:schemeClr val="bg1">
                    <a:lumMod val="50000"/>
                  </a:schemeClr>
                </a:solidFill>
              </a:rPr>
              <a:t>…”</a:t>
            </a:r>
            <a:endParaRPr lang="en-US" sz="1800" i="1" dirty="0">
              <a:solidFill>
                <a:schemeClr val="bg1">
                  <a:lumMod val="50000"/>
                </a:schemeClr>
              </a:solidFill>
            </a:endParaRPr>
          </a:p>
        </p:txBody>
      </p:sp>
      <p:sp>
        <p:nvSpPr>
          <p:cNvPr id="28" name="Ovale Legende 14"/>
          <p:cNvSpPr/>
          <p:nvPr/>
        </p:nvSpPr>
        <p:spPr>
          <a:xfrm>
            <a:off x="15635704" y="6107074"/>
            <a:ext cx="5347369" cy="1968028"/>
          </a:xfrm>
          <a:prstGeom prst="wedgeEllipseCallout">
            <a:avLst>
              <a:gd name="adj1" fmla="val -13400"/>
              <a:gd name="adj2" fmla="val 66929"/>
            </a:avLst>
          </a:prstGeom>
          <a:solidFill>
            <a:schemeClr val="bg1"/>
          </a:solid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1800" i="1" dirty="0" smtClean="0">
                <a:solidFill>
                  <a:schemeClr val="bg1">
                    <a:lumMod val="50000"/>
                  </a:schemeClr>
                </a:solidFill>
              </a:rPr>
              <a:t>“A person from Northern Germany will not get along with somebody from Southern Spain, because he wouldn’t be able to comprehend that work culture.”</a:t>
            </a:r>
            <a:endParaRPr lang="en-US" sz="1800" i="1" dirty="0">
              <a:solidFill>
                <a:schemeClr val="bg1">
                  <a:lumMod val="50000"/>
                </a:schemeClr>
              </a:solidFill>
            </a:endParaRPr>
          </a:p>
        </p:txBody>
      </p:sp>
      <p:sp>
        <p:nvSpPr>
          <p:cNvPr id="29" name="Ovale Legende 15"/>
          <p:cNvSpPr/>
          <p:nvPr/>
        </p:nvSpPr>
        <p:spPr>
          <a:xfrm>
            <a:off x="9256718" y="6592938"/>
            <a:ext cx="5815263" cy="1867173"/>
          </a:xfrm>
          <a:prstGeom prst="wedgeEllipseCallout">
            <a:avLst>
              <a:gd name="adj1" fmla="val -9270"/>
              <a:gd name="adj2" fmla="val 74233"/>
            </a:avLst>
          </a:prstGeom>
          <a:solidFill>
            <a:schemeClr val="bg1"/>
          </a:solid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1050" i="1" dirty="0" smtClean="0">
                <a:solidFill>
                  <a:schemeClr val="bg1">
                    <a:lumMod val="50000"/>
                  </a:schemeClr>
                </a:solidFill>
              </a:rPr>
              <a:t>“</a:t>
            </a:r>
            <a:r>
              <a:rPr lang="en-US" sz="1800" i="1" dirty="0" smtClean="0">
                <a:solidFill>
                  <a:schemeClr val="bg1">
                    <a:lumMod val="50000"/>
                  </a:schemeClr>
                </a:solidFill>
              </a:rPr>
              <a:t>It depends on the context . In contrast to Africa or America you’ll be able to find some kind of common denominator for European culture. It depends on the relation</a:t>
            </a:r>
            <a:r>
              <a:rPr lang="is-IS" sz="1800" i="1" dirty="0" smtClean="0">
                <a:solidFill>
                  <a:schemeClr val="bg1">
                    <a:lumMod val="50000"/>
                  </a:schemeClr>
                </a:solidFill>
              </a:rPr>
              <a:t>…”</a:t>
            </a:r>
            <a:endParaRPr lang="en-US" sz="1800" i="1" dirty="0">
              <a:solidFill>
                <a:schemeClr val="bg1">
                  <a:lumMod val="50000"/>
                </a:schemeClr>
              </a:solidFill>
            </a:endParaRPr>
          </a:p>
        </p:txBody>
      </p:sp>
    </p:spTree>
    <p:extLst>
      <p:ext uri="{BB962C8B-B14F-4D97-AF65-F5344CB8AC3E}">
        <p14:creationId xmlns:p14="http://schemas.microsoft.com/office/powerpoint/2010/main" val="687144173"/>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 xmlns:a16="http://schemas.microsoft.com/office/drawing/2014/main" id="{9A3C046A-B3F5-9A42-B408-759E55BE4BE7}"/>
              </a:ext>
            </a:extLst>
          </p:cNvPr>
          <p:cNvSpPr>
            <a:spLocks noGrp="1"/>
          </p:cNvSpPr>
          <p:nvPr>
            <p:ph type="body" sz="quarter" idx="15"/>
          </p:nvPr>
        </p:nvSpPr>
        <p:spPr/>
        <p:txBody>
          <a:bodyPr/>
          <a:lstStyle/>
          <a:p>
            <a:endParaRPr lang="fr-FR" dirty="0"/>
          </a:p>
        </p:txBody>
      </p:sp>
      <p:sp>
        <p:nvSpPr>
          <p:cNvPr id="5" name="Espace réservé du texte 4">
            <a:extLst>
              <a:ext uri="{FF2B5EF4-FFF2-40B4-BE49-F238E27FC236}">
                <a16:creationId xmlns="" xmlns:a16="http://schemas.microsoft.com/office/drawing/2014/main" id="{81AA34F7-61BD-DE46-A618-3EEE7C67794C}"/>
              </a:ext>
            </a:extLst>
          </p:cNvPr>
          <p:cNvSpPr>
            <a:spLocks noGrp="1"/>
          </p:cNvSpPr>
          <p:nvPr>
            <p:ph type="body" sz="quarter" idx="16"/>
          </p:nvPr>
        </p:nvSpPr>
        <p:spPr/>
        <p:txBody>
          <a:bodyPr/>
          <a:lstStyle/>
          <a:p>
            <a:endParaRPr lang="fr-FR" dirty="0"/>
          </a:p>
        </p:txBody>
      </p:sp>
      <p:sp>
        <p:nvSpPr>
          <p:cNvPr id="885"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4</a:t>
            </a:fld>
            <a:endParaRPr dirty="0"/>
          </a:p>
        </p:txBody>
      </p:sp>
      <p:sp>
        <p:nvSpPr>
          <p:cNvPr id="886" name="Body"/>
          <p:cNvSpPr txBox="1">
            <a:spLocks noGrp="1"/>
          </p:cNvSpPr>
          <p:nvPr>
            <p:ph type="body" sz="half" idx="1"/>
          </p:nvPr>
        </p:nvSpPr>
        <p:spPr>
          <a:xfrm>
            <a:off x="3032295" y="3741049"/>
            <a:ext cx="19733919" cy="6381146"/>
          </a:xfrm>
          <a:prstGeom prst="rect">
            <a:avLst/>
          </a:prstGeom>
        </p:spPr>
        <p:txBody>
          <a:bodyPr wrap="square" numCol="1"/>
          <a:lstStyle/>
          <a:p>
            <a:pPr marL="704850" indent="-571500">
              <a:buSzPct val="124000"/>
              <a:buBlip>
                <a:blip r:embed="rId2"/>
              </a:buBlip>
              <a:tabLst>
                <a:tab pos="1508125" algn="l"/>
              </a:tabLst>
            </a:pPr>
            <a:r>
              <a:rPr lang="fr-FR" sz="4000" dirty="0"/>
              <a:t>L’Union Européenne a surmonté plusieurs crises récentes, qu’il s’agisse du Brexit, des flux migratoires à ses frontières ou bien de la pandémie du Covid-19.</a:t>
            </a:r>
          </a:p>
          <a:p>
            <a:pPr marL="133350">
              <a:buSzPct val="124000"/>
              <a:tabLst>
                <a:tab pos="1508125" algn="l"/>
              </a:tabLst>
            </a:pPr>
            <a:endParaRPr lang="fr-FR" sz="4000" dirty="0"/>
          </a:p>
          <a:p>
            <a:pPr marL="704850" indent="-571500">
              <a:buSzPct val="124000"/>
              <a:buBlip>
                <a:blip r:embed="rId2"/>
              </a:buBlip>
              <a:tabLst>
                <a:tab pos="1508125" algn="l"/>
              </a:tabLst>
            </a:pPr>
            <a:r>
              <a:rPr lang="fr-FR" sz="4000" dirty="0"/>
              <a:t>Elle est créditée d’une action positive dans la sauvegarde des économies nationales via le recours au crédit.</a:t>
            </a:r>
          </a:p>
          <a:p>
            <a:pPr marL="704850" indent="-571500">
              <a:buSzPct val="124000"/>
              <a:buBlip>
                <a:blip r:embed="rId2"/>
              </a:buBlip>
              <a:tabLst>
                <a:tab pos="1508125" algn="l"/>
              </a:tabLst>
            </a:pPr>
            <a:endParaRPr lang="fr-FR" sz="4000" dirty="0"/>
          </a:p>
          <a:p>
            <a:pPr marL="704850" indent="-571500">
              <a:buSzPct val="124000"/>
              <a:buBlip>
                <a:blip r:embed="rId2"/>
              </a:buBlip>
              <a:tabLst>
                <a:tab pos="1508125" algn="l"/>
              </a:tabLst>
            </a:pPr>
            <a:r>
              <a:rPr lang="fr-FR" sz="4000" dirty="0"/>
              <a:t>Elle constitue pour beaucoup le cadre du débat démocratique, ce que les résultats des élections européennes en 2019 ont confirmé.</a:t>
            </a:r>
          </a:p>
        </p:txBody>
      </p:sp>
      <p:sp>
        <p:nvSpPr>
          <p:cNvPr id="19" name="Espace réservé du texte 2">
            <a:extLst>
              <a:ext uri="{FF2B5EF4-FFF2-40B4-BE49-F238E27FC236}">
                <a16:creationId xmlns="" xmlns:a16="http://schemas.microsoft.com/office/drawing/2014/main" id="{AB3789C9-0B28-4640-961A-BE451E50B0EF}"/>
              </a:ext>
            </a:extLst>
          </p:cNvPr>
          <p:cNvSpPr>
            <a:spLocks noGrp="1"/>
          </p:cNvSpPr>
          <p:nvPr>
            <p:ph type="body" sz="quarter" idx="13"/>
          </p:nvPr>
        </p:nvSpPr>
        <p:spPr>
          <a:xfrm>
            <a:off x="11370365" y="1131725"/>
            <a:ext cx="3026119" cy="793703"/>
          </a:xfrm>
        </p:spPr>
        <p:txBody>
          <a:bodyPr/>
          <a:lstStyle/>
          <a:p>
            <a:endParaRPr lang="fr-FR" dirty="0"/>
          </a:p>
        </p:txBody>
      </p:sp>
      <p:sp>
        <p:nvSpPr>
          <p:cNvPr id="20" name="Titre 1">
            <a:extLst>
              <a:ext uri="{FF2B5EF4-FFF2-40B4-BE49-F238E27FC236}">
                <a16:creationId xmlns="" xmlns:a16="http://schemas.microsoft.com/office/drawing/2014/main" id="{C3D392D1-BDA7-FA46-919D-428FD8FCC2D7}"/>
              </a:ext>
            </a:extLst>
          </p:cNvPr>
          <p:cNvSpPr>
            <a:spLocks noGrp="1"/>
          </p:cNvSpPr>
          <p:nvPr>
            <p:ph type="title"/>
          </p:nvPr>
        </p:nvSpPr>
        <p:spPr>
          <a:xfrm>
            <a:off x="4632572" y="1131725"/>
            <a:ext cx="14711312" cy="935665"/>
          </a:xfrm>
        </p:spPr>
        <p:txBody>
          <a:bodyPr/>
          <a:lstStyle/>
          <a:p>
            <a:r>
              <a:rPr lang="fr-FR" dirty="0"/>
              <a:t>DES </a:t>
            </a:r>
            <a:r>
              <a:rPr lang="fr-FR" dirty="0" smtClean="0"/>
              <a:t> </a:t>
            </a:r>
            <a:r>
              <a:rPr lang="fr-FR" dirty="0" smtClean="0">
                <a:solidFill>
                  <a:schemeClr val="bg1"/>
                </a:solidFill>
              </a:rPr>
              <a:t>acquis</a:t>
            </a:r>
            <a:r>
              <a:rPr lang="fr-FR" dirty="0">
                <a:solidFill>
                  <a:schemeClr val="bg1"/>
                </a:solidFill>
              </a:rPr>
              <a:t>…</a:t>
            </a:r>
            <a:endParaRPr lang="fr-FR" dirty="0"/>
          </a:p>
        </p:txBody>
      </p:sp>
      <p:sp>
        <p:nvSpPr>
          <p:cNvPr id="21" name="SuBTITLE GOES HERE">
            <a:extLst>
              <a:ext uri="{FF2B5EF4-FFF2-40B4-BE49-F238E27FC236}">
                <a16:creationId xmlns="" xmlns:a16="http://schemas.microsoft.com/office/drawing/2014/main" id="{35871DBC-935A-2347-A21E-2565A12C9458}"/>
              </a:ext>
            </a:extLst>
          </p:cNvPr>
          <p:cNvSpPr txBox="1">
            <a:spLocks noGrp="1"/>
          </p:cNvSpPr>
          <p:nvPr>
            <p:ph type="body" sz="quarter" idx="14"/>
          </p:nvPr>
        </p:nvSpPr>
        <p:spPr>
          <a:xfrm>
            <a:off x="4836344" y="747149"/>
            <a:ext cx="14711312" cy="371281"/>
          </a:xfrm>
          <a:prstGeom prst="rect">
            <a:avLst/>
          </a:prstGeom>
        </p:spPr>
        <p:txBody>
          <a:bodyPr/>
          <a:lstStyle/>
          <a:p>
            <a:r>
              <a:rPr lang="fr-FR" sz="2400" dirty="0" smtClean="0"/>
              <a:t>Objectifs détaillés</a:t>
            </a:r>
            <a:endParaRPr sz="2400" dirty="0"/>
          </a:p>
        </p:txBody>
      </p:sp>
      <p:sp>
        <p:nvSpPr>
          <p:cNvPr id="9" name="ZoneTexte 8">
            <a:extLst>
              <a:ext uri="{FF2B5EF4-FFF2-40B4-BE49-F238E27FC236}">
                <a16:creationId xmlns="" xmlns:a16="http://schemas.microsoft.com/office/drawing/2014/main" id="{C9FA69AC-CE85-7143-AB32-6EDEC5829621}"/>
              </a:ext>
            </a:extLst>
          </p:cNvPr>
          <p:cNvSpPr txBox="1"/>
          <p:nvPr/>
        </p:nvSpPr>
        <p:spPr>
          <a:xfrm>
            <a:off x="897443" y="12362917"/>
            <a:ext cx="7506327" cy="7598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algn="l"/>
            <a:r>
              <a:rPr lang="fr-FR" sz="2000" dirty="0">
                <a:latin typeface="Avenir Next Ultra Light" panose="020B0203020202020204" pitchFamily="34" charset="77"/>
              </a:rPr>
              <a:t>Christophe Gervasi –  Rapport qualitatif  - Construire un Nous européen – Juillet 2021</a:t>
            </a:r>
          </a:p>
        </p:txBody>
      </p:sp>
    </p:spTree>
    <p:extLst>
      <p:ext uri="{BB962C8B-B14F-4D97-AF65-F5344CB8AC3E}">
        <p14:creationId xmlns:p14="http://schemas.microsoft.com/office/powerpoint/2010/main" val="1329986526"/>
      </p:ext>
    </p:extLst>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8" name="Image"/>
          <p:cNvPicPr>
            <a:picLocks noGrp="1"/>
          </p:cNvPicPr>
          <p:nvPr>
            <p:ph type="pic" idx="13"/>
          </p:nvPr>
        </p:nvPicPr>
        <p:blipFill>
          <a:blip r:embed="rId2">
            <a:extLst>
              <a:ext uri="{28A0092B-C50C-407E-A947-70E740481C1C}">
                <a14:useLocalDpi xmlns:a14="http://schemas.microsoft.com/office/drawing/2010/main" val="0"/>
              </a:ext>
            </a:extLst>
          </a:blip>
          <a:srcRect/>
          <a:stretch/>
        </p:blipFill>
        <p:spPr>
          <a:xfrm>
            <a:off x="585216" y="520515"/>
            <a:ext cx="23262335" cy="4372190"/>
          </a:xfrm>
          <a:custGeom>
            <a:avLst/>
            <a:gdLst/>
            <a:ahLst/>
            <a:cxnLst>
              <a:cxn ang="0">
                <a:pos x="wd2" y="hd2"/>
              </a:cxn>
              <a:cxn ang="5400000">
                <a:pos x="wd2" y="hd2"/>
              </a:cxn>
              <a:cxn ang="10800000">
                <a:pos x="wd2" y="hd2"/>
              </a:cxn>
              <a:cxn ang="16200000">
                <a:pos x="wd2" y="hd2"/>
              </a:cxn>
            </a:cxnLst>
            <a:rect l="0" t="0" r="r" b="b"/>
            <a:pathLst>
              <a:path w="21600" h="21599" extrusionOk="0">
                <a:moveTo>
                  <a:pt x="0" y="0"/>
                </a:moveTo>
                <a:lnTo>
                  <a:pt x="3" y="21532"/>
                </a:lnTo>
                <a:cubicBezTo>
                  <a:pt x="112" y="21536"/>
                  <a:pt x="220" y="21544"/>
                  <a:pt x="328" y="21555"/>
                </a:cubicBezTo>
                <a:cubicBezTo>
                  <a:pt x="430" y="21565"/>
                  <a:pt x="525" y="21589"/>
                  <a:pt x="627" y="21592"/>
                </a:cubicBezTo>
                <a:cubicBezTo>
                  <a:pt x="818" y="21600"/>
                  <a:pt x="1011" y="21600"/>
                  <a:pt x="1203" y="21599"/>
                </a:cubicBezTo>
                <a:cubicBezTo>
                  <a:pt x="1272" y="21599"/>
                  <a:pt x="1341" y="21584"/>
                  <a:pt x="1411" y="21583"/>
                </a:cubicBezTo>
                <a:cubicBezTo>
                  <a:pt x="1585" y="21580"/>
                  <a:pt x="1762" y="21587"/>
                  <a:pt x="1934" y="21579"/>
                </a:cubicBezTo>
                <a:cubicBezTo>
                  <a:pt x="2288" y="21563"/>
                  <a:pt x="2639" y="21555"/>
                  <a:pt x="2996" y="21565"/>
                </a:cubicBezTo>
                <a:cubicBezTo>
                  <a:pt x="3222" y="21571"/>
                  <a:pt x="3454" y="21593"/>
                  <a:pt x="3680" y="21553"/>
                </a:cubicBezTo>
                <a:cubicBezTo>
                  <a:pt x="3776" y="21537"/>
                  <a:pt x="3887" y="21525"/>
                  <a:pt x="3990" y="21525"/>
                </a:cubicBezTo>
                <a:cubicBezTo>
                  <a:pt x="4155" y="21527"/>
                  <a:pt x="4319" y="21488"/>
                  <a:pt x="4493" y="21542"/>
                </a:cubicBezTo>
                <a:cubicBezTo>
                  <a:pt x="4586" y="21570"/>
                  <a:pt x="4760" y="21556"/>
                  <a:pt x="4895" y="21561"/>
                </a:cubicBezTo>
                <a:cubicBezTo>
                  <a:pt x="4893" y="21559"/>
                  <a:pt x="4890" y="21557"/>
                  <a:pt x="4888" y="21555"/>
                </a:cubicBezTo>
                <a:cubicBezTo>
                  <a:pt x="4885" y="21552"/>
                  <a:pt x="4882" y="21551"/>
                  <a:pt x="4880" y="21548"/>
                </a:cubicBezTo>
                <a:cubicBezTo>
                  <a:pt x="4931" y="21546"/>
                  <a:pt x="4979" y="21542"/>
                  <a:pt x="5026" y="21540"/>
                </a:cubicBezTo>
                <a:cubicBezTo>
                  <a:pt x="5199" y="21535"/>
                  <a:pt x="5384" y="21512"/>
                  <a:pt x="5541" y="21530"/>
                </a:cubicBezTo>
                <a:cubicBezTo>
                  <a:pt x="5735" y="21553"/>
                  <a:pt x="5857" y="21520"/>
                  <a:pt x="5987" y="21491"/>
                </a:cubicBezTo>
                <a:cubicBezTo>
                  <a:pt x="5897" y="21477"/>
                  <a:pt x="5806" y="21463"/>
                  <a:pt x="5714" y="21449"/>
                </a:cubicBezTo>
                <a:cubicBezTo>
                  <a:pt x="5658" y="21440"/>
                  <a:pt x="5599" y="21434"/>
                  <a:pt x="5547" y="21423"/>
                </a:cubicBezTo>
                <a:cubicBezTo>
                  <a:pt x="5485" y="21409"/>
                  <a:pt x="5428" y="21391"/>
                  <a:pt x="5369" y="21375"/>
                </a:cubicBezTo>
                <a:cubicBezTo>
                  <a:pt x="5361" y="21373"/>
                  <a:pt x="5352" y="21371"/>
                  <a:pt x="5343" y="21369"/>
                </a:cubicBezTo>
                <a:cubicBezTo>
                  <a:pt x="5488" y="21380"/>
                  <a:pt x="5654" y="21330"/>
                  <a:pt x="5779" y="21393"/>
                </a:cubicBezTo>
                <a:cubicBezTo>
                  <a:pt x="5785" y="21397"/>
                  <a:pt x="5829" y="21392"/>
                  <a:pt x="5852" y="21387"/>
                </a:cubicBezTo>
                <a:cubicBezTo>
                  <a:pt x="5875" y="21381"/>
                  <a:pt x="5893" y="21366"/>
                  <a:pt x="5914" y="21365"/>
                </a:cubicBezTo>
                <a:cubicBezTo>
                  <a:pt x="6028" y="21363"/>
                  <a:pt x="6143" y="21364"/>
                  <a:pt x="6257" y="21362"/>
                </a:cubicBezTo>
                <a:cubicBezTo>
                  <a:pt x="6365" y="21360"/>
                  <a:pt x="6486" y="21374"/>
                  <a:pt x="6584" y="21326"/>
                </a:cubicBezTo>
                <a:cubicBezTo>
                  <a:pt x="6555" y="21320"/>
                  <a:pt x="6529" y="21314"/>
                  <a:pt x="6505" y="21308"/>
                </a:cubicBezTo>
                <a:cubicBezTo>
                  <a:pt x="6480" y="21303"/>
                  <a:pt x="6457" y="21297"/>
                  <a:pt x="6434" y="21292"/>
                </a:cubicBezTo>
                <a:cubicBezTo>
                  <a:pt x="6433" y="21289"/>
                  <a:pt x="6433" y="21286"/>
                  <a:pt x="6432" y="21284"/>
                </a:cubicBezTo>
                <a:cubicBezTo>
                  <a:pt x="6432" y="21281"/>
                  <a:pt x="6431" y="21278"/>
                  <a:pt x="6431" y="21276"/>
                </a:cubicBezTo>
                <a:cubicBezTo>
                  <a:pt x="6567" y="21269"/>
                  <a:pt x="6705" y="21267"/>
                  <a:pt x="6837" y="21254"/>
                </a:cubicBezTo>
                <a:cubicBezTo>
                  <a:pt x="6997" y="21239"/>
                  <a:pt x="7165" y="21265"/>
                  <a:pt x="7325" y="21228"/>
                </a:cubicBezTo>
                <a:cubicBezTo>
                  <a:pt x="7410" y="21209"/>
                  <a:pt x="7533" y="21218"/>
                  <a:pt x="7639" y="21213"/>
                </a:cubicBezTo>
                <a:cubicBezTo>
                  <a:pt x="7640" y="21215"/>
                  <a:pt x="7641" y="21215"/>
                  <a:pt x="7642" y="21217"/>
                </a:cubicBezTo>
                <a:cubicBezTo>
                  <a:pt x="7642" y="21218"/>
                  <a:pt x="7643" y="21220"/>
                  <a:pt x="7644" y="21222"/>
                </a:cubicBezTo>
                <a:cubicBezTo>
                  <a:pt x="7622" y="21227"/>
                  <a:pt x="7600" y="21231"/>
                  <a:pt x="7578" y="21236"/>
                </a:cubicBezTo>
                <a:cubicBezTo>
                  <a:pt x="7556" y="21242"/>
                  <a:pt x="7534" y="21247"/>
                  <a:pt x="7512" y="21253"/>
                </a:cubicBezTo>
                <a:cubicBezTo>
                  <a:pt x="7514" y="21255"/>
                  <a:pt x="7515" y="21257"/>
                  <a:pt x="7517" y="21259"/>
                </a:cubicBezTo>
                <a:cubicBezTo>
                  <a:pt x="7519" y="21261"/>
                  <a:pt x="7521" y="21262"/>
                  <a:pt x="7522" y="21264"/>
                </a:cubicBezTo>
                <a:cubicBezTo>
                  <a:pt x="7605" y="21257"/>
                  <a:pt x="7687" y="21249"/>
                  <a:pt x="7769" y="21241"/>
                </a:cubicBezTo>
                <a:cubicBezTo>
                  <a:pt x="7851" y="21234"/>
                  <a:pt x="7934" y="21226"/>
                  <a:pt x="8016" y="21218"/>
                </a:cubicBezTo>
                <a:cubicBezTo>
                  <a:pt x="8017" y="21221"/>
                  <a:pt x="8019" y="21224"/>
                  <a:pt x="8020" y="21227"/>
                </a:cubicBezTo>
                <a:cubicBezTo>
                  <a:pt x="8022" y="21229"/>
                  <a:pt x="8023" y="21234"/>
                  <a:pt x="8024" y="21236"/>
                </a:cubicBezTo>
                <a:cubicBezTo>
                  <a:pt x="7667" y="21276"/>
                  <a:pt x="7309" y="21315"/>
                  <a:pt x="6948" y="21349"/>
                </a:cubicBezTo>
                <a:cubicBezTo>
                  <a:pt x="6587" y="21383"/>
                  <a:pt x="6222" y="21411"/>
                  <a:pt x="5851" y="21427"/>
                </a:cubicBezTo>
                <a:cubicBezTo>
                  <a:pt x="6018" y="21444"/>
                  <a:pt x="6191" y="21462"/>
                  <a:pt x="6365" y="21478"/>
                </a:cubicBezTo>
                <a:cubicBezTo>
                  <a:pt x="6445" y="21486"/>
                  <a:pt x="6527" y="21497"/>
                  <a:pt x="6606" y="21494"/>
                </a:cubicBezTo>
                <a:cubicBezTo>
                  <a:pt x="6706" y="21491"/>
                  <a:pt x="6802" y="21476"/>
                  <a:pt x="6900" y="21467"/>
                </a:cubicBezTo>
                <a:cubicBezTo>
                  <a:pt x="7215" y="21437"/>
                  <a:pt x="7529" y="21403"/>
                  <a:pt x="7847" y="21380"/>
                </a:cubicBezTo>
                <a:cubicBezTo>
                  <a:pt x="8321" y="21346"/>
                  <a:pt x="8801" y="21325"/>
                  <a:pt x="9274" y="21290"/>
                </a:cubicBezTo>
                <a:cubicBezTo>
                  <a:pt x="9694" y="21259"/>
                  <a:pt x="10111" y="21221"/>
                  <a:pt x="10524" y="21178"/>
                </a:cubicBezTo>
                <a:cubicBezTo>
                  <a:pt x="10861" y="21142"/>
                  <a:pt x="11189" y="21095"/>
                  <a:pt x="11523" y="21053"/>
                </a:cubicBezTo>
                <a:cubicBezTo>
                  <a:pt x="11733" y="21027"/>
                  <a:pt x="11947" y="21004"/>
                  <a:pt x="12157" y="20977"/>
                </a:cubicBezTo>
                <a:cubicBezTo>
                  <a:pt x="12192" y="20972"/>
                  <a:pt x="12240" y="20955"/>
                  <a:pt x="12242" y="20942"/>
                </a:cubicBezTo>
                <a:cubicBezTo>
                  <a:pt x="12256" y="20875"/>
                  <a:pt x="12339" y="20836"/>
                  <a:pt x="12495" y="20813"/>
                </a:cubicBezTo>
                <a:cubicBezTo>
                  <a:pt x="12662" y="20789"/>
                  <a:pt x="12702" y="20760"/>
                  <a:pt x="12703" y="20688"/>
                </a:cubicBezTo>
                <a:cubicBezTo>
                  <a:pt x="12703" y="20676"/>
                  <a:pt x="12720" y="20664"/>
                  <a:pt x="12736" y="20643"/>
                </a:cubicBezTo>
                <a:cubicBezTo>
                  <a:pt x="12592" y="20672"/>
                  <a:pt x="12466" y="20650"/>
                  <a:pt x="12337" y="20645"/>
                </a:cubicBezTo>
                <a:cubicBezTo>
                  <a:pt x="12194" y="20640"/>
                  <a:pt x="12068" y="20618"/>
                  <a:pt x="11937" y="20603"/>
                </a:cubicBezTo>
                <a:cubicBezTo>
                  <a:pt x="11896" y="20598"/>
                  <a:pt x="11838" y="20593"/>
                  <a:pt x="11825" y="20581"/>
                </a:cubicBezTo>
                <a:cubicBezTo>
                  <a:pt x="11783" y="20543"/>
                  <a:pt x="11709" y="20542"/>
                  <a:pt x="11627" y="20542"/>
                </a:cubicBezTo>
                <a:cubicBezTo>
                  <a:pt x="11556" y="20542"/>
                  <a:pt x="11486" y="20542"/>
                  <a:pt x="11415" y="20542"/>
                </a:cubicBezTo>
                <a:cubicBezTo>
                  <a:pt x="11413" y="20539"/>
                  <a:pt x="11410" y="20537"/>
                  <a:pt x="11407" y="20534"/>
                </a:cubicBezTo>
                <a:cubicBezTo>
                  <a:pt x="11404" y="20531"/>
                  <a:pt x="11402" y="20527"/>
                  <a:pt x="11399" y="20524"/>
                </a:cubicBezTo>
                <a:cubicBezTo>
                  <a:pt x="11439" y="20516"/>
                  <a:pt x="11477" y="20505"/>
                  <a:pt x="11518" y="20500"/>
                </a:cubicBezTo>
                <a:cubicBezTo>
                  <a:pt x="11573" y="20492"/>
                  <a:pt x="11673" y="20494"/>
                  <a:pt x="11680" y="20483"/>
                </a:cubicBezTo>
                <a:cubicBezTo>
                  <a:pt x="11716" y="20429"/>
                  <a:pt x="11829" y="20431"/>
                  <a:pt x="11920" y="20425"/>
                </a:cubicBezTo>
                <a:cubicBezTo>
                  <a:pt x="12038" y="20416"/>
                  <a:pt x="12173" y="20432"/>
                  <a:pt x="12238" y="20372"/>
                </a:cubicBezTo>
                <a:cubicBezTo>
                  <a:pt x="12241" y="20370"/>
                  <a:pt x="12253" y="20369"/>
                  <a:pt x="12261" y="20367"/>
                </a:cubicBezTo>
                <a:cubicBezTo>
                  <a:pt x="12401" y="20341"/>
                  <a:pt x="12542" y="20314"/>
                  <a:pt x="12684" y="20287"/>
                </a:cubicBezTo>
                <a:cubicBezTo>
                  <a:pt x="12678" y="20282"/>
                  <a:pt x="12670" y="20278"/>
                  <a:pt x="12659" y="20274"/>
                </a:cubicBezTo>
                <a:cubicBezTo>
                  <a:pt x="12649" y="20270"/>
                  <a:pt x="12637" y="20266"/>
                  <a:pt x="12624" y="20263"/>
                </a:cubicBezTo>
                <a:cubicBezTo>
                  <a:pt x="12671" y="20263"/>
                  <a:pt x="12718" y="20261"/>
                  <a:pt x="12766" y="20261"/>
                </a:cubicBezTo>
                <a:cubicBezTo>
                  <a:pt x="13169" y="20266"/>
                  <a:pt x="13572" y="20281"/>
                  <a:pt x="13980" y="20291"/>
                </a:cubicBezTo>
                <a:cubicBezTo>
                  <a:pt x="13916" y="20280"/>
                  <a:pt x="13863" y="20264"/>
                  <a:pt x="13805" y="20261"/>
                </a:cubicBezTo>
                <a:cubicBezTo>
                  <a:pt x="13500" y="20244"/>
                  <a:pt x="13194" y="20223"/>
                  <a:pt x="12887" y="20217"/>
                </a:cubicBezTo>
                <a:cubicBezTo>
                  <a:pt x="12765" y="20215"/>
                  <a:pt x="12643" y="20221"/>
                  <a:pt x="12520" y="20225"/>
                </a:cubicBezTo>
                <a:cubicBezTo>
                  <a:pt x="12513" y="20219"/>
                  <a:pt x="12508" y="20214"/>
                  <a:pt x="12509" y="20206"/>
                </a:cubicBezTo>
                <a:cubicBezTo>
                  <a:pt x="12510" y="20198"/>
                  <a:pt x="12516" y="20189"/>
                  <a:pt x="12531" y="20178"/>
                </a:cubicBezTo>
                <a:cubicBezTo>
                  <a:pt x="12840" y="20189"/>
                  <a:pt x="13150" y="20198"/>
                  <a:pt x="13458" y="20211"/>
                </a:cubicBezTo>
                <a:cubicBezTo>
                  <a:pt x="13545" y="20214"/>
                  <a:pt x="13626" y="20230"/>
                  <a:pt x="13712" y="20237"/>
                </a:cubicBezTo>
                <a:cubicBezTo>
                  <a:pt x="13891" y="20250"/>
                  <a:pt x="14071" y="20263"/>
                  <a:pt x="14250" y="20274"/>
                </a:cubicBezTo>
                <a:cubicBezTo>
                  <a:pt x="14385" y="20283"/>
                  <a:pt x="14520" y="20289"/>
                  <a:pt x="14653" y="20263"/>
                </a:cubicBezTo>
                <a:cubicBezTo>
                  <a:pt x="14518" y="20248"/>
                  <a:pt x="14382" y="20243"/>
                  <a:pt x="14246" y="20237"/>
                </a:cubicBezTo>
                <a:cubicBezTo>
                  <a:pt x="14204" y="20235"/>
                  <a:pt x="14164" y="20226"/>
                  <a:pt x="14123" y="20220"/>
                </a:cubicBezTo>
                <a:cubicBezTo>
                  <a:pt x="13995" y="20204"/>
                  <a:pt x="13863" y="20173"/>
                  <a:pt x="13738" y="20176"/>
                </a:cubicBezTo>
                <a:cubicBezTo>
                  <a:pt x="13592" y="20180"/>
                  <a:pt x="13484" y="20145"/>
                  <a:pt x="13352" y="20140"/>
                </a:cubicBezTo>
                <a:cubicBezTo>
                  <a:pt x="13329" y="20140"/>
                  <a:pt x="13289" y="20124"/>
                  <a:pt x="13289" y="20116"/>
                </a:cubicBezTo>
                <a:cubicBezTo>
                  <a:pt x="13288" y="20075"/>
                  <a:pt x="13207" y="20075"/>
                  <a:pt x="13152" y="20077"/>
                </a:cubicBezTo>
                <a:cubicBezTo>
                  <a:pt x="12990" y="20081"/>
                  <a:pt x="12828" y="20089"/>
                  <a:pt x="12667" y="20099"/>
                </a:cubicBezTo>
                <a:cubicBezTo>
                  <a:pt x="12393" y="20118"/>
                  <a:pt x="12124" y="20154"/>
                  <a:pt x="11840" y="20135"/>
                </a:cubicBezTo>
                <a:cubicBezTo>
                  <a:pt x="11810" y="20133"/>
                  <a:pt x="11777" y="20135"/>
                  <a:pt x="11746" y="20137"/>
                </a:cubicBezTo>
                <a:cubicBezTo>
                  <a:pt x="11752" y="20135"/>
                  <a:pt x="11759" y="20132"/>
                  <a:pt x="11765" y="20131"/>
                </a:cubicBezTo>
                <a:cubicBezTo>
                  <a:pt x="11772" y="20129"/>
                  <a:pt x="11778" y="20128"/>
                  <a:pt x="11784" y="20126"/>
                </a:cubicBezTo>
                <a:cubicBezTo>
                  <a:pt x="12080" y="20102"/>
                  <a:pt x="12376" y="20077"/>
                  <a:pt x="12675" y="20067"/>
                </a:cubicBezTo>
                <a:cubicBezTo>
                  <a:pt x="13025" y="20055"/>
                  <a:pt x="13382" y="20069"/>
                  <a:pt x="13735" y="20077"/>
                </a:cubicBezTo>
                <a:cubicBezTo>
                  <a:pt x="13995" y="20082"/>
                  <a:pt x="14253" y="20094"/>
                  <a:pt x="14512" y="20104"/>
                </a:cubicBezTo>
                <a:cubicBezTo>
                  <a:pt x="14586" y="20108"/>
                  <a:pt x="14660" y="20115"/>
                  <a:pt x="14733" y="20121"/>
                </a:cubicBezTo>
                <a:cubicBezTo>
                  <a:pt x="14940" y="20138"/>
                  <a:pt x="15147" y="20156"/>
                  <a:pt x="15355" y="20171"/>
                </a:cubicBezTo>
                <a:cubicBezTo>
                  <a:pt x="15542" y="20185"/>
                  <a:pt x="15731" y="20194"/>
                  <a:pt x="15918" y="20206"/>
                </a:cubicBezTo>
                <a:cubicBezTo>
                  <a:pt x="15952" y="20208"/>
                  <a:pt x="15984" y="20215"/>
                  <a:pt x="16048" y="20224"/>
                </a:cubicBezTo>
                <a:cubicBezTo>
                  <a:pt x="16008" y="20225"/>
                  <a:pt x="15977" y="20226"/>
                  <a:pt x="15948" y="20227"/>
                </a:cubicBezTo>
                <a:cubicBezTo>
                  <a:pt x="15919" y="20228"/>
                  <a:pt x="15893" y="20229"/>
                  <a:pt x="15865" y="20230"/>
                </a:cubicBezTo>
                <a:cubicBezTo>
                  <a:pt x="15924" y="20243"/>
                  <a:pt x="15981" y="20254"/>
                  <a:pt x="16035" y="20266"/>
                </a:cubicBezTo>
                <a:cubicBezTo>
                  <a:pt x="16090" y="20278"/>
                  <a:pt x="16143" y="20289"/>
                  <a:pt x="16196" y="20300"/>
                </a:cubicBezTo>
                <a:cubicBezTo>
                  <a:pt x="16197" y="20299"/>
                  <a:pt x="16199" y="20298"/>
                  <a:pt x="16201" y="20297"/>
                </a:cubicBezTo>
                <a:cubicBezTo>
                  <a:pt x="16203" y="20296"/>
                  <a:pt x="16204" y="20295"/>
                  <a:pt x="16206" y="20294"/>
                </a:cubicBezTo>
                <a:cubicBezTo>
                  <a:pt x="16194" y="20288"/>
                  <a:pt x="16183" y="20283"/>
                  <a:pt x="16168" y="20276"/>
                </a:cubicBezTo>
                <a:cubicBezTo>
                  <a:pt x="16154" y="20269"/>
                  <a:pt x="16137" y="20262"/>
                  <a:pt x="16113" y="20251"/>
                </a:cubicBezTo>
                <a:cubicBezTo>
                  <a:pt x="16211" y="20246"/>
                  <a:pt x="16283" y="20237"/>
                  <a:pt x="16354" y="20238"/>
                </a:cubicBezTo>
                <a:cubicBezTo>
                  <a:pt x="16485" y="20240"/>
                  <a:pt x="16617" y="20245"/>
                  <a:pt x="16747" y="20253"/>
                </a:cubicBezTo>
                <a:cubicBezTo>
                  <a:pt x="16811" y="20257"/>
                  <a:pt x="16872" y="20272"/>
                  <a:pt x="16935" y="20279"/>
                </a:cubicBezTo>
                <a:cubicBezTo>
                  <a:pt x="17026" y="20289"/>
                  <a:pt x="17129" y="20312"/>
                  <a:pt x="17205" y="20302"/>
                </a:cubicBezTo>
                <a:cubicBezTo>
                  <a:pt x="17341" y="20285"/>
                  <a:pt x="17447" y="20300"/>
                  <a:pt x="17560" y="20320"/>
                </a:cubicBezTo>
                <a:cubicBezTo>
                  <a:pt x="17888" y="20379"/>
                  <a:pt x="18213" y="20441"/>
                  <a:pt x="18546" y="20495"/>
                </a:cubicBezTo>
                <a:cubicBezTo>
                  <a:pt x="18720" y="20523"/>
                  <a:pt x="18913" y="20533"/>
                  <a:pt x="19091" y="20558"/>
                </a:cubicBezTo>
                <a:cubicBezTo>
                  <a:pt x="19324" y="20592"/>
                  <a:pt x="19550" y="20634"/>
                  <a:pt x="19782" y="20670"/>
                </a:cubicBezTo>
                <a:cubicBezTo>
                  <a:pt x="19882" y="20685"/>
                  <a:pt x="19934" y="20701"/>
                  <a:pt x="19831" y="20741"/>
                </a:cubicBezTo>
                <a:cubicBezTo>
                  <a:pt x="19891" y="20758"/>
                  <a:pt x="19950" y="20774"/>
                  <a:pt x="20008" y="20790"/>
                </a:cubicBezTo>
                <a:cubicBezTo>
                  <a:pt x="20066" y="20807"/>
                  <a:pt x="20123" y="20824"/>
                  <a:pt x="20180" y="20839"/>
                </a:cubicBezTo>
                <a:cubicBezTo>
                  <a:pt x="20186" y="20836"/>
                  <a:pt x="20193" y="20833"/>
                  <a:pt x="20199" y="20830"/>
                </a:cubicBezTo>
                <a:cubicBezTo>
                  <a:pt x="20206" y="20826"/>
                  <a:pt x="20213" y="20823"/>
                  <a:pt x="20219" y="20820"/>
                </a:cubicBezTo>
                <a:cubicBezTo>
                  <a:pt x="20193" y="20805"/>
                  <a:pt x="20166" y="20790"/>
                  <a:pt x="20140" y="20776"/>
                </a:cubicBezTo>
                <a:cubicBezTo>
                  <a:pt x="20113" y="20761"/>
                  <a:pt x="20087" y="20746"/>
                  <a:pt x="20061" y="20732"/>
                </a:cubicBezTo>
                <a:cubicBezTo>
                  <a:pt x="20066" y="20730"/>
                  <a:pt x="20071" y="20730"/>
                  <a:pt x="20076" y="20728"/>
                </a:cubicBezTo>
                <a:cubicBezTo>
                  <a:pt x="20081" y="20727"/>
                  <a:pt x="20086" y="20725"/>
                  <a:pt x="20091" y="20723"/>
                </a:cubicBezTo>
                <a:cubicBezTo>
                  <a:pt x="20109" y="20725"/>
                  <a:pt x="20127" y="20726"/>
                  <a:pt x="20146" y="20728"/>
                </a:cubicBezTo>
                <a:cubicBezTo>
                  <a:pt x="20166" y="20730"/>
                  <a:pt x="20187" y="20733"/>
                  <a:pt x="20212" y="20735"/>
                </a:cubicBezTo>
                <a:cubicBezTo>
                  <a:pt x="20197" y="20721"/>
                  <a:pt x="20184" y="20709"/>
                  <a:pt x="20172" y="20697"/>
                </a:cubicBezTo>
                <a:cubicBezTo>
                  <a:pt x="20160" y="20686"/>
                  <a:pt x="20148" y="20674"/>
                  <a:pt x="20136" y="20663"/>
                </a:cubicBezTo>
                <a:cubicBezTo>
                  <a:pt x="20149" y="20664"/>
                  <a:pt x="20163" y="20665"/>
                  <a:pt x="20177" y="20666"/>
                </a:cubicBezTo>
                <a:cubicBezTo>
                  <a:pt x="20191" y="20667"/>
                  <a:pt x="20206" y="20667"/>
                  <a:pt x="20220" y="20668"/>
                </a:cubicBezTo>
                <a:cubicBezTo>
                  <a:pt x="20194" y="20651"/>
                  <a:pt x="20169" y="20634"/>
                  <a:pt x="20143" y="20617"/>
                </a:cubicBezTo>
                <a:cubicBezTo>
                  <a:pt x="20117" y="20600"/>
                  <a:pt x="20090" y="20583"/>
                  <a:pt x="20061" y="20563"/>
                </a:cubicBezTo>
                <a:cubicBezTo>
                  <a:pt x="20261" y="20579"/>
                  <a:pt x="20429" y="20615"/>
                  <a:pt x="20594" y="20658"/>
                </a:cubicBezTo>
                <a:cubicBezTo>
                  <a:pt x="20760" y="20701"/>
                  <a:pt x="21000" y="20686"/>
                  <a:pt x="21123" y="20774"/>
                </a:cubicBezTo>
                <a:cubicBezTo>
                  <a:pt x="21157" y="20758"/>
                  <a:pt x="21188" y="20742"/>
                  <a:pt x="21217" y="20728"/>
                </a:cubicBezTo>
                <a:cubicBezTo>
                  <a:pt x="21246" y="20714"/>
                  <a:pt x="21272" y="20701"/>
                  <a:pt x="21297" y="20689"/>
                </a:cubicBezTo>
                <a:cubicBezTo>
                  <a:pt x="21315" y="20701"/>
                  <a:pt x="21330" y="20711"/>
                  <a:pt x="21345" y="20720"/>
                </a:cubicBezTo>
                <a:cubicBezTo>
                  <a:pt x="21359" y="20729"/>
                  <a:pt x="21372" y="20738"/>
                  <a:pt x="21385" y="20746"/>
                </a:cubicBezTo>
                <a:cubicBezTo>
                  <a:pt x="21389" y="20741"/>
                  <a:pt x="21393" y="20737"/>
                  <a:pt x="21397" y="20732"/>
                </a:cubicBezTo>
                <a:cubicBezTo>
                  <a:pt x="21401" y="20726"/>
                  <a:pt x="21405" y="20720"/>
                  <a:pt x="21409" y="20715"/>
                </a:cubicBezTo>
                <a:cubicBezTo>
                  <a:pt x="21446" y="20722"/>
                  <a:pt x="21483" y="20707"/>
                  <a:pt x="21514" y="20673"/>
                </a:cubicBezTo>
                <a:cubicBezTo>
                  <a:pt x="21568" y="20614"/>
                  <a:pt x="21587" y="20504"/>
                  <a:pt x="21544" y="20443"/>
                </a:cubicBezTo>
                <a:cubicBezTo>
                  <a:pt x="21514" y="20398"/>
                  <a:pt x="21465" y="20409"/>
                  <a:pt x="21443" y="20465"/>
                </a:cubicBezTo>
                <a:cubicBezTo>
                  <a:pt x="21445" y="20416"/>
                  <a:pt x="21375" y="20392"/>
                  <a:pt x="21298" y="20371"/>
                </a:cubicBezTo>
                <a:cubicBezTo>
                  <a:pt x="21221" y="20349"/>
                  <a:pt x="21136" y="20332"/>
                  <a:pt x="21108" y="20291"/>
                </a:cubicBezTo>
                <a:cubicBezTo>
                  <a:pt x="21192" y="20265"/>
                  <a:pt x="21276" y="20237"/>
                  <a:pt x="21362" y="20207"/>
                </a:cubicBezTo>
                <a:cubicBezTo>
                  <a:pt x="21441" y="20180"/>
                  <a:pt x="21521" y="20150"/>
                  <a:pt x="21600" y="20121"/>
                </a:cubicBezTo>
                <a:lnTo>
                  <a:pt x="21590" y="0"/>
                </a:lnTo>
                <a:lnTo>
                  <a:pt x="0" y="0"/>
                </a:lnTo>
                <a:close/>
                <a:moveTo>
                  <a:pt x="9192" y="19629"/>
                </a:moveTo>
                <a:lnTo>
                  <a:pt x="9218" y="19716"/>
                </a:lnTo>
                <a:lnTo>
                  <a:pt x="9132" y="19721"/>
                </a:lnTo>
                <a:lnTo>
                  <a:pt x="8709" y="19799"/>
                </a:lnTo>
                <a:cubicBezTo>
                  <a:pt x="8715" y="19804"/>
                  <a:pt x="8724" y="19808"/>
                  <a:pt x="8734" y="19812"/>
                </a:cubicBezTo>
                <a:cubicBezTo>
                  <a:pt x="8744" y="19816"/>
                  <a:pt x="8757" y="19820"/>
                  <a:pt x="8770" y="19823"/>
                </a:cubicBezTo>
                <a:cubicBezTo>
                  <a:pt x="8722" y="19824"/>
                  <a:pt x="8675" y="19826"/>
                  <a:pt x="8627" y="19825"/>
                </a:cubicBezTo>
                <a:cubicBezTo>
                  <a:pt x="8224" y="19820"/>
                  <a:pt x="7821" y="19807"/>
                  <a:pt x="7413" y="19797"/>
                </a:cubicBezTo>
                <a:cubicBezTo>
                  <a:pt x="7477" y="19808"/>
                  <a:pt x="7531" y="19822"/>
                  <a:pt x="7588" y="19825"/>
                </a:cubicBezTo>
                <a:cubicBezTo>
                  <a:pt x="7894" y="19842"/>
                  <a:pt x="8199" y="19864"/>
                  <a:pt x="8506" y="19871"/>
                </a:cubicBezTo>
                <a:cubicBezTo>
                  <a:pt x="8628" y="19873"/>
                  <a:pt x="8752" y="19867"/>
                  <a:pt x="8874" y="19863"/>
                </a:cubicBezTo>
                <a:cubicBezTo>
                  <a:pt x="8882" y="19868"/>
                  <a:pt x="8886" y="19874"/>
                  <a:pt x="8884" y="19882"/>
                </a:cubicBezTo>
                <a:cubicBezTo>
                  <a:pt x="8883" y="19890"/>
                  <a:pt x="8877" y="19899"/>
                  <a:pt x="8862" y="19910"/>
                </a:cubicBezTo>
                <a:cubicBezTo>
                  <a:pt x="8553" y="19899"/>
                  <a:pt x="8243" y="19889"/>
                  <a:pt x="7935" y="19876"/>
                </a:cubicBezTo>
                <a:cubicBezTo>
                  <a:pt x="7849" y="19872"/>
                  <a:pt x="7766" y="19856"/>
                  <a:pt x="7680" y="19850"/>
                </a:cubicBezTo>
                <a:cubicBezTo>
                  <a:pt x="7502" y="19836"/>
                  <a:pt x="7323" y="19825"/>
                  <a:pt x="7144" y="19814"/>
                </a:cubicBezTo>
                <a:cubicBezTo>
                  <a:pt x="7008" y="19805"/>
                  <a:pt x="6873" y="19799"/>
                  <a:pt x="6740" y="19825"/>
                </a:cubicBezTo>
                <a:cubicBezTo>
                  <a:pt x="6875" y="19840"/>
                  <a:pt x="7012" y="19845"/>
                  <a:pt x="7148" y="19851"/>
                </a:cubicBezTo>
                <a:cubicBezTo>
                  <a:pt x="7189" y="19853"/>
                  <a:pt x="7229" y="19861"/>
                  <a:pt x="7270" y="19866"/>
                </a:cubicBezTo>
                <a:cubicBezTo>
                  <a:pt x="7399" y="19882"/>
                  <a:pt x="7530" y="19914"/>
                  <a:pt x="7655" y="19910"/>
                </a:cubicBezTo>
                <a:cubicBezTo>
                  <a:pt x="7802" y="19906"/>
                  <a:pt x="7909" y="19943"/>
                  <a:pt x="8041" y="19948"/>
                </a:cubicBezTo>
                <a:cubicBezTo>
                  <a:pt x="8064" y="19948"/>
                  <a:pt x="8104" y="19962"/>
                  <a:pt x="8104" y="19970"/>
                </a:cubicBezTo>
                <a:cubicBezTo>
                  <a:pt x="8105" y="20011"/>
                  <a:pt x="8185" y="20011"/>
                  <a:pt x="8241" y="20010"/>
                </a:cubicBezTo>
                <a:cubicBezTo>
                  <a:pt x="8403" y="20006"/>
                  <a:pt x="8566" y="19997"/>
                  <a:pt x="8726" y="19987"/>
                </a:cubicBezTo>
                <a:cubicBezTo>
                  <a:pt x="9000" y="19969"/>
                  <a:pt x="9269" y="19934"/>
                  <a:pt x="9553" y="19952"/>
                </a:cubicBezTo>
                <a:cubicBezTo>
                  <a:pt x="9583" y="19954"/>
                  <a:pt x="9615" y="19951"/>
                  <a:pt x="9647" y="19949"/>
                </a:cubicBezTo>
                <a:cubicBezTo>
                  <a:pt x="9640" y="19951"/>
                  <a:pt x="9634" y="19954"/>
                  <a:pt x="9627" y="19956"/>
                </a:cubicBezTo>
                <a:cubicBezTo>
                  <a:pt x="9621" y="19958"/>
                  <a:pt x="9615" y="19960"/>
                  <a:pt x="9608" y="19962"/>
                </a:cubicBezTo>
                <a:cubicBezTo>
                  <a:pt x="9312" y="19986"/>
                  <a:pt x="9017" y="20009"/>
                  <a:pt x="8718" y="20019"/>
                </a:cubicBezTo>
                <a:cubicBezTo>
                  <a:pt x="8368" y="20031"/>
                  <a:pt x="8011" y="20019"/>
                  <a:pt x="7658" y="20011"/>
                </a:cubicBezTo>
                <a:cubicBezTo>
                  <a:pt x="7398" y="20006"/>
                  <a:pt x="7140" y="19993"/>
                  <a:pt x="6881" y="19982"/>
                </a:cubicBezTo>
                <a:cubicBezTo>
                  <a:pt x="6807" y="19979"/>
                  <a:pt x="6734" y="19972"/>
                  <a:pt x="6661" y="19966"/>
                </a:cubicBezTo>
                <a:cubicBezTo>
                  <a:pt x="6453" y="19949"/>
                  <a:pt x="6247" y="19930"/>
                  <a:pt x="6038" y="19915"/>
                </a:cubicBezTo>
                <a:cubicBezTo>
                  <a:pt x="5851" y="19902"/>
                  <a:pt x="5662" y="19892"/>
                  <a:pt x="5474" y="19881"/>
                </a:cubicBezTo>
                <a:cubicBezTo>
                  <a:pt x="5441" y="19878"/>
                  <a:pt x="5409" y="19871"/>
                  <a:pt x="5345" y="19863"/>
                </a:cubicBezTo>
                <a:cubicBezTo>
                  <a:pt x="5385" y="19861"/>
                  <a:pt x="5417" y="19860"/>
                  <a:pt x="5445" y="19859"/>
                </a:cubicBezTo>
                <a:cubicBezTo>
                  <a:pt x="5474" y="19858"/>
                  <a:pt x="5500" y="19857"/>
                  <a:pt x="5528" y="19856"/>
                </a:cubicBezTo>
                <a:cubicBezTo>
                  <a:pt x="5469" y="19844"/>
                  <a:pt x="5413" y="19832"/>
                  <a:pt x="5358" y="19820"/>
                </a:cubicBezTo>
                <a:cubicBezTo>
                  <a:pt x="5304" y="19809"/>
                  <a:pt x="5251" y="19797"/>
                  <a:pt x="5198" y="19786"/>
                </a:cubicBezTo>
                <a:cubicBezTo>
                  <a:pt x="5196" y="19787"/>
                  <a:pt x="5194" y="19788"/>
                  <a:pt x="5192" y="19789"/>
                </a:cubicBezTo>
                <a:cubicBezTo>
                  <a:pt x="5191" y="19790"/>
                  <a:pt x="5189" y="19791"/>
                  <a:pt x="5188" y="19792"/>
                </a:cubicBezTo>
                <a:cubicBezTo>
                  <a:pt x="5199" y="19798"/>
                  <a:pt x="5210" y="19803"/>
                  <a:pt x="5225" y="19810"/>
                </a:cubicBezTo>
                <a:cubicBezTo>
                  <a:pt x="5239" y="19817"/>
                  <a:pt x="5256" y="19826"/>
                  <a:pt x="5280" y="19837"/>
                </a:cubicBezTo>
                <a:cubicBezTo>
                  <a:pt x="5182" y="19842"/>
                  <a:pt x="5111" y="19851"/>
                  <a:pt x="5039" y="19850"/>
                </a:cubicBezTo>
                <a:cubicBezTo>
                  <a:pt x="4908" y="19847"/>
                  <a:pt x="4776" y="19841"/>
                  <a:pt x="4646" y="19833"/>
                </a:cubicBezTo>
                <a:cubicBezTo>
                  <a:pt x="4582" y="19829"/>
                  <a:pt x="4522" y="19816"/>
                  <a:pt x="4458" y="19809"/>
                </a:cubicBezTo>
                <a:cubicBezTo>
                  <a:pt x="4368" y="19799"/>
                  <a:pt x="4264" y="19776"/>
                  <a:pt x="4188" y="19786"/>
                </a:cubicBezTo>
                <a:cubicBezTo>
                  <a:pt x="4052" y="19803"/>
                  <a:pt x="3945" y="19786"/>
                  <a:pt x="3833" y="19766"/>
                </a:cubicBezTo>
                <a:cubicBezTo>
                  <a:pt x="3699" y="19742"/>
                  <a:pt x="3566" y="19720"/>
                  <a:pt x="3433" y="19696"/>
                </a:cubicBezTo>
                <a:lnTo>
                  <a:pt x="9192" y="19629"/>
                </a:lnTo>
                <a:close/>
                <a:moveTo>
                  <a:pt x="9149" y="19905"/>
                </a:moveTo>
                <a:cubicBezTo>
                  <a:pt x="9132" y="19907"/>
                  <a:pt x="9109" y="19911"/>
                  <a:pt x="9091" y="19913"/>
                </a:cubicBezTo>
                <a:cubicBezTo>
                  <a:pt x="9060" y="19917"/>
                  <a:pt x="9023" y="19915"/>
                  <a:pt x="8990" y="19913"/>
                </a:cubicBezTo>
                <a:cubicBezTo>
                  <a:pt x="9016" y="19912"/>
                  <a:pt x="9043" y="19910"/>
                  <a:pt x="9070" y="19908"/>
                </a:cubicBezTo>
                <a:cubicBezTo>
                  <a:pt x="9096" y="19907"/>
                  <a:pt x="9123" y="19906"/>
                  <a:pt x="9149" y="19905"/>
                </a:cubicBezTo>
                <a:close/>
                <a:moveTo>
                  <a:pt x="12302" y="20173"/>
                </a:moveTo>
                <a:cubicBezTo>
                  <a:pt x="12335" y="20169"/>
                  <a:pt x="12373" y="20172"/>
                  <a:pt x="12408" y="20173"/>
                </a:cubicBezTo>
                <a:cubicBezTo>
                  <a:pt x="12379" y="20175"/>
                  <a:pt x="12351" y="20176"/>
                  <a:pt x="12322" y="20178"/>
                </a:cubicBezTo>
                <a:cubicBezTo>
                  <a:pt x="12293" y="20179"/>
                  <a:pt x="12264" y="20182"/>
                  <a:pt x="12236" y="20183"/>
                </a:cubicBezTo>
                <a:cubicBezTo>
                  <a:pt x="12256" y="20180"/>
                  <a:pt x="12282" y="20176"/>
                  <a:pt x="12302" y="20173"/>
                </a:cubicBezTo>
                <a:close/>
              </a:path>
            </a:pathLst>
          </a:custGeom>
        </p:spPr>
      </p:pic>
      <p:sp>
        <p:nvSpPr>
          <p:cNvPr id="889" name="Shape"/>
          <p:cNvSpPr>
            <a:spLocks noGrp="1"/>
          </p:cNvSpPr>
          <p:nvPr>
            <p:ph type="body" idx="14"/>
          </p:nvPr>
        </p:nvSpPr>
        <p:spPr>
          <a:custGeom>
            <a:avLst/>
            <a:gdLst/>
            <a:ahLst/>
            <a:cxnLst>
              <a:cxn ang="0">
                <a:pos x="wd2" y="hd2"/>
              </a:cxn>
              <a:cxn ang="5400000">
                <a:pos x="wd2" y="hd2"/>
              </a:cxn>
              <a:cxn ang="10800000">
                <a:pos x="wd2" y="hd2"/>
              </a:cxn>
              <a:cxn ang="16200000">
                <a:pos x="wd2" y="hd2"/>
              </a:cxn>
            </a:cxnLst>
            <a:rect l="0" t="0" r="r" b="b"/>
            <a:pathLst>
              <a:path w="21570" h="21203" extrusionOk="0">
                <a:moveTo>
                  <a:pt x="20706" y="11117"/>
                </a:moveTo>
                <a:cubicBezTo>
                  <a:pt x="20744" y="11198"/>
                  <a:pt x="20790" y="11201"/>
                  <a:pt x="20832" y="11207"/>
                </a:cubicBezTo>
                <a:cubicBezTo>
                  <a:pt x="20926" y="11219"/>
                  <a:pt x="21020" y="11211"/>
                  <a:pt x="21144" y="11211"/>
                </a:cubicBezTo>
                <a:cubicBezTo>
                  <a:pt x="21136" y="11015"/>
                  <a:pt x="21124" y="10685"/>
                  <a:pt x="21108" y="10249"/>
                </a:cubicBezTo>
                <a:cubicBezTo>
                  <a:pt x="21106" y="10246"/>
                  <a:pt x="21104" y="10243"/>
                  <a:pt x="21103" y="10241"/>
                </a:cubicBezTo>
                <a:cubicBezTo>
                  <a:pt x="21068" y="10481"/>
                  <a:pt x="21050" y="10608"/>
                  <a:pt x="21030" y="10722"/>
                </a:cubicBezTo>
                <a:cubicBezTo>
                  <a:pt x="21028" y="10729"/>
                  <a:pt x="21006" y="10632"/>
                  <a:pt x="20994" y="10584"/>
                </a:cubicBezTo>
                <a:cubicBezTo>
                  <a:pt x="21016" y="10447"/>
                  <a:pt x="21040" y="10186"/>
                  <a:pt x="21058" y="10196"/>
                </a:cubicBezTo>
                <a:cubicBezTo>
                  <a:pt x="21073" y="10206"/>
                  <a:pt x="21088" y="10221"/>
                  <a:pt x="21103" y="10241"/>
                </a:cubicBezTo>
                <a:cubicBezTo>
                  <a:pt x="21104" y="10233"/>
                  <a:pt x="21105" y="10225"/>
                  <a:pt x="21106" y="10217"/>
                </a:cubicBezTo>
                <a:cubicBezTo>
                  <a:pt x="21107" y="10228"/>
                  <a:pt x="21107" y="10238"/>
                  <a:pt x="21108" y="10249"/>
                </a:cubicBezTo>
                <a:cubicBezTo>
                  <a:pt x="21148" y="10306"/>
                  <a:pt x="21187" y="10394"/>
                  <a:pt x="21227" y="10467"/>
                </a:cubicBezTo>
                <a:cubicBezTo>
                  <a:pt x="21238" y="10489"/>
                  <a:pt x="21248" y="10542"/>
                  <a:pt x="21264" y="10604"/>
                </a:cubicBezTo>
                <a:cubicBezTo>
                  <a:pt x="21264" y="10433"/>
                  <a:pt x="21264" y="10310"/>
                  <a:pt x="21264" y="10203"/>
                </a:cubicBezTo>
                <a:cubicBezTo>
                  <a:pt x="21365" y="10257"/>
                  <a:pt x="21465" y="10310"/>
                  <a:pt x="21565" y="10363"/>
                </a:cubicBezTo>
                <a:cubicBezTo>
                  <a:pt x="21567" y="10291"/>
                  <a:pt x="21568" y="10219"/>
                  <a:pt x="21570" y="10147"/>
                </a:cubicBezTo>
                <a:cubicBezTo>
                  <a:pt x="21507" y="10093"/>
                  <a:pt x="21445" y="10025"/>
                  <a:pt x="21382" y="9987"/>
                </a:cubicBezTo>
                <a:cubicBezTo>
                  <a:pt x="21082" y="9811"/>
                  <a:pt x="20782" y="9555"/>
                  <a:pt x="20481" y="9511"/>
                </a:cubicBezTo>
                <a:cubicBezTo>
                  <a:pt x="20326" y="9489"/>
                  <a:pt x="20185" y="8900"/>
                  <a:pt x="20020" y="9257"/>
                </a:cubicBezTo>
                <a:cubicBezTo>
                  <a:pt x="19989" y="9324"/>
                  <a:pt x="19826" y="9565"/>
                  <a:pt x="19901" y="8688"/>
                </a:cubicBezTo>
                <a:cubicBezTo>
                  <a:pt x="19940" y="8614"/>
                  <a:pt x="19978" y="8541"/>
                  <a:pt x="20017" y="8468"/>
                </a:cubicBezTo>
                <a:cubicBezTo>
                  <a:pt x="20032" y="8597"/>
                  <a:pt x="20048" y="8727"/>
                  <a:pt x="20077" y="8978"/>
                </a:cubicBezTo>
                <a:cubicBezTo>
                  <a:pt x="20100" y="8182"/>
                  <a:pt x="20117" y="7594"/>
                  <a:pt x="20134" y="7011"/>
                </a:cubicBezTo>
                <a:cubicBezTo>
                  <a:pt x="20136" y="7007"/>
                  <a:pt x="20137" y="7003"/>
                  <a:pt x="20138" y="6999"/>
                </a:cubicBezTo>
                <a:cubicBezTo>
                  <a:pt x="20138" y="6996"/>
                  <a:pt x="20138" y="6992"/>
                  <a:pt x="20138" y="6988"/>
                </a:cubicBezTo>
                <a:cubicBezTo>
                  <a:pt x="20182" y="7315"/>
                  <a:pt x="20226" y="7644"/>
                  <a:pt x="20275" y="8012"/>
                </a:cubicBezTo>
                <a:cubicBezTo>
                  <a:pt x="20275" y="7886"/>
                  <a:pt x="20275" y="7792"/>
                  <a:pt x="20275" y="7767"/>
                </a:cubicBezTo>
                <a:cubicBezTo>
                  <a:pt x="20633" y="7986"/>
                  <a:pt x="20978" y="8633"/>
                  <a:pt x="21347" y="8246"/>
                </a:cubicBezTo>
                <a:cubicBezTo>
                  <a:pt x="21167" y="8026"/>
                  <a:pt x="20986" y="7806"/>
                  <a:pt x="20806" y="7585"/>
                </a:cubicBezTo>
                <a:cubicBezTo>
                  <a:pt x="20774" y="7605"/>
                  <a:pt x="20746" y="7350"/>
                  <a:pt x="20712" y="7327"/>
                </a:cubicBezTo>
                <a:cubicBezTo>
                  <a:pt x="20644" y="7280"/>
                  <a:pt x="20573" y="7357"/>
                  <a:pt x="20522" y="7377"/>
                </a:cubicBezTo>
                <a:cubicBezTo>
                  <a:pt x="20522" y="6866"/>
                  <a:pt x="20522" y="6507"/>
                  <a:pt x="20522" y="6087"/>
                </a:cubicBezTo>
                <a:cubicBezTo>
                  <a:pt x="20465" y="6405"/>
                  <a:pt x="20424" y="6634"/>
                  <a:pt x="20354" y="7026"/>
                </a:cubicBezTo>
                <a:cubicBezTo>
                  <a:pt x="20318" y="6823"/>
                  <a:pt x="20258" y="6487"/>
                  <a:pt x="20199" y="6153"/>
                </a:cubicBezTo>
                <a:cubicBezTo>
                  <a:pt x="20183" y="5304"/>
                  <a:pt x="20087" y="5742"/>
                  <a:pt x="20014" y="5816"/>
                </a:cubicBezTo>
                <a:cubicBezTo>
                  <a:pt x="20000" y="5928"/>
                  <a:pt x="19987" y="6041"/>
                  <a:pt x="19972" y="6159"/>
                </a:cubicBezTo>
                <a:cubicBezTo>
                  <a:pt x="19954" y="6041"/>
                  <a:pt x="19937" y="5930"/>
                  <a:pt x="19904" y="5720"/>
                </a:cubicBezTo>
                <a:cubicBezTo>
                  <a:pt x="19862" y="6229"/>
                  <a:pt x="19827" y="6658"/>
                  <a:pt x="19782" y="7205"/>
                </a:cubicBezTo>
                <a:cubicBezTo>
                  <a:pt x="19713" y="7011"/>
                  <a:pt x="19661" y="6862"/>
                  <a:pt x="19608" y="6711"/>
                </a:cubicBezTo>
                <a:cubicBezTo>
                  <a:pt x="19628" y="6604"/>
                  <a:pt x="19648" y="6495"/>
                  <a:pt x="19667" y="6388"/>
                </a:cubicBezTo>
                <a:cubicBezTo>
                  <a:pt x="19628" y="6470"/>
                  <a:pt x="19589" y="6552"/>
                  <a:pt x="19526" y="6683"/>
                </a:cubicBezTo>
                <a:cubicBezTo>
                  <a:pt x="19550" y="5998"/>
                  <a:pt x="19569" y="5438"/>
                  <a:pt x="19587" y="4932"/>
                </a:cubicBezTo>
                <a:cubicBezTo>
                  <a:pt x="19569" y="4918"/>
                  <a:pt x="19526" y="4943"/>
                  <a:pt x="19519" y="4867"/>
                </a:cubicBezTo>
                <a:cubicBezTo>
                  <a:pt x="19440" y="4041"/>
                  <a:pt x="19374" y="4719"/>
                  <a:pt x="19344" y="4799"/>
                </a:cubicBezTo>
                <a:cubicBezTo>
                  <a:pt x="19226" y="4641"/>
                  <a:pt x="19143" y="4547"/>
                  <a:pt x="19062" y="4416"/>
                </a:cubicBezTo>
                <a:cubicBezTo>
                  <a:pt x="19009" y="4332"/>
                  <a:pt x="18961" y="4134"/>
                  <a:pt x="18908" y="4099"/>
                </a:cubicBezTo>
                <a:cubicBezTo>
                  <a:pt x="18846" y="4058"/>
                  <a:pt x="18777" y="4214"/>
                  <a:pt x="18717" y="4147"/>
                </a:cubicBezTo>
                <a:cubicBezTo>
                  <a:pt x="18623" y="4041"/>
                  <a:pt x="18500" y="4318"/>
                  <a:pt x="18440" y="3644"/>
                </a:cubicBezTo>
                <a:cubicBezTo>
                  <a:pt x="18440" y="3640"/>
                  <a:pt x="18431" y="3657"/>
                  <a:pt x="18424" y="3666"/>
                </a:cubicBezTo>
                <a:cubicBezTo>
                  <a:pt x="18405" y="3843"/>
                  <a:pt x="18385" y="4028"/>
                  <a:pt x="18365" y="4213"/>
                </a:cubicBezTo>
                <a:cubicBezTo>
                  <a:pt x="18355" y="4214"/>
                  <a:pt x="18345" y="4216"/>
                  <a:pt x="18335" y="4218"/>
                </a:cubicBezTo>
                <a:cubicBezTo>
                  <a:pt x="18335" y="3778"/>
                  <a:pt x="18335" y="3336"/>
                  <a:pt x="18335" y="2892"/>
                </a:cubicBezTo>
                <a:cubicBezTo>
                  <a:pt x="18215" y="3085"/>
                  <a:pt x="18100" y="3270"/>
                  <a:pt x="17977" y="3466"/>
                </a:cubicBezTo>
                <a:cubicBezTo>
                  <a:pt x="17950" y="3221"/>
                  <a:pt x="17913" y="2874"/>
                  <a:pt x="17872" y="2490"/>
                </a:cubicBezTo>
                <a:cubicBezTo>
                  <a:pt x="17833" y="2568"/>
                  <a:pt x="17794" y="2648"/>
                  <a:pt x="17745" y="2744"/>
                </a:cubicBezTo>
                <a:cubicBezTo>
                  <a:pt x="17776" y="3006"/>
                  <a:pt x="17797" y="3188"/>
                  <a:pt x="17837" y="3520"/>
                </a:cubicBezTo>
                <a:cubicBezTo>
                  <a:pt x="17758" y="3411"/>
                  <a:pt x="17711" y="3346"/>
                  <a:pt x="17684" y="3309"/>
                </a:cubicBezTo>
                <a:cubicBezTo>
                  <a:pt x="17700" y="3074"/>
                  <a:pt x="17733" y="2800"/>
                  <a:pt x="17721" y="2706"/>
                </a:cubicBezTo>
                <a:cubicBezTo>
                  <a:pt x="17697" y="2528"/>
                  <a:pt x="17649" y="2392"/>
                  <a:pt x="17607" y="2346"/>
                </a:cubicBezTo>
                <a:cubicBezTo>
                  <a:pt x="17473" y="2202"/>
                  <a:pt x="17337" y="2108"/>
                  <a:pt x="17193" y="1987"/>
                </a:cubicBezTo>
                <a:cubicBezTo>
                  <a:pt x="17178" y="2077"/>
                  <a:pt x="17151" y="2240"/>
                  <a:pt x="17124" y="2405"/>
                </a:cubicBezTo>
                <a:cubicBezTo>
                  <a:pt x="17103" y="2189"/>
                  <a:pt x="17083" y="1977"/>
                  <a:pt x="17048" y="1619"/>
                </a:cubicBezTo>
                <a:cubicBezTo>
                  <a:pt x="17021" y="1838"/>
                  <a:pt x="17003" y="1977"/>
                  <a:pt x="16985" y="2116"/>
                </a:cubicBezTo>
                <a:cubicBezTo>
                  <a:pt x="16850" y="1284"/>
                  <a:pt x="16881" y="2522"/>
                  <a:pt x="16801" y="2540"/>
                </a:cubicBezTo>
                <a:cubicBezTo>
                  <a:pt x="16868" y="1719"/>
                  <a:pt x="16731" y="1777"/>
                  <a:pt x="16668" y="1731"/>
                </a:cubicBezTo>
                <a:cubicBezTo>
                  <a:pt x="16602" y="1683"/>
                  <a:pt x="16528" y="1929"/>
                  <a:pt x="16454" y="2052"/>
                </a:cubicBezTo>
                <a:cubicBezTo>
                  <a:pt x="16301" y="1720"/>
                  <a:pt x="16129" y="1347"/>
                  <a:pt x="15965" y="991"/>
                </a:cubicBezTo>
                <a:cubicBezTo>
                  <a:pt x="15599" y="1642"/>
                  <a:pt x="15216" y="1009"/>
                  <a:pt x="14808" y="1043"/>
                </a:cubicBezTo>
                <a:cubicBezTo>
                  <a:pt x="14761" y="770"/>
                  <a:pt x="14676" y="856"/>
                  <a:pt x="14565" y="1009"/>
                </a:cubicBezTo>
                <a:cubicBezTo>
                  <a:pt x="14487" y="1117"/>
                  <a:pt x="14389" y="789"/>
                  <a:pt x="14300" y="650"/>
                </a:cubicBezTo>
                <a:cubicBezTo>
                  <a:pt x="14292" y="639"/>
                  <a:pt x="14287" y="586"/>
                  <a:pt x="14283" y="568"/>
                </a:cubicBezTo>
                <a:cubicBezTo>
                  <a:pt x="14171" y="809"/>
                  <a:pt x="14084" y="1063"/>
                  <a:pt x="13937" y="790"/>
                </a:cubicBezTo>
                <a:cubicBezTo>
                  <a:pt x="13762" y="468"/>
                  <a:pt x="13552" y="768"/>
                  <a:pt x="13361" y="640"/>
                </a:cubicBezTo>
                <a:cubicBezTo>
                  <a:pt x="13236" y="556"/>
                  <a:pt x="13184" y="690"/>
                  <a:pt x="13187" y="1465"/>
                </a:cubicBezTo>
                <a:cubicBezTo>
                  <a:pt x="13151" y="923"/>
                  <a:pt x="13131" y="574"/>
                  <a:pt x="13002" y="716"/>
                </a:cubicBezTo>
                <a:cubicBezTo>
                  <a:pt x="12952" y="771"/>
                  <a:pt x="12772" y="869"/>
                  <a:pt x="12755" y="0"/>
                </a:cubicBezTo>
                <a:cubicBezTo>
                  <a:pt x="12724" y="0"/>
                  <a:pt x="12693" y="0"/>
                  <a:pt x="12662" y="0"/>
                </a:cubicBezTo>
                <a:cubicBezTo>
                  <a:pt x="12656" y="197"/>
                  <a:pt x="12649" y="394"/>
                  <a:pt x="12642" y="631"/>
                </a:cubicBezTo>
                <a:cubicBezTo>
                  <a:pt x="12574" y="631"/>
                  <a:pt x="12442" y="666"/>
                  <a:pt x="12442" y="625"/>
                </a:cubicBezTo>
                <a:cubicBezTo>
                  <a:pt x="12424" y="-235"/>
                  <a:pt x="12381" y="370"/>
                  <a:pt x="12341" y="546"/>
                </a:cubicBezTo>
                <a:cubicBezTo>
                  <a:pt x="12323" y="625"/>
                  <a:pt x="12293" y="656"/>
                  <a:pt x="12268" y="659"/>
                </a:cubicBezTo>
                <a:cubicBezTo>
                  <a:pt x="12146" y="674"/>
                  <a:pt x="12024" y="678"/>
                  <a:pt x="11901" y="677"/>
                </a:cubicBezTo>
                <a:cubicBezTo>
                  <a:pt x="11851" y="677"/>
                  <a:pt x="11801" y="653"/>
                  <a:pt x="11743" y="639"/>
                </a:cubicBezTo>
                <a:cubicBezTo>
                  <a:pt x="11740" y="687"/>
                  <a:pt x="11732" y="832"/>
                  <a:pt x="11724" y="995"/>
                </a:cubicBezTo>
                <a:cubicBezTo>
                  <a:pt x="11655" y="809"/>
                  <a:pt x="11593" y="638"/>
                  <a:pt x="11535" y="479"/>
                </a:cubicBezTo>
                <a:cubicBezTo>
                  <a:pt x="11512" y="674"/>
                  <a:pt x="11488" y="887"/>
                  <a:pt x="11459" y="1136"/>
                </a:cubicBezTo>
                <a:cubicBezTo>
                  <a:pt x="11411" y="896"/>
                  <a:pt x="11380" y="737"/>
                  <a:pt x="11347" y="574"/>
                </a:cubicBezTo>
                <a:cubicBezTo>
                  <a:pt x="11322" y="787"/>
                  <a:pt x="11299" y="984"/>
                  <a:pt x="11273" y="1207"/>
                </a:cubicBezTo>
                <a:cubicBezTo>
                  <a:pt x="11253" y="877"/>
                  <a:pt x="11239" y="631"/>
                  <a:pt x="11224" y="383"/>
                </a:cubicBezTo>
                <a:cubicBezTo>
                  <a:pt x="11211" y="398"/>
                  <a:pt x="11199" y="411"/>
                  <a:pt x="11186" y="425"/>
                </a:cubicBezTo>
                <a:cubicBezTo>
                  <a:pt x="11184" y="646"/>
                  <a:pt x="11182" y="869"/>
                  <a:pt x="11179" y="1092"/>
                </a:cubicBezTo>
                <a:cubicBezTo>
                  <a:pt x="11173" y="1094"/>
                  <a:pt x="11166" y="1096"/>
                  <a:pt x="11160" y="1097"/>
                </a:cubicBezTo>
                <a:cubicBezTo>
                  <a:pt x="11153" y="868"/>
                  <a:pt x="11146" y="640"/>
                  <a:pt x="11142" y="518"/>
                </a:cubicBezTo>
                <a:cubicBezTo>
                  <a:pt x="11025" y="518"/>
                  <a:pt x="10918" y="518"/>
                  <a:pt x="10811" y="518"/>
                </a:cubicBezTo>
                <a:cubicBezTo>
                  <a:pt x="10810" y="563"/>
                  <a:pt x="10809" y="608"/>
                  <a:pt x="10809" y="653"/>
                </a:cubicBezTo>
                <a:cubicBezTo>
                  <a:pt x="10849" y="745"/>
                  <a:pt x="10889" y="837"/>
                  <a:pt x="10929" y="929"/>
                </a:cubicBezTo>
                <a:cubicBezTo>
                  <a:pt x="10929" y="990"/>
                  <a:pt x="10929" y="1050"/>
                  <a:pt x="10929" y="1110"/>
                </a:cubicBezTo>
                <a:cubicBezTo>
                  <a:pt x="10788" y="1110"/>
                  <a:pt x="10647" y="1110"/>
                  <a:pt x="10505" y="1110"/>
                </a:cubicBezTo>
                <a:cubicBezTo>
                  <a:pt x="10505" y="1055"/>
                  <a:pt x="10504" y="1000"/>
                  <a:pt x="10504" y="945"/>
                </a:cubicBezTo>
                <a:cubicBezTo>
                  <a:pt x="10533" y="849"/>
                  <a:pt x="10562" y="752"/>
                  <a:pt x="10597" y="635"/>
                </a:cubicBezTo>
                <a:cubicBezTo>
                  <a:pt x="10466" y="635"/>
                  <a:pt x="10349" y="635"/>
                  <a:pt x="10232" y="635"/>
                </a:cubicBezTo>
                <a:cubicBezTo>
                  <a:pt x="10232" y="681"/>
                  <a:pt x="10233" y="727"/>
                  <a:pt x="10234" y="773"/>
                </a:cubicBezTo>
                <a:cubicBezTo>
                  <a:pt x="10286" y="835"/>
                  <a:pt x="10339" y="896"/>
                  <a:pt x="10392" y="957"/>
                </a:cubicBezTo>
                <a:cubicBezTo>
                  <a:pt x="10389" y="1049"/>
                  <a:pt x="10386" y="1141"/>
                  <a:pt x="10383" y="1232"/>
                </a:cubicBezTo>
                <a:cubicBezTo>
                  <a:pt x="10311" y="1097"/>
                  <a:pt x="10220" y="1724"/>
                  <a:pt x="10162" y="910"/>
                </a:cubicBezTo>
                <a:cubicBezTo>
                  <a:pt x="10153" y="787"/>
                  <a:pt x="10102" y="625"/>
                  <a:pt x="10086" y="665"/>
                </a:cubicBezTo>
                <a:cubicBezTo>
                  <a:pt x="10029" y="805"/>
                  <a:pt x="9979" y="1025"/>
                  <a:pt x="9959" y="1098"/>
                </a:cubicBezTo>
                <a:cubicBezTo>
                  <a:pt x="9827" y="987"/>
                  <a:pt x="9713" y="835"/>
                  <a:pt x="9599" y="818"/>
                </a:cubicBezTo>
                <a:cubicBezTo>
                  <a:pt x="9545" y="810"/>
                  <a:pt x="9492" y="1092"/>
                  <a:pt x="9435" y="1183"/>
                </a:cubicBezTo>
                <a:cubicBezTo>
                  <a:pt x="9391" y="1254"/>
                  <a:pt x="9342" y="1272"/>
                  <a:pt x="9296" y="1244"/>
                </a:cubicBezTo>
                <a:cubicBezTo>
                  <a:pt x="9256" y="1219"/>
                  <a:pt x="9217" y="1098"/>
                  <a:pt x="9178" y="1020"/>
                </a:cubicBezTo>
                <a:cubicBezTo>
                  <a:pt x="9142" y="1718"/>
                  <a:pt x="9041" y="1551"/>
                  <a:pt x="8953" y="1475"/>
                </a:cubicBezTo>
                <a:cubicBezTo>
                  <a:pt x="8911" y="1439"/>
                  <a:pt x="8873" y="1275"/>
                  <a:pt x="8832" y="1193"/>
                </a:cubicBezTo>
                <a:cubicBezTo>
                  <a:pt x="8727" y="983"/>
                  <a:pt x="8619" y="1527"/>
                  <a:pt x="8514" y="1168"/>
                </a:cubicBezTo>
                <a:cubicBezTo>
                  <a:pt x="8507" y="1147"/>
                  <a:pt x="8479" y="1223"/>
                  <a:pt x="8479" y="1250"/>
                </a:cubicBezTo>
                <a:cubicBezTo>
                  <a:pt x="8485" y="1822"/>
                  <a:pt x="8451" y="1665"/>
                  <a:pt x="8400" y="1394"/>
                </a:cubicBezTo>
                <a:cubicBezTo>
                  <a:pt x="8380" y="1284"/>
                  <a:pt x="8345" y="1193"/>
                  <a:pt x="8317" y="1195"/>
                </a:cubicBezTo>
                <a:cubicBezTo>
                  <a:pt x="7970" y="1232"/>
                  <a:pt x="7624" y="1309"/>
                  <a:pt x="7277" y="1333"/>
                </a:cubicBezTo>
                <a:cubicBezTo>
                  <a:pt x="6981" y="1352"/>
                  <a:pt x="6686" y="1308"/>
                  <a:pt x="6390" y="1311"/>
                </a:cubicBezTo>
                <a:cubicBezTo>
                  <a:pt x="6299" y="1312"/>
                  <a:pt x="6207" y="1420"/>
                  <a:pt x="6116" y="1403"/>
                </a:cubicBezTo>
                <a:cubicBezTo>
                  <a:pt x="5889" y="1360"/>
                  <a:pt x="5662" y="1215"/>
                  <a:pt x="5435" y="1224"/>
                </a:cubicBezTo>
                <a:cubicBezTo>
                  <a:pt x="5235" y="1232"/>
                  <a:pt x="5035" y="1462"/>
                  <a:pt x="4835" y="1473"/>
                </a:cubicBezTo>
                <a:cubicBezTo>
                  <a:pt x="4599" y="1487"/>
                  <a:pt x="4363" y="1354"/>
                  <a:pt x="4126" y="1316"/>
                </a:cubicBezTo>
                <a:cubicBezTo>
                  <a:pt x="3950" y="1287"/>
                  <a:pt x="3772" y="1295"/>
                  <a:pt x="3596" y="1309"/>
                </a:cubicBezTo>
                <a:cubicBezTo>
                  <a:pt x="3329" y="1331"/>
                  <a:pt x="3062" y="1352"/>
                  <a:pt x="2796" y="1413"/>
                </a:cubicBezTo>
                <a:cubicBezTo>
                  <a:pt x="2404" y="1503"/>
                  <a:pt x="2012" y="1563"/>
                  <a:pt x="1621" y="1760"/>
                </a:cubicBezTo>
                <a:cubicBezTo>
                  <a:pt x="1296" y="1923"/>
                  <a:pt x="975" y="2292"/>
                  <a:pt x="650" y="2518"/>
                </a:cubicBezTo>
                <a:cubicBezTo>
                  <a:pt x="483" y="2633"/>
                  <a:pt x="313" y="2612"/>
                  <a:pt x="145" y="2695"/>
                </a:cubicBezTo>
                <a:cubicBezTo>
                  <a:pt x="-5" y="2771"/>
                  <a:pt x="-30" y="3143"/>
                  <a:pt x="31" y="3852"/>
                </a:cubicBezTo>
                <a:cubicBezTo>
                  <a:pt x="85" y="4476"/>
                  <a:pt x="131" y="5150"/>
                  <a:pt x="149" y="5825"/>
                </a:cubicBezTo>
                <a:cubicBezTo>
                  <a:pt x="196" y="7568"/>
                  <a:pt x="239" y="9320"/>
                  <a:pt x="258" y="11076"/>
                </a:cubicBezTo>
                <a:cubicBezTo>
                  <a:pt x="270" y="12143"/>
                  <a:pt x="249" y="13235"/>
                  <a:pt x="218" y="14296"/>
                </a:cubicBezTo>
                <a:cubicBezTo>
                  <a:pt x="202" y="14872"/>
                  <a:pt x="278" y="17555"/>
                  <a:pt x="362" y="17917"/>
                </a:cubicBezTo>
                <a:cubicBezTo>
                  <a:pt x="391" y="18042"/>
                  <a:pt x="435" y="18091"/>
                  <a:pt x="474" y="18120"/>
                </a:cubicBezTo>
                <a:cubicBezTo>
                  <a:pt x="803" y="18359"/>
                  <a:pt x="1131" y="18608"/>
                  <a:pt x="1460" y="18811"/>
                </a:cubicBezTo>
                <a:cubicBezTo>
                  <a:pt x="1679" y="18945"/>
                  <a:pt x="1898" y="19022"/>
                  <a:pt x="2117" y="19097"/>
                </a:cubicBezTo>
                <a:cubicBezTo>
                  <a:pt x="2305" y="19162"/>
                  <a:pt x="2494" y="19156"/>
                  <a:pt x="2681" y="19239"/>
                </a:cubicBezTo>
                <a:cubicBezTo>
                  <a:pt x="2869" y="19323"/>
                  <a:pt x="3054" y="19518"/>
                  <a:pt x="3241" y="19594"/>
                </a:cubicBezTo>
                <a:cubicBezTo>
                  <a:pt x="3432" y="19671"/>
                  <a:pt x="3624" y="19632"/>
                  <a:pt x="3815" y="19700"/>
                </a:cubicBezTo>
                <a:cubicBezTo>
                  <a:pt x="3973" y="19757"/>
                  <a:pt x="4130" y="19930"/>
                  <a:pt x="4288" y="19990"/>
                </a:cubicBezTo>
                <a:cubicBezTo>
                  <a:pt x="4605" y="20109"/>
                  <a:pt x="4922" y="20180"/>
                  <a:pt x="5239" y="20283"/>
                </a:cubicBezTo>
                <a:cubicBezTo>
                  <a:pt x="5401" y="20336"/>
                  <a:pt x="5563" y="20438"/>
                  <a:pt x="5725" y="20477"/>
                </a:cubicBezTo>
                <a:cubicBezTo>
                  <a:pt x="5997" y="20542"/>
                  <a:pt x="6269" y="20544"/>
                  <a:pt x="6540" y="20632"/>
                </a:cubicBezTo>
                <a:cubicBezTo>
                  <a:pt x="6746" y="20698"/>
                  <a:pt x="6951" y="20928"/>
                  <a:pt x="7156" y="20955"/>
                </a:cubicBezTo>
                <a:cubicBezTo>
                  <a:pt x="7436" y="20992"/>
                  <a:pt x="7723" y="20691"/>
                  <a:pt x="7993" y="20951"/>
                </a:cubicBezTo>
                <a:cubicBezTo>
                  <a:pt x="8168" y="21120"/>
                  <a:pt x="8333" y="20739"/>
                  <a:pt x="8511" y="21094"/>
                </a:cubicBezTo>
                <a:cubicBezTo>
                  <a:pt x="8646" y="21365"/>
                  <a:pt x="8818" y="21033"/>
                  <a:pt x="8975" y="21142"/>
                </a:cubicBezTo>
                <a:cubicBezTo>
                  <a:pt x="9130" y="21248"/>
                  <a:pt x="9283" y="20755"/>
                  <a:pt x="9443" y="21068"/>
                </a:cubicBezTo>
                <a:cubicBezTo>
                  <a:pt x="9469" y="21117"/>
                  <a:pt x="9511" y="20844"/>
                  <a:pt x="9547" y="20836"/>
                </a:cubicBezTo>
                <a:cubicBezTo>
                  <a:pt x="9630" y="20818"/>
                  <a:pt x="9715" y="20921"/>
                  <a:pt x="9798" y="20879"/>
                </a:cubicBezTo>
                <a:cubicBezTo>
                  <a:pt x="9877" y="20839"/>
                  <a:pt x="9947" y="20794"/>
                  <a:pt x="10030" y="20865"/>
                </a:cubicBezTo>
                <a:cubicBezTo>
                  <a:pt x="10147" y="20965"/>
                  <a:pt x="10274" y="20760"/>
                  <a:pt x="10396" y="20650"/>
                </a:cubicBezTo>
                <a:cubicBezTo>
                  <a:pt x="10412" y="20636"/>
                  <a:pt x="10422" y="20416"/>
                  <a:pt x="10437" y="20264"/>
                </a:cubicBezTo>
                <a:cubicBezTo>
                  <a:pt x="10514" y="20914"/>
                  <a:pt x="10756" y="20810"/>
                  <a:pt x="10883" y="20156"/>
                </a:cubicBezTo>
                <a:cubicBezTo>
                  <a:pt x="10898" y="20278"/>
                  <a:pt x="10919" y="20526"/>
                  <a:pt x="10930" y="20514"/>
                </a:cubicBezTo>
                <a:cubicBezTo>
                  <a:pt x="11029" y="20400"/>
                  <a:pt x="11127" y="20243"/>
                  <a:pt x="11242" y="20071"/>
                </a:cubicBezTo>
                <a:cubicBezTo>
                  <a:pt x="11241" y="20057"/>
                  <a:pt x="11257" y="20262"/>
                  <a:pt x="11274" y="20474"/>
                </a:cubicBezTo>
                <a:cubicBezTo>
                  <a:pt x="11326" y="20406"/>
                  <a:pt x="11370" y="20347"/>
                  <a:pt x="11414" y="20288"/>
                </a:cubicBezTo>
                <a:cubicBezTo>
                  <a:pt x="11408" y="20129"/>
                  <a:pt x="11403" y="19989"/>
                  <a:pt x="11392" y="19695"/>
                </a:cubicBezTo>
                <a:cubicBezTo>
                  <a:pt x="11444" y="19937"/>
                  <a:pt x="11474" y="20075"/>
                  <a:pt x="11497" y="20184"/>
                </a:cubicBezTo>
                <a:cubicBezTo>
                  <a:pt x="11662" y="19584"/>
                  <a:pt x="11902" y="20704"/>
                  <a:pt x="12028" y="19378"/>
                </a:cubicBezTo>
                <a:cubicBezTo>
                  <a:pt x="12042" y="19636"/>
                  <a:pt x="12050" y="19784"/>
                  <a:pt x="12053" y="19829"/>
                </a:cubicBezTo>
                <a:cubicBezTo>
                  <a:pt x="12124" y="19774"/>
                  <a:pt x="12194" y="19622"/>
                  <a:pt x="12255" y="19693"/>
                </a:cubicBezTo>
                <a:cubicBezTo>
                  <a:pt x="12401" y="19866"/>
                  <a:pt x="12536" y="19945"/>
                  <a:pt x="12665" y="19390"/>
                </a:cubicBezTo>
                <a:cubicBezTo>
                  <a:pt x="12696" y="19256"/>
                  <a:pt x="12795" y="19262"/>
                  <a:pt x="12798" y="19309"/>
                </a:cubicBezTo>
                <a:cubicBezTo>
                  <a:pt x="12829" y="19869"/>
                  <a:pt x="12883" y="19609"/>
                  <a:pt x="12938" y="19476"/>
                </a:cubicBezTo>
                <a:cubicBezTo>
                  <a:pt x="12980" y="19378"/>
                  <a:pt x="13041" y="19183"/>
                  <a:pt x="13064" y="19267"/>
                </a:cubicBezTo>
                <a:cubicBezTo>
                  <a:pt x="13231" y="19879"/>
                  <a:pt x="13403" y="19196"/>
                  <a:pt x="13572" y="19377"/>
                </a:cubicBezTo>
                <a:cubicBezTo>
                  <a:pt x="13640" y="19449"/>
                  <a:pt x="13718" y="19268"/>
                  <a:pt x="13806" y="19188"/>
                </a:cubicBezTo>
                <a:cubicBezTo>
                  <a:pt x="13815" y="19230"/>
                  <a:pt x="13846" y="19368"/>
                  <a:pt x="13878" y="19511"/>
                </a:cubicBezTo>
                <a:cubicBezTo>
                  <a:pt x="13977" y="18524"/>
                  <a:pt x="14197" y="20024"/>
                  <a:pt x="14267" y="19064"/>
                </a:cubicBezTo>
                <a:cubicBezTo>
                  <a:pt x="14353" y="19128"/>
                  <a:pt x="14430" y="19136"/>
                  <a:pt x="14501" y="19250"/>
                </a:cubicBezTo>
                <a:cubicBezTo>
                  <a:pt x="14638" y="19469"/>
                  <a:pt x="14770" y="18219"/>
                  <a:pt x="14899" y="19316"/>
                </a:cubicBezTo>
                <a:cubicBezTo>
                  <a:pt x="14922" y="18993"/>
                  <a:pt x="14939" y="18757"/>
                  <a:pt x="14951" y="18592"/>
                </a:cubicBezTo>
                <a:cubicBezTo>
                  <a:pt x="14986" y="18845"/>
                  <a:pt x="15019" y="19266"/>
                  <a:pt x="15049" y="19259"/>
                </a:cubicBezTo>
                <a:cubicBezTo>
                  <a:pt x="15127" y="19241"/>
                  <a:pt x="15204" y="19039"/>
                  <a:pt x="15288" y="18898"/>
                </a:cubicBezTo>
                <a:cubicBezTo>
                  <a:pt x="15305" y="18917"/>
                  <a:pt x="15342" y="18991"/>
                  <a:pt x="15379" y="18991"/>
                </a:cubicBezTo>
                <a:cubicBezTo>
                  <a:pt x="15417" y="18991"/>
                  <a:pt x="15487" y="18856"/>
                  <a:pt x="15489" y="18885"/>
                </a:cubicBezTo>
                <a:cubicBezTo>
                  <a:pt x="15547" y="19743"/>
                  <a:pt x="15662" y="18955"/>
                  <a:pt x="15746" y="19136"/>
                </a:cubicBezTo>
                <a:cubicBezTo>
                  <a:pt x="15788" y="19228"/>
                  <a:pt x="15854" y="19005"/>
                  <a:pt x="15891" y="18950"/>
                </a:cubicBezTo>
                <a:cubicBezTo>
                  <a:pt x="16019" y="19035"/>
                  <a:pt x="16137" y="19115"/>
                  <a:pt x="16255" y="19194"/>
                </a:cubicBezTo>
                <a:cubicBezTo>
                  <a:pt x="16309" y="18104"/>
                  <a:pt x="16360" y="17998"/>
                  <a:pt x="16578" y="18477"/>
                </a:cubicBezTo>
                <a:cubicBezTo>
                  <a:pt x="16560" y="18636"/>
                  <a:pt x="16541" y="18800"/>
                  <a:pt x="16523" y="18964"/>
                </a:cubicBezTo>
                <a:cubicBezTo>
                  <a:pt x="16598" y="19008"/>
                  <a:pt x="16673" y="19051"/>
                  <a:pt x="16752" y="19097"/>
                </a:cubicBezTo>
                <a:cubicBezTo>
                  <a:pt x="16752" y="19094"/>
                  <a:pt x="16752" y="19207"/>
                  <a:pt x="16752" y="19314"/>
                </a:cubicBezTo>
                <a:cubicBezTo>
                  <a:pt x="16818" y="19249"/>
                  <a:pt x="16879" y="19191"/>
                  <a:pt x="16914" y="19156"/>
                </a:cubicBezTo>
                <a:cubicBezTo>
                  <a:pt x="17003" y="18792"/>
                  <a:pt x="17077" y="18488"/>
                  <a:pt x="17157" y="18159"/>
                </a:cubicBezTo>
                <a:cubicBezTo>
                  <a:pt x="17127" y="18972"/>
                  <a:pt x="17199" y="18869"/>
                  <a:pt x="17287" y="18587"/>
                </a:cubicBezTo>
                <a:cubicBezTo>
                  <a:pt x="17295" y="18734"/>
                  <a:pt x="17303" y="18867"/>
                  <a:pt x="17309" y="18983"/>
                </a:cubicBezTo>
                <a:cubicBezTo>
                  <a:pt x="17374" y="18861"/>
                  <a:pt x="17425" y="18764"/>
                  <a:pt x="17472" y="18675"/>
                </a:cubicBezTo>
                <a:cubicBezTo>
                  <a:pt x="17509" y="18921"/>
                  <a:pt x="17539" y="19124"/>
                  <a:pt x="17591" y="19476"/>
                </a:cubicBezTo>
                <a:cubicBezTo>
                  <a:pt x="17621" y="18995"/>
                  <a:pt x="17642" y="18667"/>
                  <a:pt x="17662" y="18341"/>
                </a:cubicBezTo>
                <a:cubicBezTo>
                  <a:pt x="17669" y="18348"/>
                  <a:pt x="17676" y="18354"/>
                  <a:pt x="17682" y="18361"/>
                </a:cubicBezTo>
                <a:cubicBezTo>
                  <a:pt x="17682" y="18609"/>
                  <a:pt x="17682" y="18857"/>
                  <a:pt x="17682" y="19195"/>
                </a:cubicBezTo>
                <a:cubicBezTo>
                  <a:pt x="17755" y="18835"/>
                  <a:pt x="17825" y="18433"/>
                  <a:pt x="17931" y="19306"/>
                </a:cubicBezTo>
                <a:cubicBezTo>
                  <a:pt x="17931" y="18602"/>
                  <a:pt x="17931" y="18186"/>
                  <a:pt x="17931" y="17773"/>
                </a:cubicBezTo>
                <a:cubicBezTo>
                  <a:pt x="17981" y="18114"/>
                  <a:pt x="18031" y="18456"/>
                  <a:pt x="18082" y="18807"/>
                </a:cubicBezTo>
                <a:cubicBezTo>
                  <a:pt x="18070" y="18833"/>
                  <a:pt x="18031" y="18917"/>
                  <a:pt x="17971" y="19050"/>
                </a:cubicBezTo>
                <a:cubicBezTo>
                  <a:pt x="18078" y="19105"/>
                  <a:pt x="18159" y="19145"/>
                  <a:pt x="18240" y="19186"/>
                </a:cubicBezTo>
                <a:cubicBezTo>
                  <a:pt x="18243" y="18974"/>
                  <a:pt x="18247" y="18733"/>
                  <a:pt x="18250" y="18493"/>
                </a:cubicBezTo>
                <a:cubicBezTo>
                  <a:pt x="18264" y="18537"/>
                  <a:pt x="18278" y="18582"/>
                  <a:pt x="18292" y="18627"/>
                </a:cubicBezTo>
                <a:cubicBezTo>
                  <a:pt x="18330" y="18350"/>
                  <a:pt x="18367" y="18074"/>
                  <a:pt x="18404" y="17803"/>
                </a:cubicBezTo>
                <a:cubicBezTo>
                  <a:pt x="18427" y="18235"/>
                  <a:pt x="18451" y="18674"/>
                  <a:pt x="18478" y="19187"/>
                </a:cubicBezTo>
                <a:cubicBezTo>
                  <a:pt x="18541" y="18740"/>
                  <a:pt x="18588" y="18400"/>
                  <a:pt x="18643" y="18008"/>
                </a:cubicBezTo>
                <a:cubicBezTo>
                  <a:pt x="18674" y="18452"/>
                  <a:pt x="18700" y="18832"/>
                  <a:pt x="18731" y="19275"/>
                </a:cubicBezTo>
                <a:cubicBezTo>
                  <a:pt x="18752" y="18936"/>
                  <a:pt x="18769" y="18659"/>
                  <a:pt x="18784" y="18425"/>
                </a:cubicBezTo>
                <a:cubicBezTo>
                  <a:pt x="18830" y="18473"/>
                  <a:pt x="18872" y="18517"/>
                  <a:pt x="18914" y="18559"/>
                </a:cubicBezTo>
                <a:cubicBezTo>
                  <a:pt x="18848" y="18068"/>
                  <a:pt x="18784" y="17563"/>
                  <a:pt x="18710" y="17109"/>
                </a:cubicBezTo>
                <a:cubicBezTo>
                  <a:pt x="18703" y="17063"/>
                  <a:pt x="18618" y="17272"/>
                  <a:pt x="18591" y="17457"/>
                </a:cubicBezTo>
                <a:cubicBezTo>
                  <a:pt x="18565" y="17644"/>
                  <a:pt x="18566" y="17948"/>
                  <a:pt x="18548" y="18377"/>
                </a:cubicBezTo>
                <a:cubicBezTo>
                  <a:pt x="18501" y="17841"/>
                  <a:pt x="18637" y="17194"/>
                  <a:pt x="18470" y="17143"/>
                </a:cubicBezTo>
                <a:cubicBezTo>
                  <a:pt x="18361" y="17110"/>
                  <a:pt x="18251" y="17092"/>
                  <a:pt x="18144" y="17169"/>
                </a:cubicBezTo>
                <a:cubicBezTo>
                  <a:pt x="18063" y="17228"/>
                  <a:pt x="17946" y="17016"/>
                  <a:pt x="17924" y="17758"/>
                </a:cubicBezTo>
                <a:cubicBezTo>
                  <a:pt x="17907" y="17359"/>
                  <a:pt x="17891" y="16959"/>
                  <a:pt x="17874" y="16559"/>
                </a:cubicBezTo>
                <a:cubicBezTo>
                  <a:pt x="17860" y="16573"/>
                  <a:pt x="17845" y="16587"/>
                  <a:pt x="17831" y="16602"/>
                </a:cubicBezTo>
                <a:cubicBezTo>
                  <a:pt x="17829" y="16695"/>
                  <a:pt x="17834" y="16828"/>
                  <a:pt x="17824" y="16872"/>
                </a:cubicBezTo>
                <a:cubicBezTo>
                  <a:pt x="17806" y="16954"/>
                  <a:pt x="17780" y="16986"/>
                  <a:pt x="17757" y="17038"/>
                </a:cubicBezTo>
                <a:cubicBezTo>
                  <a:pt x="17787" y="16684"/>
                  <a:pt x="17817" y="16331"/>
                  <a:pt x="17839" y="16079"/>
                </a:cubicBezTo>
                <a:cubicBezTo>
                  <a:pt x="17946" y="16348"/>
                  <a:pt x="18032" y="16566"/>
                  <a:pt x="18135" y="16827"/>
                </a:cubicBezTo>
                <a:cubicBezTo>
                  <a:pt x="18184" y="16256"/>
                  <a:pt x="18233" y="15692"/>
                  <a:pt x="18285" y="15092"/>
                </a:cubicBezTo>
                <a:cubicBezTo>
                  <a:pt x="18256" y="15037"/>
                  <a:pt x="18218" y="14961"/>
                  <a:pt x="18179" y="14886"/>
                </a:cubicBezTo>
                <a:cubicBezTo>
                  <a:pt x="18184" y="14804"/>
                  <a:pt x="18189" y="14721"/>
                  <a:pt x="18193" y="14639"/>
                </a:cubicBezTo>
                <a:cubicBezTo>
                  <a:pt x="18145" y="14620"/>
                  <a:pt x="18097" y="14601"/>
                  <a:pt x="18065" y="14589"/>
                </a:cubicBezTo>
                <a:cubicBezTo>
                  <a:pt x="18035" y="14911"/>
                  <a:pt x="18014" y="15151"/>
                  <a:pt x="17975" y="15574"/>
                </a:cubicBezTo>
                <a:cubicBezTo>
                  <a:pt x="17968" y="15105"/>
                  <a:pt x="17964" y="14832"/>
                  <a:pt x="17959" y="14533"/>
                </a:cubicBezTo>
                <a:cubicBezTo>
                  <a:pt x="17842" y="14474"/>
                  <a:pt x="17706" y="14406"/>
                  <a:pt x="17570" y="14337"/>
                </a:cubicBezTo>
                <a:cubicBezTo>
                  <a:pt x="17540" y="14995"/>
                  <a:pt x="17542" y="14982"/>
                  <a:pt x="17451" y="14564"/>
                </a:cubicBezTo>
                <a:cubicBezTo>
                  <a:pt x="17424" y="14442"/>
                  <a:pt x="17383" y="14366"/>
                  <a:pt x="17348" y="14356"/>
                </a:cubicBezTo>
                <a:cubicBezTo>
                  <a:pt x="17202" y="14315"/>
                  <a:pt x="17051" y="14411"/>
                  <a:pt x="16910" y="14255"/>
                </a:cubicBezTo>
                <a:cubicBezTo>
                  <a:pt x="16798" y="14131"/>
                  <a:pt x="16771" y="14275"/>
                  <a:pt x="16786" y="14899"/>
                </a:cubicBezTo>
                <a:cubicBezTo>
                  <a:pt x="16663" y="14049"/>
                  <a:pt x="16837" y="13985"/>
                  <a:pt x="16860" y="13756"/>
                </a:cubicBezTo>
                <a:cubicBezTo>
                  <a:pt x="16879" y="13858"/>
                  <a:pt x="16906" y="13999"/>
                  <a:pt x="16932" y="14140"/>
                </a:cubicBezTo>
                <a:cubicBezTo>
                  <a:pt x="16938" y="14055"/>
                  <a:pt x="16944" y="13969"/>
                  <a:pt x="16950" y="13884"/>
                </a:cubicBezTo>
                <a:cubicBezTo>
                  <a:pt x="16982" y="13753"/>
                  <a:pt x="17014" y="13623"/>
                  <a:pt x="17047" y="13493"/>
                </a:cubicBezTo>
                <a:cubicBezTo>
                  <a:pt x="17049" y="13650"/>
                  <a:pt x="17051" y="13808"/>
                  <a:pt x="17054" y="14014"/>
                </a:cubicBezTo>
                <a:cubicBezTo>
                  <a:pt x="17247" y="13630"/>
                  <a:pt x="17464" y="14347"/>
                  <a:pt x="17647" y="13453"/>
                </a:cubicBezTo>
                <a:cubicBezTo>
                  <a:pt x="17646" y="13419"/>
                  <a:pt x="17645" y="13320"/>
                  <a:pt x="17645" y="13288"/>
                </a:cubicBezTo>
                <a:cubicBezTo>
                  <a:pt x="17726" y="13460"/>
                  <a:pt x="17813" y="13643"/>
                  <a:pt x="17893" y="13814"/>
                </a:cubicBezTo>
                <a:cubicBezTo>
                  <a:pt x="17882" y="13841"/>
                  <a:pt x="17856" y="13914"/>
                  <a:pt x="17821" y="14006"/>
                </a:cubicBezTo>
                <a:cubicBezTo>
                  <a:pt x="18014" y="14475"/>
                  <a:pt x="18179" y="14319"/>
                  <a:pt x="18321" y="13553"/>
                </a:cubicBezTo>
                <a:cubicBezTo>
                  <a:pt x="18318" y="13537"/>
                  <a:pt x="18304" y="13456"/>
                  <a:pt x="18286" y="13349"/>
                </a:cubicBezTo>
                <a:cubicBezTo>
                  <a:pt x="18327" y="13312"/>
                  <a:pt x="18361" y="13280"/>
                  <a:pt x="18400" y="13245"/>
                </a:cubicBezTo>
                <a:cubicBezTo>
                  <a:pt x="18400" y="13620"/>
                  <a:pt x="18400" y="13969"/>
                  <a:pt x="18400" y="14457"/>
                </a:cubicBezTo>
                <a:cubicBezTo>
                  <a:pt x="18433" y="14175"/>
                  <a:pt x="18451" y="14023"/>
                  <a:pt x="18480" y="13776"/>
                </a:cubicBezTo>
                <a:cubicBezTo>
                  <a:pt x="18480" y="14070"/>
                  <a:pt x="18480" y="14227"/>
                  <a:pt x="18480" y="14434"/>
                </a:cubicBezTo>
                <a:cubicBezTo>
                  <a:pt x="18620" y="14037"/>
                  <a:pt x="18544" y="13704"/>
                  <a:pt x="18456" y="13312"/>
                </a:cubicBezTo>
                <a:cubicBezTo>
                  <a:pt x="18564" y="13348"/>
                  <a:pt x="18640" y="13374"/>
                  <a:pt x="18715" y="13398"/>
                </a:cubicBezTo>
                <a:cubicBezTo>
                  <a:pt x="18716" y="13449"/>
                  <a:pt x="18717" y="13502"/>
                  <a:pt x="18718" y="13553"/>
                </a:cubicBezTo>
                <a:cubicBezTo>
                  <a:pt x="18690" y="13611"/>
                  <a:pt x="18663" y="13670"/>
                  <a:pt x="18630" y="13739"/>
                </a:cubicBezTo>
                <a:cubicBezTo>
                  <a:pt x="18783" y="14320"/>
                  <a:pt x="18718" y="13258"/>
                  <a:pt x="18795" y="13193"/>
                </a:cubicBezTo>
                <a:cubicBezTo>
                  <a:pt x="18851" y="13730"/>
                  <a:pt x="18913" y="13702"/>
                  <a:pt x="18965" y="13030"/>
                </a:cubicBezTo>
                <a:cubicBezTo>
                  <a:pt x="18978" y="13188"/>
                  <a:pt x="18988" y="13302"/>
                  <a:pt x="18992" y="13346"/>
                </a:cubicBezTo>
                <a:cubicBezTo>
                  <a:pt x="19078" y="13448"/>
                  <a:pt x="19136" y="13548"/>
                  <a:pt x="19194" y="13577"/>
                </a:cubicBezTo>
                <a:cubicBezTo>
                  <a:pt x="19264" y="13612"/>
                  <a:pt x="19334" y="13586"/>
                  <a:pt x="19411" y="13586"/>
                </a:cubicBezTo>
                <a:cubicBezTo>
                  <a:pt x="19411" y="13567"/>
                  <a:pt x="19408" y="13404"/>
                  <a:pt x="19408" y="13357"/>
                </a:cubicBezTo>
                <a:cubicBezTo>
                  <a:pt x="19529" y="13456"/>
                  <a:pt x="19644" y="13550"/>
                  <a:pt x="19745" y="13634"/>
                </a:cubicBezTo>
                <a:cubicBezTo>
                  <a:pt x="19781" y="13189"/>
                  <a:pt x="19818" y="12742"/>
                  <a:pt x="19855" y="12295"/>
                </a:cubicBezTo>
                <a:cubicBezTo>
                  <a:pt x="19866" y="12304"/>
                  <a:pt x="19877" y="12311"/>
                  <a:pt x="19888" y="12321"/>
                </a:cubicBezTo>
                <a:cubicBezTo>
                  <a:pt x="19903" y="12657"/>
                  <a:pt x="19918" y="12994"/>
                  <a:pt x="19933" y="13333"/>
                </a:cubicBezTo>
                <a:cubicBezTo>
                  <a:pt x="20114" y="13346"/>
                  <a:pt x="19993" y="12256"/>
                  <a:pt x="20090" y="12019"/>
                </a:cubicBezTo>
                <a:cubicBezTo>
                  <a:pt x="20121" y="12499"/>
                  <a:pt x="20153" y="12979"/>
                  <a:pt x="20184" y="13461"/>
                </a:cubicBezTo>
                <a:cubicBezTo>
                  <a:pt x="20195" y="13439"/>
                  <a:pt x="20207" y="13418"/>
                  <a:pt x="20218" y="13397"/>
                </a:cubicBezTo>
                <a:cubicBezTo>
                  <a:pt x="20202" y="13057"/>
                  <a:pt x="20185" y="12716"/>
                  <a:pt x="20165" y="12295"/>
                </a:cubicBezTo>
                <a:cubicBezTo>
                  <a:pt x="20209" y="12272"/>
                  <a:pt x="20272" y="12238"/>
                  <a:pt x="20346" y="12198"/>
                </a:cubicBezTo>
                <a:cubicBezTo>
                  <a:pt x="20346" y="12163"/>
                  <a:pt x="20346" y="12098"/>
                  <a:pt x="20346" y="12032"/>
                </a:cubicBezTo>
                <a:cubicBezTo>
                  <a:pt x="20361" y="12065"/>
                  <a:pt x="20375" y="12099"/>
                  <a:pt x="20389" y="12133"/>
                </a:cubicBezTo>
                <a:cubicBezTo>
                  <a:pt x="20364" y="12315"/>
                  <a:pt x="20329" y="12479"/>
                  <a:pt x="20315" y="12685"/>
                </a:cubicBezTo>
                <a:cubicBezTo>
                  <a:pt x="20297" y="12960"/>
                  <a:pt x="20294" y="13266"/>
                  <a:pt x="20280" y="13707"/>
                </a:cubicBezTo>
                <a:cubicBezTo>
                  <a:pt x="20357" y="13080"/>
                  <a:pt x="20416" y="12602"/>
                  <a:pt x="20486" y="12030"/>
                </a:cubicBezTo>
                <a:cubicBezTo>
                  <a:pt x="20486" y="12397"/>
                  <a:pt x="20486" y="12627"/>
                  <a:pt x="20486" y="12803"/>
                </a:cubicBezTo>
                <a:cubicBezTo>
                  <a:pt x="20531" y="12575"/>
                  <a:pt x="20577" y="12340"/>
                  <a:pt x="20626" y="12087"/>
                </a:cubicBezTo>
                <a:cubicBezTo>
                  <a:pt x="20659" y="12352"/>
                  <a:pt x="20682" y="12542"/>
                  <a:pt x="20715" y="12808"/>
                </a:cubicBezTo>
                <a:cubicBezTo>
                  <a:pt x="20721" y="12535"/>
                  <a:pt x="20724" y="12378"/>
                  <a:pt x="20730" y="12112"/>
                </a:cubicBezTo>
                <a:cubicBezTo>
                  <a:pt x="20803" y="12222"/>
                  <a:pt x="20870" y="12323"/>
                  <a:pt x="20943" y="12432"/>
                </a:cubicBezTo>
                <a:cubicBezTo>
                  <a:pt x="20951" y="12254"/>
                  <a:pt x="20964" y="11958"/>
                  <a:pt x="20978" y="11655"/>
                </a:cubicBezTo>
                <a:cubicBezTo>
                  <a:pt x="20823" y="11655"/>
                  <a:pt x="20687" y="11655"/>
                  <a:pt x="20551" y="11655"/>
                </a:cubicBezTo>
                <a:cubicBezTo>
                  <a:pt x="20567" y="10926"/>
                  <a:pt x="20586" y="10868"/>
                  <a:pt x="20706" y="11117"/>
                </a:cubicBezTo>
                <a:close/>
              </a:path>
            </a:pathLst>
          </a:custGeom>
        </p:spPr>
        <p:txBody>
          <a:bodyPr/>
          <a:lstStyle/>
          <a:p>
            <a:pPr defTabSz="642937">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p>
        </p:txBody>
      </p:sp>
      <p:sp>
        <p:nvSpPr>
          <p:cNvPr id="890" name="Title"/>
          <p:cNvSpPr txBox="1">
            <a:spLocks noGrp="1"/>
          </p:cNvSpPr>
          <p:nvPr>
            <p:ph type="title"/>
          </p:nvPr>
        </p:nvSpPr>
        <p:spPr>
          <a:xfrm>
            <a:off x="9817768" y="1805157"/>
            <a:ext cx="12327388" cy="984569"/>
          </a:xfrm>
          <a:prstGeom prst="rect">
            <a:avLst/>
          </a:prstGeom>
        </p:spPr>
        <p:txBody>
          <a:bodyPr/>
          <a:lstStyle/>
          <a:p>
            <a:r>
              <a:rPr lang="fr-FR" sz="4400" dirty="0" smtClean="0"/>
              <a:t>La france</a:t>
            </a:r>
            <a:endParaRPr sz="4400" dirty="0"/>
          </a:p>
        </p:txBody>
      </p:sp>
      <p:sp>
        <p:nvSpPr>
          <p:cNvPr id="891" name="Shape"/>
          <p:cNvSpPr>
            <a:spLocks noGrp="1"/>
          </p:cNvSpPr>
          <p:nvPr>
            <p:ph type="body" idx="15"/>
          </p:nvPr>
        </p:nvSpPr>
        <p:spPr>
          <a:xfrm>
            <a:off x="8581313" y="7702771"/>
            <a:ext cx="1236455" cy="1178650"/>
          </a:xfrm>
          <a:custGeom>
            <a:avLst/>
            <a:gdLst/>
            <a:ahLst/>
            <a:cxnLst>
              <a:cxn ang="0">
                <a:pos x="wd2" y="hd2"/>
              </a:cxn>
              <a:cxn ang="5400000">
                <a:pos x="wd2" y="hd2"/>
              </a:cxn>
              <a:cxn ang="10800000">
                <a:pos x="wd2" y="hd2"/>
              </a:cxn>
              <a:cxn ang="16200000">
                <a:pos x="wd2" y="hd2"/>
              </a:cxn>
            </a:cxnLst>
            <a:rect l="0" t="0" r="r" b="b"/>
            <a:pathLst>
              <a:path w="21568" h="21583" extrusionOk="0">
                <a:moveTo>
                  <a:pt x="16592" y="2"/>
                </a:moveTo>
                <a:cubicBezTo>
                  <a:pt x="16492" y="-9"/>
                  <a:pt x="16386" y="16"/>
                  <a:pt x="16290" y="57"/>
                </a:cubicBezTo>
                <a:cubicBezTo>
                  <a:pt x="16249" y="74"/>
                  <a:pt x="16225" y="182"/>
                  <a:pt x="16193" y="245"/>
                </a:cubicBezTo>
                <a:cubicBezTo>
                  <a:pt x="16240" y="268"/>
                  <a:pt x="16289" y="302"/>
                  <a:pt x="16336" y="306"/>
                </a:cubicBezTo>
                <a:cubicBezTo>
                  <a:pt x="16441" y="316"/>
                  <a:pt x="16545" y="312"/>
                  <a:pt x="16650" y="312"/>
                </a:cubicBezTo>
                <a:cubicBezTo>
                  <a:pt x="16653" y="348"/>
                  <a:pt x="16656" y="380"/>
                  <a:pt x="16659" y="416"/>
                </a:cubicBezTo>
                <a:cubicBezTo>
                  <a:pt x="16603" y="443"/>
                  <a:pt x="16546" y="497"/>
                  <a:pt x="16491" y="495"/>
                </a:cubicBezTo>
                <a:cubicBezTo>
                  <a:pt x="16260" y="486"/>
                  <a:pt x="16030" y="460"/>
                  <a:pt x="15799" y="440"/>
                </a:cubicBezTo>
                <a:cubicBezTo>
                  <a:pt x="15671" y="429"/>
                  <a:pt x="15542" y="420"/>
                  <a:pt x="15414" y="404"/>
                </a:cubicBezTo>
                <a:cubicBezTo>
                  <a:pt x="15307" y="390"/>
                  <a:pt x="15200" y="344"/>
                  <a:pt x="15095" y="355"/>
                </a:cubicBezTo>
                <a:cubicBezTo>
                  <a:pt x="14983" y="367"/>
                  <a:pt x="14871" y="428"/>
                  <a:pt x="14731" y="477"/>
                </a:cubicBezTo>
                <a:cubicBezTo>
                  <a:pt x="14755" y="314"/>
                  <a:pt x="14770" y="216"/>
                  <a:pt x="14785" y="118"/>
                </a:cubicBezTo>
                <a:cubicBezTo>
                  <a:pt x="14476" y="3"/>
                  <a:pt x="14417" y="373"/>
                  <a:pt x="14295" y="623"/>
                </a:cubicBezTo>
                <a:cubicBezTo>
                  <a:pt x="14133" y="296"/>
                  <a:pt x="13756" y="295"/>
                  <a:pt x="13548" y="550"/>
                </a:cubicBezTo>
                <a:cubicBezTo>
                  <a:pt x="13464" y="495"/>
                  <a:pt x="13378" y="393"/>
                  <a:pt x="13343" y="422"/>
                </a:cubicBezTo>
                <a:cubicBezTo>
                  <a:pt x="13121" y="604"/>
                  <a:pt x="12922" y="745"/>
                  <a:pt x="12643" y="616"/>
                </a:cubicBezTo>
                <a:cubicBezTo>
                  <a:pt x="12449" y="527"/>
                  <a:pt x="12219" y="591"/>
                  <a:pt x="12006" y="586"/>
                </a:cubicBezTo>
                <a:cubicBezTo>
                  <a:pt x="11905" y="584"/>
                  <a:pt x="11803" y="567"/>
                  <a:pt x="11704" y="586"/>
                </a:cubicBezTo>
                <a:cubicBezTo>
                  <a:pt x="11466" y="631"/>
                  <a:pt x="11225" y="671"/>
                  <a:pt x="10991" y="750"/>
                </a:cubicBezTo>
                <a:cubicBezTo>
                  <a:pt x="10704" y="848"/>
                  <a:pt x="10421" y="982"/>
                  <a:pt x="10136" y="1097"/>
                </a:cubicBezTo>
                <a:cubicBezTo>
                  <a:pt x="10040" y="1136"/>
                  <a:pt x="9932" y="1221"/>
                  <a:pt x="9847" y="1188"/>
                </a:cubicBezTo>
                <a:cubicBezTo>
                  <a:pt x="9372" y="1005"/>
                  <a:pt x="8962" y="1257"/>
                  <a:pt x="8548" y="1541"/>
                </a:cubicBezTo>
                <a:cubicBezTo>
                  <a:pt x="8169" y="1799"/>
                  <a:pt x="7784" y="2030"/>
                  <a:pt x="7395" y="2252"/>
                </a:cubicBezTo>
                <a:cubicBezTo>
                  <a:pt x="7186" y="2372"/>
                  <a:pt x="6961" y="2441"/>
                  <a:pt x="6745" y="2538"/>
                </a:cubicBezTo>
                <a:cubicBezTo>
                  <a:pt x="5965" y="2891"/>
                  <a:pt x="5188" y="3250"/>
                  <a:pt x="4406" y="3596"/>
                </a:cubicBezTo>
                <a:cubicBezTo>
                  <a:pt x="4214" y="3682"/>
                  <a:pt x="4011" y="3714"/>
                  <a:pt x="3815" y="3785"/>
                </a:cubicBezTo>
                <a:cubicBezTo>
                  <a:pt x="3506" y="3897"/>
                  <a:pt x="3188" y="3983"/>
                  <a:pt x="2893" y="4150"/>
                </a:cubicBezTo>
                <a:cubicBezTo>
                  <a:pt x="2407" y="4424"/>
                  <a:pt x="1934" y="4749"/>
                  <a:pt x="1459" y="5062"/>
                </a:cubicBezTo>
                <a:cubicBezTo>
                  <a:pt x="1365" y="5124"/>
                  <a:pt x="1283" y="5228"/>
                  <a:pt x="1195" y="5311"/>
                </a:cubicBezTo>
                <a:cubicBezTo>
                  <a:pt x="1210" y="5357"/>
                  <a:pt x="1226" y="5400"/>
                  <a:pt x="1242" y="5445"/>
                </a:cubicBezTo>
                <a:cubicBezTo>
                  <a:pt x="1678" y="5255"/>
                  <a:pt x="2113" y="5064"/>
                  <a:pt x="2549" y="4874"/>
                </a:cubicBezTo>
                <a:cubicBezTo>
                  <a:pt x="2555" y="4900"/>
                  <a:pt x="2564" y="4927"/>
                  <a:pt x="2570" y="4953"/>
                </a:cubicBezTo>
                <a:cubicBezTo>
                  <a:pt x="2474" y="5018"/>
                  <a:pt x="2378" y="5106"/>
                  <a:pt x="2277" y="5147"/>
                </a:cubicBezTo>
                <a:cubicBezTo>
                  <a:pt x="1845" y="5322"/>
                  <a:pt x="1413" y="5491"/>
                  <a:pt x="977" y="5646"/>
                </a:cubicBezTo>
                <a:cubicBezTo>
                  <a:pt x="734" y="5732"/>
                  <a:pt x="576" y="5952"/>
                  <a:pt x="592" y="6193"/>
                </a:cubicBezTo>
                <a:cubicBezTo>
                  <a:pt x="732" y="6230"/>
                  <a:pt x="865" y="6268"/>
                  <a:pt x="998" y="6303"/>
                </a:cubicBezTo>
                <a:cubicBezTo>
                  <a:pt x="1000" y="6332"/>
                  <a:pt x="1005" y="6358"/>
                  <a:pt x="1007" y="6388"/>
                </a:cubicBezTo>
                <a:cubicBezTo>
                  <a:pt x="761" y="6533"/>
                  <a:pt x="419" y="6398"/>
                  <a:pt x="286" y="6868"/>
                </a:cubicBezTo>
                <a:cubicBezTo>
                  <a:pt x="456" y="7047"/>
                  <a:pt x="436" y="7105"/>
                  <a:pt x="80" y="7428"/>
                </a:cubicBezTo>
                <a:cubicBezTo>
                  <a:pt x="296" y="7412"/>
                  <a:pt x="480" y="7400"/>
                  <a:pt x="688" y="7385"/>
                </a:cubicBezTo>
                <a:cubicBezTo>
                  <a:pt x="494" y="7693"/>
                  <a:pt x="126" y="7500"/>
                  <a:pt x="1" y="8006"/>
                </a:cubicBezTo>
                <a:cubicBezTo>
                  <a:pt x="97" y="7971"/>
                  <a:pt x="165" y="7951"/>
                  <a:pt x="231" y="7927"/>
                </a:cubicBezTo>
                <a:cubicBezTo>
                  <a:pt x="351" y="7884"/>
                  <a:pt x="467" y="7835"/>
                  <a:pt x="588" y="7799"/>
                </a:cubicBezTo>
                <a:cubicBezTo>
                  <a:pt x="876" y="7712"/>
                  <a:pt x="1166" y="7633"/>
                  <a:pt x="1455" y="7549"/>
                </a:cubicBezTo>
                <a:cubicBezTo>
                  <a:pt x="1584" y="7512"/>
                  <a:pt x="1711" y="7468"/>
                  <a:pt x="1841" y="7440"/>
                </a:cubicBezTo>
                <a:cubicBezTo>
                  <a:pt x="1848" y="7439"/>
                  <a:pt x="1869" y="7544"/>
                  <a:pt x="1879" y="7586"/>
                </a:cubicBezTo>
                <a:cubicBezTo>
                  <a:pt x="2276" y="7512"/>
                  <a:pt x="2605" y="6999"/>
                  <a:pt x="3094" y="7282"/>
                </a:cubicBezTo>
                <a:cubicBezTo>
                  <a:pt x="2357" y="7676"/>
                  <a:pt x="1648" y="8053"/>
                  <a:pt x="940" y="8431"/>
                </a:cubicBezTo>
                <a:cubicBezTo>
                  <a:pt x="940" y="8442"/>
                  <a:pt x="939" y="8451"/>
                  <a:pt x="940" y="8462"/>
                </a:cubicBezTo>
                <a:cubicBezTo>
                  <a:pt x="1094" y="8433"/>
                  <a:pt x="1250" y="8404"/>
                  <a:pt x="1363" y="8383"/>
                </a:cubicBezTo>
                <a:cubicBezTo>
                  <a:pt x="1256" y="8490"/>
                  <a:pt x="1135" y="8615"/>
                  <a:pt x="1015" y="8735"/>
                </a:cubicBezTo>
                <a:cubicBezTo>
                  <a:pt x="954" y="8716"/>
                  <a:pt x="892" y="8700"/>
                  <a:pt x="831" y="8650"/>
                </a:cubicBezTo>
                <a:cubicBezTo>
                  <a:pt x="798" y="8624"/>
                  <a:pt x="714" y="8642"/>
                  <a:pt x="697" y="8681"/>
                </a:cubicBezTo>
                <a:cubicBezTo>
                  <a:pt x="672" y="8735"/>
                  <a:pt x="668" y="8838"/>
                  <a:pt x="688" y="8900"/>
                </a:cubicBezTo>
                <a:cubicBezTo>
                  <a:pt x="746" y="9078"/>
                  <a:pt x="843" y="9181"/>
                  <a:pt x="965" y="9228"/>
                </a:cubicBezTo>
                <a:cubicBezTo>
                  <a:pt x="968" y="9255"/>
                  <a:pt x="970" y="9280"/>
                  <a:pt x="973" y="9307"/>
                </a:cubicBezTo>
                <a:cubicBezTo>
                  <a:pt x="1019" y="9300"/>
                  <a:pt x="1065" y="9290"/>
                  <a:pt x="1112" y="9283"/>
                </a:cubicBezTo>
                <a:cubicBezTo>
                  <a:pt x="1199" y="9290"/>
                  <a:pt x="1248" y="9346"/>
                  <a:pt x="1271" y="9435"/>
                </a:cubicBezTo>
                <a:cubicBezTo>
                  <a:pt x="1187" y="9483"/>
                  <a:pt x="1103" y="9533"/>
                  <a:pt x="1019" y="9581"/>
                </a:cubicBezTo>
                <a:cubicBezTo>
                  <a:pt x="1013" y="9579"/>
                  <a:pt x="1005" y="9577"/>
                  <a:pt x="998" y="9575"/>
                </a:cubicBezTo>
                <a:cubicBezTo>
                  <a:pt x="988" y="9593"/>
                  <a:pt x="985" y="9598"/>
                  <a:pt x="982" y="9605"/>
                </a:cubicBezTo>
                <a:cubicBezTo>
                  <a:pt x="959" y="9618"/>
                  <a:pt x="937" y="9629"/>
                  <a:pt x="915" y="9642"/>
                </a:cubicBezTo>
                <a:cubicBezTo>
                  <a:pt x="936" y="9679"/>
                  <a:pt x="951" y="9702"/>
                  <a:pt x="969" y="9733"/>
                </a:cubicBezTo>
                <a:cubicBezTo>
                  <a:pt x="965" y="9808"/>
                  <a:pt x="965" y="9884"/>
                  <a:pt x="977" y="9958"/>
                </a:cubicBezTo>
                <a:cubicBezTo>
                  <a:pt x="923" y="9986"/>
                  <a:pt x="870" y="10011"/>
                  <a:pt x="797" y="10049"/>
                </a:cubicBezTo>
                <a:cubicBezTo>
                  <a:pt x="885" y="10163"/>
                  <a:pt x="962" y="10247"/>
                  <a:pt x="1040" y="10353"/>
                </a:cubicBezTo>
                <a:cubicBezTo>
                  <a:pt x="1054" y="10486"/>
                  <a:pt x="1053" y="10627"/>
                  <a:pt x="994" y="10779"/>
                </a:cubicBezTo>
                <a:cubicBezTo>
                  <a:pt x="905" y="11008"/>
                  <a:pt x="1293" y="11361"/>
                  <a:pt x="1501" y="11223"/>
                </a:cubicBezTo>
                <a:cubicBezTo>
                  <a:pt x="1665" y="11114"/>
                  <a:pt x="1667" y="11257"/>
                  <a:pt x="1686" y="11332"/>
                </a:cubicBezTo>
                <a:cubicBezTo>
                  <a:pt x="1608" y="11492"/>
                  <a:pt x="1549" y="11607"/>
                  <a:pt x="1506" y="11697"/>
                </a:cubicBezTo>
                <a:cubicBezTo>
                  <a:pt x="1433" y="11715"/>
                  <a:pt x="1324" y="11707"/>
                  <a:pt x="1313" y="11752"/>
                </a:cubicBezTo>
                <a:cubicBezTo>
                  <a:pt x="1286" y="11858"/>
                  <a:pt x="1275" y="12017"/>
                  <a:pt x="1313" y="12105"/>
                </a:cubicBezTo>
                <a:cubicBezTo>
                  <a:pt x="1399" y="12302"/>
                  <a:pt x="1518" y="12471"/>
                  <a:pt x="1610" y="12628"/>
                </a:cubicBezTo>
                <a:cubicBezTo>
                  <a:pt x="1317" y="12641"/>
                  <a:pt x="1130" y="12818"/>
                  <a:pt x="1091" y="13102"/>
                </a:cubicBezTo>
                <a:cubicBezTo>
                  <a:pt x="999" y="13173"/>
                  <a:pt x="898" y="13254"/>
                  <a:pt x="856" y="13376"/>
                </a:cubicBezTo>
                <a:cubicBezTo>
                  <a:pt x="727" y="13753"/>
                  <a:pt x="983" y="13793"/>
                  <a:pt x="1124" y="13941"/>
                </a:cubicBezTo>
                <a:cubicBezTo>
                  <a:pt x="1049" y="13959"/>
                  <a:pt x="986" y="13957"/>
                  <a:pt x="923" y="13953"/>
                </a:cubicBezTo>
                <a:cubicBezTo>
                  <a:pt x="727" y="13943"/>
                  <a:pt x="660" y="14071"/>
                  <a:pt x="751" y="14312"/>
                </a:cubicBezTo>
                <a:cubicBezTo>
                  <a:pt x="791" y="14419"/>
                  <a:pt x="850" y="14525"/>
                  <a:pt x="919" y="14592"/>
                </a:cubicBezTo>
                <a:cubicBezTo>
                  <a:pt x="1129" y="14798"/>
                  <a:pt x="1134" y="14791"/>
                  <a:pt x="936" y="15103"/>
                </a:cubicBezTo>
                <a:cubicBezTo>
                  <a:pt x="1078" y="15261"/>
                  <a:pt x="1202" y="15462"/>
                  <a:pt x="1359" y="15559"/>
                </a:cubicBezTo>
                <a:cubicBezTo>
                  <a:pt x="1520" y="15659"/>
                  <a:pt x="1712" y="15651"/>
                  <a:pt x="1887" y="15711"/>
                </a:cubicBezTo>
                <a:cubicBezTo>
                  <a:pt x="1946" y="15731"/>
                  <a:pt x="2021" y="15806"/>
                  <a:pt x="2038" y="15881"/>
                </a:cubicBezTo>
                <a:cubicBezTo>
                  <a:pt x="2056" y="15961"/>
                  <a:pt x="2015" y="16067"/>
                  <a:pt x="1992" y="16210"/>
                </a:cubicBezTo>
                <a:cubicBezTo>
                  <a:pt x="1826" y="15931"/>
                  <a:pt x="1771" y="15873"/>
                  <a:pt x="1610" y="16015"/>
                </a:cubicBezTo>
                <a:cubicBezTo>
                  <a:pt x="1335" y="16260"/>
                  <a:pt x="977" y="16418"/>
                  <a:pt x="927" y="17019"/>
                </a:cubicBezTo>
                <a:cubicBezTo>
                  <a:pt x="683" y="17155"/>
                  <a:pt x="331" y="17611"/>
                  <a:pt x="219" y="17955"/>
                </a:cubicBezTo>
                <a:cubicBezTo>
                  <a:pt x="200" y="18012"/>
                  <a:pt x="173" y="18090"/>
                  <a:pt x="185" y="18138"/>
                </a:cubicBezTo>
                <a:cubicBezTo>
                  <a:pt x="250" y="18389"/>
                  <a:pt x="165" y="18556"/>
                  <a:pt x="59" y="18734"/>
                </a:cubicBezTo>
                <a:cubicBezTo>
                  <a:pt x="15" y="18809"/>
                  <a:pt x="-16" y="18968"/>
                  <a:pt x="9" y="19044"/>
                </a:cubicBezTo>
                <a:cubicBezTo>
                  <a:pt x="30" y="19107"/>
                  <a:pt x="142" y="19104"/>
                  <a:pt x="215" y="19129"/>
                </a:cubicBezTo>
                <a:cubicBezTo>
                  <a:pt x="239" y="19137"/>
                  <a:pt x="265" y="19138"/>
                  <a:pt x="311" y="19141"/>
                </a:cubicBezTo>
                <a:cubicBezTo>
                  <a:pt x="234" y="19360"/>
                  <a:pt x="171" y="19546"/>
                  <a:pt x="85" y="19792"/>
                </a:cubicBezTo>
                <a:cubicBezTo>
                  <a:pt x="309" y="19878"/>
                  <a:pt x="538" y="19949"/>
                  <a:pt x="759" y="20053"/>
                </a:cubicBezTo>
                <a:cubicBezTo>
                  <a:pt x="1272" y="20294"/>
                  <a:pt x="1775" y="20566"/>
                  <a:pt x="2289" y="20795"/>
                </a:cubicBezTo>
                <a:cubicBezTo>
                  <a:pt x="2523" y="20900"/>
                  <a:pt x="2793" y="21055"/>
                  <a:pt x="3010" y="20978"/>
                </a:cubicBezTo>
                <a:cubicBezTo>
                  <a:pt x="3330" y="20864"/>
                  <a:pt x="3591" y="20988"/>
                  <a:pt x="3845" y="21166"/>
                </a:cubicBezTo>
                <a:cubicBezTo>
                  <a:pt x="4208" y="21421"/>
                  <a:pt x="4587" y="21536"/>
                  <a:pt x="4981" y="21580"/>
                </a:cubicBezTo>
                <a:cubicBezTo>
                  <a:pt x="5080" y="21591"/>
                  <a:pt x="5187" y="21566"/>
                  <a:pt x="5282" y="21525"/>
                </a:cubicBezTo>
                <a:cubicBezTo>
                  <a:pt x="5323" y="21508"/>
                  <a:pt x="5343" y="21406"/>
                  <a:pt x="5375" y="21343"/>
                </a:cubicBezTo>
                <a:cubicBezTo>
                  <a:pt x="5328" y="21320"/>
                  <a:pt x="5284" y="21280"/>
                  <a:pt x="5236" y="21276"/>
                </a:cubicBezTo>
                <a:cubicBezTo>
                  <a:pt x="5131" y="21266"/>
                  <a:pt x="5023" y="21276"/>
                  <a:pt x="4918" y="21276"/>
                </a:cubicBezTo>
                <a:cubicBezTo>
                  <a:pt x="4915" y="21240"/>
                  <a:pt x="4912" y="21202"/>
                  <a:pt x="4909" y="21166"/>
                </a:cubicBezTo>
                <a:cubicBezTo>
                  <a:pt x="4965" y="21139"/>
                  <a:pt x="5022" y="21085"/>
                  <a:pt x="5077" y="21087"/>
                </a:cubicBezTo>
                <a:cubicBezTo>
                  <a:pt x="5308" y="21096"/>
                  <a:pt x="5538" y="21122"/>
                  <a:pt x="5769" y="21142"/>
                </a:cubicBezTo>
                <a:cubicBezTo>
                  <a:pt x="5897" y="21153"/>
                  <a:pt x="6026" y="21168"/>
                  <a:pt x="6154" y="21184"/>
                </a:cubicBezTo>
                <a:cubicBezTo>
                  <a:pt x="6261" y="21198"/>
                  <a:pt x="6368" y="21238"/>
                  <a:pt x="6473" y="21227"/>
                </a:cubicBezTo>
                <a:cubicBezTo>
                  <a:pt x="6585" y="21215"/>
                  <a:pt x="6697" y="21154"/>
                  <a:pt x="6837" y="21105"/>
                </a:cubicBezTo>
                <a:cubicBezTo>
                  <a:pt x="6813" y="21268"/>
                  <a:pt x="6798" y="21372"/>
                  <a:pt x="6783" y="21470"/>
                </a:cubicBezTo>
                <a:cubicBezTo>
                  <a:pt x="7092" y="21585"/>
                  <a:pt x="7156" y="21209"/>
                  <a:pt x="7278" y="20959"/>
                </a:cubicBezTo>
                <a:cubicBezTo>
                  <a:pt x="7439" y="21286"/>
                  <a:pt x="7812" y="21293"/>
                  <a:pt x="8020" y="21039"/>
                </a:cubicBezTo>
                <a:cubicBezTo>
                  <a:pt x="8104" y="21093"/>
                  <a:pt x="8190" y="21189"/>
                  <a:pt x="8225" y="21160"/>
                </a:cubicBezTo>
                <a:cubicBezTo>
                  <a:pt x="8447" y="20978"/>
                  <a:pt x="8651" y="20837"/>
                  <a:pt x="8929" y="20966"/>
                </a:cubicBezTo>
                <a:cubicBezTo>
                  <a:pt x="9124" y="21055"/>
                  <a:pt x="9349" y="20997"/>
                  <a:pt x="9562" y="21002"/>
                </a:cubicBezTo>
                <a:cubicBezTo>
                  <a:pt x="9663" y="21004"/>
                  <a:pt x="9769" y="21021"/>
                  <a:pt x="9868" y="21002"/>
                </a:cubicBezTo>
                <a:cubicBezTo>
                  <a:pt x="10107" y="20957"/>
                  <a:pt x="10343" y="20911"/>
                  <a:pt x="10577" y="20832"/>
                </a:cubicBezTo>
                <a:cubicBezTo>
                  <a:pt x="10864" y="20734"/>
                  <a:pt x="11147" y="20600"/>
                  <a:pt x="11432" y="20485"/>
                </a:cubicBezTo>
                <a:cubicBezTo>
                  <a:pt x="11528" y="20446"/>
                  <a:pt x="11636" y="20361"/>
                  <a:pt x="11721" y="20394"/>
                </a:cubicBezTo>
                <a:cubicBezTo>
                  <a:pt x="12196" y="20577"/>
                  <a:pt x="12606" y="20331"/>
                  <a:pt x="13020" y="20047"/>
                </a:cubicBezTo>
                <a:cubicBezTo>
                  <a:pt x="13399" y="19789"/>
                  <a:pt x="13788" y="19552"/>
                  <a:pt x="14177" y="19330"/>
                </a:cubicBezTo>
                <a:cubicBezTo>
                  <a:pt x="14386" y="19210"/>
                  <a:pt x="14607" y="19147"/>
                  <a:pt x="14823" y="19050"/>
                </a:cubicBezTo>
                <a:cubicBezTo>
                  <a:pt x="15603" y="18697"/>
                  <a:pt x="16380" y="18332"/>
                  <a:pt x="17162" y="17986"/>
                </a:cubicBezTo>
                <a:cubicBezTo>
                  <a:pt x="17354" y="17900"/>
                  <a:pt x="17561" y="17868"/>
                  <a:pt x="17757" y="17797"/>
                </a:cubicBezTo>
                <a:cubicBezTo>
                  <a:pt x="18066" y="17685"/>
                  <a:pt x="18380" y="17605"/>
                  <a:pt x="18675" y="17438"/>
                </a:cubicBezTo>
                <a:cubicBezTo>
                  <a:pt x="19161" y="17164"/>
                  <a:pt x="19634" y="16833"/>
                  <a:pt x="20109" y="16520"/>
                </a:cubicBezTo>
                <a:cubicBezTo>
                  <a:pt x="20203" y="16458"/>
                  <a:pt x="20285" y="16360"/>
                  <a:pt x="20373" y="16277"/>
                </a:cubicBezTo>
                <a:cubicBezTo>
                  <a:pt x="20358" y="16231"/>
                  <a:pt x="20342" y="16182"/>
                  <a:pt x="20326" y="16137"/>
                </a:cubicBezTo>
                <a:cubicBezTo>
                  <a:pt x="19890" y="16327"/>
                  <a:pt x="19455" y="16518"/>
                  <a:pt x="19019" y="16708"/>
                </a:cubicBezTo>
                <a:cubicBezTo>
                  <a:pt x="19013" y="16682"/>
                  <a:pt x="19008" y="16655"/>
                  <a:pt x="19002" y="16629"/>
                </a:cubicBezTo>
                <a:cubicBezTo>
                  <a:pt x="19099" y="16564"/>
                  <a:pt x="19190" y="16482"/>
                  <a:pt x="19291" y="16441"/>
                </a:cubicBezTo>
                <a:cubicBezTo>
                  <a:pt x="19723" y="16266"/>
                  <a:pt x="20155" y="16097"/>
                  <a:pt x="20591" y="15942"/>
                </a:cubicBezTo>
                <a:cubicBezTo>
                  <a:pt x="20834" y="15856"/>
                  <a:pt x="20992" y="15630"/>
                  <a:pt x="20976" y="15389"/>
                </a:cubicBezTo>
                <a:cubicBezTo>
                  <a:pt x="20836" y="15352"/>
                  <a:pt x="20703" y="15320"/>
                  <a:pt x="20570" y="15285"/>
                </a:cubicBezTo>
                <a:cubicBezTo>
                  <a:pt x="20568" y="15256"/>
                  <a:pt x="20567" y="15224"/>
                  <a:pt x="20565" y="15194"/>
                </a:cubicBezTo>
                <a:cubicBezTo>
                  <a:pt x="20811" y="15049"/>
                  <a:pt x="21153" y="15184"/>
                  <a:pt x="21286" y="14714"/>
                </a:cubicBezTo>
                <a:cubicBezTo>
                  <a:pt x="21116" y="14535"/>
                  <a:pt x="21136" y="14477"/>
                  <a:pt x="21492" y="14154"/>
                </a:cubicBezTo>
                <a:cubicBezTo>
                  <a:pt x="21276" y="14170"/>
                  <a:pt x="21088" y="14182"/>
                  <a:pt x="20880" y="14197"/>
                </a:cubicBezTo>
                <a:cubicBezTo>
                  <a:pt x="21074" y="13889"/>
                  <a:pt x="21442" y="14082"/>
                  <a:pt x="21567" y="13576"/>
                </a:cubicBezTo>
                <a:cubicBezTo>
                  <a:pt x="21471" y="13611"/>
                  <a:pt x="21408" y="13637"/>
                  <a:pt x="21341" y="13662"/>
                </a:cubicBezTo>
                <a:cubicBezTo>
                  <a:pt x="21222" y="13704"/>
                  <a:pt x="21101" y="13753"/>
                  <a:pt x="20980" y="13789"/>
                </a:cubicBezTo>
                <a:cubicBezTo>
                  <a:pt x="20692" y="13876"/>
                  <a:pt x="20402" y="13955"/>
                  <a:pt x="20113" y="14039"/>
                </a:cubicBezTo>
                <a:cubicBezTo>
                  <a:pt x="19984" y="14076"/>
                  <a:pt x="19857" y="14114"/>
                  <a:pt x="19727" y="14142"/>
                </a:cubicBezTo>
                <a:cubicBezTo>
                  <a:pt x="19720" y="14143"/>
                  <a:pt x="19703" y="14038"/>
                  <a:pt x="19694" y="13996"/>
                </a:cubicBezTo>
                <a:cubicBezTo>
                  <a:pt x="19297" y="14070"/>
                  <a:pt x="18968" y="14583"/>
                  <a:pt x="18478" y="14300"/>
                </a:cubicBezTo>
                <a:cubicBezTo>
                  <a:pt x="19215" y="13906"/>
                  <a:pt x="19920" y="13529"/>
                  <a:pt x="20628" y="13151"/>
                </a:cubicBezTo>
                <a:cubicBezTo>
                  <a:pt x="20628" y="13140"/>
                  <a:pt x="20629" y="13131"/>
                  <a:pt x="20628" y="13120"/>
                </a:cubicBezTo>
                <a:cubicBezTo>
                  <a:pt x="20474" y="13149"/>
                  <a:pt x="20318" y="13178"/>
                  <a:pt x="20205" y="13199"/>
                </a:cubicBezTo>
                <a:cubicBezTo>
                  <a:pt x="20312" y="13092"/>
                  <a:pt x="20437" y="12973"/>
                  <a:pt x="20557" y="12853"/>
                </a:cubicBezTo>
                <a:cubicBezTo>
                  <a:pt x="20618" y="12872"/>
                  <a:pt x="20680" y="12888"/>
                  <a:pt x="20741" y="12938"/>
                </a:cubicBezTo>
                <a:cubicBezTo>
                  <a:pt x="20774" y="12964"/>
                  <a:pt x="20854" y="12946"/>
                  <a:pt x="20871" y="12907"/>
                </a:cubicBezTo>
                <a:cubicBezTo>
                  <a:pt x="20896" y="12853"/>
                  <a:pt x="20900" y="12744"/>
                  <a:pt x="20880" y="12682"/>
                </a:cubicBezTo>
                <a:cubicBezTo>
                  <a:pt x="20822" y="12503"/>
                  <a:pt x="20725" y="12406"/>
                  <a:pt x="20603" y="12360"/>
                </a:cubicBezTo>
                <a:cubicBezTo>
                  <a:pt x="20600" y="12332"/>
                  <a:pt x="20598" y="12303"/>
                  <a:pt x="20595" y="12275"/>
                </a:cubicBezTo>
                <a:cubicBezTo>
                  <a:pt x="20549" y="12282"/>
                  <a:pt x="20503" y="12292"/>
                  <a:pt x="20456" y="12299"/>
                </a:cubicBezTo>
                <a:cubicBezTo>
                  <a:pt x="20369" y="12292"/>
                  <a:pt x="20320" y="12237"/>
                  <a:pt x="20297" y="12147"/>
                </a:cubicBezTo>
                <a:cubicBezTo>
                  <a:pt x="20381" y="12099"/>
                  <a:pt x="20465" y="12049"/>
                  <a:pt x="20549" y="12001"/>
                </a:cubicBezTo>
                <a:cubicBezTo>
                  <a:pt x="20555" y="12003"/>
                  <a:pt x="20563" y="12005"/>
                  <a:pt x="20570" y="12007"/>
                </a:cubicBezTo>
                <a:cubicBezTo>
                  <a:pt x="20580" y="11989"/>
                  <a:pt x="20583" y="11984"/>
                  <a:pt x="20586" y="11977"/>
                </a:cubicBezTo>
                <a:cubicBezTo>
                  <a:pt x="20609" y="11964"/>
                  <a:pt x="20631" y="11953"/>
                  <a:pt x="20653" y="11940"/>
                </a:cubicBezTo>
                <a:cubicBezTo>
                  <a:pt x="20631" y="11902"/>
                  <a:pt x="20617" y="11880"/>
                  <a:pt x="20599" y="11849"/>
                </a:cubicBezTo>
                <a:cubicBezTo>
                  <a:pt x="20603" y="11776"/>
                  <a:pt x="20606" y="11702"/>
                  <a:pt x="20595" y="11630"/>
                </a:cubicBezTo>
                <a:cubicBezTo>
                  <a:pt x="20649" y="11602"/>
                  <a:pt x="20699" y="11571"/>
                  <a:pt x="20771" y="11533"/>
                </a:cubicBezTo>
                <a:cubicBezTo>
                  <a:pt x="20683" y="11419"/>
                  <a:pt x="20610" y="11334"/>
                  <a:pt x="20532" y="11229"/>
                </a:cubicBezTo>
                <a:cubicBezTo>
                  <a:pt x="20518" y="11097"/>
                  <a:pt x="20519" y="10960"/>
                  <a:pt x="20578" y="10809"/>
                </a:cubicBezTo>
                <a:cubicBezTo>
                  <a:pt x="20667" y="10580"/>
                  <a:pt x="20275" y="10221"/>
                  <a:pt x="20067" y="10359"/>
                </a:cubicBezTo>
                <a:cubicBezTo>
                  <a:pt x="19903" y="10468"/>
                  <a:pt x="19905" y="10325"/>
                  <a:pt x="19886" y="10250"/>
                </a:cubicBezTo>
                <a:cubicBezTo>
                  <a:pt x="19964" y="10090"/>
                  <a:pt x="20019" y="9981"/>
                  <a:pt x="20062" y="9891"/>
                </a:cubicBezTo>
                <a:cubicBezTo>
                  <a:pt x="20135" y="9873"/>
                  <a:pt x="20248" y="9882"/>
                  <a:pt x="20259" y="9836"/>
                </a:cubicBezTo>
                <a:cubicBezTo>
                  <a:pt x="20287" y="9730"/>
                  <a:pt x="20293" y="9571"/>
                  <a:pt x="20255" y="9483"/>
                </a:cubicBezTo>
                <a:cubicBezTo>
                  <a:pt x="20169" y="9286"/>
                  <a:pt x="20050" y="9117"/>
                  <a:pt x="19958" y="8960"/>
                </a:cubicBezTo>
                <a:cubicBezTo>
                  <a:pt x="20251" y="8947"/>
                  <a:pt x="20442" y="8764"/>
                  <a:pt x="20482" y="8480"/>
                </a:cubicBezTo>
                <a:cubicBezTo>
                  <a:pt x="20573" y="8409"/>
                  <a:pt x="20670" y="8334"/>
                  <a:pt x="20712" y="8212"/>
                </a:cubicBezTo>
                <a:cubicBezTo>
                  <a:pt x="20841" y="7835"/>
                  <a:pt x="20585" y="7789"/>
                  <a:pt x="20444" y="7641"/>
                </a:cubicBezTo>
                <a:cubicBezTo>
                  <a:pt x="20519" y="7623"/>
                  <a:pt x="20582" y="7631"/>
                  <a:pt x="20645" y="7635"/>
                </a:cubicBezTo>
                <a:cubicBezTo>
                  <a:pt x="20841" y="7645"/>
                  <a:pt x="20908" y="7511"/>
                  <a:pt x="20817" y="7270"/>
                </a:cubicBezTo>
                <a:cubicBezTo>
                  <a:pt x="20777" y="7163"/>
                  <a:pt x="20718" y="7057"/>
                  <a:pt x="20649" y="6990"/>
                </a:cubicBezTo>
                <a:cubicBezTo>
                  <a:pt x="20439" y="6784"/>
                  <a:pt x="20438" y="6791"/>
                  <a:pt x="20637" y="6479"/>
                </a:cubicBezTo>
                <a:cubicBezTo>
                  <a:pt x="20494" y="6321"/>
                  <a:pt x="20366" y="6120"/>
                  <a:pt x="20209" y="6023"/>
                </a:cubicBezTo>
                <a:cubicBezTo>
                  <a:pt x="20048" y="5923"/>
                  <a:pt x="19856" y="5937"/>
                  <a:pt x="19681" y="5877"/>
                </a:cubicBezTo>
                <a:cubicBezTo>
                  <a:pt x="19622" y="5857"/>
                  <a:pt x="19547" y="5782"/>
                  <a:pt x="19530" y="5707"/>
                </a:cubicBezTo>
                <a:cubicBezTo>
                  <a:pt x="19512" y="5627"/>
                  <a:pt x="19553" y="5515"/>
                  <a:pt x="19576" y="5372"/>
                </a:cubicBezTo>
                <a:cubicBezTo>
                  <a:pt x="19742" y="5651"/>
                  <a:pt x="19801" y="5709"/>
                  <a:pt x="19962" y="5567"/>
                </a:cubicBezTo>
                <a:cubicBezTo>
                  <a:pt x="20237" y="5322"/>
                  <a:pt x="20591" y="5164"/>
                  <a:pt x="20641" y="4563"/>
                </a:cubicBezTo>
                <a:cubicBezTo>
                  <a:pt x="20885" y="4427"/>
                  <a:pt x="21237" y="3971"/>
                  <a:pt x="21349" y="3627"/>
                </a:cubicBezTo>
                <a:cubicBezTo>
                  <a:pt x="21368" y="3570"/>
                  <a:pt x="21395" y="3492"/>
                  <a:pt x="21383" y="3444"/>
                </a:cubicBezTo>
                <a:cubicBezTo>
                  <a:pt x="21318" y="3193"/>
                  <a:pt x="21403" y="3033"/>
                  <a:pt x="21509" y="2854"/>
                </a:cubicBezTo>
                <a:cubicBezTo>
                  <a:pt x="21553" y="2779"/>
                  <a:pt x="21584" y="2621"/>
                  <a:pt x="21559" y="2544"/>
                </a:cubicBezTo>
                <a:cubicBezTo>
                  <a:pt x="21538" y="2481"/>
                  <a:pt x="21426" y="2478"/>
                  <a:pt x="21353" y="2453"/>
                </a:cubicBezTo>
                <a:cubicBezTo>
                  <a:pt x="21329" y="2445"/>
                  <a:pt x="21303" y="2450"/>
                  <a:pt x="21257" y="2447"/>
                </a:cubicBezTo>
                <a:cubicBezTo>
                  <a:pt x="21334" y="2228"/>
                  <a:pt x="21402" y="2042"/>
                  <a:pt x="21488" y="1796"/>
                </a:cubicBezTo>
                <a:cubicBezTo>
                  <a:pt x="21263" y="1710"/>
                  <a:pt x="21034" y="1633"/>
                  <a:pt x="20813" y="1529"/>
                </a:cubicBezTo>
                <a:cubicBezTo>
                  <a:pt x="20301" y="1288"/>
                  <a:pt x="19793" y="1016"/>
                  <a:pt x="19279" y="787"/>
                </a:cubicBezTo>
                <a:cubicBezTo>
                  <a:pt x="19045" y="682"/>
                  <a:pt x="18779" y="533"/>
                  <a:pt x="18562" y="610"/>
                </a:cubicBezTo>
                <a:cubicBezTo>
                  <a:pt x="18242" y="724"/>
                  <a:pt x="17977" y="600"/>
                  <a:pt x="17723" y="422"/>
                </a:cubicBezTo>
                <a:cubicBezTo>
                  <a:pt x="17360" y="167"/>
                  <a:pt x="16986" y="46"/>
                  <a:pt x="16592" y="2"/>
                </a:cubicBezTo>
                <a:close/>
              </a:path>
            </a:pathLst>
          </a:custGeom>
        </p:spPr>
        <p:txBody>
          <a:bodyPr/>
          <a:lstStyle/>
          <a:p>
            <a:pPr defTabSz="642937">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p>
        </p:txBody>
      </p:sp>
      <p:sp>
        <p:nvSpPr>
          <p:cNvPr id="892" name="Venenatis Euismod Purus"/>
          <p:cNvSpPr txBox="1">
            <a:spLocks noGrp="1"/>
          </p:cNvSpPr>
          <p:nvPr>
            <p:ph type="body" idx="16"/>
          </p:nvPr>
        </p:nvSpPr>
        <p:spPr>
          <a:xfrm>
            <a:off x="11045096" y="7381523"/>
            <a:ext cx="6317342" cy="2129691"/>
          </a:xfrm>
          <a:prstGeom prst="rect">
            <a:avLst/>
          </a:prstGeom>
        </p:spPr>
        <p:txBody>
          <a:bodyPr/>
          <a:lstStyle/>
          <a:p>
            <a:pPr>
              <a:lnSpc>
                <a:spcPct val="80000"/>
              </a:lnSpc>
            </a:pPr>
            <a:r>
              <a:rPr lang="fr-FR" sz="6000" dirty="0" smtClean="0"/>
              <a:t>La france</a:t>
            </a:r>
          </a:p>
          <a:p>
            <a:pPr>
              <a:lnSpc>
                <a:spcPct val="80000"/>
              </a:lnSpc>
            </a:pPr>
            <a:r>
              <a:rPr lang="fr-FR" sz="2800" dirty="0" smtClean="0"/>
              <a:t>(Europe </a:t>
            </a:r>
            <a:r>
              <a:rPr lang="fr-FR" sz="2800" dirty="0" smtClean="0"/>
              <a:t>des </a:t>
            </a:r>
            <a:r>
              <a:rPr lang="fr-FR" sz="2800" dirty="0" smtClean="0"/>
              <a:t>synthèses et de l’approfondissement)</a:t>
            </a:r>
            <a:endParaRPr sz="2800" dirty="0"/>
          </a:p>
        </p:txBody>
      </p:sp>
      <p:sp>
        <p:nvSpPr>
          <p:cNvPr id="894" name="Rectangle"/>
          <p:cNvSpPr>
            <a:spLocks noGrp="1"/>
          </p:cNvSpPr>
          <p:nvPr>
            <p:ph type="body" idx="17"/>
          </p:nvPr>
        </p:nvSpPr>
        <p:spPr>
          <a:prstGeom prst="rect">
            <a:avLst/>
          </a:prstGeom>
        </p:spPr>
        <p:txBody>
          <a:bodyPr/>
          <a:lstStyle/>
          <a:p>
            <a:pPr>
              <a:defRPr sz="5800">
                <a:latin typeface="Gill Sans"/>
                <a:ea typeface="Gill Sans"/>
                <a:cs typeface="Gill Sans"/>
                <a:sym typeface="Gill Sans"/>
              </a:defRPr>
            </a:pPr>
            <a:endParaRPr dirty="0"/>
          </a:p>
        </p:txBody>
      </p:sp>
      <p:sp>
        <p:nvSpPr>
          <p:cNvPr id="895" name="Line"/>
          <p:cNvSpPr>
            <a:spLocks noGrp="1"/>
          </p:cNvSpPr>
          <p:nvPr>
            <p:ph type="body" idx="18"/>
          </p:nvPr>
        </p:nvSpPr>
        <p:spPr>
          <a:xfrm>
            <a:off x="12191999" y="12260426"/>
            <a:ext cx="1" cy="371869"/>
          </a:xfrm>
          <a:prstGeom prst="line">
            <a:avLst/>
          </a:prstGeom>
        </p:spPr>
        <p:txBody>
          <a:bodyPr/>
          <a:lstStyle/>
          <a:p>
            <a:pPr>
              <a:defRPr sz="56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p>
        </p:txBody>
      </p:sp>
      <p:sp>
        <p:nvSpPr>
          <p:cNvPr id="896" name="Slide Number"/>
          <p:cNvSpPr txBox="1">
            <a:spLocks noGrp="1"/>
          </p:cNvSpPr>
          <p:nvPr>
            <p:ph type="sldNum" sz="quarter" idx="2"/>
          </p:nvPr>
        </p:nvSpPr>
        <p:spPr>
          <a:xfrm>
            <a:off x="12051220" y="11772503"/>
            <a:ext cx="281560" cy="422276"/>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40</a:t>
            </a:fld>
            <a:endParaRPr dirty="0"/>
          </a:p>
        </p:txBody>
      </p:sp>
      <p:sp>
        <p:nvSpPr>
          <p:cNvPr id="897" name="#1"/>
          <p:cNvSpPr txBox="1">
            <a:spLocks noGrp="1"/>
          </p:cNvSpPr>
          <p:nvPr>
            <p:ph type="body" idx="19"/>
          </p:nvPr>
        </p:nvSpPr>
        <p:spPr>
          <a:xfrm>
            <a:off x="8787016" y="7896853"/>
            <a:ext cx="1030752" cy="984568"/>
          </a:xfrm>
          <a:prstGeom prst="rect">
            <a:avLst/>
          </a:prstGeom>
        </p:spPr>
        <p:txBody>
          <a:bodyPr/>
          <a:lstStyle/>
          <a:p>
            <a:r>
              <a:rPr dirty="0" smtClean="0"/>
              <a:t>#</a:t>
            </a:r>
            <a:r>
              <a:rPr lang="fr-FR" dirty="0"/>
              <a:t>B</a:t>
            </a:r>
            <a:endParaRPr dirty="0"/>
          </a:p>
        </p:txBody>
      </p:sp>
      <p:sp>
        <p:nvSpPr>
          <p:cNvPr id="900" name="#2"/>
          <p:cNvSpPr txBox="1">
            <a:spLocks noGrp="1"/>
          </p:cNvSpPr>
          <p:nvPr>
            <p:ph type="body" idx="22"/>
          </p:nvPr>
        </p:nvSpPr>
        <p:spPr>
          <a:xfrm>
            <a:off x="3745523" y="8977455"/>
            <a:ext cx="1030752" cy="984568"/>
          </a:xfrm>
          <a:prstGeom prst="rect">
            <a:avLst/>
          </a:prstGeom>
        </p:spPr>
        <p:txBody>
          <a:bodyPr/>
          <a:lstStyle/>
          <a:p>
            <a:r>
              <a:rPr dirty="0"/>
              <a:t>#2</a:t>
            </a:r>
          </a:p>
        </p:txBody>
      </p:sp>
      <p:sp>
        <p:nvSpPr>
          <p:cNvPr id="904" name="#3"/>
          <p:cNvSpPr txBox="1">
            <a:spLocks noGrp="1"/>
          </p:cNvSpPr>
          <p:nvPr>
            <p:ph type="body" idx="26"/>
          </p:nvPr>
        </p:nvSpPr>
        <p:spPr>
          <a:xfrm>
            <a:off x="13730491" y="6280498"/>
            <a:ext cx="1030752" cy="984568"/>
          </a:xfrm>
          <a:prstGeom prst="rect">
            <a:avLst/>
          </a:prstGeom>
        </p:spPr>
        <p:txBody>
          <a:bodyPr/>
          <a:lstStyle/>
          <a:p>
            <a:r>
              <a:rPr dirty="0"/>
              <a:t>#3</a:t>
            </a:r>
          </a:p>
        </p:txBody>
      </p:sp>
      <p:sp>
        <p:nvSpPr>
          <p:cNvPr id="22" name="#3">
            <a:extLst>
              <a:ext uri="{FF2B5EF4-FFF2-40B4-BE49-F238E27FC236}">
                <a16:creationId xmlns="" xmlns:a16="http://schemas.microsoft.com/office/drawing/2014/main" id="{A5EDDBB0-B435-894F-AB23-B334E1D7CBEC}"/>
              </a:ext>
            </a:extLst>
          </p:cNvPr>
          <p:cNvSpPr txBox="1">
            <a:spLocks/>
          </p:cNvSpPr>
          <p:nvPr/>
        </p:nvSpPr>
        <p:spPr>
          <a:xfrm>
            <a:off x="14132913" y="9030625"/>
            <a:ext cx="1030752" cy="984568"/>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lstStyle>
            <a:lvl1pPr marL="0" marR="0" indent="0" algn="l" defTabSz="821531" eaLnBrk="1" latinLnBrk="0" hangingPunct="1">
              <a:lnSpc>
                <a:spcPct val="70000"/>
              </a:lnSpc>
              <a:spcBef>
                <a:spcPts val="0"/>
              </a:spcBef>
              <a:spcAft>
                <a:spcPts val="0"/>
              </a:spcAft>
              <a:buClrTx/>
              <a:buSzTx/>
              <a:buFontTx/>
              <a:buNone/>
              <a:tabLst/>
              <a:defRPr sz="5000" b="1" i="0" u="none" strike="noStrike" cap="all" spc="0" baseline="0">
                <a:ln>
                  <a:noFill/>
                </a:ln>
                <a:solidFill>
                  <a:srgbClr val="FFFFFF"/>
                </a:solidFill>
                <a:uFillTx/>
                <a:latin typeface="+mj-lt"/>
                <a:ea typeface="+mj-ea"/>
                <a:cs typeface="+mj-cs"/>
                <a:sym typeface="Avenir Next"/>
              </a:defRPr>
            </a:lvl1pPr>
            <a:lvl2pPr marL="0" marR="0" indent="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2pPr>
            <a:lvl3pPr marL="0" marR="0" indent="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3pPr>
            <a:lvl4pPr marL="0" marR="0" indent="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4pPr>
            <a:lvl5pPr marL="0" marR="0" indent="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5pPr>
            <a:lvl6pPr marL="0" marR="0" indent="35560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6pPr>
            <a:lvl7pPr marL="0" marR="0" indent="71120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7pPr>
            <a:lvl8pPr marL="0" marR="0" indent="106680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8pPr>
            <a:lvl9pPr marL="0" marR="0" indent="142240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9pPr>
          </a:lstStyle>
          <a:p>
            <a:r>
              <a:rPr lang="fr-FR" dirty="0"/>
              <a:t>#3</a:t>
            </a:r>
          </a:p>
        </p:txBody>
      </p:sp>
      <p:sp>
        <p:nvSpPr>
          <p:cNvPr id="42" name="ZoneTexte 41">
            <a:extLst>
              <a:ext uri="{FF2B5EF4-FFF2-40B4-BE49-F238E27FC236}">
                <a16:creationId xmlns="" xmlns:a16="http://schemas.microsoft.com/office/drawing/2014/main" id="{1F2D9E2C-2BAD-6A4A-BC28-3DF9F36E2171}"/>
              </a:ext>
            </a:extLst>
          </p:cNvPr>
          <p:cNvSpPr txBox="1"/>
          <p:nvPr/>
        </p:nvSpPr>
        <p:spPr>
          <a:xfrm>
            <a:off x="897444" y="12362917"/>
            <a:ext cx="7636956" cy="7598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algn="l"/>
            <a:r>
              <a:rPr lang="fr-FR" sz="2000" dirty="0">
                <a:latin typeface="Avenir Next Ultra Light" panose="020B0203020202020204" pitchFamily="34" charset="77"/>
              </a:rPr>
              <a:t>Christophe Gervasi – </a:t>
            </a:r>
            <a:r>
              <a:rPr lang="fr-FR" sz="2000" dirty="0" smtClean="0">
                <a:latin typeface="Avenir Next Ultra Light" panose="020B0203020202020204" pitchFamily="34" charset="77"/>
              </a:rPr>
              <a:t> Rapport qualitatif  - Construire un </a:t>
            </a:r>
            <a:r>
              <a:rPr lang="fr-FR" sz="2000" dirty="0">
                <a:latin typeface="Avenir Next Ultra Light" panose="020B0203020202020204" pitchFamily="34" charset="77"/>
              </a:rPr>
              <a:t>Nous </a:t>
            </a:r>
            <a:r>
              <a:rPr lang="fr-FR" sz="2000" dirty="0" smtClean="0">
                <a:latin typeface="Avenir Next Ultra Light" panose="020B0203020202020204" pitchFamily="34" charset="77"/>
              </a:rPr>
              <a:t>européen – Juillet 2021</a:t>
            </a:r>
            <a:endParaRPr kumimoji="0" lang="fr-FR" sz="2000" u="none" strike="noStrike" cap="none" spc="0" normalizeH="0" baseline="0" dirty="0">
              <a:ln>
                <a:noFill/>
              </a:ln>
              <a:solidFill>
                <a:srgbClr val="000000"/>
              </a:solidFill>
              <a:effectLst/>
              <a:uFillTx/>
              <a:latin typeface="Avenir Next Ultra Light" panose="020B0203020202020204" pitchFamily="34" charset="77"/>
              <a:sym typeface="Gill Sans"/>
            </a:endParaRPr>
          </a:p>
        </p:txBody>
      </p:sp>
      <p:pic>
        <p:nvPicPr>
          <p:cNvPr id="16" name="Image 15"/>
          <p:cNvPicPr>
            <a:picLocks noChangeAspect="1"/>
          </p:cNvPicPr>
          <p:nvPr/>
        </p:nvPicPr>
        <p:blipFill rotWithShape="1">
          <a:blip r:embed="rId3"/>
          <a:srcRect t="18883" b="18467"/>
          <a:stretch/>
        </p:blipFill>
        <p:spPr>
          <a:xfrm>
            <a:off x="19551526" y="3245598"/>
            <a:ext cx="2143125" cy="1472669"/>
          </a:xfrm>
          <a:prstGeom prst="rect">
            <a:avLst/>
          </a:prstGeom>
        </p:spPr>
      </p:pic>
      <p:pic>
        <p:nvPicPr>
          <p:cNvPr id="4" name="Image 3"/>
          <p:cNvPicPr>
            <a:picLocks noChangeAspect="1"/>
          </p:cNvPicPr>
          <p:nvPr/>
        </p:nvPicPr>
        <p:blipFill>
          <a:blip r:embed="rId4"/>
          <a:stretch>
            <a:fillRect/>
          </a:stretch>
        </p:blipFill>
        <p:spPr>
          <a:xfrm>
            <a:off x="21694651" y="3237077"/>
            <a:ext cx="2143125" cy="1481190"/>
          </a:xfrm>
          <a:prstGeom prst="rect">
            <a:avLst/>
          </a:prstGeom>
        </p:spPr>
      </p:pic>
    </p:spTree>
    <p:extLst>
      <p:ext uri="{BB962C8B-B14F-4D97-AF65-F5344CB8AC3E}">
        <p14:creationId xmlns:p14="http://schemas.microsoft.com/office/powerpoint/2010/main" val="1382801667"/>
      </p:ext>
    </p:extLst>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8" name="Image"/>
          <p:cNvPicPr>
            <a:picLocks noGrp="1"/>
          </p:cNvPicPr>
          <p:nvPr>
            <p:ph type="pic" idx="13"/>
          </p:nvPr>
        </p:nvPicPr>
        <p:blipFill>
          <a:blip r:embed="rId2">
            <a:extLst>
              <a:ext uri="{28A0092B-C50C-407E-A947-70E740481C1C}">
                <a14:useLocalDpi xmlns:a14="http://schemas.microsoft.com/office/drawing/2010/main" val="0"/>
              </a:ext>
            </a:extLst>
          </a:blip>
          <a:srcRect/>
          <a:stretch/>
        </p:blipFill>
        <p:spPr>
          <a:xfrm>
            <a:off x="585216" y="520515"/>
            <a:ext cx="23262335" cy="4372190"/>
          </a:xfrm>
          <a:custGeom>
            <a:avLst/>
            <a:gdLst/>
            <a:ahLst/>
            <a:cxnLst>
              <a:cxn ang="0">
                <a:pos x="wd2" y="hd2"/>
              </a:cxn>
              <a:cxn ang="5400000">
                <a:pos x="wd2" y="hd2"/>
              </a:cxn>
              <a:cxn ang="10800000">
                <a:pos x="wd2" y="hd2"/>
              </a:cxn>
              <a:cxn ang="16200000">
                <a:pos x="wd2" y="hd2"/>
              </a:cxn>
            </a:cxnLst>
            <a:rect l="0" t="0" r="r" b="b"/>
            <a:pathLst>
              <a:path w="21600" h="21599" extrusionOk="0">
                <a:moveTo>
                  <a:pt x="0" y="0"/>
                </a:moveTo>
                <a:lnTo>
                  <a:pt x="3" y="21532"/>
                </a:lnTo>
                <a:cubicBezTo>
                  <a:pt x="112" y="21536"/>
                  <a:pt x="220" y="21544"/>
                  <a:pt x="328" y="21555"/>
                </a:cubicBezTo>
                <a:cubicBezTo>
                  <a:pt x="430" y="21565"/>
                  <a:pt x="525" y="21589"/>
                  <a:pt x="627" y="21592"/>
                </a:cubicBezTo>
                <a:cubicBezTo>
                  <a:pt x="818" y="21600"/>
                  <a:pt x="1011" y="21600"/>
                  <a:pt x="1203" y="21599"/>
                </a:cubicBezTo>
                <a:cubicBezTo>
                  <a:pt x="1272" y="21599"/>
                  <a:pt x="1341" y="21584"/>
                  <a:pt x="1411" y="21583"/>
                </a:cubicBezTo>
                <a:cubicBezTo>
                  <a:pt x="1585" y="21580"/>
                  <a:pt x="1762" y="21587"/>
                  <a:pt x="1934" y="21579"/>
                </a:cubicBezTo>
                <a:cubicBezTo>
                  <a:pt x="2288" y="21563"/>
                  <a:pt x="2639" y="21555"/>
                  <a:pt x="2996" y="21565"/>
                </a:cubicBezTo>
                <a:cubicBezTo>
                  <a:pt x="3222" y="21571"/>
                  <a:pt x="3454" y="21593"/>
                  <a:pt x="3680" y="21553"/>
                </a:cubicBezTo>
                <a:cubicBezTo>
                  <a:pt x="3776" y="21537"/>
                  <a:pt x="3887" y="21525"/>
                  <a:pt x="3990" y="21525"/>
                </a:cubicBezTo>
                <a:cubicBezTo>
                  <a:pt x="4155" y="21527"/>
                  <a:pt x="4319" y="21488"/>
                  <a:pt x="4493" y="21542"/>
                </a:cubicBezTo>
                <a:cubicBezTo>
                  <a:pt x="4586" y="21570"/>
                  <a:pt x="4760" y="21556"/>
                  <a:pt x="4895" y="21561"/>
                </a:cubicBezTo>
                <a:cubicBezTo>
                  <a:pt x="4893" y="21559"/>
                  <a:pt x="4890" y="21557"/>
                  <a:pt x="4888" y="21555"/>
                </a:cubicBezTo>
                <a:cubicBezTo>
                  <a:pt x="4885" y="21552"/>
                  <a:pt x="4882" y="21551"/>
                  <a:pt x="4880" y="21548"/>
                </a:cubicBezTo>
                <a:cubicBezTo>
                  <a:pt x="4931" y="21546"/>
                  <a:pt x="4979" y="21542"/>
                  <a:pt x="5026" y="21540"/>
                </a:cubicBezTo>
                <a:cubicBezTo>
                  <a:pt x="5199" y="21535"/>
                  <a:pt x="5384" y="21512"/>
                  <a:pt x="5541" y="21530"/>
                </a:cubicBezTo>
                <a:cubicBezTo>
                  <a:pt x="5735" y="21553"/>
                  <a:pt x="5857" y="21520"/>
                  <a:pt x="5987" y="21491"/>
                </a:cubicBezTo>
                <a:cubicBezTo>
                  <a:pt x="5897" y="21477"/>
                  <a:pt x="5806" y="21463"/>
                  <a:pt x="5714" y="21449"/>
                </a:cubicBezTo>
                <a:cubicBezTo>
                  <a:pt x="5658" y="21440"/>
                  <a:pt x="5599" y="21434"/>
                  <a:pt x="5547" y="21423"/>
                </a:cubicBezTo>
                <a:cubicBezTo>
                  <a:pt x="5485" y="21409"/>
                  <a:pt x="5428" y="21391"/>
                  <a:pt x="5369" y="21375"/>
                </a:cubicBezTo>
                <a:cubicBezTo>
                  <a:pt x="5361" y="21373"/>
                  <a:pt x="5352" y="21371"/>
                  <a:pt x="5343" y="21369"/>
                </a:cubicBezTo>
                <a:cubicBezTo>
                  <a:pt x="5488" y="21380"/>
                  <a:pt x="5654" y="21330"/>
                  <a:pt x="5779" y="21393"/>
                </a:cubicBezTo>
                <a:cubicBezTo>
                  <a:pt x="5785" y="21397"/>
                  <a:pt x="5829" y="21392"/>
                  <a:pt x="5852" y="21387"/>
                </a:cubicBezTo>
                <a:cubicBezTo>
                  <a:pt x="5875" y="21381"/>
                  <a:pt x="5893" y="21366"/>
                  <a:pt x="5914" y="21365"/>
                </a:cubicBezTo>
                <a:cubicBezTo>
                  <a:pt x="6028" y="21363"/>
                  <a:pt x="6143" y="21364"/>
                  <a:pt x="6257" y="21362"/>
                </a:cubicBezTo>
                <a:cubicBezTo>
                  <a:pt x="6365" y="21360"/>
                  <a:pt x="6486" y="21374"/>
                  <a:pt x="6584" y="21326"/>
                </a:cubicBezTo>
                <a:cubicBezTo>
                  <a:pt x="6555" y="21320"/>
                  <a:pt x="6529" y="21314"/>
                  <a:pt x="6505" y="21308"/>
                </a:cubicBezTo>
                <a:cubicBezTo>
                  <a:pt x="6480" y="21303"/>
                  <a:pt x="6457" y="21297"/>
                  <a:pt x="6434" y="21292"/>
                </a:cubicBezTo>
                <a:cubicBezTo>
                  <a:pt x="6433" y="21289"/>
                  <a:pt x="6433" y="21286"/>
                  <a:pt x="6432" y="21284"/>
                </a:cubicBezTo>
                <a:cubicBezTo>
                  <a:pt x="6432" y="21281"/>
                  <a:pt x="6431" y="21278"/>
                  <a:pt x="6431" y="21276"/>
                </a:cubicBezTo>
                <a:cubicBezTo>
                  <a:pt x="6567" y="21269"/>
                  <a:pt x="6705" y="21267"/>
                  <a:pt x="6837" y="21254"/>
                </a:cubicBezTo>
                <a:cubicBezTo>
                  <a:pt x="6997" y="21239"/>
                  <a:pt x="7165" y="21265"/>
                  <a:pt x="7325" y="21228"/>
                </a:cubicBezTo>
                <a:cubicBezTo>
                  <a:pt x="7410" y="21209"/>
                  <a:pt x="7533" y="21218"/>
                  <a:pt x="7639" y="21213"/>
                </a:cubicBezTo>
                <a:cubicBezTo>
                  <a:pt x="7640" y="21215"/>
                  <a:pt x="7641" y="21215"/>
                  <a:pt x="7642" y="21217"/>
                </a:cubicBezTo>
                <a:cubicBezTo>
                  <a:pt x="7642" y="21218"/>
                  <a:pt x="7643" y="21220"/>
                  <a:pt x="7644" y="21222"/>
                </a:cubicBezTo>
                <a:cubicBezTo>
                  <a:pt x="7622" y="21227"/>
                  <a:pt x="7600" y="21231"/>
                  <a:pt x="7578" y="21236"/>
                </a:cubicBezTo>
                <a:cubicBezTo>
                  <a:pt x="7556" y="21242"/>
                  <a:pt x="7534" y="21247"/>
                  <a:pt x="7512" y="21253"/>
                </a:cubicBezTo>
                <a:cubicBezTo>
                  <a:pt x="7514" y="21255"/>
                  <a:pt x="7515" y="21257"/>
                  <a:pt x="7517" y="21259"/>
                </a:cubicBezTo>
                <a:cubicBezTo>
                  <a:pt x="7519" y="21261"/>
                  <a:pt x="7521" y="21262"/>
                  <a:pt x="7522" y="21264"/>
                </a:cubicBezTo>
                <a:cubicBezTo>
                  <a:pt x="7605" y="21257"/>
                  <a:pt x="7687" y="21249"/>
                  <a:pt x="7769" y="21241"/>
                </a:cubicBezTo>
                <a:cubicBezTo>
                  <a:pt x="7851" y="21234"/>
                  <a:pt x="7934" y="21226"/>
                  <a:pt x="8016" y="21218"/>
                </a:cubicBezTo>
                <a:cubicBezTo>
                  <a:pt x="8017" y="21221"/>
                  <a:pt x="8019" y="21224"/>
                  <a:pt x="8020" y="21227"/>
                </a:cubicBezTo>
                <a:cubicBezTo>
                  <a:pt x="8022" y="21229"/>
                  <a:pt x="8023" y="21234"/>
                  <a:pt x="8024" y="21236"/>
                </a:cubicBezTo>
                <a:cubicBezTo>
                  <a:pt x="7667" y="21276"/>
                  <a:pt x="7309" y="21315"/>
                  <a:pt x="6948" y="21349"/>
                </a:cubicBezTo>
                <a:cubicBezTo>
                  <a:pt x="6587" y="21383"/>
                  <a:pt x="6222" y="21411"/>
                  <a:pt x="5851" y="21427"/>
                </a:cubicBezTo>
                <a:cubicBezTo>
                  <a:pt x="6018" y="21444"/>
                  <a:pt x="6191" y="21462"/>
                  <a:pt x="6365" y="21478"/>
                </a:cubicBezTo>
                <a:cubicBezTo>
                  <a:pt x="6445" y="21486"/>
                  <a:pt x="6527" y="21497"/>
                  <a:pt x="6606" y="21494"/>
                </a:cubicBezTo>
                <a:cubicBezTo>
                  <a:pt x="6706" y="21491"/>
                  <a:pt x="6802" y="21476"/>
                  <a:pt x="6900" y="21467"/>
                </a:cubicBezTo>
                <a:cubicBezTo>
                  <a:pt x="7215" y="21437"/>
                  <a:pt x="7529" y="21403"/>
                  <a:pt x="7847" y="21380"/>
                </a:cubicBezTo>
                <a:cubicBezTo>
                  <a:pt x="8321" y="21346"/>
                  <a:pt x="8801" y="21325"/>
                  <a:pt x="9274" y="21290"/>
                </a:cubicBezTo>
                <a:cubicBezTo>
                  <a:pt x="9694" y="21259"/>
                  <a:pt x="10111" y="21221"/>
                  <a:pt x="10524" y="21178"/>
                </a:cubicBezTo>
                <a:cubicBezTo>
                  <a:pt x="10861" y="21142"/>
                  <a:pt x="11189" y="21095"/>
                  <a:pt x="11523" y="21053"/>
                </a:cubicBezTo>
                <a:cubicBezTo>
                  <a:pt x="11733" y="21027"/>
                  <a:pt x="11947" y="21004"/>
                  <a:pt x="12157" y="20977"/>
                </a:cubicBezTo>
                <a:cubicBezTo>
                  <a:pt x="12192" y="20972"/>
                  <a:pt x="12240" y="20955"/>
                  <a:pt x="12242" y="20942"/>
                </a:cubicBezTo>
                <a:cubicBezTo>
                  <a:pt x="12256" y="20875"/>
                  <a:pt x="12339" y="20836"/>
                  <a:pt x="12495" y="20813"/>
                </a:cubicBezTo>
                <a:cubicBezTo>
                  <a:pt x="12662" y="20789"/>
                  <a:pt x="12702" y="20760"/>
                  <a:pt x="12703" y="20688"/>
                </a:cubicBezTo>
                <a:cubicBezTo>
                  <a:pt x="12703" y="20676"/>
                  <a:pt x="12720" y="20664"/>
                  <a:pt x="12736" y="20643"/>
                </a:cubicBezTo>
                <a:cubicBezTo>
                  <a:pt x="12592" y="20672"/>
                  <a:pt x="12466" y="20650"/>
                  <a:pt x="12337" y="20645"/>
                </a:cubicBezTo>
                <a:cubicBezTo>
                  <a:pt x="12194" y="20640"/>
                  <a:pt x="12068" y="20618"/>
                  <a:pt x="11937" y="20603"/>
                </a:cubicBezTo>
                <a:cubicBezTo>
                  <a:pt x="11896" y="20598"/>
                  <a:pt x="11838" y="20593"/>
                  <a:pt x="11825" y="20581"/>
                </a:cubicBezTo>
                <a:cubicBezTo>
                  <a:pt x="11783" y="20543"/>
                  <a:pt x="11709" y="20542"/>
                  <a:pt x="11627" y="20542"/>
                </a:cubicBezTo>
                <a:cubicBezTo>
                  <a:pt x="11556" y="20542"/>
                  <a:pt x="11486" y="20542"/>
                  <a:pt x="11415" y="20542"/>
                </a:cubicBezTo>
                <a:cubicBezTo>
                  <a:pt x="11413" y="20539"/>
                  <a:pt x="11410" y="20537"/>
                  <a:pt x="11407" y="20534"/>
                </a:cubicBezTo>
                <a:cubicBezTo>
                  <a:pt x="11404" y="20531"/>
                  <a:pt x="11402" y="20527"/>
                  <a:pt x="11399" y="20524"/>
                </a:cubicBezTo>
                <a:cubicBezTo>
                  <a:pt x="11439" y="20516"/>
                  <a:pt x="11477" y="20505"/>
                  <a:pt x="11518" y="20500"/>
                </a:cubicBezTo>
                <a:cubicBezTo>
                  <a:pt x="11573" y="20492"/>
                  <a:pt x="11673" y="20494"/>
                  <a:pt x="11680" y="20483"/>
                </a:cubicBezTo>
                <a:cubicBezTo>
                  <a:pt x="11716" y="20429"/>
                  <a:pt x="11829" y="20431"/>
                  <a:pt x="11920" y="20425"/>
                </a:cubicBezTo>
                <a:cubicBezTo>
                  <a:pt x="12038" y="20416"/>
                  <a:pt x="12173" y="20432"/>
                  <a:pt x="12238" y="20372"/>
                </a:cubicBezTo>
                <a:cubicBezTo>
                  <a:pt x="12241" y="20370"/>
                  <a:pt x="12253" y="20369"/>
                  <a:pt x="12261" y="20367"/>
                </a:cubicBezTo>
                <a:cubicBezTo>
                  <a:pt x="12401" y="20341"/>
                  <a:pt x="12542" y="20314"/>
                  <a:pt x="12684" y="20287"/>
                </a:cubicBezTo>
                <a:cubicBezTo>
                  <a:pt x="12678" y="20282"/>
                  <a:pt x="12670" y="20278"/>
                  <a:pt x="12659" y="20274"/>
                </a:cubicBezTo>
                <a:cubicBezTo>
                  <a:pt x="12649" y="20270"/>
                  <a:pt x="12637" y="20266"/>
                  <a:pt x="12624" y="20263"/>
                </a:cubicBezTo>
                <a:cubicBezTo>
                  <a:pt x="12671" y="20263"/>
                  <a:pt x="12718" y="20261"/>
                  <a:pt x="12766" y="20261"/>
                </a:cubicBezTo>
                <a:cubicBezTo>
                  <a:pt x="13169" y="20266"/>
                  <a:pt x="13572" y="20281"/>
                  <a:pt x="13980" y="20291"/>
                </a:cubicBezTo>
                <a:cubicBezTo>
                  <a:pt x="13916" y="20280"/>
                  <a:pt x="13863" y="20264"/>
                  <a:pt x="13805" y="20261"/>
                </a:cubicBezTo>
                <a:cubicBezTo>
                  <a:pt x="13500" y="20244"/>
                  <a:pt x="13194" y="20223"/>
                  <a:pt x="12887" y="20217"/>
                </a:cubicBezTo>
                <a:cubicBezTo>
                  <a:pt x="12765" y="20215"/>
                  <a:pt x="12643" y="20221"/>
                  <a:pt x="12520" y="20225"/>
                </a:cubicBezTo>
                <a:cubicBezTo>
                  <a:pt x="12513" y="20219"/>
                  <a:pt x="12508" y="20214"/>
                  <a:pt x="12509" y="20206"/>
                </a:cubicBezTo>
                <a:cubicBezTo>
                  <a:pt x="12510" y="20198"/>
                  <a:pt x="12516" y="20189"/>
                  <a:pt x="12531" y="20178"/>
                </a:cubicBezTo>
                <a:cubicBezTo>
                  <a:pt x="12840" y="20189"/>
                  <a:pt x="13150" y="20198"/>
                  <a:pt x="13458" y="20211"/>
                </a:cubicBezTo>
                <a:cubicBezTo>
                  <a:pt x="13545" y="20214"/>
                  <a:pt x="13626" y="20230"/>
                  <a:pt x="13712" y="20237"/>
                </a:cubicBezTo>
                <a:cubicBezTo>
                  <a:pt x="13891" y="20250"/>
                  <a:pt x="14071" y="20263"/>
                  <a:pt x="14250" y="20274"/>
                </a:cubicBezTo>
                <a:cubicBezTo>
                  <a:pt x="14385" y="20283"/>
                  <a:pt x="14520" y="20289"/>
                  <a:pt x="14653" y="20263"/>
                </a:cubicBezTo>
                <a:cubicBezTo>
                  <a:pt x="14518" y="20248"/>
                  <a:pt x="14382" y="20243"/>
                  <a:pt x="14246" y="20237"/>
                </a:cubicBezTo>
                <a:cubicBezTo>
                  <a:pt x="14204" y="20235"/>
                  <a:pt x="14164" y="20226"/>
                  <a:pt x="14123" y="20220"/>
                </a:cubicBezTo>
                <a:cubicBezTo>
                  <a:pt x="13995" y="20204"/>
                  <a:pt x="13863" y="20173"/>
                  <a:pt x="13738" y="20176"/>
                </a:cubicBezTo>
                <a:cubicBezTo>
                  <a:pt x="13592" y="20180"/>
                  <a:pt x="13484" y="20145"/>
                  <a:pt x="13352" y="20140"/>
                </a:cubicBezTo>
                <a:cubicBezTo>
                  <a:pt x="13329" y="20140"/>
                  <a:pt x="13289" y="20124"/>
                  <a:pt x="13289" y="20116"/>
                </a:cubicBezTo>
                <a:cubicBezTo>
                  <a:pt x="13288" y="20075"/>
                  <a:pt x="13207" y="20075"/>
                  <a:pt x="13152" y="20077"/>
                </a:cubicBezTo>
                <a:cubicBezTo>
                  <a:pt x="12990" y="20081"/>
                  <a:pt x="12828" y="20089"/>
                  <a:pt x="12667" y="20099"/>
                </a:cubicBezTo>
                <a:cubicBezTo>
                  <a:pt x="12393" y="20118"/>
                  <a:pt x="12124" y="20154"/>
                  <a:pt x="11840" y="20135"/>
                </a:cubicBezTo>
                <a:cubicBezTo>
                  <a:pt x="11810" y="20133"/>
                  <a:pt x="11777" y="20135"/>
                  <a:pt x="11746" y="20137"/>
                </a:cubicBezTo>
                <a:cubicBezTo>
                  <a:pt x="11752" y="20135"/>
                  <a:pt x="11759" y="20132"/>
                  <a:pt x="11765" y="20131"/>
                </a:cubicBezTo>
                <a:cubicBezTo>
                  <a:pt x="11772" y="20129"/>
                  <a:pt x="11778" y="20128"/>
                  <a:pt x="11784" y="20126"/>
                </a:cubicBezTo>
                <a:cubicBezTo>
                  <a:pt x="12080" y="20102"/>
                  <a:pt x="12376" y="20077"/>
                  <a:pt x="12675" y="20067"/>
                </a:cubicBezTo>
                <a:cubicBezTo>
                  <a:pt x="13025" y="20055"/>
                  <a:pt x="13382" y="20069"/>
                  <a:pt x="13735" y="20077"/>
                </a:cubicBezTo>
                <a:cubicBezTo>
                  <a:pt x="13995" y="20082"/>
                  <a:pt x="14253" y="20094"/>
                  <a:pt x="14512" y="20104"/>
                </a:cubicBezTo>
                <a:cubicBezTo>
                  <a:pt x="14586" y="20108"/>
                  <a:pt x="14660" y="20115"/>
                  <a:pt x="14733" y="20121"/>
                </a:cubicBezTo>
                <a:cubicBezTo>
                  <a:pt x="14940" y="20138"/>
                  <a:pt x="15147" y="20156"/>
                  <a:pt x="15355" y="20171"/>
                </a:cubicBezTo>
                <a:cubicBezTo>
                  <a:pt x="15542" y="20185"/>
                  <a:pt x="15731" y="20194"/>
                  <a:pt x="15918" y="20206"/>
                </a:cubicBezTo>
                <a:cubicBezTo>
                  <a:pt x="15952" y="20208"/>
                  <a:pt x="15984" y="20215"/>
                  <a:pt x="16048" y="20224"/>
                </a:cubicBezTo>
                <a:cubicBezTo>
                  <a:pt x="16008" y="20225"/>
                  <a:pt x="15977" y="20226"/>
                  <a:pt x="15948" y="20227"/>
                </a:cubicBezTo>
                <a:cubicBezTo>
                  <a:pt x="15919" y="20228"/>
                  <a:pt x="15893" y="20229"/>
                  <a:pt x="15865" y="20230"/>
                </a:cubicBezTo>
                <a:cubicBezTo>
                  <a:pt x="15924" y="20243"/>
                  <a:pt x="15981" y="20254"/>
                  <a:pt x="16035" y="20266"/>
                </a:cubicBezTo>
                <a:cubicBezTo>
                  <a:pt x="16090" y="20278"/>
                  <a:pt x="16143" y="20289"/>
                  <a:pt x="16196" y="20300"/>
                </a:cubicBezTo>
                <a:cubicBezTo>
                  <a:pt x="16197" y="20299"/>
                  <a:pt x="16199" y="20298"/>
                  <a:pt x="16201" y="20297"/>
                </a:cubicBezTo>
                <a:cubicBezTo>
                  <a:pt x="16203" y="20296"/>
                  <a:pt x="16204" y="20295"/>
                  <a:pt x="16206" y="20294"/>
                </a:cubicBezTo>
                <a:cubicBezTo>
                  <a:pt x="16194" y="20288"/>
                  <a:pt x="16183" y="20283"/>
                  <a:pt x="16168" y="20276"/>
                </a:cubicBezTo>
                <a:cubicBezTo>
                  <a:pt x="16154" y="20269"/>
                  <a:pt x="16137" y="20262"/>
                  <a:pt x="16113" y="20251"/>
                </a:cubicBezTo>
                <a:cubicBezTo>
                  <a:pt x="16211" y="20246"/>
                  <a:pt x="16283" y="20237"/>
                  <a:pt x="16354" y="20238"/>
                </a:cubicBezTo>
                <a:cubicBezTo>
                  <a:pt x="16485" y="20240"/>
                  <a:pt x="16617" y="20245"/>
                  <a:pt x="16747" y="20253"/>
                </a:cubicBezTo>
                <a:cubicBezTo>
                  <a:pt x="16811" y="20257"/>
                  <a:pt x="16872" y="20272"/>
                  <a:pt x="16935" y="20279"/>
                </a:cubicBezTo>
                <a:cubicBezTo>
                  <a:pt x="17026" y="20289"/>
                  <a:pt x="17129" y="20312"/>
                  <a:pt x="17205" y="20302"/>
                </a:cubicBezTo>
                <a:cubicBezTo>
                  <a:pt x="17341" y="20285"/>
                  <a:pt x="17447" y="20300"/>
                  <a:pt x="17560" y="20320"/>
                </a:cubicBezTo>
                <a:cubicBezTo>
                  <a:pt x="17888" y="20379"/>
                  <a:pt x="18213" y="20441"/>
                  <a:pt x="18546" y="20495"/>
                </a:cubicBezTo>
                <a:cubicBezTo>
                  <a:pt x="18720" y="20523"/>
                  <a:pt x="18913" y="20533"/>
                  <a:pt x="19091" y="20558"/>
                </a:cubicBezTo>
                <a:cubicBezTo>
                  <a:pt x="19324" y="20592"/>
                  <a:pt x="19550" y="20634"/>
                  <a:pt x="19782" y="20670"/>
                </a:cubicBezTo>
                <a:cubicBezTo>
                  <a:pt x="19882" y="20685"/>
                  <a:pt x="19934" y="20701"/>
                  <a:pt x="19831" y="20741"/>
                </a:cubicBezTo>
                <a:cubicBezTo>
                  <a:pt x="19891" y="20758"/>
                  <a:pt x="19950" y="20774"/>
                  <a:pt x="20008" y="20790"/>
                </a:cubicBezTo>
                <a:cubicBezTo>
                  <a:pt x="20066" y="20807"/>
                  <a:pt x="20123" y="20824"/>
                  <a:pt x="20180" y="20839"/>
                </a:cubicBezTo>
                <a:cubicBezTo>
                  <a:pt x="20186" y="20836"/>
                  <a:pt x="20193" y="20833"/>
                  <a:pt x="20199" y="20830"/>
                </a:cubicBezTo>
                <a:cubicBezTo>
                  <a:pt x="20206" y="20826"/>
                  <a:pt x="20213" y="20823"/>
                  <a:pt x="20219" y="20820"/>
                </a:cubicBezTo>
                <a:cubicBezTo>
                  <a:pt x="20193" y="20805"/>
                  <a:pt x="20166" y="20790"/>
                  <a:pt x="20140" y="20776"/>
                </a:cubicBezTo>
                <a:cubicBezTo>
                  <a:pt x="20113" y="20761"/>
                  <a:pt x="20087" y="20746"/>
                  <a:pt x="20061" y="20732"/>
                </a:cubicBezTo>
                <a:cubicBezTo>
                  <a:pt x="20066" y="20730"/>
                  <a:pt x="20071" y="20730"/>
                  <a:pt x="20076" y="20728"/>
                </a:cubicBezTo>
                <a:cubicBezTo>
                  <a:pt x="20081" y="20727"/>
                  <a:pt x="20086" y="20725"/>
                  <a:pt x="20091" y="20723"/>
                </a:cubicBezTo>
                <a:cubicBezTo>
                  <a:pt x="20109" y="20725"/>
                  <a:pt x="20127" y="20726"/>
                  <a:pt x="20146" y="20728"/>
                </a:cubicBezTo>
                <a:cubicBezTo>
                  <a:pt x="20166" y="20730"/>
                  <a:pt x="20187" y="20733"/>
                  <a:pt x="20212" y="20735"/>
                </a:cubicBezTo>
                <a:cubicBezTo>
                  <a:pt x="20197" y="20721"/>
                  <a:pt x="20184" y="20709"/>
                  <a:pt x="20172" y="20697"/>
                </a:cubicBezTo>
                <a:cubicBezTo>
                  <a:pt x="20160" y="20686"/>
                  <a:pt x="20148" y="20674"/>
                  <a:pt x="20136" y="20663"/>
                </a:cubicBezTo>
                <a:cubicBezTo>
                  <a:pt x="20149" y="20664"/>
                  <a:pt x="20163" y="20665"/>
                  <a:pt x="20177" y="20666"/>
                </a:cubicBezTo>
                <a:cubicBezTo>
                  <a:pt x="20191" y="20667"/>
                  <a:pt x="20206" y="20667"/>
                  <a:pt x="20220" y="20668"/>
                </a:cubicBezTo>
                <a:cubicBezTo>
                  <a:pt x="20194" y="20651"/>
                  <a:pt x="20169" y="20634"/>
                  <a:pt x="20143" y="20617"/>
                </a:cubicBezTo>
                <a:cubicBezTo>
                  <a:pt x="20117" y="20600"/>
                  <a:pt x="20090" y="20583"/>
                  <a:pt x="20061" y="20563"/>
                </a:cubicBezTo>
                <a:cubicBezTo>
                  <a:pt x="20261" y="20579"/>
                  <a:pt x="20429" y="20615"/>
                  <a:pt x="20594" y="20658"/>
                </a:cubicBezTo>
                <a:cubicBezTo>
                  <a:pt x="20760" y="20701"/>
                  <a:pt x="21000" y="20686"/>
                  <a:pt x="21123" y="20774"/>
                </a:cubicBezTo>
                <a:cubicBezTo>
                  <a:pt x="21157" y="20758"/>
                  <a:pt x="21188" y="20742"/>
                  <a:pt x="21217" y="20728"/>
                </a:cubicBezTo>
                <a:cubicBezTo>
                  <a:pt x="21246" y="20714"/>
                  <a:pt x="21272" y="20701"/>
                  <a:pt x="21297" y="20689"/>
                </a:cubicBezTo>
                <a:cubicBezTo>
                  <a:pt x="21315" y="20701"/>
                  <a:pt x="21330" y="20711"/>
                  <a:pt x="21345" y="20720"/>
                </a:cubicBezTo>
                <a:cubicBezTo>
                  <a:pt x="21359" y="20729"/>
                  <a:pt x="21372" y="20738"/>
                  <a:pt x="21385" y="20746"/>
                </a:cubicBezTo>
                <a:cubicBezTo>
                  <a:pt x="21389" y="20741"/>
                  <a:pt x="21393" y="20737"/>
                  <a:pt x="21397" y="20732"/>
                </a:cubicBezTo>
                <a:cubicBezTo>
                  <a:pt x="21401" y="20726"/>
                  <a:pt x="21405" y="20720"/>
                  <a:pt x="21409" y="20715"/>
                </a:cubicBezTo>
                <a:cubicBezTo>
                  <a:pt x="21446" y="20722"/>
                  <a:pt x="21483" y="20707"/>
                  <a:pt x="21514" y="20673"/>
                </a:cubicBezTo>
                <a:cubicBezTo>
                  <a:pt x="21568" y="20614"/>
                  <a:pt x="21587" y="20504"/>
                  <a:pt x="21544" y="20443"/>
                </a:cubicBezTo>
                <a:cubicBezTo>
                  <a:pt x="21514" y="20398"/>
                  <a:pt x="21465" y="20409"/>
                  <a:pt x="21443" y="20465"/>
                </a:cubicBezTo>
                <a:cubicBezTo>
                  <a:pt x="21445" y="20416"/>
                  <a:pt x="21375" y="20392"/>
                  <a:pt x="21298" y="20371"/>
                </a:cubicBezTo>
                <a:cubicBezTo>
                  <a:pt x="21221" y="20349"/>
                  <a:pt x="21136" y="20332"/>
                  <a:pt x="21108" y="20291"/>
                </a:cubicBezTo>
                <a:cubicBezTo>
                  <a:pt x="21192" y="20265"/>
                  <a:pt x="21276" y="20237"/>
                  <a:pt x="21362" y="20207"/>
                </a:cubicBezTo>
                <a:cubicBezTo>
                  <a:pt x="21441" y="20180"/>
                  <a:pt x="21521" y="20150"/>
                  <a:pt x="21600" y="20121"/>
                </a:cubicBezTo>
                <a:lnTo>
                  <a:pt x="21590" y="0"/>
                </a:lnTo>
                <a:lnTo>
                  <a:pt x="0" y="0"/>
                </a:lnTo>
                <a:close/>
                <a:moveTo>
                  <a:pt x="9192" y="19629"/>
                </a:moveTo>
                <a:lnTo>
                  <a:pt x="9218" y="19716"/>
                </a:lnTo>
                <a:lnTo>
                  <a:pt x="9132" y="19721"/>
                </a:lnTo>
                <a:lnTo>
                  <a:pt x="8709" y="19799"/>
                </a:lnTo>
                <a:cubicBezTo>
                  <a:pt x="8715" y="19804"/>
                  <a:pt x="8724" y="19808"/>
                  <a:pt x="8734" y="19812"/>
                </a:cubicBezTo>
                <a:cubicBezTo>
                  <a:pt x="8744" y="19816"/>
                  <a:pt x="8757" y="19820"/>
                  <a:pt x="8770" y="19823"/>
                </a:cubicBezTo>
                <a:cubicBezTo>
                  <a:pt x="8722" y="19824"/>
                  <a:pt x="8675" y="19826"/>
                  <a:pt x="8627" y="19825"/>
                </a:cubicBezTo>
                <a:cubicBezTo>
                  <a:pt x="8224" y="19820"/>
                  <a:pt x="7821" y="19807"/>
                  <a:pt x="7413" y="19797"/>
                </a:cubicBezTo>
                <a:cubicBezTo>
                  <a:pt x="7477" y="19808"/>
                  <a:pt x="7531" y="19822"/>
                  <a:pt x="7588" y="19825"/>
                </a:cubicBezTo>
                <a:cubicBezTo>
                  <a:pt x="7894" y="19842"/>
                  <a:pt x="8199" y="19864"/>
                  <a:pt x="8506" y="19871"/>
                </a:cubicBezTo>
                <a:cubicBezTo>
                  <a:pt x="8628" y="19873"/>
                  <a:pt x="8752" y="19867"/>
                  <a:pt x="8874" y="19863"/>
                </a:cubicBezTo>
                <a:cubicBezTo>
                  <a:pt x="8882" y="19868"/>
                  <a:pt x="8886" y="19874"/>
                  <a:pt x="8884" y="19882"/>
                </a:cubicBezTo>
                <a:cubicBezTo>
                  <a:pt x="8883" y="19890"/>
                  <a:pt x="8877" y="19899"/>
                  <a:pt x="8862" y="19910"/>
                </a:cubicBezTo>
                <a:cubicBezTo>
                  <a:pt x="8553" y="19899"/>
                  <a:pt x="8243" y="19889"/>
                  <a:pt x="7935" y="19876"/>
                </a:cubicBezTo>
                <a:cubicBezTo>
                  <a:pt x="7849" y="19872"/>
                  <a:pt x="7766" y="19856"/>
                  <a:pt x="7680" y="19850"/>
                </a:cubicBezTo>
                <a:cubicBezTo>
                  <a:pt x="7502" y="19836"/>
                  <a:pt x="7323" y="19825"/>
                  <a:pt x="7144" y="19814"/>
                </a:cubicBezTo>
                <a:cubicBezTo>
                  <a:pt x="7008" y="19805"/>
                  <a:pt x="6873" y="19799"/>
                  <a:pt x="6740" y="19825"/>
                </a:cubicBezTo>
                <a:cubicBezTo>
                  <a:pt x="6875" y="19840"/>
                  <a:pt x="7012" y="19845"/>
                  <a:pt x="7148" y="19851"/>
                </a:cubicBezTo>
                <a:cubicBezTo>
                  <a:pt x="7189" y="19853"/>
                  <a:pt x="7229" y="19861"/>
                  <a:pt x="7270" y="19866"/>
                </a:cubicBezTo>
                <a:cubicBezTo>
                  <a:pt x="7399" y="19882"/>
                  <a:pt x="7530" y="19914"/>
                  <a:pt x="7655" y="19910"/>
                </a:cubicBezTo>
                <a:cubicBezTo>
                  <a:pt x="7802" y="19906"/>
                  <a:pt x="7909" y="19943"/>
                  <a:pt x="8041" y="19948"/>
                </a:cubicBezTo>
                <a:cubicBezTo>
                  <a:pt x="8064" y="19948"/>
                  <a:pt x="8104" y="19962"/>
                  <a:pt x="8104" y="19970"/>
                </a:cubicBezTo>
                <a:cubicBezTo>
                  <a:pt x="8105" y="20011"/>
                  <a:pt x="8185" y="20011"/>
                  <a:pt x="8241" y="20010"/>
                </a:cubicBezTo>
                <a:cubicBezTo>
                  <a:pt x="8403" y="20006"/>
                  <a:pt x="8566" y="19997"/>
                  <a:pt x="8726" y="19987"/>
                </a:cubicBezTo>
                <a:cubicBezTo>
                  <a:pt x="9000" y="19969"/>
                  <a:pt x="9269" y="19934"/>
                  <a:pt x="9553" y="19952"/>
                </a:cubicBezTo>
                <a:cubicBezTo>
                  <a:pt x="9583" y="19954"/>
                  <a:pt x="9615" y="19951"/>
                  <a:pt x="9647" y="19949"/>
                </a:cubicBezTo>
                <a:cubicBezTo>
                  <a:pt x="9640" y="19951"/>
                  <a:pt x="9634" y="19954"/>
                  <a:pt x="9627" y="19956"/>
                </a:cubicBezTo>
                <a:cubicBezTo>
                  <a:pt x="9621" y="19958"/>
                  <a:pt x="9615" y="19960"/>
                  <a:pt x="9608" y="19962"/>
                </a:cubicBezTo>
                <a:cubicBezTo>
                  <a:pt x="9312" y="19986"/>
                  <a:pt x="9017" y="20009"/>
                  <a:pt x="8718" y="20019"/>
                </a:cubicBezTo>
                <a:cubicBezTo>
                  <a:pt x="8368" y="20031"/>
                  <a:pt x="8011" y="20019"/>
                  <a:pt x="7658" y="20011"/>
                </a:cubicBezTo>
                <a:cubicBezTo>
                  <a:pt x="7398" y="20006"/>
                  <a:pt x="7140" y="19993"/>
                  <a:pt x="6881" y="19982"/>
                </a:cubicBezTo>
                <a:cubicBezTo>
                  <a:pt x="6807" y="19979"/>
                  <a:pt x="6734" y="19972"/>
                  <a:pt x="6661" y="19966"/>
                </a:cubicBezTo>
                <a:cubicBezTo>
                  <a:pt x="6453" y="19949"/>
                  <a:pt x="6247" y="19930"/>
                  <a:pt x="6038" y="19915"/>
                </a:cubicBezTo>
                <a:cubicBezTo>
                  <a:pt x="5851" y="19902"/>
                  <a:pt x="5662" y="19892"/>
                  <a:pt x="5474" y="19881"/>
                </a:cubicBezTo>
                <a:cubicBezTo>
                  <a:pt x="5441" y="19878"/>
                  <a:pt x="5409" y="19871"/>
                  <a:pt x="5345" y="19863"/>
                </a:cubicBezTo>
                <a:cubicBezTo>
                  <a:pt x="5385" y="19861"/>
                  <a:pt x="5417" y="19860"/>
                  <a:pt x="5445" y="19859"/>
                </a:cubicBezTo>
                <a:cubicBezTo>
                  <a:pt x="5474" y="19858"/>
                  <a:pt x="5500" y="19857"/>
                  <a:pt x="5528" y="19856"/>
                </a:cubicBezTo>
                <a:cubicBezTo>
                  <a:pt x="5469" y="19844"/>
                  <a:pt x="5413" y="19832"/>
                  <a:pt x="5358" y="19820"/>
                </a:cubicBezTo>
                <a:cubicBezTo>
                  <a:pt x="5304" y="19809"/>
                  <a:pt x="5251" y="19797"/>
                  <a:pt x="5198" y="19786"/>
                </a:cubicBezTo>
                <a:cubicBezTo>
                  <a:pt x="5196" y="19787"/>
                  <a:pt x="5194" y="19788"/>
                  <a:pt x="5192" y="19789"/>
                </a:cubicBezTo>
                <a:cubicBezTo>
                  <a:pt x="5191" y="19790"/>
                  <a:pt x="5189" y="19791"/>
                  <a:pt x="5188" y="19792"/>
                </a:cubicBezTo>
                <a:cubicBezTo>
                  <a:pt x="5199" y="19798"/>
                  <a:pt x="5210" y="19803"/>
                  <a:pt x="5225" y="19810"/>
                </a:cubicBezTo>
                <a:cubicBezTo>
                  <a:pt x="5239" y="19817"/>
                  <a:pt x="5256" y="19826"/>
                  <a:pt x="5280" y="19837"/>
                </a:cubicBezTo>
                <a:cubicBezTo>
                  <a:pt x="5182" y="19842"/>
                  <a:pt x="5111" y="19851"/>
                  <a:pt x="5039" y="19850"/>
                </a:cubicBezTo>
                <a:cubicBezTo>
                  <a:pt x="4908" y="19847"/>
                  <a:pt x="4776" y="19841"/>
                  <a:pt x="4646" y="19833"/>
                </a:cubicBezTo>
                <a:cubicBezTo>
                  <a:pt x="4582" y="19829"/>
                  <a:pt x="4522" y="19816"/>
                  <a:pt x="4458" y="19809"/>
                </a:cubicBezTo>
                <a:cubicBezTo>
                  <a:pt x="4368" y="19799"/>
                  <a:pt x="4264" y="19776"/>
                  <a:pt x="4188" y="19786"/>
                </a:cubicBezTo>
                <a:cubicBezTo>
                  <a:pt x="4052" y="19803"/>
                  <a:pt x="3945" y="19786"/>
                  <a:pt x="3833" y="19766"/>
                </a:cubicBezTo>
                <a:cubicBezTo>
                  <a:pt x="3699" y="19742"/>
                  <a:pt x="3566" y="19720"/>
                  <a:pt x="3433" y="19696"/>
                </a:cubicBezTo>
                <a:lnTo>
                  <a:pt x="9192" y="19629"/>
                </a:lnTo>
                <a:close/>
                <a:moveTo>
                  <a:pt x="9149" y="19905"/>
                </a:moveTo>
                <a:cubicBezTo>
                  <a:pt x="9132" y="19907"/>
                  <a:pt x="9109" y="19911"/>
                  <a:pt x="9091" y="19913"/>
                </a:cubicBezTo>
                <a:cubicBezTo>
                  <a:pt x="9060" y="19917"/>
                  <a:pt x="9023" y="19915"/>
                  <a:pt x="8990" y="19913"/>
                </a:cubicBezTo>
                <a:cubicBezTo>
                  <a:pt x="9016" y="19912"/>
                  <a:pt x="9043" y="19910"/>
                  <a:pt x="9070" y="19908"/>
                </a:cubicBezTo>
                <a:cubicBezTo>
                  <a:pt x="9096" y="19907"/>
                  <a:pt x="9123" y="19906"/>
                  <a:pt x="9149" y="19905"/>
                </a:cubicBezTo>
                <a:close/>
                <a:moveTo>
                  <a:pt x="12302" y="20173"/>
                </a:moveTo>
                <a:cubicBezTo>
                  <a:pt x="12335" y="20169"/>
                  <a:pt x="12373" y="20172"/>
                  <a:pt x="12408" y="20173"/>
                </a:cubicBezTo>
                <a:cubicBezTo>
                  <a:pt x="12379" y="20175"/>
                  <a:pt x="12351" y="20176"/>
                  <a:pt x="12322" y="20178"/>
                </a:cubicBezTo>
                <a:cubicBezTo>
                  <a:pt x="12293" y="20179"/>
                  <a:pt x="12264" y="20182"/>
                  <a:pt x="12236" y="20183"/>
                </a:cubicBezTo>
                <a:cubicBezTo>
                  <a:pt x="12256" y="20180"/>
                  <a:pt x="12282" y="20176"/>
                  <a:pt x="12302" y="20173"/>
                </a:cubicBezTo>
                <a:close/>
              </a:path>
            </a:pathLst>
          </a:custGeom>
        </p:spPr>
      </p:pic>
      <p:sp>
        <p:nvSpPr>
          <p:cNvPr id="891" name="Shape"/>
          <p:cNvSpPr>
            <a:spLocks noGrp="1"/>
          </p:cNvSpPr>
          <p:nvPr>
            <p:ph type="body" idx="15"/>
          </p:nvPr>
        </p:nvSpPr>
        <p:spPr>
          <a:xfrm>
            <a:off x="8581313" y="7702771"/>
            <a:ext cx="1236455" cy="1178650"/>
          </a:xfrm>
          <a:custGeom>
            <a:avLst/>
            <a:gdLst/>
            <a:ahLst/>
            <a:cxnLst>
              <a:cxn ang="0">
                <a:pos x="wd2" y="hd2"/>
              </a:cxn>
              <a:cxn ang="5400000">
                <a:pos x="wd2" y="hd2"/>
              </a:cxn>
              <a:cxn ang="10800000">
                <a:pos x="wd2" y="hd2"/>
              </a:cxn>
              <a:cxn ang="16200000">
                <a:pos x="wd2" y="hd2"/>
              </a:cxn>
            </a:cxnLst>
            <a:rect l="0" t="0" r="r" b="b"/>
            <a:pathLst>
              <a:path w="21568" h="21583" extrusionOk="0">
                <a:moveTo>
                  <a:pt x="16592" y="2"/>
                </a:moveTo>
                <a:cubicBezTo>
                  <a:pt x="16492" y="-9"/>
                  <a:pt x="16386" y="16"/>
                  <a:pt x="16290" y="57"/>
                </a:cubicBezTo>
                <a:cubicBezTo>
                  <a:pt x="16249" y="74"/>
                  <a:pt x="16225" y="182"/>
                  <a:pt x="16193" y="245"/>
                </a:cubicBezTo>
                <a:cubicBezTo>
                  <a:pt x="16240" y="268"/>
                  <a:pt x="16289" y="302"/>
                  <a:pt x="16336" y="306"/>
                </a:cubicBezTo>
                <a:cubicBezTo>
                  <a:pt x="16441" y="316"/>
                  <a:pt x="16545" y="312"/>
                  <a:pt x="16650" y="312"/>
                </a:cubicBezTo>
                <a:cubicBezTo>
                  <a:pt x="16653" y="348"/>
                  <a:pt x="16656" y="380"/>
                  <a:pt x="16659" y="416"/>
                </a:cubicBezTo>
                <a:cubicBezTo>
                  <a:pt x="16603" y="443"/>
                  <a:pt x="16546" y="497"/>
                  <a:pt x="16491" y="495"/>
                </a:cubicBezTo>
                <a:cubicBezTo>
                  <a:pt x="16260" y="486"/>
                  <a:pt x="16030" y="460"/>
                  <a:pt x="15799" y="440"/>
                </a:cubicBezTo>
                <a:cubicBezTo>
                  <a:pt x="15671" y="429"/>
                  <a:pt x="15542" y="420"/>
                  <a:pt x="15414" y="404"/>
                </a:cubicBezTo>
                <a:cubicBezTo>
                  <a:pt x="15307" y="390"/>
                  <a:pt x="15200" y="344"/>
                  <a:pt x="15095" y="355"/>
                </a:cubicBezTo>
                <a:cubicBezTo>
                  <a:pt x="14983" y="367"/>
                  <a:pt x="14871" y="428"/>
                  <a:pt x="14731" y="477"/>
                </a:cubicBezTo>
                <a:cubicBezTo>
                  <a:pt x="14755" y="314"/>
                  <a:pt x="14770" y="216"/>
                  <a:pt x="14785" y="118"/>
                </a:cubicBezTo>
                <a:cubicBezTo>
                  <a:pt x="14476" y="3"/>
                  <a:pt x="14417" y="373"/>
                  <a:pt x="14295" y="623"/>
                </a:cubicBezTo>
                <a:cubicBezTo>
                  <a:pt x="14133" y="296"/>
                  <a:pt x="13756" y="295"/>
                  <a:pt x="13548" y="550"/>
                </a:cubicBezTo>
                <a:cubicBezTo>
                  <a:pt x="13464" y="495"/>
                  <a:pt x="13378" y="393"/>
                  <a:pt x="13343" y="422"/>
                </a:cubicBezTo>
                <a:cubicBezTo>
                  <a:pt x="13121" y="604"/>
                  <a:pt x="12922" y="745"/>
                  <a:pt x="12643" y="616"/>
                </a:cubicBezTo>
                <a:cubicBezTo>
                  <a:pt x="12449" y="527"/>
                  <a:pt x="12219" y="591"/>
                  <a:pt x="12006" y="586"/>
                </a:cubicBezTo>
                <a:cubicBezTo>
                  <a:pt x="11905" y="584"/>
                  <a:pt x="11803" y="567"/>
                  <a:pt x="11704" y="586"/>
                </a:cubicBezTo>
                <a:cubicBezTo>
                  <a:pt x="11466" y="631"/>
                  <a:pt x="11225" y="671"/>
                  <a:pt x="10991" y="750"/>
                </a:cubicBezTo>
                <a:cubicBezTo>
                  <a:pt x="10704" y="848"/>
                  <a:pt x="10421" y="982"/>
                  <a:pt x="10136" y="1097"/>
                </a:cubicBezTo>
                <a:cubicBezTo>
                  <a:pt x="10040" y="1136"/>
                  <a:pt x="9932" y="1221"/>
                  <a:pt x="9847" y="1188"/>
                </a:cubicBezTo>
                <a:cubicBezTo>
                  <a:pt x="9372" y="1005"/>
                  <a:pt x="8962" y="1257"/>
                  <a:pt x="8548" y="1541"/>
                </a:cubicBezTo>
                <a:cubicBezTo>
                  <a:pt x="8169" y="1799"/>
                  <a:pt x="7784" y="2030"/>
                  <a:pt x="7395" y="2252"/>
                </a:cubicBezTo>
                <a:cubicBezTo>
                  <a:pt x="7186" y="2372"/>
                  <a:pt x="6961" y="2441"/>
                  <a:pt x="6745" y="2538"/>
                </a:cubicBezTo>
                <a:cubicBezTo>
                  <a:pt x="5965" y="2891"/>
                  <a:pt x="5188" y="3250"/>
                  <a:pt x="4406" y="3596"/>
                </a:cubicBezTo>
                <a:cubicBezTo>
                  <a:pt x="4214" y="3682"/>
                  <a:pt x="4011" y="3714"/>
                  <a:pt x="3815" y="3785"/>
                </a:cubicBezTo>
                <a:cubicBezTo>
                  <a:pt x="3506" y="3897"/>
                  <a:pt x="3188" y="3983"/>
                  <a:pt x="2893" y="4150"/>
                </a:cubicBezTo>
                <a:cubicBezTo>
                  <a:pt x="2407" y="4424"/>
                  <a:pt x="1934" y="4749"/>
                  <a:pt x="1459" y="5062"/>
                </a:cubicBezTo>
                <a:cubicBezTo>
                  <a:pt x="1365" y="5124"/>
                  <a:pt x="1283" y="5228"/>
                  <a:pt x="1195" y="5311"/>
                </a:cubicBezTo>
                <a:cubicBezTo>
                  <a:pt x="1210" y="5357"/>
                  <a:pt x="1226" y="5400"/>
                  <a:pt x="1242" y="5445"/>
                </a:cubicBezTo>
                <a:cubicBezTo>
                  <a:pt x="1678" y="5255"/>
                  <a:pt x="2113" y="5064"/>
                  <a:pt x="2549" y="4874"/>
                </a:cubicBezTo>
                <a:cubicBezTo>
                  <a:pt x="2555" y="4900"/>
                  <a:pt x="2564" y="4927"/>
                  <a:pt x="2570" y="4953"/>
                </a:cubicBezTo>
                <a:cubicBezTo>
                  <a:pt x="2474" y="5018"/>
                  <a:pt x="2378" y="5106"/>
                  <a:pt x="2277" y="5147"/>
                </a:cubicBezTo>
                <a:cubicBezTo>
                  <a:pt x="1845" y="5322"/>
                  <a:pt x="1413" y="5491"/>
                  <a:pt x="977" y="5646"/>
                </a:cubicBezTo>
                <a:cubicBezTo>
                  <a:pt x="734" y="5732"/>
                  <a:pt x="576" y="5952"/>
                  <a:pt x="592" y="6193"/>
                </a:cubicBezTo>
                <a:cubicBezTo>
                  <a:pt x="732" y="6230"/>
                  <a:pt x="865" y="6268"/>
                  <a:pt x="998" y="6303"/>
                </a:cubicBezTo>
                <a:cubicBezTo>
                  <a:pt x="1000" y="6332"/>
                  <a:pt x="1005" y="6358"/>
                  <a:pt x="1007" y="6388"/>
                </a:cubicBezTo>
                <a:cubicBezTo>
                  <a:pt x="761" y="6533"/>
                  <a:pt x="419" y="6398"/>
                  <a:pt x="286" y="6868"/>
                </a:cubicBezTo>
                <a:cubicBezTo>
                  <a:pt x="456" y="7047"/>
                  <a:pt x="436" y="7105"/>
                  <a:pt x="80" y="7428"/>
                </a:cubicBezTo>
                <a:cubicBezTo>
                  <a:pt x="296" y="7412"/>
                  <a:pt x="480" y="7400"/>
                  <a:pt x="688" y="7385"/>
                </a:cubicBezTo>
                <a:cubicBezTo>
                  <a:pt x="494" y="7693"/>
                  <a:pt x="126" y="7500"/>
                  <a:pt x="1" y="8006"/>
                </a:cubicBezTo>
                <a:cubicBezTo>
                  <a:pt x="97" y="7971"/>
                  <a:pt x="165" y="7951"/>
                  <a:pt x="231" y="7927"/>
                </a:cubicBezTo>
                <a:cubicBezTo>
                  <a:pt x="351" y="7884"/>
                  <a:pt x="467" y="7835"/>
                  <a:pt x="588" y="7799"/>
                </a:cubicBezTo>
                <a:cubicBezTo>
                  <a:pt x="876" y="7712"/>
                  <a:pt x="1166" y="7633"/>
                  <a:pt x="1455" y="7549"/>
                </a:cubicBezTo>
                <a:cubicBezTo>
                  <a:pt x="1584" y="7512"/>
                  <a:pt x="1711" y="7468"/>
                  <a:pt x="1841" y="7440"/>
                </a:cubicBezTo>
                <a:cubicBezTo>
                  <a:pt x="1848" y="7439"/>
                  <a:pt x="1869" y="7544"/>
                  <a:pt x="1879" y="7586"/>
                </a:cubicBezTo>
                <a:cubicBezTo>
                  <a:pt x="2276" y="7512"/>
                  <a:pt x="2605" y="6999"/>
                  <a:pt x="3094" y="7282"/>
                </a:cubicBezTo>
                <a:cubicBezTo>
                  <a:pt x="2357" y="7676"/>
                  <a:pt x="1648" y="8053"/>
                  <a:pt x="940" y="8431"/>
                </a:cubicBezTo>
                <a:cubicBezTo>
                  <a:pt x="940" y="8442"/>
                  <a:pt x="939" y="8451"/>
                  <a:pt x="940" y="8462"/>
                </a:cubicBezTo>
                <a:cubicBezTo>
                  <a:pt x="1094" y="8433"/>
                  <a:pt x="1250" y="8404"/>
                  <a:pt x="1363" y="8383"/>
                </a:cubicBezTo>
                <a:cubicBezTo>
                  <a:pt x="1256" y="8490"/>
                  <a:pt x="1135" y="8615"/>
                  <a:pt x="1015" y="8735"/>
                </a:cubicBezTo>
                <a:cubicBezTo>
                  <a:pt x="954" y="8716"/>
                  <a:pt x="892" y="8700"/>
                  <a:pt x="831" y="8650"/>
                </a:cubicBezTo>
                <a:cubicBezTo>
                  <a:pt x="798" y="8624"/>
                  <a:pt x="714" y="8642"/>
                  <a:pt x="697" y="8681"/>
                </a:cubicBezTo>
                <a:cubicBezTo>
                  <a:pt x="672" y="8735"/>
                  <a:pt x="668" y="8838"/>
                  <a:pt x="688" y="8900"/>
                </a:cubicBezTo>
                <a:cubicBezTo>
                  <a:pt x="746" y="9078"/>
                  <a:pt x="843" y="9181"/>
                  <a:pt x="965" y="9228"/>
                </a:cubicBezTo>
                <a:cubicBezTo>
                  <a:pt x="968" y="9255"/>
                  <a:pt x="970" y="9280"/>
                  <a:pt x="973" y="9307"/>
                </a:cubicBezTo>
                <a:cubicBezTo>
                  <a:pt x="1019" y="9300"/>
                  <a:pt x="1065" y="9290"/>
                  <a:pt x="1112" y="9283"/>
                </a:cubicBezTo>
                <a:cubicBezTo>
                  <a:pt x="1199" y="9290"/>
                  <a:pt x="1248" y="9346"/>
                  <a:pt x="1271" y="9435"/>
                </a:cubicBezTo>
                <a:cubicBezTo>
                  <a:pt x="1187" y="9483"/>
                  <a:pt x="1103" y="9533"/>
                  <a:pt x="1019" y="9581"/>
                </a:cubicBezTo>
                <a:cubicBezTo>
                  <a:pt x="1013" y="9579"/>
                  <a:pt x="1005" y="9577"/>
                  <a:pt x="998" y="9575"/>
                </a:cubicBezTo>
                <a:cubicBezTo>
                  <a:pt x="988" y="9593"/>
                  <a:pt x="985" y="9598"/>
                  <a:pt x="982" y="9605"/>
                </a:cubicBezTo>
                <a:cubicBezTo>
                  <a:pt x="959" y="9618"/>
                  <a:pt x="937" y="9629"/>
                  <a:pt x="915" y="9642"/>
                </a:cubicBezTo>
                <a:cubicBezTo>
                  <a:pt x="936" y="9679"/>
                  <a:pt x="951" y="9702"/>
                  <a:pt x="969" y="9733"/>
                </a:cubicBezTo>
                <a:cubicBezTo>
                  <a:pt x="965" y="9808"/>
                  <a:pt x="965" y="9884"/>
                  <a:pt x="977" y="9958"/>
                </a:cubicBezTo>
                <a:cubicBezTo>
                  <a:pt x="923" y="9986"/>
                  <a:pt x="870" y="10011"/>
                  <a:pt x="797" y="10049"/>
                </a:cubicBezTo>
                <a:cubicBezTo>
                  <a:pt x="885" y="10163"/>
                  <a:pt x="962" y="10247"/>
                  <a:pt x="1040" y="10353"/>
                </a:cubicBezTo>
                <a:cubicBezTo>
                  <a:pt x="1054" y="10486"/>
                  <a:pt x="1053" y="10627"/>
                  <a:pt x="994" y="10779"/>
                </a:cubicBezTo>
                <a:cubicBezTo>
                  <a:pt x="905" y="11008"/>
                  <a:pt x="1293" y="11361"/>
                  <a:pt x="1501" y="11223"/>
                </a:cubicBezTo>
                <a:cubicBezTo>
                  <a:pt x="1665" y="11114"/>
                  <a:pt x="1667" y="11257"/>
                  <a:pt x="1686" y="11332"/>
                </a:cubicBezTo>
                <a:cubicBezTo>
                  <a:pt x="1608" y="11492"/>
                  <a:pt x="1549" y="11607"/>
                  <a:pt x="1506" y="11697"/>
                </a:cubicBezTo>
                <a:cubicBezTo>
                  <a:pt x="1433" y="11715"/>
                  <a:pt x="1324" y="11707"/>
                  <a:pt x="1313" y="11752"/>
                </a:cubicBezTo>
                <a:cubicBezTo>
                  <a:pt x="1286" y="11858"/>
                  <a:pt x="1275" y="12017"/>
                  <a:pt x="1313" y="12105"/>
                </a:cubicBezTo>
                <a:cubicBezTo>
                  <a:pt x="1399" y="12302"/>
                  <a:pt x="1518" y="12471"/>
                  <a:pt x="1610" y="12628"/>
                </a:cubicBezTo>
                <a:cubicBezTo>
                  <a:pt x="1317" y="12641"/>
                  <a:pt x="1130" y="12818"/>
                  <a:pt x="1091" y="13102"/>
                </a:cubicBezTo>
                <a:cubicBezTo>
                  <a:pt x="999" y="13173"/>
                  <a:pt x="898" y="13254"/>
                  <a:pt x="856" y="13376"/>
                </a:cubicBezTo>
                <a:cubicBezTo>
                  <a:pt x="727" y="13753"/>
                  <a:pt x="983" y="13793"/>
                  <a:pt x="1124" y="13941"/>
                </a:cubicBezTo>
                <a:cubicBezTo>
                  <a:pt x="1049" y="13959"/>
                  <a:pt x="986" y="13957"/>
                  <a:pt x="923" y="13953"/>
                </a:cubicBezTo>
                <a:cubicBezTo>
                  <a:pt x="727" y="13943"/>
                  <a:pt x="660" y="14071"/>
                  <a:pt x="751" y="14312"/>
                </a:cubicBezTo>
                <a:cubicBezTo>
                  <a:pt x="791" y="14419"/>
                  <a:pt x="850" y="14525"/>
                  <a:pt x="919" y="14592"/>
                </a:cubicBezTo>
                <a:cubicBezTo>
                  <a:pt x="1129" y="14798"/>
                  <a:pt x="1134" y="14791"/>
                  <a:pt x="936" y="15103"/>
                </a:cubicBezTo>
                <a:cubicBezTo>
                  <a:pt x="1078" y="15261"/>
                  <a:pt x="1202" y="15462"/>
                  <a:pt x="1359" y="15559"/>
                </a:cubicBezTo>
                <a:cubicBezTo>
                  <a:pt x="1520" y="15659"/>
                  <a:pt x="1712" y="15651"/>
                  <a:pt x="1887" y="15711"/>
                </a:cubicBezTo>
                <a:cubicBezTo>
                  <a:pt x="1946" y="15731"/>
                  <a:pt x="2021" y="15806"/>
                  <a:pt x="2038" y="15881"/>
                </a:cubicBezTo>
                <a:cubicBezTo>
                  <a:pt x="2056" y="15961"/>
                  <a:pt x="2015" y="16067"/>
                  <a:pt x="1992" y="16210"/>
                </a:cubicBezTo>
                <a:cubicBezTo>
                  <a:pt x="1826" y="15931"/>
                  <a:pt x="1771" y="15873"/>
                  <a:pt x="1610" y="16015"/>
                </a:cubicBezTo>
                <a:cubicBezTo>
                  <a:pt x="1335" y="16260"/>
                  <a:pt x="977" y="16418"/>
                  <a:pt x="927" y="17019"/>
                </a:cubicBezTo>
                <a:cubicBezTo>
                  <a:pt x="683" y="17155"/>
                  <a:pt x="331" y="17611"/>
                  <a:pt x="219" y="17955"/>
                </a:cubicBezTo>
                <a:cubicBezTo>
                  <a:pt x="200" y="18012"/>
                  <a:pt x="173" y="18090"/>
                  <a:pt x="185" y="18138"/>
                </a:cubicBezTo>
                <a:cubicBezTo>
                  <a:pt x="250" y="18389"/>
                  <a:pt x="165" y="18556"/>
                  <a:pt x="59" y="18734"/>
                </a:cubicBezTo>
                <a:cubicBezTo>
                  <a:pt x="15" y="18809"/>
                  <a:pt x="-16" y="18968"/>
                  <a:pt x="9" y="19044"/>
                </a:cubicBezTo>
                <a:cubicBezTo>
                  <a:pt x="30" y="19107"/>
                  <a:pt x="142" y="19104"/>
                  <a:pt x="215" y="19129"/>
                </a:cubicBezTo>
                <a:cubicBezTo>
                  <a:pt x="239" y="19137"/>
                  <a:pt x="265" y="19138"/>
                  <a:pt x="311" y="19141"/>
                </a:cubicBezTo>
                <a:cubicBezTo>
                  <a:pt x="234" y="19360"/>
                  <a:pt x="171" y="19546"/>
                  <a:pt x="85" y="19792"/>
                </a:cubicBezTo>
                <a:cubicBezTo>
                  <a:pt x="309" y="19878"/>
                  <a:pt x="538" y="19949"/>
                  <a:pt x="759" y="20053"/>
                </a:cubicBezTo>
                <a:cubicBezTo>
                  <a:pt x="1272" y="20294"/>
                  <a:pt x="1775" y="20566"/>
                  <a:pt x="2289" y="20795"/>
                </a:cubicBezTo>
                <a:cubicBezTo>
                  <a:pt x="2523" y="20900"/>
                  <a:pt x="2793" y="21055"/>
                  <a:pt x="3010" y="20978"/>
                </a:cubicBezTo>
                <a:cubicBezTo>
                  <a:pt x="3330" y="20864"/>
                  <a:pt x="3591" y="20988"/>
                  <a:pt x="3845" y="21166"/>
                </a:cubicBezTo>
                <a:cubicBezTo>
                  <a:pt x="4208" y="21421"/>
                  <a:pt x="4587" y="21536"/>
                  <a:pt x="4981" y="21580"/>
                </a:cubicBezTo>
                <a:cubicBezTo>
                  <a:pt x="5080" y="21591"/>
                  <a:pt x="5187" y="21566"/>
                  <a:pt x="5282" y="21525"/>
                </a:cubicBezTo>
                <a:cubicBezTo>
                  <a:pt x="5323" y="21508"/>
                  <a:pt x="5343" y="21406"/>
                  <a:pt x="5375" y="21343"/>
                </a:cubicBezTo>
                <a:cubicBezTo>
                  <a:pt x="5328" y="21320"/>
                  <a:pt x="5284" y="21280"/>
                  <a:pt x="5236" y="21276"/>
                </a:cubicBezTo>
                <a:cubicBezTo>
                  <a:pt x="5131" y="21266"/>
                  <a:pt x="5023" y="21276"/>
                  <a:pt x="4918" y="21276"/>
                </a:cubicBezTo>
                <a:cubicBezTo>
                  <a:pt x="4915" y="21240"/>
                  <a:pt x="4912" y="21202"/>
                  <a:pt x="4909" y="21166"/>
                </a:cubicBezTo>
                <a:cubicBezTo>
                  <a:pt x="4965" y="21139"/>
                  <a:pt x="5022" y="21085"/>
                  <a:pt x="5077" y="21087"/>
                </a:cubicBezTo>
                <a:cubicBezTo>
                  <a:pt x="5308" y="21096"/>
                  <a:pt x="5538" y="21122"/>
                  <a:pt x="5769" y="21142"/>
                </a:cubicBezTo>
                <a:cubicBezTo>
                  <a:pt x="5897" y="21153"/>
                  <a:pt x="6026" y="21168"/>
                  <a:pt x="6154" y="21184"/>
                </a:cubicBezTo>
                <a:cubicBezTo>
                  <a:pt x="6261" y="21198"/>
                  <a:pt x="6368" y="21238"/>
                  <a:pt x="6473" y="21227"/>
                </a:cubicBezTo>
                <a:cubicBezTo>
                  <a:pt x="6585" y="21215"/>
                  <a:pt x="6697" y="21154"/>
                  <a:pt x="6837" y="21105"/>
                </a:cubicBezTo>
                <a:cubicBezTo>
                  <a:pt x="6813" y="21268"/>
                  <a:pt x="6798" y="21372"/>
                  <a:pt x="6783" y="21470"/>
                </a:cubicBezTo>
                <a:cubicBezTo>
                  <a:pt x="7092" y="21585"/>
                  <a:pt x="7156" y="21209"/>
                  <a:pt x="7278" y="20959"/>
                </a:cubicBezTo>
                <a:cubicBezTo>
                  <a:pt x="7439" y="21286"/>
                  <a:pt x="7812" y="21293"/>
                  <a:pt x="8020" y="21039"/>
                </a:cubicBezTo>
                <a:cubicBezTo>
                  <a:pt x="8104" y="21093"/>
                  <a:pt x="8190" y="21189"/>
                  <a:pt x="8225" y="21160"/>
                </a:cubicBezTo>
                <a:cubicBezTo>
                  <a:pt x="8447" y="20978"/>
                  <a:pt x="8651" y="20837"/>
                  <a:pt x="8929" y="20966"/>
                </a:cubicBezTo>
                <a:cubicBezTo>
                  <a:pt x="9124" y="21055"/>
                  <a:pt x="9349" y="20997"/>
                  <a:pt x="9562" y="21002"/>
                </a:cubicBezTo>
                <a:cubicBezTo>
                  <a:pt x="9663" y="21004"/>
                  <a:pt x="9769" y="21021"/>
                  <a:pt x="9868" y="21002"/>
                </a:cubicBezTo>
                <a:cubicBezTo>
                  <a:pt x="10107" y="20957"/>
                  <a:pt x="10343" y="20911"/>
                  <a:pt x="10577" y="20832"/>
                </a:cubicBezTo>
                <a:cubicBezTo>
                  <a:pt x="10864" y="20734"/>
                  <a:pt x="11147" y="20600"/>
                  <a:pt x="11432" y="20485"/>
                </a:cubicBezTo>
                <a:cubicBezTo>
                  <a:pt x="11528" y="20446"/>
                  <a:pt x="11636" y="20361"/>
                  <a:pt x="11721" y="20394"/>
                </a:cubicBezTo>
                <a:cubicBezTo>
                  <a:pt x="12196" y="20577"/>
                  <a:pt x="12606" y="20331"/>
                  <a:pt x="13020" y="20047"/>
                </a:cubicBezTo>
                <a:cubicBezTo>
                  <a:pt x="13399" y="19789"/>
                  <a:pt x="13788" y="19552"/>
                  <a:pt x="14177" y="19330"/>
                </a:cubicBezTo>
                <a:cubicBezTo>
                  <a:pt x="14386" y="19210"/>
                  <a:pt x="14607" y="19147"/>
                  <a:pt x="14823" y="19050"/>
                </a:cubicBezTo>
                <a:cubicBezTo>
                  <a:pt x="15603" y="18697"/>
                  <a:pt x="16380" y="18332"/>
                  <a:pt x="17162" y="17986"/>
                </a:cubicBezTo>
                <a:cubicBezTo>
                  <a:pt x="17354" y="17900"/>
                  <a:pt x="17561" y="17868"/>
                  <a:pt x="17757" y="17797"/>
                </a:cubicBezTo>
                <a:cubicBezTo>
                  <a:pt x="18066" y="17685"/>
                  <a:pt x="18380" y="17605"/>
                  <a:pt x="18675" y="17438"/>
                </a:cubicBezTo>
                <a:cubicBezTo>
                  <a:pt x="19161" y="17164"/>
                  <a:pt x="19634" y="16833"/>
                  <a:pt x="20109" y="16520"/>
                </a:cubicBezTo>
                <a:cubicBezTo>
                  <a:pt x="20203" y="16458"/>
                  <a:pt x="20285" y="16360"/>
                  <a:pt x="20373" y="16277"/>
                </a:cubicBezTo>
                <a:cubicBezTo>
                  <a:pt x="20358" y="16231"/>
                  <a:pt x="20342" y="16182"/>
                  <a:pt x="20326" y="16137"/>
                </a:cubicBezTo>
                <a:cubicBezTo>
                  <a:pt x="19890" y="16327"/>
                  <a:pt x="19455" y="16518"/>
                  <a:pt x="19019" y="16708"/>
                </a:cubicBezTo>
                <a:cubicBezTo>
                  <a:pt x="19013" y="16682"/>
                  <a:pt x="19008" y="16655"/>
                  <a:pt x="19002" y="16629"/>
                </a:cubicBezTo>
                <a:cubicBezTo>
                  <a:pt x="19099" y="16564"/>
                  <a:pt x="19190" y="16482"/>
                  <a:pt x="19291" y="16441"/>
                </a:cubicBezTo>
                <a:cubicBezTo>
                  <a:pt x="19723" y="16266"/>
                  <a:pt x="20155" y="16097"/>
                  <a:pt x="20591" y="15942"/>
                </a:cubicBezTo>
                <a:cubicBezTo>
                  <a:pt x="20834" y="15856"/>
                  <a:pt x="20992" y="15630"/>
                  <a:pt x="20976" y="15389"/>
                </a:cubicBezTo>
                <a:cubicBezTo>
                  <a:pt x="20836" y="15352"/>
                  <a:pt x="20703" y="15320"/>
                  <a:pt x="20570" y="15285"/>
                </a:cubicBezTo>
                <a:cubicBezTo>
                  <a:pt x="20568" y="15256"/>
                  <a:pt x="20567" y="15224"/>
                  <a:pt x="20565" y="15194"/>
                </a:cubicBezTo>
                <a:cubicBezTo>
                  <a:pt x="20811" y="15049"/>
                  <a:pt x="21153" y="15184"/>
                  <a:pt x="21286" y="14714"/>
                </a:cubicBezTo>
                <a:cubicBezTo>
                  <a:pt x="21116" y="14535"/>
                  <a:pt x="21136" y="14477"/>
                  <a:pt x="21492" y="14154"/>
                </a:cubicBezTo>
                <a:cubicBezTo>
                  <a:pt x="21276" y="14170"/>
                  <a:pt x="21088" y="14182"/>
                  <a:pt x="20880" y="14197"/>
                </a:cubicBezTo>
                <a:cubicBezTo>
                  <a:pt x="21074" y="13889"/>
                  <a:pt x="21442" y="14082"/>
                  <a:pt x="21567" y="13576"/>
                </a:cubicBezTo>
                <a:cubicBezTo>
                  <a:pt x="21471" y="13611"/>
                  <a:pt x="21408" y="13637"/>
                  <a:pt x="21341" y="13662"/>
                </a:cubicBezTo>
                <a:cubicBezTo>
                  <a:pt x="21222" y="13704"/>
                  <a:pt x="21101" y="13753"/>
                  <a:pt x="20980" y="13789"/>
                </a:cubicBezTo>
                <a:cubicBezTo>
                  <a:pt x="20692" y="13876"/>
                  <a:pt x="20402" y="13955"/>
                  <a:pt x="20113" y="14039"/>
                </a:cubicBezTo>
                <a:cubicBezTo>
                  <a:pt x="19984" y="14076"/>
                  <a:pt x="19857" y="14114"/>
                  <a:pt x="19727" y="14142"/>
                </a:cubicBezTo>
                <a:cubicBezTo>
                  <a:pt x="19720" y="14143"/>
                  <a:pt x="19703" y="14038"/>
                  <a:pt x="19694" y="13996"/>
                </a:cubicBezTo>
                <a:cubicBezTo>
                  <a:pt x="19297" y="14070"/>
                  <a:pt x="18968" y="14583"/>
                  <a:pt x="18478" y="14300"/>
                </a:cubicBezTo>
                <a:cubicBezTo>
                  <a:pt x="19215" y="13906"/>
                  <a:pt x="19920" y="13529"/>
                  <a:pt x="20628" y="13151"/>
                </a:cubicBezTo>
                <a:cubicBezTo>
                  <a:pt x="20628" y="13140"/>
                  <a:pt x="20629" y="13131"/>
                  <a:pt x="20628" y="13120"/>
                </a:cubicBezTo>
                <a:cubicBezTo>
                  <a:pt x="20474" y="13149"/>
                  <a:pt x="20318" y="13178"/>
                  <a:pt x="20205" y="13199"/>
                </a:cubicBezTo>
                <a:cubicBezTo>
                  <a:pt x="20312" y="13092"/>
                  <a:pt x="20437" y="12973"/>
                  <a:pt x="20557" y="12853"/>
                </a:cubicBezTo>
                <a:cubicBezTo>
                  <a:pt x="20618" y="12872"/>
                  <a:pt x="20680" y="12888"/>
                  <a:pt x="20741" y="12938"/>
                </a:cubicBezTo>
                <a:cubicBezTo>
                  <a:pt x="20774" y="12964"/>
                  <a:pt x="20854" y="12946"/>
                  <a:pt x="20871" y="12907"/>
                </a:cubicBezTo>
                <a:cubicBezTo>
                  <a:pt x="20896" y="12853"/>
                  <a:pt x="20900" y="12744"/>
                  <a:pt x="20880" y="12682"/>
                </a:cubicBezTo>
                <a:cubicBezTo>
                  <a:pt x="20822" y="12503"/>
                  <a:pt x="20725" y="12406"/>
                  <a:pt x="20603" y="12360"/>
                </a:cubicBezTo>
                <a:cubicBezTo>
                  <a:pt x="20600" y="12332"/>
                  <a:pt x="20598" y="12303"/>
                  <a:pt x="20595" y="12275"/>
                </a:cubicBezTo>
                <a:cubicBezTo>
                  <a:pt x="20549" y="12282"/>
                  <a:pt x="20503" y="12292"/>
                  <a:pt x="20456" y="12299"/>
                </a:cubicBezTo>
                <a:cubicBezTo>
                  <a:pt x="20369" y="12292"/>
                  <a:pt x="20320" y="12237"/>
                  <a:pt x="20297" y="12147"/>
                </a:cubicBezTo>
                <a:cubicBezTo>
                  <a:pt x="20381" y="12099"/>
                  <a:pt x="20465" y="12049"/>
                  <a:pt x="20549" y="12001"/>
                </a:cubicBezTo>
                <a:cubicBezTo>
                  <a:pt x="20555" y="12003"/>
                  <a:pt x="20563" y="12005"/>
                  <a:pt x="20570" y="12007"/>
                </a:cubicBezTo>
                <a:cubicBezTo>
                  <a:pt x="20580" y="11989"/>
                  <a:pt x="20583" y="11984"/>
                  <a:pt x="20586" y="11977"/>
                </a:cubicBezTo>
                <a:cubicBezTo>
                  <a:pt x="20609" y="11964"/>
                  <a:pt x="20631" y="11953"/>
                  <a:pt x="20653" y="11940"/>
                </a:cubicBezTo>
                <a:cubicBezTo>
                  <a:pt x="20631" y="11902"/>
                  <a:pt x="20617" y="11880"/>
                  <a:pt x="20599" y="11849"/>
                </a:cubicBezTo>
                <a:cubicBezTo>
                  <a:pt x="20603" y="11776"/>
                  <a:pt x="20606" y="11702"/>
                  <a:pt x="20595" y="11630"/>
                </a:cubicBezTo>
                <a:cubicBezTo>
                  <a:pt x="20649" y="11602"/>
                  <a:pt x="20699" y="11571"/>
                  <a:pt x="20771" y="11533"/>
                </a:cubicBezTo>
                <a:cubicBezTo>
                  <a:pt x="20683" y="11419"/>
                  <a:pt x="20610" y="11334"/>
                  <a:pt x="20532" y="11229"/>
                </a:cubicBezTo>
                <a:cubicBezTo>
                  <a:pt x="20518" y="11097"/>
                  <a:pt x="20519" y="10960"/>
                  <a:pt x="20578" y="10809"/>
                </a:cubicBezTo>
                <a:cubicBezTo>
                  <a:pt x="20667" y="10580"/>
                  <a:pt x="20275" y="10221"/>
                  <a:pt x="20067" y="10359"/>
                </a:cubicBezTo>
                <a:cubicBezTo>
                  <a:pt x="19903" y="10468"/>
                  <a:pt x="19905" y="10325"/>
                  <a:pt x="19886" y="10250"/>
                </a:cubicBezTo>
                <a:cubicBezTo>
                  <a:pt x="19964" y="10090"/>
                  <a:pt x="20019" y="9981"/>
                  <a:pt x="20062" y="9891"/>
                </a:cubicBezTo>
                <a:cubicBezTo>
                  <a:pt x="20135" y="9873"/>
                  <a:pt x="20248" y="9882"/>
                  <a:pt x="20259" y="9836"/>
                </a:cubicBezTo>
                <a:cubicBezTo>
                  <a:pt x="20287" y="9730"/>
                  <a:pt x="20293" y="9571"/>
                  <a:pt x="20255" y="9483"/>
                </a:cubicBezTo>
                <a:cubicBezTo>
                  <a:pt x="20169" y="9286"/>
                  <a:pt x="20050" y="9117"/>
                  <a:pt x="19958" y="8960"/>
                </a:cubicBezTo>
                <a:cubicBezTo>
                  <a:pt x="20251" y="8947"/>
                  <a:pt x="20442" y="8764"/>
                  <a:pt x="20482" y="8480"/>
                </a:cubicBezTo>
                <a:cubicBezTo>
                  <a:pt x="20573" y="8409"/>
                  <a:pt x="20670" y="8334"/>
                  <a:pt x="20712" y="8212"/>
                </a:cubicBezTo>
                <a:cubicBezTo>
                  <a:pt x="20841" y="7835"/>
                  <a:pt x="20585" y="7789"/>
                  <a:pt x="20444" y="7641"/>
                </a:cubicBezTo>
                <a:cubicBezTo>
                  <a:pt x="20519" y="7623"/>
                  <a:pt x="20582" y="7631"/>
                  <a:pt x="20645" y="7635"/>
                </a:cubicBezTo>
                <a:cubicBezTo>
                  <a:pt x="20841" y="7645"/>
                  <a:pt x="20908" y="7511"/>
                  <a:pt x="20817" y="7270"/>
                </a:cubicBezTo>
                <a:cubicBezTo>
                  <a:pt x="20777" y="7163"/>
                  <a:pt x="20718" y="7057"/>
                  <a:pt x="20649" y="6990"/>
                </a:cubicBezTo>
                <a:cubicBezTo>
                  <a:pt x="20439" y="6784"/>
                  <a:pt x="20438" y="6791"/>
                  <a:pt x="20637" y="6479"/>
                </a:cubicBezTo>
                <a:cubicBezTo>
                  <a:pt x="20494" y="6321"/>
                  <a:pt x="20366" y="6120"/>
                  <a:pt x="20209" y="6023"/>
                </a:cubicBezTo>
                <a:cubicBezTo>
                  <a:pt x="20048" y="5923"/>
                  <a:pt x="19856" y="5937"/>
                  <a:pt x="19681" y="5877"/>
                </a:cubicBezTo>
                <a:cubicBezTo>
                  <a:pt x="19622" y="5857"/>
                  <a:pt x="19547" y="5782"/>
                  <a:pt x="19530" y="5707"/>
                </a:cubicBezTo>
                <a:cubicBezTo>
                  <a:pt x="19512" y="5627"/>
                  <a:pt x="19553" y="5515"/>
                  <a:pt x="19576" y="5372"/>
                </a:cubicBezTo>
                <a:cubicBezTo>
                  <a:pt x="19742" y="5651"/>
                  <a:pt x="19801" y="5709"/>
                  <a:pt x="19962" y="5567"/>
                </a:cubicBezTo>
                <a:cubicBezTo>
                  <a:pt x="20237" y="5322"/>
                  <a:pt x="20591" y="5164"/>
                  <a:pt x="20641" y="4563"/>
                </a:cubicBezTo>
                <a:cubicBezTo>
                  <a:pt x="20885" y="4427"/>
                  <a:pt x="21237" y="3971"/>
                  <a:pt x="21349" y="3627"/>
                </a:cubicBezTo>
                <a:cubicBezTo>
                  <a:pt x="21368" y="3570"/>
                  <a:pt x="21395" y="3492"/>
                  <a:pt x="21383" y="3444"/>
                </a:cubicBezTo>
                <a:cubicBezTo>
                  <a:pt x="21318" y="3193"/>
                  <a:pt x="21403" y="3033"/>
                  <a:pt x="21509" y="2854"/>
                </a:cubicBezTo>
                <a:cubicBezTo>
                  <a:pt x="21553" y="2779"/>
                  <a:pt x="21584" y="2621"/>
                  <a:pt x="21559" y="2544"/>
                </a:cubicBezTo>
                <a:cubicBezTo>
                  <a:pt x="21538" y="2481"/>
                  <a:pt x="21426" y="2478"/>
                  <a:pt x="21353" y="2453"/>
                </a:cubicBezTo>
                <a:cubicBezTo>
                  <a:pt x="21329" y="2445"/>
                  <a:pt x="21303" y="2450"/>
                  <a:pt x="21257" y="2447"/>
                </a:cubicBezTo>
                <a:cubicBezTo>
                  <a:pt x="21334" y="2228"/>
                  <a:pt x="21402" y="2042"/>
                  <a:pt x="21488" y="1796"/>
                </a:cubicBezTo>
                <a:cubicBezTo>
                  <a:pt x="21263" y="1710"/>
                  <a:pt x="21034" y="1633"/>
                  <a:pt x="20813" y="1529"/>
                </a:cubicBezTo>
                <a:cubicBezTo>
                  <a:pt x="20301" y="1288"/>
                  <a:pt x="19793" y="1016"/>
                  <a:pt x="19279" y="787"/>
                </a:cubicBezTo>
                <a:cubicBezTo>
                  <a:pt x="19045" y="682"/>
                  <a:pt x="18779" y="533"/>
                  <a:pt x="18562" y="610"/>
                </a:cubicBezTo>
                <a:cubicBezTo>
                  <a:pt x="18242" y="724"/>
                  <a:pt x="17977" y="600"/>
                  <a:pt x="17723" y="422"/>
                </a:cubicBezTo>
                <a:cubicBezTo>
                  <a:pt x="17360" y="167"/>
                  <a:pt x="16986" y="46"/>
                  <a:pt x="16592" y="2"/>
                </a:cubicBezTo>
                <a:close/>
              </a:path>
            </a:pathLst>
          </a:custGeom>
        </p:spPr>
        <p:txBody>
          <a:bodyPr/>
          <a:lstStyle/>
          <a:p>
            <a:pPr defTabSz="642937">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p>
        </p:txBody>
      </p:sp>
      <p:sp>
        <p:nvSpPr>
          <p:cNvPr id="892" name="Venenatis Euismod Purus"/>
          <p:cNvSpPr txBox="1">
            <a:spLocks noGrp="1"/>
          </p:cNvSpPr>
          <p:nvPr>
            <p:ph type="body" idx="16"/>
          </p:nvPr>
        </p:nvSpPr>
        <p:spPr>
          <a:xfrm>
            <a:off x="11087196" y="7832332"/>
            <a:ext cx="10617230" cy="984568"/>
          </a:xfrm>
          <a:prstGeom prst="rect">
            <a:avLst/>
          </a:prstGeom>
        </p:spPr>
        <p:txBody>
          <a:bodyPr/>
          <a:lstStyle/>
          <a:p>
            <a:pPr>
              <a:lnSpc>
                <a:spcPct val="80000"/>
              </a:lnSpc>
            </a:pPr>
            <a:r>
              <a:rPr lang="fr-FR" sz="6000" dirty="0" smtClean="0"/>
              <a:t>Profil des participants</a:t>
            </a:r>
            <a:endParaRPr sz="2800" dirty="0"/>
          </a:p>
        </p:txBody>
      </p:sp>
      <p:sp>
        <p:nvSpPr>
          <p:cNvPr id="894" name="Rectangle"/>
          <p:cNvSpPr>
            <a:spLocks noGrp="1"/>
          </p:cNvSpPr>
          <p:nvPr>
            <p:ph type="body" idx="17"/>
          </p:nvPr>
        </p:nvSpPr>
        <p:spPr>
          <a:prstGeom prst="rect">
            <a:avLst/>
          </a:prstGeom>
        </p:spPr>
        <p:txBody>
          <a:bodyPr/>
          <a:lstStyle/>
          <a:p>
            <a:pPr>
              <a:defRPr sz="5800">
                <a:latin typeface="Gill Sans"/>
                <a:ea typeface="Gill Sans"/>
                <a:cs typeface="Gill Sans"/>
                <a:sym typeface="Gill Sans"/>
              </a:defRPr>
            </a:pPr>
            <a:endParaRPr dirty="0"/>
          </a:p>
        </p:txBody>
      </p:sp>
      <p:sp>
        <p:nvSpPr>
          <p:cNvPr id="895" name="Line"/>
          <p:cNvSpPr>
            <a:spLocks noGrp="1"/>
          </p:cNvSpPr>
          <p:nvPr>
            <p:ph type="body" idx="18"/>
          </p:nvPr>
        </p:nvSpPr>
        <p:spPr>
          <a:xfrm>
            <a:off x="12191999" y="12260426"/>
            <a:ext cx="1" cy="371869"/>
          </a:xfrm>
          <a:prstGeom prst="line">
            <a:avLst/>
          </a:prstGeom>
        </p:spPr>
        <p:txBody>
          <a:bodyPr/>
          <a:lstStyle/>
          <a:p>
            <a:pPr>
              <a:defRPr sz="56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p>
        </p:txBody>
      </p:sp>
      <p:sp>
        <p:nvSpPr>
          <p:cNvPr id="896" name="Slide Number"/>
          <p:cNvSpPr txBox="1">
            <a:spLocks noGrp="1"/>
          </p:cNvSpPr>
          <p:nvPr>
            <p:ph type="sldNum" sz="quarter" idx="2"/>
          </p:nvPr>
        </p:nvSpPr>
        <p:spPr>
          <a:xfrm>
            <a:off x="12051220" y="11772503"/>
            <a:ext cx="281560" cy="422276"/>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41</a:t>
            </a:fld>
            <a:endParaRPr dirty="0"/>
          </a:p>
        </p:txBody>
      </p:sp>
      <p:sp>
        <p:nvSpPr>
          <p:cNvPr id="897" name="#1"/>
          <p:cNvSpPr txBox="1">
            <a:spLocks noGrp="1"/>
          </p:cNvSpPr>
          <p:nvPr>
            <p:ph type="body" idx="19"/>
          </p:nvPr>
        </p:nvSpPr>
        <p:spPr>
          <a:xfrm>
            <a:off x="8787016" y="7896853"/>
            <a:ext cx="1030752" cy="984568"/>
          </a:xfrm>
          <a:prstGeom prst="rect">
            <a:avLst/>
          </a:prstGeom>
        </p:spPr>
        <p:txBody>
          <a:bodyPr/>
          <a:lstStyle/>
          <a:p>
            <a:r>
              <a:rPr dirty="0" smtClean="0"/>
              <a:t>#</a:t>
            </a:r>
            <a:r>
              <a:rPr lang="fr-FR" dirty="0" smtClean="0"/>
              <a:t> 1</a:t>
            </a:r>
            <a:endParaRPr dirty="0"/>
          </a:p>
        </p:txBody>
      </p:sp>
      <p:sp>
        <p:nvSpPr>
          <p:cNvPr id="900" name="#2"/>
          <p:cNvSpPr txBox="1">
            <a:spLocks noGrp="1"/>
          </p:cNvSpPr>
          <p:nvPr>
            <p:ph type="body" idx="22"/>
          </p:nvPr>
        </p:nvSpPr>
        <p:spPr>
          <a:xfrm>
            <a:off x="3745523" y="8977455"/>
            <a:ext cx="1030752" cy="984568"/>
          </a:xfrm>
          <a:prstGeom prst="rect">
            <a:avLst/>
          </a:prstGeom>
        </p:spPr>
        <p:txBody>
          <a:bodyPr/>
          <a:lstStyle/>
          <a:p>
            <a:r>
              <a:rPr dirty="0"/>
              <a:t>#2</a:t>
            </a:r>
          </a:p>
        </p:txBody>
      </p:sp>
      <p:sp>
        <p:nvSpPr>
          <p:cNvPr id="904" name="#3"/>
          <p:cNvSpPr txBox="1">
            <a:spLocks noGrp="1"/>
          </p:cNvSpPr>
          <p:nvPr>
            <p:ph type="body" idx="26"/>
          </p:nvPr>
        </p:nvSpPr>
        <p:spPr>
          <a:xfrm>
            <a:off x="13730491" y="6280498"/>
            <a:ext cx="1030752" cy="984568"/>
          </a:xfrm>
          <a:prstGeom prst="rect">
            <a:avLst/>
          </a:prstGeom>
        </p:spPr>
        <p:txBody>
          <a:bodyPr/>
          <a:lstStyle/>
          <a:p>
            <a:r>
              <a:rPr dirty="0"/>
              <a:t>#3</a:t>
            </a:r>
          </a:p>
        </p:txBody>
      </p:sp>
      <p:sp>
        <p:nvSpPr>
          <p:cNvPr id="22" name="#3">
            <a:extLst>
              <a:ext uri="{FF2B5EF4-FFF2-40B4-BE49-F238E27FC236}">
                <a16:creationId xmlns="" xmlns:a16="http://schemas.microsoft.com/office/drawing/2014/main" id="{A5EDDBB0-B435-894F-AB23-B334E1D7CBEC}"/>
              </a:ext>
            </a:extLst>
          </p:cNvPr>
          <p:cNvSpPr txBox="1">
            <a:spLocks/>
          </p:cNvSpPr>
          <p:nvPr/>
        </p:nvSpPr>
        <p:spPr>
          <a:xfrm>
            <a:off x="14132913" y="9030625"/>
            <a:ext cx="1030752" cy="984568"/>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lstStyle>
            <a:lvl1pPr marL="0" marR="0" indent="0" algn="l" defTabSz="821531" eaLnBrk="1" latinLnBrk="0" hangingPunct="1">
              <a:lnSpc>
                <a:spcPct val="70000"/>
              </a:lnSpc>
              <a:spcBef>
                <a:spcPts val="0"/>
              </a:spcBef>
              <a:spcAft>
                <a:spcPts val="0"/>
              </a:spcAft>
              <a:buClrTx/>
              <a:buSzTx/>
              <a:buFontTx/>
              <a:buNone/>
              <a:tabLst/>
              <a:defRPr sz="5000" b="1" i="0" u="none" strike="noStrike" cap="all" spc="0" baseline="0">
                <a:ln>
                  <a:noFill/>
                </a:ln>
                <a:solidFill>
                  <a:srgbClr val="FFFFFF"/>
                </a:solidFill>
                <a:uFillTx/>
                <a:latin typeface="+mj-lt"/>
                <a:ea typeface="+mj-ea"/>
                <a:cs typeface="+mj-cs"/>
                <a:sym typeface="Avenir Next"/>
              </a:defRPr>
            </a:lvl1pPr>
            <a:lvl2pPr marL="0" marR="0" indent="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2pPr>
            <a:lvl3pPr marL="0" marR="0" indent="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3pPr>
            <a:lvl4pPr marL="0" marR="0" indent="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4pPr>
            <a:lvl5pPr marL="0" marR="0" indent="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5pPr>
            <a:lvl6pPr marL="0" marR="0" indent="35560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6pPr>
            <a:lvl7pPr marL="0" marR="0" indent="71120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7pPr>
            <a:lvl8pPr marL="0" marR="0" indent="106680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8pPr>
            <a:lvl9pPr marL="0" marR="0" indent="142240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9pPr>
          </a:lstStyle>
          <a:p>
            <a:r>
              <a:rPr lang="fr-FR" dirty="0"/>
              <a:t>#3</a:t>
            </a:r>
          </a:p>
        </p:txBody>
      </p:sp>
      <p:sp>
        <p:nvSpPr>
          <p:cNvPr id="42" name="ZoneTexte 41">
            <a:extLst>
              <a:ext uri="{FF2B5EF4-FFF2-40B4-BE49-F238E27FC236}">
                <a16:creationId xmlns="" xmlns:a16="http://schemas.microsoft.com/office/drawing/2014/main" id="{1F2D9E2C-2BAD-6A4A-BC28-3DF9F36E2171}"/>
              </a:ext>
            </a:extLst>
          </p:cNvPr>
          <p:cNvSpPr txBox="1"/>
          <p:nvPr/>
        </p:nvSpPr>
        <p:spPr>
          <a:xfrm>
            <a:off x="897444" y="12362917"/>
            <a:ext cx="7636956" cy="7598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algn="l"/>
            <a:r>
              <a:rPr lang="fr-FR" sz="2000" dirty="0">
                <a:latin typeface="Avenir Next Ultra Light" panose="020B0203020202020204" pitchFamily="34" charset="77"/>
              </a:rPr>
              <a:t>Christophe Gervasi – </a:t>
            </a:r>
            <a:r>
              <a:rPr lang="fr-FR" sz="2000" dirty="0" smtClean="0">
                <a:latin typeface="Avenir Next Ultra Light" panose="020B0203020202020204" pitchFamily="34" charset="77"/>
              </a:rPr>
              <a:t> Rapport qualitatif  - Construire un </a:t>
            </a:r>
            <a:r>
              <a:rPr lang="fr-FR" sz="2000" dirty="0">
                <a:latin typeface="Avenir Next Ultra Light" panose="020B0203020202020204" pitchFamily="34" charset="77"/>
              </a:rPr>
              <a:t>Nous </a:t>
            </a:r>
            <a:r>
              <a:rPr lang="fr-FR" sz="2000" dirty="0" smtClean="0">
                <a:latin typeface="Avenir Next Ultra Light" panose="020B0203020202020204" pitchFamily="34" charset="77"/>
              </a:rPr>
              <a:t>européen – Juillet 2021</a:t>
            </a:r>
            <a:endParaRPr kumimoji="0" lang="fr-FR" sz="2000" u="none" strike="noStrike" cap="none" spc="0" normalizeH="0" baseline="0" dirty="0">
              <a:ln>
                <a:noFill/>
              </a:ln>
              <a:solidFill>
                <a:srgbClr val="000000"/>
              </a:solidFill>
              <a:effectLst/>
              <a:uFillTx/>
              <a:latin typeface="Avenir Next Ultra Light" panose="020B0203020202020204" pitchFamily="34" charset="77"/>
              <a:sym typeface="Gill Sans"/>
            </a:endParaRPr>
          </a:p>
        </p:txBody>
      </p:sp>
      <p:pic>
        <p:nvPicPr>
          <p:cNvPr id="18" name="Image 17"/>
          <p:cNvPicPr>
            <a:picLocks noChangeAspect="1"/>
          </p:cNvPicPr>
          <p:nvPr/>
        </p:nvPicPr>
        <p:blipFill rotWithShape="1">
          <a:blip r:embed="rId3"/>
          <a:srcRect t="18883" b="18467"/>
          <a:stretch/>
        </p:blipFill>
        <p:spPr>
          <a:xfrm>
            <a:off x="19551525" y="3461290"/>
            <a:ext cx="2143125" cy="1431415"/>
          </a:xfrm>
          <a:prstGeom prst="rect">
            <a:avLst/>
          </a:prstGeom>
        </p:spPr>
      </p:pic>
      <p:pic>
        <p:nvPicPr>
          <p:cNvPr id="16" name="Image 15"/>
          <p:cNvPicPr>
            <a:picLocks noChangeAspect="1"/>
          </p:cNvPicPr>
          <p:nvPr/>
        </p:nvPicPr>
        <p:blipFill>
          <a:blip r:embed="rId4"/>
          <a:stretch>
            <a:fillRect/>
          </a:stretch>
        </p:blipFill>
        <p:spPr>
          <a:xfrm>
            <a:off x="21694651" y="3450437"/>
            <a:ext cx="2143125" cy="1481190"/>
          </a:xfrm>
          <a:prstGeom prst="rect">
            <a:avLst/>
          </a:prstGeom>
        </p:spPr>
      </p:pic>
    </p:spTree>
    <p:extLst>
      <p:ext uri="{BB962C8B-B14F-4D97-AF65-F5344CB8AC3E}">
        <p14:creationId xmlns:p14="http://schemas.microsoft.com/office/powerpoint/2010/main" val="3678057159"/>
      </p:ext>
    </p:extLst>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 xmlns:a16="http://schemas.microsoft.com/office/drawing/2014/main" id="{9A3C046A-B3F5-9A42-B408-759E55BE4BE7}"/>
              </a:ext>
            </a:extLst>
          </p:cNvPr>
          <p:cNvSpPr>
            <a:spLocks noGrp="1"/>
          </p:cNvSpPr>
          <p:nvPr>
            <p:ph type="body" sz="quarter" idx="15"/>
          </p:nvPr>
        </p:nvSpPr>
        <p:spPr/>
        <p:txBody>
          <a:bodyPr/>
          <a:lstStyle/>
          <a:p>
            <a:endParaRPr lang="fr-FR" dirty="0"/>
          </a:p>
        </p:txBody>
      </p:sp>
      <p:sp>
        <p:nvSpPr>
          <p:cNvPr id="5" name="Espace réservé du texte 4">
            <a:extLst>
              <a:ext uri="{FF2B5EF4-FFF2-40B4-BE49-F238E27FC236}">
                <a16:creationId xmlns="" xmlns:a16="http://schemas.microsoft.com/office/drawing/2014/main" id="{81AA34F7-61BD-DE46-A618-3EEE7C67794C}"/>
              </a:ext>
            </a:extLst>
          </p:cNvPr>
          <p:cNvSpPr>
            <a:spLocks noGrp="1"/>
          </p:cNvSpPr>
          <p:nvPr>
            <p:ph type="body" sz="quarter" idx="16"/>
          </p:nvPr>
        </p:nvSpPr>
        <p:spPr/>
        <p:txBody>
          <a:bodyPr/>
          <a:lstStyle/>
          <a:p>
            <a:endParaRPr lang="fr-FR" dirty="0"/>
          </a:p>
        </p:txBody>
      </p:sp>
      <p:sp>
        <p:nvSpPr>
          <p:cNvPr id="885"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42</a:t>
            </a:fld>
            <a:endParaRPr dirty="0"/>
          </a:p>
        </p:txBody>
      </p:sp>
      <p:sp>
        <p:nvSpPr>
          <p:cNvPr id="19" name="Espace réservé du texte 2">
            <a:extLst>
              <a:ext uri="{FF2B5EF4-FFF2-40B4-BE49-F238E27FC236}">
                <a16:creationId xmlns="" xmlns:a16="http://schemas.microsoft.com/office/drawing/2014/main" id="{AB3789C9-0B28-4640-961A-BE451E50B0EF}"/>
              </a:ext>
            </a:extLst>
          </p:cNvPr>
          <p:cNvSpPr>
            <a:spLocks noGrp="1"/>
          </p:cNvSpPr>
          <p:nvPr>
            <p:ph type="body" sz="quarter" idx="13"/>
          </p:nvPr>
        </p:nvSpPr>
        <p:spPr>
          <a:xfrm>
            <a:off x="7652084" y="2017984"/>
            <a:ext cx="8229600" cy="793703"/>
          </a:xfrm>
        </p:spPr>
        <p:txBody>
          <a:bodyPr/>
          <a:lstStyle/>
          <a:p>
            <a:endParaRPr lang="fr-FR" dirty="0"/>
          </a:p>
        </p:txBody>
      </p:sp>
      <p:sp>
        <p:nvSpPr>
          <p:cNvPr id="20" name="Titre 1">
            <a:extLst>
              <a:ext uri="{FF2B5EF4-FFF2-40B4-BE49-F238E27FC236}">
                <a16:creationId xmlns="" xmlns:a16="http://schemas.microsoft.com/office/drawing/2014/main" id="{C3D392D1-BDA7-FA46-919D-428FD8FCC2D7}"/>
              </a:ext>
            </a:extLst>
          </p:cNvPr>
          <p:cNvSpPr>
            <a:spLocks noGrp="1"/>
          </p:cNvSpPr>
          <p:nvPr>
            <p:ph type="title"/>
          </p:nvPr>
        </p:nvSpPr>
        <p:spPr>
          <a:xfrm>
            <a:off x="4255906" y="2066389"/>
            <a:ext cx="14711312" cy="935665"/>
          </a:xfrm>
        </p:spPr>
        <p:txBody>
          <a:bodyPr/>
          <a:lstStyle/>
          <a:p>
            <a:r>
              <a:rPr lang="fr-FR" dirty="0" smtClean="0">
                <a:solidFill>
                  <a:schemeClr val="bg1"/>
                </a:solidFill>
              </a:rPr>
              <a:t>les participants</a:t>
            </a:r>
            <a:endParaRPr lang="fr-FR" dirty="0"/>
          </a:p>
        </p:txBody>
      </p:sp>
      <p:sp>
        <p:nvSpPr>
          <p:cNvPr id="21" name="SuBTITLE GOES HERE">
            <a:extLst>
              <a:ext uri="{FF2B5EF4-FFF2-40B4-BE49-F238E27FC236}">
                <a16:creationId xmlns="" xmlns:a16="http://schemas.microsoft.com/office/drawing/2014/main" id="{35871DBC-935A-2347-A21E-2565A12C9458}"/>
              </a:ext>
            </a:extLst>
          </p:cNvPr>
          <p:cNvSpPr txBox="1">
            <a:spLocks noGrp="1"/>
          </p:cNvSpPr>
          <p:nvPr>
            <p:ph type="body" sz="quarter" idx="14"/>
          </p:nvPr>
        </p:nvSpPr>
        <p:spPr>
          <a:xfrm>
            <a:off x="4836344" y="747149"/>
            <a:ext cx="14711312" cy="371281"/>
          </a:xfrm>
          <a:prstGeom prst="rect">
            <a:avLst/>
          </a:prstGeom>
        </p:spPr>
        <p:txBody>
          <a:bodyPr/>
          <a:lstStyle/>
          <a:p>
            <a:r>
              <a:rPr lang="fr-FR" sz="2400" dirty="0" smtClean="0"/>
              <a:t>Analyse détaillée</a:t>
            </a:r>
            <a:endParaRPr lang="fr-FR" sz="2400" dirty="0"/>
          </a:p>
        </p:txBody>
      </p:sp>
      <p:sp>
        <p:nvSpPr>
          <p:cNvPr id="9" name="ZoneTexte 8">
            <a:extLst>
              <a:ext uri="{FF2B5EF4-FFF2-40B4-BE49-F238E27FC236}">
                <a16:creationId xmlns="" xmlns:a16="http://schemas.microsoft.com/office/drawing/2014/main" id="{C9FA69AC-CE85-7143-AB32-6EDEC5829621}"/>
              </a:ext>
            </a:extLst>
          </p:cNvPr>
          <p:cNvSpPr txBox="1"/>
          <p:nvPr/>
        </p:nvSpPr>
        <p:spPr>
          <a:xfrm>
            <a:off x="897443" y="12362917"/>
            <a:ext cx="7218945" cy="7598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algn="l"/>
            <a:r>
              <a:rPr lang="fr-FR" sz="2000" dirty="0">
                <a:latin typeface="Avenir Next Ultra Light" panose="020B0203020202020204" pitchFamily="34" charset="77"/>
              </a:rPr>
              <a:t>Christophe Gervasi –  Rapport qualitatif  - Construire un Nous européen – Juillet 2021</a:t>
            </a:r>
          </a:p>
        </p:txBody>
      </p:sp>
      <p:pic>
        <p:nvPicPr>
          <p:cNvPr id="12" name="Image 11"/>
          <p:cNvPicPr>
            <a:picLocks noChangeAspect="1"/>
          </p:cNvPicPr>
          <p:nvPr/>
        </p:nvPicPr>
        <p:blipFill rotWithShape="1">
          <a:blip r:embed="rId2"/>
          <a:srcRect t="18883" b="18467"/>
          <a:stretch/>
        </p:blipFill>
        <p:spPr>
          <a:xfrm>
            <a:off x="19551526" y="500510"/>
            <a:ext cx="2143125" cy="1472669"/>
          </a:xfrm>
          <a:prstGeom prst="rect">
            <a:avLst/>
          </a:prstGeom>
        </p:spPr>
      </p:pic>
      <p:pic>
        <p:nvPicPr>
          <p:cNvPr id="15" name="Image 14"/>
          <p:cNvPicPr>
            <a:picLocks noChangeAspect="1"/>
          </p:cNvPicPr>
          <p:nvPr/>
        </p:nvPicPr>
        <p:blipFill>
          <a:blip r:embed="rId3"/>
          <a:stretch>
            <a:fillRect/>
          </a:stretch>
        </p:blipFill>
        <p:spPr>
          <a:xfrm>
            <a:off x="385012" y="500510"/>
            <a:ext cx="4259178" cy="2940522"/>
          </a:xfrm>
          <a:prstGeom prst="rect">
            <a:avLst/>
          </a:prstGeom>
        </p:spPr>
      </p:pic>
      <p:sp>
        <p:nvSpPr>
          <p:cNvPr id="17" name="7 CuadroTexto"/>
          <p:cNvSpPr txBox="1"/>
          <p:nvPr/>
        </p:nvSpPr>
        <p:spPr>
          <a:xfrm>
            <a:off x="1249680" y="3724051"/>
            <a:ext cx="21884639" cy="797141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r>
              <a:rPr lang="fr-FR" sz="3200" b="1" dirty="0">
                <a:solidFill>
                  <a:srgbClr val="271880"/>
                </a:solidFill>
                <a:latin typeface="Calibri" panose="020F0502020204030204" pitchFamily="34" charset="0"/>
                <a:cs typeface="Calibri" panose="020F0502020204030204" pitchFamily="34" charset="0"/>
              </a:rPr>
              <a:t>Jacques, </a:t>
            </a:r>
            <a:r>
              <a:rPr lang="fr-FR" sz="3200" dirty="0">
                <a:latin typeface="Calibri" panose="020F0502020204030204" pitchFamily="34" charset="0"/>
                <a:cs typeface="Calibri" panose="020F0502020204030204" pitchFamily="34" charset="0"/>
              </a:rPr>
              <a:t>60 ans, je suis délégué territorial au Crédit Municipal, c'est commercial. Depuis 3 ans. Je suis passé par 20 ans de communication dans la presse régionale. J'ai créé une société d'événementiel que j'ai vendue. J'ai été en difficulté et là je suis dans une société qui aide les autres. Marié dans deux mois, une fille de 30 ans qui est à Paris</a:t>
            </a:r>
            <a:r>
              <a:rPr lang="fr-FR" sz="3200" dirty="0" smtClean="0">
                <a:latin typeface="Calibri" panose="020F0502020204030204" pitchFamily="34" charset="0"/>
                <a:cs typeface="Calibri" panose="020F0502020204030204" pitchFamily="34" charset="0"/>
              </a:rPr>
              <a:t>.</a:t>
            </a:r>
          </a:p>
          <a:p>
            <a:endParaRPr lang="fr-FR" sz="3200" dirty="0">
              <a:latin typeface="Calibri" panose="020F0502020204030204" pitchFamily="34" charset="0"/>
              <a:cs typeface="Calibri" panose="020F0502020204030204" pitchFamily="34" charset="0"/>
            </a:endParaRPr>
          </a:p>
          <a:p>
            <a:r>
              <a:rPr lang="fr-FR" sz="3200" b="1" dirty="0">
                <a:solidFill>
                  <a:srgbClr val="271880"/>
                </a:solidFill>
                <a:latin typeface="Calibri" panose="020F0502020204030204" pitchFamily="34" charset="0"/>
                <a:cs typeface="Calibri" panose="020F0502020204030204" pitchFamily="34" charset="0"/>
              </a:rPr>
              <a:t>Pascal, </a:t>
            </a:r>
            <a:r>
              <a:rPr lang="fr-FR" sz="3200" dirty="0">
                <a:latin typeface="Calibri" panose="020F0502020204030204" pitchFamily="34" charset="0"/>
                <a:cs typeface="Calibri" panose="020F0502020204030204" pitchFamily="34" charset="0"/>
              </a:rPr>
              <a:t>responsable de l'énergie dans une entreprise d'agro-alimentaire, 50 ans, sans enfant.</a:t>
            </a:r>
          </a:p>
          <a:p>
            <a:r>
              <a:rPr lang="fr-FR" sz="3200" dirty="0">
                <a:latin typeface="Calibri" panose="020F0502020204030204" pitchFamily="34" charset="0"/>
                <a:cs typeface="Calibri" panose="020F0502020204030204" pitchFamily="34" charset="0"/>
              </a:rPr>
              <a:t> </a:t>
            </a:r>
          </a:p>
          <a:p>
            <a:r>
              <a:rPr lang="fr-FR" sz="3200" b="1" dirty="0">
                <a:solidFill>
                  <a:srgbClr val="271880"/>
                </a:solidFill>
                <a:latin typeface="Calibri" panose="020F0502020204030204" pitchFamily="34" charset="0"/>
                <a:cs typeface="Calibri" panose="020F0502020204030204" pitchFamily="34" charset="0"/>
              </a:rPr>
              <a:t>David</a:t>
            </a:r>
            <a:r>
              <a:rPr lang="fr-FR" sz="3200" dirty="0">
                <a:latin typeface="Calibri" panose="020F0502020204030204" pitchFamily="34" charset="0"/>
                <a:cs typeface="Calibri" panose="020F0502020204030204" pitchFamily="34" charset="0"/>
              </a:rPr>
              <a:t>, chef de secteur pour un fournisseur pour les restaurants. Je suis au chômage partiel. J'ai une fille de 12 ans, je suis en divorce. J'ai été chef de cuisine pendant 14 ans. J'ai été speaker du club de Dijon et je fais des galas de </a:t>
            </a:r>
            <a:r>
              <a:rPr lang="fr-FR" sz="3200" dirty="0">
                <a:latin typeface="Calibri" panose="020F0502020204030204" pitchFamily="34" charset="0"/>
                <a:cs typeface="Calibri" panose="020F0502020204030204" pitchFamily="34" charset="0"/>
              </a:rPr>
              <a:t>kickboxing</a:t>
            </a:r>
            <a:r>
              <a:rPr lang="fr-FR" sz="3200" dirty="0">
                <a:latin typeface="Calibri" panose="020F0502020204030204" pitchFamily="34" charset="0"/>
                <a:cs typeface="Calibri" panose="020F0502020204030204" pitchFamily="34" charset="0"/>
              </a:rPr>
              <a:t> pour Canal Plus.</a:t>
            </a:r>
          </a:p>
          <a:p>
            <a:r>
              <a:rPr lang="fr-FR" sz="3200" dirty="0">
                <a:latin typeface="Calibri" panose="020F0502020204030204" pitchFamily="34" charset="0"/>
                <a:cs typeface="Calibri" panose="020F0502020204030204" pitchFamily="34" charset="0"/>
              </a:rPr>
              <a:t> </a:t>
            </a:r>
          </a:p>
          <a:p>
            <a:r>
              <a:rPr lang="fr-FR" sz="3200" b="1" dirty="0">
                <a:solidFill>
                  <a:srgbClr val="271880"/>
                </a:solidFill>
                <a:latin typeface="Calibri" panose="020F0502020204030204" pitchFamily="34" charset="0"/>
                <a:cs typeface="Calibri" panose="020F0502020204030204" pitchFamily="34" charset="0"/>
              </a:rPr>
              <a:t>Melody</a:t>
            </a:r>
            <a:r>
              <a:rPr lang="fr-FR" sz="3200" dirty="0">
                <a:latin typeface="Calibri" panose="020F0502020204030204" pitchFamily="34" charset="0"/>
                <a:cs typeface="Calibri" panose="020F0502020204030204" pitchFamily="34" charset="0"/>
              </a:rPr>
              <a:t>, je travaille dans le médico-social. Je suis divorcée. Trois enfants de 24 ans, 23 ans, 20 ans. </a:t>
            </a:r>
          </a:p>
          <a:p>
            <a:r>
              <a:rPr lang="fr-FR" sz="3200" dirty="0">
                <a:latin typeface="Calibri" panose="020F0502020204030204" pitchFamily="34" charset="0"/>
                <a:cs typeface="Calibri" panose="020F0502020204030204" pitchFamily="34" charset="0"/>
              </a:rPr>
              <a:t> </a:t>
            </a:r>
          </a:p>
          <a:p>
            <a:r>
              <a:rPr lang="fr-FR" sz="3200" b="1" dirty="0">
                <a:solidFill>
                  <a:srgbClr val="271880"/>
                </a:solidFill>
                <a:latin typeface="Calibri" panose="020F0502020204030204" pitchFamily="34" charset="0"/>
                <a:cs typeface="Calibri" panose="020F0502020204030204" pitchFamily="34" charset="0"/>
              </a:rPr>
              <a:t>Bruno</a:t>
            </a:r>
            <a:r>
              <a:rPr lang="fr-FR" sz="3200" dirty="0">
                <a:latin typeface="Calibri" panose="020F0502020204030204" pitchFamily="34" charset="0"/>
                <a:cs typeface="Calibri" panose="020F0502020204030204" pitchFamily="34" charset="0"/>
              </a:rPr>
              <a:t>, magasinier, cariste, dans une usine pour l'automobile. On fait tout ce qui est en plastique. 43 ans, célibataire, sans enfant. </a:t>
            </a:r>
          </a:p>
          <a:p>
            <a:r>
              <a:rPr lang="fr-FR" sz="3200" dirty="0">
                <a:latin typeface="Calibri" panose="020F0502020204030204" pitchFamily="34" charset="0"/>
                <a:cs typeface="Calibri" panose="020F0502020204030204" pitchFamily="34" charset="0"/>
              </a:rPr>
              <a:t> </a:t>
            </a:r>
          </a:p>
          <a:p>
            <a:r>
              <a:rPr lang="fr-FR" sz="3200" b="1" dirty="0">
                <a:solidFill>
                  <a:srgbClr val="271880"/>
                </a:solidFill>
                <a:latin typeface="Calibri" panose="020F0502020204030204" pitchFamily="34" charset="0"/>
                <a:cs typeface="Calibri" panose="020F0502020204030204" pitchFamily="34" charset="0"/>
              </a:rPr>
              <a:t>Maud</a:t>
            </a:r>
            <a:r>
              <a:rPr lang="fr-FR" sz="3200" dirty="0">
                <a:latin typeface="Calibri" panose="020F0502020204030204" pitchFamily="34" charset="0"/>
                <a:cs typeface="Calibri" panose="020F0502020204030204" pitchFamily="34" charset="0"/>
              </a:rPr>
              <a:t>, j'ai deux enfants, je suis en double activité. Aménagement routier et j'ai une exploitation viticole. Je suis bien occupée.</a:t>
            </a:r>
          </a:p>
          <a:p>
            <a:r>
              <a:rPr lang="fr-FR" sz="3200" dirty="0">
                <a:latin typeface="Calibri" panose="020F0502020204030204" pitchFamily="34" charset="0"/>
                <a:cs typeface="Calibri" panose="020F0502020204030204" pitchFamily="34" charset="0"/>
              </a:rPr>
              <a:t> </a:t>
            </a:r>
          </a:p>
          <a:p>
            <a:r>
              <a:rPr lang="fr-FR" sz="3200" b="1" dirty="0">
                <a:solidFill>
                  <a:srgbClr val="271880"/>
                </a:solidFill>
                <a:latin typeface="Calibri" panose="020F0502020204030204" pitchFamily="34" charset="0"/>
                <a:cs typeface="Calibri" panose="020F0502020204030204" pitchFamily="34" charset="0"/>
              </a:rPr>
              <a:t>Daniel</a:t>
            </a:r>
            <a:r>
              <a:rPr lang="fr-FR" sz="3200" dirty="0">
                <a:latin typeface="Calibri" panose="020F0502020204030204" pitchFamily="34" charset="0"/>
                <a:cs typeface="Calibri" panose="020F0502020204030204" pitchFamily="34" charset="0"/>
              </a:rPr>
              <a:t>, 68 ans, marié, deux enfants, retraité de la banque. J'ai repris une activité dans la finance</a:t>
            </a:r>
            <a:endParaRPr lang="fr-FR" sz="3200" dirty="0">
              <a:latin typeface="Calibri" panose="020F0502020204030204" pitchFamily="34" charset="0"/>
              <a:cs typeface="Calibri" panose="020F0502020204030204" pitchFamily="34" charset="0"/>
            </a:endParaRPr>
          </a:p>
        </p:txBody>
      </p:sp>
      <p:pic>
        <p:nvPicPr>
          <p:cNvPr id="14" name="Image 13"/>
          <p:cNvPicPr>
            <a:picLocks noChangeAspect="1"/>
          </p:cNvPicPr>
          <p:nvPr/>
        </p:nvPicPr>
        <p:blipFill>
          <a:blip r:embed="rId4"/>
          <a:stretch>
            <a:fillRect/>
          </a:stretch>
        </p:blipFill>
        <p:spPr>
          <a:xfrm>
            <a:off x="21694651" y="522469"/>
            <a:ext cx="2143125" cy="1428750"/>
          </a:xfrm>
          <a:prstGeom prst="rect">
            <a:avLst/>
          </a:prstGeom>
        </p:spPr>
      </p:pic>
      <p:sp>
        <p:nvSpPr>
          <p:cNvPr id="16" name="Inhaltsplatzhalter 2"/>
          <p:cNvSpPr txBox="1">
            <a:spLocks/>
          </p:cNvSpPr>
          <p:nvPr/>
        </p:nvSpPr>
        <p:spPr>
          <a:xfrm>
            <a:off x="9448801" y="1748578"/>
            <a:ext cx="14080792" cy="1015240"/>
          </a:xfrm>
          <a:prstGeom prst="rect">
            <a:avLst/>
          </a:prstGeom>
          <a:ln w="12700">
            <a:miter lim="400000"/>
          </a:ln>
          <a:extLst>
            <a:ext uri="{C572A759-6A51-4108-AA02-DFA0A04FC94B}">
              <ma14:wrappingTextBoxFlag xmlns:ma14="http://schemas.microsoft.com/office/mac/drawingml/2011/main" xmlns="" val="1"/>
            </a:ext>
          </a:extLst>
        </p:spPr>
        <p:txBody>
          <a:bodyPr lIns="0" tIns="0" rIns="0" bIns="0" numCol="2" spcCol="838574"/>
          <a:lstStyle>
            <a:lvl1pPr marL="0" marR="0" indent="0" algn="l" defTabSz="821531" eaLnBrk="1" latinLnBrk="0" hangingPunct="1">
              <a:lnSpc>
                <a:spcPct val="120000"/>
              </a:lnSpc>
              <a:spcBef>
                <a:spcPts val="0"/>
              </a:spcBef>
              <a:spcAft>
                <a:spcPts val="0"/>
              </a:spcAft>
              <a:buClrTx/>
              <a:buSzTx/>
              <a:buFontTx/>
              <a:buNone/>
              <a:tabLst/>
              <a:defRPr sz="1800" b="0" i="0" u="none" strike="noStrike" cap="none" spc="0" baseline="0">
                <a:ln>
                  <a:noFill/>
                </a:ln>
                <a:solidFill>
                  <a:srgbClr val="000000"/>
                </a:solidFill>
                <a:uFillTx/>
                <a:latin typeface="Avenir Book"/>
                <a:ea typeface="Avenir Book"/>
                <a:cs typeface="Avenir Book"/>
                <a:sym typeface="Avenir Book"/>
              </a:defRPr>
            </a:lvl1pPr>
            <a:lvl2pPr marL="0" marR="0" indent="0" algn="l" defTabSz="821531" eaLnBrk="1" latinLnBrk="0" hangingPunct="1">
              <a:lnSpc>
                <a:spcPct val="120000"/>
              </a:lnSpc>
              <a:spcBef>
                <a:spcPts val="0"/>
              </a:spcBef>
              <a:spcAft>
                <a:spcPts val="0"/>
              </a:spcAft>
              <a:buClrTx/>
              <a:buSzTx/>
              <a:buFontTx/>
              <a:buNone/>
              <a:tabLst/>
              <a:defRPr sz="1800" b="0" i="0" u="none" strike="noStrike" cap="none" spc="0" baseline="0">
                <a:ln>
                  <a:noFill/>
                </a:ln>
                <a:solidFill>
                  <a:srgbClr val="000000"/>
                </a:solidFill>
                <a:uFillTx/>
                <a:latin typeface="Avenir Book"/>
                <a:ea typeface="Avenir Book"/>
                <a:cs typeface="Avenir Book"/>
                <a:sym typeface="Avenir Book"/>
              </a:defRPr>
            </a:lvl2pPr>
            <a:lvl3pPr marL="0" marR="0" indent="0" algn="l" defTabSz="821531" eaLnBrk="1" latinLnBrk="0" hangingPunct="1">
              <a:lnSpc>
                <a:spcPct val="120000"/>
              </a:lnSpc>
              <a:spcBef>
                <a:spcPts val="0"/>
              </a:spcBef>
              <a:spcAft>
                <a:spcPts val="0"/>
              </a:spcAft>
              <a:buClrTx/>
              <a:buSzTx/>
              <a:buFontTx/>
              <a:buNone/>
              <a:tabLst/>
              <a:defRPr sz="1800" b="0" i="0" u="none" strike="noStrike" cap="none" spc="0" baseline="0">
                <a:ln>
                  <a:noFill/>
                </a:ln>
                <a:solidFill>
                  <a:srgbClr val="000000"/>
                </a:solidFill>
                <a:uFillTx/>
                <a:latin typeface="Avenir Book"/>
                <a:ea typeface="Avenir Book"/>
                <a:cs typeface="Avenir Book"/>
                <a:sym typeface="Avenir Book"/>
              </a:defRPr>
            </a:lvl3pPr>
            <a:lvl4pPr marL="0" marR="0" indent="0" algn="l" defTabSz="821531" eaLnBrk="1" latinLnBrk="0" hangingPunct="1">
              <a:lnSpc>
                <a:spcPct val="120000"/>
              </a:lnSpc>
              <a:spcBef>
                <a:spcPts val="0"/>
              </a:spcBef>
              <a:spcAft>
                <a:spcPts val="0"/>
              </a:spcAft>
              <a:buClrTx/>
              <a:buSzTx/>
              <a:buFontTx/>
              <a:buNone/>
              <a:tabLst/>
              <a:defRPr sz="1800" b="0" i="0" u="none" strike="noStrike" cap="none" spc="0" baseline="0">
                <a:ln>
                  <a:noFill/>
                </a:ln>
                <a:solidFill>
                  <a:srgbClr val="000000"/>
                </a:solidFill>
                <a:uFillTx/>
                <a:latin typeface="Avenir Book"/>
                <a:ea typeface="Avenir Book"/>
                <a:cs typeface="Avenir Book"/>
                <a:sym typeface="Avenir Book"/>
              </a:defRPr>
            </a:lvl4pPr>
            <a:lvl5pPr marL="0" marR="0" indent="0" algn="l" defTabSz="821531" eaLnBrk="1" latinLnBrk="0" hangingPunct="1">
              <a:lnSpc>
                <a:spcPct val="120000"/>
              </a:lnSpc>
              <a:spcBef>
                <a:spcPts val="0"/>
              </a:spcBef>
              <a:spcAft>
                <a:spcPts val="0"/>
              </a:spcAft>
              <a:buClrTx/>
              <a:buSzTx/>
              <a:buFontTx/>
              <a:buNone/>
              <a:tabLst/>
              <a:defRPr sz="1800" b="0" i="0" u="none" strike="noStrike" cap="none" spc="0" baseline="0">
                <a:ln>
                  <a:noFill/>
                </a:ln>
                <a:solidFill>
                  <a:srgbClr val="000000"/>
                </a:solidFill>
                <a:uFillTx/>
                <a:latin typeface="Avenir Book"/>
                <a:ea typeface="Avenir Book"/>
                <a:cs typeface="Avenir Book"/>
                <a:sym typeface="Avenir Book"/>
              </a:defRPr>
            </a:lvl5pPr>
            <a:lvl6pPr marL="0" marR="0" indent="35560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6pPr>
            <a:lvl7pPr marL="0" marR="0" indent="71120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7pPr>
            <a:lvl8pPr marL="0" marR="0" indent="106680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8pPr>
            <a:lvl9pPr marL="0" marR="0" indent="142240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9pPr>
          </a:lstStyle>
          <a:p>
            <a:endParaRPr lang="en-US" sz="2800" dirty="0" smtClean="0"/>
          </a:p>
          <a:p>
            <a:endParaRPr lang="en-US" sz="2800" dirty="0" smtClean="0"/>
          </a:p>
          <a:p>
            <a:endParaRPr lang="en-US" sz="2800" dirty="0"/>
          </a:p>
          <a:p>
            <a:endParaRPr lang="en-US" sz="2800" dirty="0" smtClean="0"/>
          </a:p>
          <a:p>
            <a:endParaRPr lang="en-US" sz="2800" dirty="0"/>
          </a:p>
          <a:p>
            <a:endParaRPr lang="en-US" sz="2800" dirty="0" smtClean="0"/>
          </a:p>
          <a:p>
            <a:r>
              <a:rPr lang="en-US" sz="3600" b="1" dirty="0" smtClean="0">
                <a:solidFill>
                  <a:srgbClr val="271880"/>
                </a:solidFill>
              </a:rPr>
              <a:t>Groupe</a:t>
            </a:r>
            <a:r>
              <a:rPr lang="en-US" sz="3600" b="1" dirty="0" smtClean="0">
                <a:solidFill>
                  <a:srgbClr val="271880"/>
                </a:solidFill>
              </a:rPr>
              <a:t> </a:t>
            </a:r>
            <a:r>
              <a:rPr lang="en-US" sz="3600" b="1" dirty="0" smtClean="0">
                <a:solidFill>
                  <a:srgbClr val="271880"/>
                </a:solidFill>
              </a:rPr>
              <a:t>sensibilité</a:t>
            </a:r>
            <a:r>
              <a:rPr lang="en-US" sz="3600" b="1" dirty="0" smtClean="0">
                <a:solidFill>
                  <a:srgbClr val="271880"/>
                </a:solidFill>
              </a:rPr>
              <a:t> de </a:t>
            </a:r>
            <a:r>
              <a:rPr lang="en-US" sz="3600" b="1" dirty="0" smtClean="0">
                <a:solidFill>
                  <a:srgbClr val="271880"/>
                </a:solidFill>
              </a:rPr>
              <a:t>droite</a:t>
            </a:r>
            <a:endParaRPr lang="en-US" sz="3600" b="1" dirty="0" smtClean="0">
              <a:solidFill>
                <a:srgbClr val="271880"/>
              </a:solidFill>
            </a:endParaRPr>
          </a:p>
        </p:txBody>
      </p:sp>
    </p:spTree>
    <p:extLst>
      <p:ext uri="{BB962C8B-B14F-4D97-AF65-F5344CB8AC3E}">
        <p14:creationId xmlns:p14="http://schemas.microsoft.com/office/powerpoint/2010/main" val="37981983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fill="hold" grpId="0" nodeType="clickEffect">
                                  <p:stCondLst>
                                    <p:cond delay="0"/>
                                  </p:stCondLst>
                                  <p:iterate>
                                    <p:tmAbs val="0"/>
                                  </p:iterate>
                                  <p:childTnLst>
                                    <p:set>
                                      <p:cBhvr>
                                        <p:cTn id="6" fill="hold"/>
                                        <p:tgtEl>
                                          <p:spTgt spid="17"/>
                                        </p:tgtEl>
                                        <p:attrNameLst>
                                          <p:attrName>style.visibility</p:attrName>
                                        </p:attrNameLst>
                                      </p:cBhvr>
                                      <p:to>
                                        <p:strVal val="visible"/>
                                      </p:to>
                                    </p:set>
                                    <p:animEffect transition="in" filter="fade">
                                      <p:cBhvr>
                                        <p:cTn id="7" dur="7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advAuto="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 xmlns:a16="http://schemas.microsoft.com/office/drawing/2014/main" id="{9A3C046A-B3F5-9A42-B408-759E55BE4BE7}"/>
              </a:ext>
            </a:extLst>
          </p:cNvPr>
          <p:cNvSpPr>
            <a:spLocks noGrp="1"/>
          </p:cNvSpPr>
          <p:nvPr>
            <p:ph type="body" sz="quarter" idx="15"/>
          </p:nvPr>
        </p:nvSpPr>
        <p:spPr>
          <a:xfrm>
            <a:off x="11833974" y="12162433"/>
            <a:ext cx="716050" cy="1160790"/>
          </a:xfrm>
        </p:spPr>
        <p:txBody>
          <a:bodyPr/>
          <a:lstStyle/>
          <a:p>
            <a:endParaRPr lang="fr-FR" dirty="0"/>
          </a:p>
        </p:txBody>
      </p:sp>
      <p:sp>
        <p:nvSpPr>
          <p:cNvPr id="5" name="Espace réservé du texte 4">
            <a:extLst>
              <a:ext uri="{FF2B5EF4-FFF2-40B4-BE49-F238E27FC236}">
                <a16:creationId xmlns="" xmlns:a16="http://schemas.microsoft.com/office/drawing/2014/main" id="{81AA34F7-61BD-DE46-A618-3EEE7C67794C}"/>
              </a:ext>
            </a:extLst>
          </p:cNvPr>
          <p:cNvSpPr>
            <a:spLocks noGrp="1"/>
          </p:cNvSpPr>
          <p:nvPr>
            <p:ph type="body" sz="quarter" idx="16"/>
          </p:nvPr>
        </p:nvSpPr>
        <p:spPr>
          <a:xfrm>
            <a:off x="12191999" y="12352394"/>
            <a:ext cx="1" cy="371869"/>
          </a:xfrm>
        </p:spPr>
        <p:txBody>
          <a:bodyPr/>
          <a:lstStyle/>
          <a:p>
            <a:endParaRPr lang="fr-FR" dirty="0"/>
          </a:p>
        </p:txBody>
      </p:sp>
      <p:sp>
        <p:nvSpPr>
          <p:cNvPr id="885"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43</a:t>
            </a:fld>
            <a:endParaRPr dirty="0"/>
          </a:p>
        </p:txBody>
      </p:sp>
      <p:sp>
        <p:nvSpPr>
          <p:cNvPr id="19" name="Espace réservé du texte 2">
            <a:extLst>
              <a:ext uri="{FF2B5EF4-FFF2-40B4-BE49-F238E27FC236}">
                <a16:creationId xmlns="" xmlns:a16="http://schemas.microsoft.com/office/drawing/2014/main" id="{AB3789C9-0B28-4640-961A-BE451E50B0EF}"/>
              </a:ext>
            </a:extLst>
          </p:cNvPr>
          <p:cNvSpPr>
            <a:spLocks noGrp="1"/>
          </p:cNvSpPr>
          <p:nvPr>
            <p:ph type="body" sz="quarter" idx="13"/>
          </p:nvPr>
        </p:nvSpPr>
        <p:spPr>
          <a:xfrm>
            <a:off x="7719175" y="1320655"/>
            <a:ext cx="8229600" cy="793703"/>
          </a:xfrm>
        </p:spPr>
        <p:txBody>
          <a:bodyPr/>
          <a:lstStyle/>
          <a:p>
            <a:endParaRPr lang="fr-FR" dirty="0"/>
          </a:p>
        </p:txBody>
      </p:sp>
      <p:sp>
        <p:nvSpPr>
          <p:cNvPr id="20" name="Titre 1">
            <a:extLst>
              <a:ext uri="{FF2B5EF4-FFF2-40B4-BE49-F238E27FC236}">
                <a16:creationId xmlns="" xmlns:a16="http://schemas.microsoft.com/office/drawing/2014/main" id="{C3D392D1-BDA7-FA46-919D-428FD8FCC2D7}"/>
              </a:ext>
            </a:extLst>
          </p:cNvPr>
          <p:cNvSpPr>
            <a:spLocks noGrp="1"/>
          </p:cNvSpPr>
          <p:nvPr>
            <p:ph type="title"/>
          </p:nvPr>
        </p:nvSpPr>
        <p:spPr>
          <a:xfrm>
            <a:off x="4255906" y="1334377"/>
            <a:ext cx="14711312" cy="935665"/>
          </a:xfrm>
        </p:spPr>
        <p:txBody>
          <a:bodyPr/>
          <a:lstStyle/>
          <a:p>
            <a:r>
              <a:rPr lang="fr-FR" dirty="0" smtClean="0">
                <a:solidFill>
                  <a:schemeClr val="bg1"/>
                </a:solidFill>
              </a:rPr>
              <a:t>les participants</a:t>
            </a:r>
            <a:endParaRPr lang="fr-FR" dirty="0"/>
          </a:p>
        </p:txBody>
      </p:sp>
      <p:sp>
        <p:nvSpPr>
          <p:cNvPr id="21" name="SuBTITLE GOES HERE">
            <a:extLst>
              <a:ext uri="{FF2B5EF4-FFF2-40B4-BE49-F238E27FC236}">
                <a16:creationId xmlns="" xmlns:a16="http://schemas.microsoft.com/office/drawing/2014/main" id="{35871DBC-935A-2347-A21E-2565A12C9458}"/>
              </a:ext>
            </a:extLst>
          </p:cNvPr>
          <p:cNvSpPr txBox="1">
            <a:spLocks noGrp="1"/>
          </p:cNvSpPr>
          <p:nvPr>
            <p:ph type="body" sz="quarter" idx="14"/>
          </p:nvPr>
        </p:nvSpPr>
        <p:spPr>
          <a:xfrm>
            <a:off x="4836344" y="747149"/>
            <a:ext cx="14711312" cy="371281"/>
          </a:xfrm>
          <a:prstGeom prst="rect">
            <a:avLst/>
          </a:prstGeom>
        </p:spPr>
        <p:txBody>
          <a:bodyPr/>
          <a:lstStyle/>
          <a:p>
            <a:r>
              <a:rPr lang="fr-FR" sz="2400" dirty="0" smtClean="0"/>
              <a:t>Analyse détaillée</a:t>
            </a:r>
            <a:endParaRPr lang="fr-FR" sz="2400" dirty="0"/>
          </a:p>
        </p:txBody>
      </p:sp>
      <p:sp>
        <p:nvSpPr>
          <p:cNvPr id="9" name="ZoneTexte 8">
            <a:extLst>
              <a:ext uri="{FF2B5EF4-FFF2-40B4-BE49-F238E27FC236}">
                <a16:creationId xmlns="" xmlns:a16="http://schemas.microsoft.com/office/drawing/2014/main" id="{C9FA69AC-CE85-7143-AB32-6EDEC5829621}"/>
              </a:ext>
            </a:extLst>
          </p:cNvPr>
          <p:cNvSpPr txBox="1"/>
          <p:nvPr/>
        </p:nvSpPr>
        <p:spPr>
          <a:xfrm>
            <a:off x="897443" y="12362917"/>
            <a:ext cx="7218945" cy="7598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algn="l"/>
            <a:r>
              <a:rPr lang="fr-FR" sz="2000" dirty="0">
                <a:latin typeface="Avenir Next Ultra Light" panose="020B0203020202020204" pitchFamily="34" charset="77"/>
              </a:rPr>
              <a:t>Christophe Gervasi –  Rapport qualitatif  - Construire un Nous européen – Juillet 2021</a:t>
            </a:r>
          </a:p>
        </p:txBody>
      </p:sp>
      <p:pic>
        <p:nvPicPr>
          <p:cNvPr id="12" name="Image 11"/>
          <p:cNvPicPr>
            <a:picLocks noChangeAspect="1"/>
          </p:cNvPicPr>
          <p:nvPr/>
        </p:nvPicPr>
        <p:blipFill rotWithShape="1">
          <a:blip r:embed="rId2"/>
          <a:srcRect t="18883" b="18467"/>
          <a:stretch/>
        </p:blipFill>
        <p:spPr>
          <a:xfrm>
            <a:off x="19551526" y="500510"/>
            <a:ext cx="2143125" cy="1472669"/>
          </a:xfrm>
          <a:prstGeom prst="rect">
            <a:avLst/>
          </a:prstGeom>
        </p:spPr>
      </p:pic>
      <p:pic>
        <p:nvPicPr>
          <p:cNvPr id="15" name="Image 14"/>
          <p:cNvPicPr>
            <a:picLocks noChangeAspect="1"/>
          </p:cNvPicPr>
          <p:nvPr/>
        </p:nvPicPr>
        <p:blipFill>
          <a:blip r:embed="rId3"/>
          <a:stretch>
            <a:fillRect/>
          </a:stretch>
        </p:blipFill>
        <p:spPr>
          <a:xfrm>
            <a:off x="385012" y="500510"/>
            <a:ext cx="4259178" cy="2940522"/>
          </a:xfrm>
          <a:prstGeom prst="rect">
            <a:avLst/>
          </a:prstGeom>
        </p:spPr>
      </p:pic>
      <p:pic>
        <p:nvPicPr>
          <p:cNvPr id="14" name="Image 13"/>
          <p:cNvPicPr>
            <a:picLocks noChangeAspect="1"/>
          </p:cNvPicPr>
          <p:nvPr/>
        </p:nvPicPr>
        <p:blipFill>
          <a:blip r:embed="rId4"/>
          <a:stretch>
            <a:fillRect/>
          </a:stretch>
        </p:blipFill>
        <p:spPr>
          <a:xfrm>
            <a:off x="21694651" y="522469"/>
            <a:ext cx="2143125" cy="1428750"/>
          </a:xfrm>
          <a:prstGeom prst="rect">
            <a:avLst/>
          </a:prstGeom>
        </p:spPr>
      </p:pic>
      <p:sp>
        <p:nvSpPr>
          <p:cNvPr id="16" name="Inhaltsplatzhalter 2"/>
          <p:cNvSpPr txBox="1">
            <a:spLocks/>
          </p:cNvSpPr>
          <p:nvPr/>
        </p:nvSpPr>
        <p:spPr>
          <a:xfrm>
            <a:off x="8515084" y="1133209"/>
            <a:ext cx="14080792" cy="1015240"/>
          </a:xfrm>
          <a:prstGeom prst="rect">
            <a:avLst/>
          </a:prstGeom>
          <a:ln w="12700">
            <a:miter lim="400000"/>
          </a:ln>
          <a:extLst>
            <a:ext uri="{C572A759-6A51-4108-AA02-DFA0A04FC94B}">
              <ma14:wrappingTextBoxFlag xmlns:ma14="http://schemas.microsoft.com/office/mac/drawingml/2011/main" xmlns="" val="1"/>
            </a:ext>
          </a:extLst>
        </p:spPr>
        <p:txBody>
          <a:bodyPr lIns="0" tIns="0" rIns="0" bIns="0" numCol="2" spcCol="838574"/>
          <a:lstStyle>
            <a:lvl1pPr marL="0" marR="0" indent="0" algn="l" defTabSz="821531" eaLnBrk="1" latinLnBrk="0" hangingPunct="1">
              <a:lnSpc>
                <a:spcPct val="120000"/>
              </a:lnSpc>
              <a:spcBef>
                <a:spcPts val="0"/>
              </a:spcBef>
              <a:spcAft>
                <a:spcPts val="0"/>
              </a:spcAft>
              <a:buClrTx/>
              <a:buSzTx/>
              <a:buFontTx/>
              <a:buNone/>
              <a:tabLst/>
              <a:defRPr sz="1800" b="0" i="0" u="none" strike="noStrike" cap="none" spc="0" baseline="0">
                <a:ln>
                  <a:noFill/>
                </a:ln>
                <a:solidFill>
                  <a:srgbClr val="000000"/>
                </a:solidFill>
                <a:uFillTx/>
                <a:latin typeface="Avenir Book"/>
                <a:ea typeface="Avenir Book"/>
                <a:cs typeface="Avenir Book"/>
                <a:sym typeface="Avenir Book"/>
              </a:defRPr>
            </a:lvl1pPr>
            <a:lvl2pPr marL="0" marR="0" indent="0" algn="l" defTabSz="821531" eaLnBrk="1" latinLnBrk="0" hangingPunct="1">
              <a:lnSpc>
                <a:spcPct val="120000"/>
              </a:lnSpc>
              <a:spcBef>
                <a:spcPts val="0"/>
              </a:spcBef>
              <a:spcAft>
                <a:spcPts val="0"/>
              </a:spcAft>
              <a:buClrTx/>
              <a:buSzTx/>
              <a:buFontTx/>
              <a:buNone/>
              <a:tabLst/>
              <a:defRPr sz="1800" b="0" i="0" u="none" strike="noStrike" cap="none" spc="0" baseline="0">
                <a:ln>
                  <a:noFill/>
                </a:ln>
                <a:solidFill>
                  <a:srgbClr val="000000"/>
                </a:solidFill>
                <a:uFillTx/>
                <a:latin typeface="Avenir Book"/>
                <a:ea typeface="Avenir Book"/>
                <a:cs typeface="Avenir Book"/>
                <a:sym typeface="Avenir Book"/>
              </a:defRPr>
            </a:lvl2pPr>
            <a:lvl3pPr marL="0" marR="0" indent="0" algn="l" defTabSz="821531" eaLnBrk="1" latinLnBrk="0" hangingPunct="1">
              <a:lnSpc>
                <a:spcPct val="120000"/>
              </a:lnSpc>
              <a:spcBef>
                <a:spcPts val="0"/>
              </a:spcBef>
              <a:spcAft>
                <a:spcPts val="0"/>
              </a:spcAft>
              <a:buClrTx/>
              <a:buSzTx/>
              <a:buFontTx/>
              <a:buNone/>
              <a:tabLst/>
              <a:defRPr sz="1800" b="0" i="0" u="none" strike="noStrike" cap="none" spc="0" baseline="0">
                <a:ln>
                  <a:noFill/>
                </a:ln>
                <a:solidFill>
                  <a:srgbClr val="000000"/>
                </a:solidFill>
                <a:uFillTx/>
                <a:latin typeface="Avenir Book"/>
                <a:ea typeface="Avenir Book"/>
                <a:cs typeface="Avenir Book"/>
                <a:sym typeface="Avenir Book"/>
              </a:defRPr>
            </a:lvl3pPr>
            <a:lvl4pPr marL="0" marR="0" indent="0" algn="l" defTabSz="821531" eaLnBrk="1" latinLnBrk="0" hangingPunct="1">
              <a:lnSpc>
                <a:spcPct val="120000"/>
              </a:lnSpc>
              <a:spcBef>
                <a:spcPts val="0"/>
              </a:spcBef>
              <a:spcAft>
                <a:spcPts val="0"/>
              </a:spcAft>
              <a:buClrTx/>
              <a:buSzTx/>
              <a:buFontTx/>
              <a:buNone/>
              <a:tabLst/>
              <a:defRPr sz="1800" b="0" i="0" u="none" strike="noStrike" cap="none" spc="0" baseline="0">
                <a:ln>
                  <a:noFill/>
                </a:ln>
                <a:solidFill>
                  <a:srgbClr val="000000"/>
                </a:solidFill>
                <a:uFillTx/>
                <a:latin typeface="Avenir Book"/>
                <a:ea typeface="Avenir Book"/>
                <a:cs typeface="Avenir Book"/>
                <a:sym typeface="Avenir Book"/>
              </a:defRPr>
            </a:lvl4pPr>
            <a:lvl5pPr marL="0" marR="0" indent="0" algn="l" defTabSz="821531" eaLnBrk="1" latinLnBrk="0" hangingPunct="1">
              <a:lnSpc>
                <a:spcPct val="120000"/>
              </a:lnSpc>
              <a:spcBef>
                <a:spcPts val="0"/>
              </a:spcBef>
              <a:spcAft>
                <a:spcPts val="0"/>
              </a:spcAft>
              <a:buClrTx/>
              <a:buSzTx/>
              <a:buFontTx/>
              <a:buNone/>
              <a:tabLst/>
              <a:defRPr sz="1800" b="0" i="0" u="none" strike="noStrike" cap="none" spc="0" baseline="0">
                <a:ln>
                  <a:noFill/>
                </a:ln>
                <a:solidFill>
                  <a:srgbClr val="000000"/>
                </a:solidFill>
                <a:uFillTx/>
                <a:latin typeface="Avenir Book"/>
                <a:ea typeface="Avenir Book"/>
                <a:cs typeface="Avenir Book"/>
                <a:sym typeface="Avenir Book"/>
              </a:defRPr>
            </a:lvl5pPr>
            <a:lvl6pPr marL="0" marR="0" indent="35560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6pPr>
            <a:lvl7pPr marL="0" marR="0" indent="71120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7pPr>
            <a:lvl8pPr marL="0" marR="0" indent="106680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8pPr>
            <a:lvl9pPr marL="0" marR="0" indent="142240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9pPr>
          </a:lstStyle>
          <a:p>
            <a:endParaRPr lang="en-US" sz="2800" dirty="0" smtClean="0"/>
          </a:p>
          <a:p>
            <a:endParaRPr lang="en-US" sz="2800" dirty="0" smtClean="0"/>
          </a:p>
          <a:p>
            <a:endParaRPr lang="en-US" sz="2800" dirty="0"/>
          </a:p>
          <a:p>
            <a:endParaRPr lang="en-US" sz="2800" dirty="0" smtClean="0"/>
          </a:p>
          <a:p>
            <a:endParaRPr lang="en-US" sz="2800" dirty="0"/>
          </a:p>
          <a:p>
            <a:endParaRPr lang="en-US" sz="2800" dirty="0" smtClean="0"/>
          </a:p>
          <a:p>
            <a:r>
              <a:rPr lang="en-US" sz="3600" b="1" dirty="0" smtClean="0">
                <a:solidFill>
                  <a:srgbClr val="271880"/>
                </a:solidFill>
              </a:rPr>
              <a:t>Groupe</a:t>
            </a:r>
            <a:r>
              <a:rPr lang="en-US" sz="3600" b="1" dirty="0" smtClean="0">
                <a:solidFill>
                  <a:srgbClr val="271880"/>
                </a:solidFill>
              </a:rPr>
              <a:t> </a:t>
            </a:r>
            <a:r>
              <a:rPr lang="en-US" sz="3600" b="1" dirty="0" smtClean="0">
                <a:solidFill>
                  <a:srgbClr val="271880"/>
                </a:solidFill>
              </a:rPr>
              <a:t>sensibilité</a:t>
            </a:r>
            <a:r>
              <a:rPr lang="en-US" sz="3600" b="1" dirty="0" smtClean="0">
                <a:solidFill>
                  <a:srgbClr val="271880"/>
                </a:solidFill>
              </a:rPr>
              <a:t> de gauche</a:t>
            </a:r>
            <a:endParaRPr lang="en-US" sz="3600" b="1" dirty="0" smtClean="0">
              <a:solidFill>
                <a:srgbClr val="271880"/>
              </a:solidFill>
            </a:endParaRPr>
          </a:p>
        </p:txBody>
      </p:sp>
      <p:sp>
        <p:nvSpPr>
          <p:cNvPr id="6" name="Rectangle 3"/>
          <p:cNvSpPr>
            <a:spLocks noChangeArrowheads="1"/>
          </p:cNvSpPr>
          <p:nvPr/>
        </p:nvSpPr>
        <p:spPr bwMode="auto">
          <a:xfrm>
            <a:off x="385011" y="2246231"/>
            <a:ext cx="23175345" cy="1000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endParaRPr kumimoji="0" lang="fr-FR" altLang="fr-FR" sz="28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endParaRPr lang="fr-FR" altLang="fr-FR" sz="2800" dirty="0">
              <a:solidFill>
                <a:schemeClr val="tx1"/>
              </a:solidFill>
              <a:latin typeface="Calibri" panose="020F0502020204030204" pitchFamily="34" charset="0"/>
              <a:ea typeface="Times New Roman" panose="02020603050405020304" pitchFamily="18" charset="0"/>
              <a:cs typeface="Calibri" panose="020F050202020403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fr-FR" altLang="fr-FR" sz="2800" b="1" i="0" u="none" strike="noStrike" cap="none" normalizeH="0" baseline="0" dirty="0" smtClean="0">
                <a:ln>
                  <a:noFill/>
                </a:ln>
                <a:solidFill>
                  <a:srgbClr val="271880"/>
                </a:solidFill>
                <a:effectLst/>
                <a:latin typeface="Calibri" panose="020F0502020204030204" pitchFamily="34" charset="0"/>
                <a:ea typeface="Times New Roman" panose="02020603050405020304" pitchFamily="18" charset="0"/>
                <a:cs typeface="Calibri" panose="020F0502020204030204" pitchFamily="34" charset="0"/>
              </a:rPr>
              <a:t>Céline</a:t>
            </a:r>
            <a:r>
              <a:rPr lang="fr-FR" altLang="fr-FR" sz="2800" dirty="0" smtClean="0">
                <a:solidFill>
                  <a:schemeClr val="tx1"/>
                </a:solidFill>
                <a:latin typeface="Calibri" panose="020F0502020204030204" pitchFamily="34" charset="0"/>
                <a:ea typeface="Times New Roman" panose="02020603050405020304" pitchFamily="18" charset="0"/>
                <a:cs typeface="Calibri" panose="020F0502020204030204" pitchFamily="34" charset="0"/>
              </a:rPr>
              <a:t>, </a:t>
            </a:r>
            <a:r>
              <a:rPr kumimoji="0" lang="fr-FR" altLang="fr-FR" sz="28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42 ans, je suis infirmière, j’ai deux enfants. Je suis en repos aujourd’hui.</a:t>
            </a:r>
            <a:endParaRPr kumimoji="0" lang="fr-FR" altLang="fr-FR" sz="28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fr-FR" altLang="fr-FR" sz="2800" b="1" i="0" u="none" strike="noStrike" cap="none" normalizeH="0" baseline="0" dirty="0" smtClean="0">
                <a:ln>
                  <a:noFill/>
                </a:ln>
                <a:solidFill>
                  <a:srgbClr val="271880"/>
                </a:solidFill>
                <a:effectLst/>
                <a:latin typeface="Calibri" panose="020F0502020204030204" pitchFamily="34" charset="0"/>
                <a:ea typeface="Times New Roman" panose="02020603050405020304" pitchFamily="18" charset="0"/>
                <a:cs typeface="Calibri" panose="020F0502020204030204" pitchFamily="34" charset="0"/>
              </a:rPr>
              <a:t>Cheikh</a:t>
            </a:r>
            <a:r>
              <a:rPr lang="fr-FR" altLang="fr-FR" sz="2800" b="1" dirty="0" smtClean="0">
                <a:solidFill>
                  <a:srgbClr val="271880"/>
                </a:solidFill>
                <a:latin typeface="Calibri" panose="020F0502020204030204" pitchFamily="34" charset="0"/>
                <a:ea typeface="Times New Roman" panose="02020603050405020304" pitchFamily="18" charset="0"/>
                <a:cs typeface="Calibri" panose="020F0502020204030204" pitchFamily="34" charset="0"/>
              </a:rPr>
              <a:t>, </a:t>
            </a:r>
            <a:r>
              <a:rPr kumimoji="0" lang="fr-FR" altLang="fr-FR" sz="28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36 ans, je travaille dans l’évènementiel.</a:t>
            </a:r>
          </a:p>
          <a:p>
            <a:pPr marL="0" marR="0" lvl="0" indent="0" defTabSz="914400" rtl="0" eaLnBrk="0" fontAlgn="base" latinLnBrk="0" hangingPunct="0">
              <a:lnSpc>
                <a:spcPct val="100000"/>
              </a:lnSpc>
              <a:spcBef>
                <a:spcPct val="0"/>
              </a:spcBef>
              <a:spcAft>
                <a:spcPct val="0"/>
              </a:spcAft>
              <a:buClrTx/>
              <a:buSzTx/>
              <a:buFontTx/>
              <a:buNone/>
              <a:tabLst/>
            </a:pPr>
            <a:endParaRPr kumimoji="0" lang="fr-FR" altLang="fr-FR" sz="28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fr-FR" altLang="fr-FR" sz="2800" b="1" i="0" u="none" strike="noStrike" cap="none" normalizeH="0" baseline="0" dirty="0" smtClean="0">
                <a:ln>
                  <a:noFill/>
                </a:ln>
                <a:solidFill>
                  <a:srgbClr val="271880"/>
                </a:solidFill>
                <a:effectLst/>
                <a:latin typeface="Calibri" panose="020F0502020204030204" pitchFamily="34" charset="0"/>
                <a:ea typeface="Times New Roman" panose="02020603050405020304" pitchFamily="18" charset="0"/>
                <a:cs typeface="Calibri" panose="020F0502020204030204" pitchFamily="34" charset="0"/>
              </a:rPr>
              <a:t>Kahina</a:t>
            </a:r>
            <a:r>
              <a:rPr lang="fr-FR" altLang="fr-FR" sz="2800" b="1" dirty="0" smtClean="0">
                <a:solidFill>
                  <a:srgbClr val="271880"/>
                </a:solidFill>
                <a:latin typeface="Calibri" panose="020F0502020204030204" pitchFamily="34" charset="0"/>
                <a:ea typeface="Times New Roman" panose="02020603050405020304" pitchFamily="18" charset="0"/>
                <a:cs typeface="Calibri" panose="020F0502020204030204" pitchFamily="34" charset="0"/>
              </a:rPr>
              <a:t>, </a:t>
            </a:r>
            <a:r>
              <a:rPr kumimoji="0" lang="fr-FR" altLang="fr-FR" sz="28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J’ai 43 ans, célibataire sans enfant, je suis adjointe au chef d’établissement dans un collège public, donc je suis à l’Éducation nationale. Et moi, ne terme de politique, je suis comme Alain, j’aime beaucoup l’émission C dans l’air mais depuis la crise sanitaire, je suis essentiellement les chiens de l’information, C-news pour prendre l’avis de chaque éditorialiste et invité sur le plateau.</a:t>
            </a:r>
          </a:p>
          <a:p>
            <a:pPr marL="0" marR="0" lvl="0" indent="0" defTabSz="914400" rtl="0" eaLnBrk="0" fontAlgn="base" latinLnBrk="0" hangingPunct="0">
              <a:lnSpc>
                <a:spcPct val="100000"/>
              </a:lnSpc>
              <a:spcBef>
                <a:spcPct val="0"/>
              </a:spcBef>
              <a:spcAft>
                <a:spcPct val="0"/>
              </a:spcAft>
              <a:buClrTx/>
              <a:buSzTx/>
              <a:buFontTx/>
              <a:buNone/>
              <a:tabLst/>
            </a:pPr>
            <a:endParaRPr kumimoji="0" lang="fr-FR" altLang="fr-FR" sz="28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fr-FR" altLang="fr-FR" sz="2800" b="1" i="0" u="none" strike="noStrike" cap="none" normalizeH="0" baseline="0" dirty="0" smtClean="0">
                <a:ln>
                  <a:noFill/>
                </a:ln>
                <a:solidFill>
                  <a:srgbClr val="271880"/>
                </a:solidFill>
                <a:effectLst/>
                <a:latin typeface="Calibri" panose="020F0502020204030204" pitchFamily="34" charset="0"/>
                <a:ea typeface="Times New Roman" panose="02020603050405020304" pitchFamily="18" charset="0"/>
                <a:cs typeface="Calibri" panose="020F0502020204030204" pitchFamily="34" charset="0"/>
              </a:rPr>
              <a:t>Théo</a:t>
            </a:r>
            <a:r>
              <a:rPr lang="fr-FR" altLang="fr-FR" sz="2800" b="1" dirty="0" smtClean="0">
                <a:solidFill>
                  <a:srgbClr val="271880"/>
                </a:solidFill>
                <a:latin typeface="Calibri" panose="020F0502020204030204" pitchFamily="34" charset="0"/>
                <a:ea typeface="Times New Roman" panose="02020603050405020304" pitchFamily="18" charset="0"/>
                <a:cs typeface="Calibri" panose="020F0502020204030204" pitchFamily="34" charset="0"/>
              </a:rPr>
              <a:t>, </a:t>
            </a:r>
            <a:r>
              <a:rPr kumimoji="0" lang="fr-FR" altLang="fr-FR" sz="28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J’ai 28 ans, je suis aussi dans l’Éducation nationale puisque je suis professeur d’Histoire géographie dans un lycée privé qui enseigne l’esthétique. Au niveau politique, finalement, il n’y a pus beaucoup d’émissions dans lesquelles j’arrive  à me retrouver. J’aimais bine l’émission style On n’est pas couchés. Là, les chaînes d’info continue ne me correspondent pas du tout</a:t>
            </a:r>
          </a:p>
          <a:p>
            <a:pPr marL="0" marR="0" lvl="0" indent="0" defTabSz="914400" rtl="0" eaLnBrk="0" fontAlgn="base" latinLnBrk="0" hangingPunct="0">
              <a:lnSpc>
                <a:spcPct val="100000"/>
              </a:lnSpc>
              <a:spcBef>
                <a:spcPct val="0"/>
              </a:spcBef>
              <a:spcAft>
                <a:spcPct val="0"/>
              </a:spcAft>
              <a:buClrTx/>
              <a:buSzTx/>
              <a:buFontTx/>
              <a:buNone/>
              <a:tabLst/>
            </a:pPr>
            <a:endParaRPr kumimoji="0" lang="fr-FR" altLang="fr-FR" sz="28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fr-FR" altLang="fr-FR" sz="2800" b="1" i="0" u="none" strike="noStrike" cap="none" normalizeH="0" baseline="0" dirty="0" smtClean="0">
                <a:ln>
                  <a:noFill/>
                </a:ln>
                <a:solidFill>
                  <a:srgbClr val="271880"/>
                </a:solidFill>
                <a:effectLst/>
                <a:latin typeface="Calibri" panose="020F0502020204030204" pitchFamily="34" charset="0"/>
                <a:ea typeface="Times New Roman" panose="02020603050405020304" pitchFamily="18" charset="0"/>
                <a:cs typeface="Calibri" panose="020F0502020204030204" pitchFamily="34" charset="0"/>
              </a:rPr>
              <a:t>Hedoum</a:t>
            </a:r>
            <a:r>
              <a:rPr lang="fr-FR" altLang="fr-FR" sz="2800" b="1" dirty="0" smtClean="0">
                <a:solidFill>
                  <a:srgbClr val="271880"/>
                </a:solidFill>
                <a:latin typeface="Calibri" panose="020F0502020204030204" pitchFamily="34" charset="0"/>
                <a:ea typeface="Times New Roman" panose="02020603050405020304" pitchFamily="18" charset="0"/>
                <a:cs typeface="Calibri" panose="020F0502020204030204" pitchFamily="34" charset="0"/>
              </a:rPr>
              <a:t>, </a:t>
            </a:r>
            <a:r>
              <a:rPr kumimoji="0" lang="fr-FR" altLang="fr-FR" sz="28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J’ai 45 ans, je suis comptable dans l’Association du renouveau qui vient en aide aux personnes en addiction d’alcool et aussi les personnes qui sont sans abri et qui ont des problèmes psychiatriques, et je m’intéresse à l’actualité. J’aime beaucoup C dans l’air, j’essaie de suivre plutôt en </a:t>
            </a:r>
            <a:r>
              <a:rPr kumimoji="0" lang="fr-FR" altLang="fr-FR" sz="28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replay</a:t>
            </a:r>
            <a:r>
              <a:rPr kumimoji="0" lang="fr-FR" altLang="fr-FR" sz="28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le week-end, comme ça je prends les thèmes qui m’intéressent le plus.</a:t>
            </a:r>
          </a:p>
          <a:p>
            <a:pPr marL="0" marR="0" lvl="0" indent="0" defTabSz="914400" rtl="0" eaLnBrk="0" fontAlgn="base" latinLnBrk="0" hangingPunct="0">
              <a:lnSpc>
                <a:spcPct val="100000"/>
              </a:lnSpc>
              <a:spcBef>
                <a:spcPct val="0"/>
              </a:spcBef>
              <a:spcAft>
                <a:spcPct val="0"/>
              </a:spcAft>
              <a:buClrTx/>
              <a:buSzTx/>
              <a:buFontTx/>
              <a:buNone/>
              <a:tabLst/>
            </a:pPr>
            <a:endParaRPr kumimoji="0" lang="fr-FR" altLang="fr-FR" sz="28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fr-FR" altLang="fr-FR" sz="2800" b="1" i="0" u="none" strike="noStrike" cap="none" normalizeH="0" baseline="0" dirty="0" smtClean="0">
                <a:ln>
                  <a:noFill/>
                </a:ln>
                <a:solidFill>
                  <a:srgbClr val="271880"/>
                </a:solidFill>
                <a:effectLst/>
                <a:latin typeface="Calibri" panose="020F0502020204030204" pitchFamily="34" charset="0"/>
                <a:ea typeface="Times New Roman" panose="02020603050405020304" pitchFamily="18" charset="0"/>
                <a:cs typeface="Calibri" panose="020F0502020204030204" pitchFamily="34" charset="0"/>
              </a:rPr>
              <a:t>Christian</a:t>
            </a:r>
            <a:r>
              <a:rPr lang="fr-FR" altLang="fr-FR" sz="2800" b="1" dirty="0" smtClean="0">
                <a:solidFill>
                  <a:srgbClr val="271880"/>
                </a:solidFill>
                <a:latin typeface="Calibri" panose="020F0502020204030204" pitchFamily="34" charset="0"/>
                <a:ea typeface="Times New Roman" panose="02020603050405020304" pitchFamily="18" charset="0"/>
                <a:cs typeface="Calibri" panose="020F0502020204030204" pitchFamily="34" charset="0"/>
              </a:rPr>
              <a:t>, </a:t>
            </a:r>
            <a:r>
              <a:rPr kumimoji="0" lang="fr-FR" altLang="fr-FR" sz="28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54 ans, ambulancier et écrivain. Mon premier roman est publié au mois de juin. Je m’intéresse aux faits de société, et à la politique mais j’ai décroché de tout ce qui est émissions télé, débats et tout ça, je ne regarde pas les chaînes d’info en continu. Je suis plus sur Brut, le Média, le Mensuel, et quand je vais m’informer, je cherche une source fiable et j’essaie de ne pas me faire dicter mes pensées.</a:t>
            </a:r>
          </a:p>
          <a:p>
            <a:pPr marL="0" marR="0" lvl="0" indent="0" defTabSz="914400" rtl="0" eaLnBrk="0" fontAlgn="base" latinLnBrk="0" hangingPunct="0">
              <a:lnSpc>
                <a:spcPct val="100000"/>
              </a:lnSpc>
              <a:spcBef>
                <a:spcPct val="0"/>
              </a:spcBef>
              <a:spcAft>
                <a:spcPct val="0"/>
              </a:spcAft>
              <a:buClrTx/>
              <a:buSzTx/>
              <a:buFontTx/>
              <a:buNone/>
              <a:tabLst/>
            </a:pPr>
            <a:endParaRPr kumimoji="0" lang="fr-FR" altLang="fr-FR" sz="28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fr-FR" altLang="fr-FR" sz="2800" b="1" i="0" u="none" strike="noStrike" cap="none" normalizeH="0" baseline="0" dirty="0" smtClean="0">
                <a:ln>
                  <a:noFill/>
                </a:ln>
                <a:solidFill>
                  <a:srgbClr val="271880"/>
                </a:solidFill>
                <a:effectLst/>
                <a:latin typeface="Calibri" panose="020F0502020204030204" pitchFamily="34" charset="0"/>
                <a:ea typeface="Times New Roman" panose="02020603050405020304" pitchFamily="18" charset="0"/>
                <a:cs typeface="Calibri" panose="020F0502020204030204" pitchFamily="34" charset="0"/>
              </a:rPr>
              <a:t>Thierry</a:t>
            </a:r>
            <a:r>
              <a:rPr lang="fr-FR" altLang="fr-FR" sz="2800" b="1" dirty="0" smtClean="0">
                <a:solidFill>
                  <a:srgbClr val="271880"/>
                </a:solidFill>
                <a:latin typeface="Calibri" panose="020F0502020204030204" pitchFamily="34" charset="0"/>
                <a:ea typeface="Times New Roman" panose="02020603050405020304" pitchFamily="18" charset="0"/>
                <a:cs typeface="Calibri" panose="020F0502020204030204" pitchFamily="34" charset="0"/>
              </a:rPr>
              <a:t>, </a:t>
            </a:r>
            <a:r>
              <a:rPr kumimoji="0" lang="fr-FR" altLang="fr-FR" sz="28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J’ai 60 ans, je suis chargé de développement  à la Banque postale. Et au niveau de l’actualité, je me tiens au courant par internet et la télé, beaucoup les débats et beaucoup les journaux de la presse écrite</a:t>
            </a:r>
            <a:endParaRPr kumimoji="0" lang="fr-FR" altLang="fr-FR" sz="28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64988407"/>
      </p:ext>
    </p:extLst>
  </p:cSld>
  <p:clrMapOvr>
    <a:masterClrMapping/>
  </p:clrMapOvr>
  <p:transition spd="med"/>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 xmlns:a16="http://schemas.microsoft.com/office/drawing/2014/main" id="{9A3C046A-B3F5-9A42-B408-759E55BE4BE7}"/>
              </a:ext>
            </a:extLst>
          </p:cNvPr>
          <p:cNvSpPr>
            <a:spLocks noGrp="1"/>
          </p:cNvSpPr>
          <p:nvPr>
            <p:ph type="body" sz="quarter" idx="15"/>
          </p:nvPr>
        </p:nvSpPr>
        <p:spPr>
          <a:xfrm>
            <a:off x="11833974" y="12162433"/>
            <a:ext cx="716050" cy="1160790"/>
          </a:xfrm>
        </p:spPr>
        <p:txBody>
          <a:bodyPr/>
          <a:lstStyle/>
          <a:p>
            <a:endParaRPr lang="fr-FR" dirty="0"/>
          </a:p>
        </p:txBody>
      </p:sp>
      <p:sp>
        <p:nvSpPr>
          <p:cNvPr id="5" name="Espace réservé du texte 4">
            <a:extLst>
              <a:ext uri="{FF2B5EF4-FFF2-40B4-BE49-F238E27FC236}">
                <a16:creationId xmlns="" xmlns:a16="http://schemas.microsoft.com/office/drawing/2014/main" id="{81AA34F7-61BD-DE46-A618-3EEE7C67794C}"/>
              </a:ext>
            </a:extLst>
          </p:cNvPr>
          <p:cNvSpPr>
            <a:spLocks noGrp="1"/>
          </p:cNvSpPr>
          <p:nvPr>
            <p:ph type="body" sz="quarter" idx="16"/>
          </p:nvPr>
        </p:nvSpPr>
        <p:spPr>
          <a:xfrm>
            <a:off x="12191999" y="12352394"/>
            <a:ext cx="1" cy="371869"/>
          </a:xfrm>
        </p:spPr>
        <p:txBody>
          <a:bodyPr/>
          <a:lstStyle/>
          <a:p>
            <a:endParaRPr lang="fr-FR" dirty="0"/>
          </a:p>
        </p:txBody>
      </p:sp>
      <p:sp>
        <p:nvSpPr>
          <p:cNvPr id="885"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44</a:t>
            </a:fld>
            <a:endParaRPr dirty="0"/>
          </a:p>
        </p:txBody>
      </p:sp>
      <p:sp>
        <p:nvSpPr>
          <p:cNvPr id="19" name="Espace réservé du texte 2">
            <a:extLst>
              <a:ext uri="{FF2B5EF4-FFF2-40B4-BE49-F238E27FC236}">
                <a16:creationId xmlns="" xmlns:a16="http://schemas.microsoft.com/office/drawing/2014/main" id="{AB3789C9-0B28-4640-961A-BE451E50B0EF}"/>
              </a:ext>
            </a:extLst>
          </p:cNvPr>
          <p:cNvSpPr>
            <a:spLocks noGrp="1"/>
          </p:cNvSpPr>
          <p:nvPr>
            <p:ph type="body" sz="quarter" idx="13"/>
          </p:nvPr>
        </p:nvSpPr>
        <p:spPr>
          <a:xfrm>
            <a:off x="7719175" y="1320655"/>
            <a:ext cx="8229600" cy="793703"/>
          </a:xfrm>
        </p:spPr>
        <p:txBody>
          <a:bodyPr/>
          <a:lstStyle/>
          <a:p>
            <a:endParaRPr lang="fr-FR" dirty="0"/>
          </a:p>
        </p:txBody>
      </p:sp>
      <p:sp>
        <p:nvSpPr>
          <p:cNvPr id="20" name="Titre 1">
            <a:extLst>
              <a:ext uri="{FF2B5EF4-FFF2-40B4-BE49-F238E27FC236}">
                <a16:creationId xmlns="" xmlns:a16="http://schemas.microsoft.com/office/drawing/2014/main" id="{C3D392D1-BDA7-FA46-919D-428FD8FCC2D7}"/>
              </a:ext>
            </a:extLst>
          </p:cNvPr>
          <p:cNvSpPr>
            <a:spLocks noGrp="1"/>
          </p:cNvSpPr>
          <p:nvPr>
            <p:ph type="title"/>
          </p:nvPr>
        </p:nvSpPr>
        <p:spPr>
          <a:xfrm>
            <a:off x="4255906" y="1334377"/>
            <a:ext cx="14711312" cy="935665"/>
          </a:xfrm>
        </p:spPr>
        <p:txBody>
          <a:bodyPr/>
          <a:lstStyle/>
          <a:p>
            <a:r>
              <a:rPr lang="fr-FR" dirty="0" smtClean="0">
                <a:solidFill>
                  <a:schemeClr val="bg1"/>
                </a:solidFill>
              </a:rPr>
              <a:t>les participants</a:t>
            </a:r>
            <a:endParaRPr lang="fr-FR" dirty="0"/>
          </a:p>
        </p:txBody>
      </p:sp>
      <p:sp>
        <p:nvSpPr>
          <p:cNvPr id="21" name="SuBTITLE GOES HERE">
            <a:extLst>
              <a:ext uri="{FF2B5EF4-FFF2-40B4-BE49-F238E27FC236}">
                <a16:creationId xmlns="" xmlns:a16="http://schemas.microsoft.com/office/drawing/2014/main" id="{35871DBC-935A-2347-A21E-2565A12C9458}"/>
              </a:ext>
            </a:extLst>
          </p:cNvPr>
          <p:cNvSpPr txBox="1">
            <a:spLocks noGrp="1"/>
          </p:cNvSpPr>
          <p:nvPr>
            <p:ph type="body" sz="quarter" idx="14"/>
          </p:nvPr>
        </p:nvSpPr>
        <p:spPr>
          <a:xfrm>
            <a:off x="4836344" y="747149"/>
            <a:ext cx="14711312" cy="371281"/>
          </a:xfrm>
          <a:prstGeom prst="rect">
            <a:avLst/>
          </a:prstGeom>
        </p:spPr>
        <p:txBody>
          <a:bodyPr/>
          <a:lstStyle/>
          <a:p>
            <a:r>
              <a:rPr lang="fr-FR" sz="2400" dirty="0" smtClean="0"/>
              <a:t>Analyse détaillée</a:t>
            </a:r>
            <a:endParaRPr lang="fr-FR" sz="2400" dirty="0"/>
          </a:p>
        </p:txBody>
      </p:sp>
      <p:sp>
        <p:nvSpPr>
          <p:cNvPr id="9" name="ZoneTexte 8">
            <a:extLst>
              <a:ext uri="{FF2B5EF4-FFF2-40B4-BE49-F238E27FC236}">
                <a16:creationId xmlns="" xmlns:a16="http://schemas.microsoft.com/office/drawing/2014/main" id="{C9FA69AC-CE85-7143-AB32-6EDEC5829621}"/>
              </a:ext>
            </a:extLst>
          </p:cNvPr>
          <p:cNvSpPr txBox="1"/>
          <p:nvPr/>
        </p:nvSpPr>
        <p:spPr>
          <a:xfrm>
            <a:off x="897443" y="12362917"/>
            <a:ext cx="7218945" cy="7598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algn="l"/>
            <a:r>
              <a:rPr lang="fr-FR" sz="2000" dirty="0">
                <a:latin typeface="Avenir Next Ultra Light" panose="020B0203020202020204" pitchFamily="34" charset="77"/>
              </a:rPr>
              <a:t>Christophe Gervasi –  Rapport qualitatif  - Construire un Nous européen – Juillet 2021</a:t>
            </a:r>
          </a:p>
        </p:txBody>
      </p:sp>
      <p:pic>
        <p:nvPicPr>
          <p:cNvPr id="12" name="Image 11"/>
          <p:cNvPicPr>
            <a:picLocks noChangeAspect="1"/>
          </p:cNvPicPr>
          <p:nvPr/>
        </p:nvPicPr>
        <p:blipFill rotWithShape="1">
          <a:blip r:embed="rId2"/>
          <a:srcRect t="18883" b="18467"/>
          <a:stretch/>
        </p:blipFill>
        <p:spPr>
          <a:xfrm>
            <a:off x="19551526" y="500510"/>
            <a:ext cx="2143125" cy="1472669"/>
          </a:xfrm>
          <a:prstGeom prst="rect">
            <a:avLst/>
          </a:prstGeom>
        </p:spPr>
      </p:pic>
      <p:pic>
        <p:nvPicPr>
          <p:cNvPr id="15" name="Image 14"/>
          <p:cNvPicPr>
            <a:picLocks noChangeAspect="1"/>
          </p:cNvPicPr>
          <p:nvPr/>
        </p:nvPicPr>
        <p:blipFill>
          <a:blip r:embed="rId3"/>
          <a:stretch>
            <a:fillRect/>
          </a:stretch>
        </p:blipFill>
        <p:spPr>
          <a:xfrm>
            <a:off x="385012" y="500510"/>
            <a:ext cx="4259178" cy="2940522"/>
          </a:xfrm>
          <a:prstGeom prst="rect">
            <a:avLst/>
          </a:prstGeom>
        </p:spPr>
      </p:pic>
      <p:pic>
        <p:nvPicPr>
          <p:cNvPr id="14" name="Image 13"/>
          <p:cNvPicPr>
            <a:picLocks noChangeAspect="1"/>
          </p:cNvPicPr>
          <p:nvPr/>
        </p:nvPicPr>
        <p:blipFill>
          <a:blip r:embed="rId4"/>
          <a:stretch>
            <a:fillRect/>
          </a:stretch>
        </p:blipFill>
        <p:spPr>
          <a:xfrm>
            <a:off x="21694651" y="522469"/>
            <a:ext cx="2143125" cy="1428750"/>
          </a:xfrm>
          <a:prstGeom prst="rect">
            <a:avLst/>
          </a:prstGeom>
        </p:spPr>
      </p:pic>
      <p:sp>
        <p:nvSpPr>
          <p:cNvPr id="16" name="Inhaltsplatzhalter 2"/>
          <p:cNvSpPr txBox="1">
            <a:spLocks/>
          </p:cNvSpPr>
          <p:nvPr/>
        </p:nvSpPr>
        <p:spPr>
          <a:xfrm>
            <a:off x="8515084" y="1133209"/>
            <a:ext cx="14080792" cy="1015240"/>
          </a:xfrm>
          <a:prstGeom prst="rect">
            <a:avLst/>
          </a:prstGeom>
          <a:ln w="12700">
            <a:miter lim="400000"/>
          </a:ln>
          <a:extLst>
            <a:ext uri="{C572A759-6A51-4108-AA02-DFA0A04FC94B}">
              <ma14:wrappingTextBoxFlag xmlns:ma14="http://schemas.microsoft.com/office/mac/drawingml/2011/main" xmlns="" val="1"/>
            </a:ext>
          </a:extLst>
        </p:spPr>
        <p:txBody>
          <a:bodyPr lIns="0" tIns="0" rIns="0" bIns="0" numCol="2" spcCol="838574"/>
          <a:lstStyle>
            <a:lvl1pPr marL="0" marR="0" indent="0" algn="l" defTabSz="821531" eaLnBrk="1" latinLnBrk="0" hangingPunct="1">
              <a:lnSpc>
                <a:spcPct val="120000"/>
              </a:lnSpc>
              <a:spcBef>
                <a:spcPts val="0"/>
              </a:spcBef>
              <a:spcAft>
                <a:spcPts val="0"/>
              </a:spcAft>
              <a:buClrTx/>
              <a:buSzTx/>
              <a:buFontTx/>
              <a:buNone/>
              <a:tabLst/>
              <a:defRPr sz="1800" b="0" i="0" u="none" strike="noStrike" cap="none" spc="0" baseline="0">
                <a:ln>
                  <a:noFill/>
                </a:ln>
                <a:solidFill>
                  <a:srgbClr val="000000"/>
                </a:solidFill>
                <a:uFillTx/>
                <a:latin typeface="Avenir Book"/>
                <a:ea typeface="Avenir Book"/>
                <a:cs typeface="Avenir Book"/>
                <a:sym typeface="Avenir Book"/>
              </a:defRPr>
            </a:lvl1pPr>
            <a:lvl2pPr marL="0" marR="0" indent="0" algn="l" defTabSz="821531" eaLnBrk="1" latinLnBrk="0" hangingPunct="1">
              <a:lnSpc>
                <a:spcPct val="120000"/>
              </a:lnSpc>
              <a:spcBef>
                <a:spcPts val="0"/>
              </a:spcBef>
              <a:spcAft>
                <a:spcPts val="0"/>
              </a:spcAft>
              <a:buClrTx/>
              <a:buSzTx/>
              <a:buFontTx/>
              <a:buNone/>
              <a:tabLst/>
              <a:defRPr sz="1800" b="0" i="0" u="none" strike="noStrike" cap="none" spc="0" baseline="0">
                <a:ln>
                  <a:noFill/>
                </a:ln>
                <a:solidFill>
                  <a:srgbClr val="000000"/>
                </a:solidFill>
                <a:uFillTx/>
                <a:latin typeface="Avenir Book"/>
                <a:ea typeface="Avenir Book"/>
                <a:cs typeface="Avenir Book"/>
                <a:sym typeface="Avenir Book"/>
              </a:defRPr>
            </a:lvl2pPr>
            <a:lvl3pPr marL="0" marR="0" indent="0" algn="l" defTabSz="821531" eaLnBrk="1" latinLnBrk="0" hangingPunct="1">
              <a:lnSpc>
                <a:spcPct val="120000"/>
              </a:lnSpc>
              <a:spcBef>
                <a:spcPts val="0"/>
              </a:spcBef>
              <a:spcAft>
                <a:spcPts val="0"/>
              </a:spcAft>
              <a:buClrTx/>
              <a:buSzTx/>
              <a:buFontTx/>
              <a:buNone/>
              <a:tabLst/>
              <a:defRPr sz="1800" b="0" i="0" u="none" strike="noStrike" cap="none" spc="0" baseline="0">
                <a:ln>
                  <a:noFill/>
                </a:ln>
                <a:solidFill>
                  <a:srgbClr val="000000"/>
                </a:solidFill>
                <a:uFillTx/>
                <a:latin typeface="Avenir Book"/>
                <a:ea typeface="Avenir Book"/>
                <a:cs typeface="Avenir Book"/>
                <a:sym typeface="Avenir Book"/>
              </a:defRPr>
            </a:lvl3pPr>
            <a:lvl4pPr marL="0" marR="0" indent="0" algn="l" defTabSz="821531" eaLnBrk="1" latinLnBrk="0" hangingPunct="1">
              <a:lnSpc>
                <a:spcPct val="120000"/>
              </a:lnSpc>
              <a:spcBef>
                <a:spcPts val="0"/>
              </a:spcBef>
              <a:spcAft>
                <a:spcPts val="0"/>
              </a:spcAft>
              <a:buClrTx/>
              <a:buSzTx/>
              <a:buFontTx/>
              <a:buNone/>
              <a:tabLst/>
              <a:defRPr sz="1800" b="0" i="0" u="none" strike="noStrike" cap="none" spc="0" baseline="0">
                <a:ln>
                  <a:noFill/>
                </a:ln>
                <a:solidFill>
                  <a:srgbClr val="000000"/>
                </a:solidFill>
                <a:uFillTx/>
                <a:latin typeface="Avenir Book"/>
                <a:ea typeface="Avenir Book"/>
                <a:cs typeface="Avenir Book"/>
                <a:sym typeface="Avenir Book"/>
              </a:defRPr>
            </a:lvl4pPr>
            <a:lvl5pPr marL="0" marR="0" indent="0" algn="l" defTabSz="821531" eaLnBrk="1" latinLnBrk="0" hangingPunct="1">
              <a:lnSpc>
                <a:spcPct val="120000"/>
              </a:lnSpc>
              <a:spcBef>
                <a:spcPts val="0"/>
              </a:spcBef>
              <a:spcAft>
                <a:spcPts val="0"/>
              </a:spcAft>
              <a:buClrTx/>
              <a:buSzTx/>
              <a:buFontTx/>
              <a:buNone/>
              <a:tabLst/>
              <a:defRPr sz="1800" b="0" i="0" u="none" strike="noStrike" cap="none" spc="0" baseline="0">
                <a:ln>
                  <a:noFill/>
                </a:ln>
                <a:solidFill>
                  <a:srgbClr val="000000"/>
                </a:solidFill>
                <a:uFillTx/>
                <a:latin typeface="Avenir Book"/>
                <a:ea typeface="Avenir Book"/>
                <a:cs typeface="Avenir Book"/>
                <a:sym typeface="Avenir Book"/>
              </a:defRPr>
            </a:lvl5pPr>
            <a:lvl6pPr marL="0" marR="0" indent="35560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6pPr>
            <a:lvl7pPr marL="0" marR="0" indent="71120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7pPr>
            <a:lvl8pPr marL="0" marR="0" indent="106680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8pPr>
            <a:lvl9pPr marL="0" marR="0" indent="142240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9pPr>
          </a:lstStyle>
          <a:p>
            <a:endParaRPr lang="en-US" sz="2800" dirty="0" smtClean="0"/>
          </a:p>
          <a:p>
            <a:endParaRPr lang="en-US" sz="2800" dirty="0" smtClean="0"/>
          </a:p>
          <a:p>
            <a:endParaRPr lang="en-US" sz="2800" dirty="0"/>
          </a:p>
          <a:p>
            <a:endParaRPr lang="en-US" sz="2800" dirty="0" smtClean="0"/>
          </a:p>
          <a:p>
            <a:endParaRPr lang="en-US" sz="2800" dirty="0"/>
          </a:p>
          <a:p>
            <a:endParaRPr lang="en-US" sz="2800" dirty="0" smtClean="0"/>
          </a:p>
          <a:p>
            <a:r>
              <a:rPr lang="en-US" sz="3600" b="1" dirty="0" smtClean="0">
                <a:solidFill>
                  <a:srgbClr val="271880"/>
                </a:solidFill>
              </a:rPr>
              <a:t>Groupe</a:t>
            </a:r>
            <a:r>
              <a:rPr lang="en-US" sz="3600" b="1" dirty="0" smtClean="0">
                <a:solidFill>
                  <a:srgbClr val="271880"/>
                </a:solidFill>
              </a:rPr>
              <a:t> </a:t>
            </a:r>
            <a:r>
              <a:rPr lang="en-US" sz="3600" b="1" dirty="0" smtClean="0">
                <a:solidFill>
                  <a:srgbClr val="271880"/>
                </a:solidFill>
              </a:rPr>
              <a:t>sensibilité</a:t>
            </a:r>
            <a:r>
              <a:rPr lang="en-US" sz="3600" b="1" dirty="0" smtClean="0">
                <a:solidFill>
                  <a:srgbClr val="271880"/>
                </a:solidFill>
              </a:rPr>
              <a:t> </a:t>
            </a:r>
            <a:r>
              <a:rPr lang="en-US" sz="3600" b="1" dirty="0" smtClean="0">
                <a:solidFill>
                  <a:srgbClr val="271880"/>
                </a:solidFill>
              </a:rPr>
              <a:t>mixte</a:t>
            </a:r>
            <a:endParaRPr lang="en-US" sz="3600" b="1" dirty="0" smtClean="0">
              <a:solidFill>
                <a:srgbClr val="271880"/>
              </a:solidFill>
            </a:endParaRPr>
          </a:p>
        </p:txBody>
      </p:sp>
      <p:sp>
        <p:nvSpPr>
          <p:cNvPr id="6" name="Rectangle 3"/>
          <p:cNvSpPr>
            <a:spLocks noChangeArrowheads="1"/>
          </p:cNvSpPr>
          <p:nvPr/>
        </p:nvSpPr>
        <p:spPr bwMode="auto">
          <a:xfrm>
            <a:off x="385012" y="1934443"/>
            <a:ext cx="23175345" cy="9571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endParaRPr kumimoji="0" lang="fr-FR" altLang="fr-FR" sz="28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endParaRPr lang="fr-FR" altLang="fr-FR" sz="2800" dirty="0">
              <a:solidFill>
                <a:schemeClr val="tx1"/>
              </a:solidFill>
              <a:latin typeface="Calibri" panose="020F0502020204030204" pitchFamily="34" charset="0"/>
              <a:ea typeface="Times New Roman" panose="02020603050405020304" pitchFamily="18" charset="0"/>
              <a:cs typeface="Calibri" panose="020F0502020204030204" pitchFamily="34" charset="0"/>
            </a:endParaRPr>
          </a:p>
          <a:p>
            <a:r>
              <a:rPr lang="fr-FR" sz="2800" b="1" dirty="0">
                <a:solidFill>
                  <a:srgbClr val="271880"/>
                </a:solidFill>
              </a:rPr>
              <a:t>Lionel </a:t>
            </a:r>
            <a:endParaRPr lang="fr-FR" sz="2800" b="1" dirty="0" smtClean="0">
              <a:solidFill>
                <a:srgbClr val="271880"/>
              </a:solidFill>
            </a:endParaRPr>
          </a:p>
          <a:p>
            <a:r>
              <a:rPr lang="fr-FR" sz="2800" dirty="0" smtClean="0"/>
              <a:t>45 </a:t>
            </a:r>
            <a:r>
              <a:rPr lang="fr-FR" sz="2800" dirty="0"/>
              <a:t>ans. Technicien dans le secteur social. Célibataire sans enfants, j'habite dans le </a:t>
            </a:r>
            <a:r>
              <a:rPr lang="fr-FR" sz="2800" dirty="0" smtClean="0"/>
              <a:t>92</a:t>
            </a:r>
          </a:p>
          <a:p>
            <a:endParaRPr lang="fr-FR" sz="2800" dirty="0"/>
          </a:p>
          <a:p>
            <a:r>
              <a:rPr lang="fr-FR" sz="2800" b="1" dirty="0">
                <a:solidFill>
                  <a:srgbClr val="271880"/>
                </a:solidFill>
              </a:rPr>
              <a:t>Christine </a:t>
            </a:r>
            <a:endParaRPr lang="fr-FR" sz="2800" b="1" dirty="0" smtClean="0">
              <a:solidFill>
                <a:srgbClr val="271880"/>
              </a:solidFill>
            </a:endParaRPr>
          </a:p>
          <a:p>
            <a:r>
              <a:rPr lang="fr-FR" sz="2800" dirty="0" smtClean="0"/>
              <a:t>58 </a:t>
            </a:r>
            <a:r>
              <a:rPr lang="fr-FR" sz="2800" dirty="0"/>
              <a:t>ans, secrétaire, mariée, 2 grands enfants. </a:t>
            </a:r>
            <a:endParaRPr lang="fr-FR" sz="2800" dirty="0" smtClean="0"/>
          </a:p>
          <a:p>
            <a:endParaRPr lang="fr-FR" sz="2800" dirty="0"/>
          </a:p>
          <a:p>
            <a:r>
              <a:rPr lang="fr-FR" sz="2800" b="1" dirty="0">
                <a:solidFill>
                  <a:srgbClr val="271880"/>
                </a:solidFill>
              </a:rPr>
              <a:t>Mikael </a:t>
            </a:r>
            <a:endParaRPr lang="fr-FR" sz="2800" b="1" dirty="0" smtClean="0">
              <a:solidFill>
                <a:srgbClr val="271880"/>
              </a:solidFill>
            </a:endParaRPr>
          </a:p>
          <a:p>
            <a:r>
              <a:rPr lang="fr-FR" sz="2800" dirty="0" smtClean="0"/>
              <a:t>31 </a:t>
            </a:r>
            <a:r>
              <a:rPr lang="fr-FR" sz="2800" dirty="0"/>
              <a:t>ans, artisan fleuriste, couple sans enfants. </a:t>
            </a:r>
            <a:r>
              <a:rPr lang="fr-FR" sz="2800" dirty="0" smtClean="0"/>
              <a:t>95</a:t>
            </a:r>
          </a:p>
          <a:p>
            <a:endParaRPr lang="fr-FR" sz="2800" dirty="0"/>
          </a:p>
          <a:p>
            <a:r>
              <a:rPr lang="fr-FR" sz="2800" b="1" dirty="0" smtClean="0">
                <a:solidFill>
                  <a:srgbClr val="271880"/>
                </a:solidFill>
              </a:rPr>
              <a:t>Sylviane</a:t>
            </a:r>
          </a:p>
          <a:p>
            <a:r>
              <a:rPr lang="fr-FR" sz="2800" dirty="0" smtClean="0"/>
              <a:t> </a:t>
            </a:r>
            <a:r>
              <a:rPr lang="fr-FR" sz="2800" dirty="0"/>
              <a:t>56 ans, gestionnaire export. </a:t>
            </a:r>
            <a:r>
              <a:rPr lang="fr-FR" sz="2800" dirty="0" smtClean="0"/>
              <a:t>Courbevoie</a:t>
            </a:r>
          </a:p>
          <a:p>
            <a:endParaRPr lang="fr-FR" sz="2800" dirty="0"/>
          </a:p>
          <a:p>
            <a:r>
              <a:rPr lang="fr-FR" sz="2800" b="1" dirty="0" smtClean="0">
                <a:solidFill>
                  <a:srgbClr val="271880"/>
                </a:solidFill>
              </a:rPr>
              <a:t>Laurine</a:t>
            </a:r>
          </a:p>
          <a:p>
            <a:r>
              <a:rPr lang="fr-FR" sz="2800" dirty="0" smtClean="0"/>
              <a:t> </a:t>
            </a:r>
            <a:r>
              <a:rPr lang="fr-FR" sz="2800" dirty="0"/>
              <a:t>30 ans, mariée, un gauche, assistante commerciale. </a:t>
            </a:r>
            <a:r>
              <a:rPr lang="fr-FR" sz="2800" dirty="0" smtClean="0"/>
              <a:t>Nanterre</a:t>
            </a:r>
          </a:p>
          <a:p>
            <a:endParaRPr lang="fr-FR" sz="2800" dirty="0"/>
          </a:p>
          <a:p>
            <a:r>
              <a:rPr lang="fr-FR" sz="2800" b="1" dirty="0" smtClean="0">
                <a:solidFill>
                  <a:srgbClr val="271880"/>
                </a:solidFill>
              </a:rPr>
              <a:t>Jacques,</a:t>
            </a:r>
          </a:p>
          <a:p>
            <a:r>
              <a:rPr lang="fr-FR" sz="2800" dirty="0" smtClean="0"/>
              <a:t>marié </a:t>
            </a:r>
            <a:r>
              <a:rPr lang="fr-FR" sz="2800" dirty="0"/>
              <a:t>2 grands enfants, 55 ans. 92</a:t>
            </a:r>
            <a:r>
              <a:rPr lang="fr-FR" sz="2800" dirty="0" smtClean="0"/>
              <a:t>.</a:t>
            </a:r>
          </a:p>
          <a:p>
            <a:endParaRPr lang="fr-FR" sz="2800" dirty="0"/>
          </a:p>
          <a:p>
            <a:r>
              <a:rPr lang="fr-FR" sz="2800" b="1" dirty="0">
                <a:solidFill>
                  <a:srgbClr val="271880"/>
                </a:solidFill>
              </a:rPr>
              <a:t>Marc </a:t>
            </a:r>
            <a:endParaRPr lang="fr-FR" sz="2800" b="1" dirty="0" smtClean="0">
              <a:solidFill>
                <a:srgbClr val="271880"/>
              </a:solidFill>
            </a:endParaRPr>
          </a:p>
          <a:p>
            <a:r>
              <a:rPr lang="fr-FR" sz="2800" dirty="0" smtClean="0"/>
              <a:t>46 </a:t>
            </a:r>
            <a:r>
              <a:rPr lang="fr-FR" sz="2800" dirty="0"/>
              <a:t>ans, célibataire sans enfants, comptable. 92 Malakoff.</a:t>
            </a:r>
          </a:p>
        </p:txBody>
      </p:sp>
    </p:spTree>
    <p:extLst>
      <p:ext uri="{BB962C8B-B14F-4D97-AF65-F5344CB8AC3E}">
        <p14:creationId xmlns:p14="http://schemas.microsoft.com/office/powerpoint/2010/main" val="4146033617"/>
      </p:ext>
    </p:extLst>
  </p:cSld>
  <p:clrMapOvr>
    <a:masterClrMapping/>
  </p:clrMapOvr>
  <p:transition spd="med"/>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8" name="Image"/>
          <p:cNvPicPr>
            <a:picLocks noGrp="1"/>
          </p:cNvPicPr>
          <p:nvPr>
            <p:ph type="pic" idx="13"/>
          </p:nvPr>
        </p:nvPicPr>
        <p:blipFill>
          <a:blip r:embed="rId2">
            <a:extLst>
              <a:ext uri="{28A0092B-C50C-407E-A947-70E740481C1C}">
                <a14:useLocalDpi xmlns:a14="http://schemas.microsoft.com/office/drawing/2010/main" val="0"/>
              </a:ext>
            </a:extLst>
          </a:blip>
          <a:srcRect/>
          <a:stretch/>
        </p:blipFill>
        <p:spPr>
          <a:xfrm>
            <a:off x="585216" y="520515"/>
            <a:ext cx="23262335" cy="4372190"/>
          </a:xfrm>
          <a:custGeom>
            <a:avLst/>
            <a:gdLst/>
            <a:ahLst/>
            <a:cxnLst>
              <a:cxn ang="0">
                <a:pos x="wd2" y="hd2"/>
              </a:cxn>
              <a:cxn ang="5400000">
                <a:pos x="wd2" y="hd2"/>
              </a:cxn>
              <a:cxn ang="10800000">
                <a:pos x="wd2" y="hd2"/>
              </a:cxn>
              <a:cxn ang="16200000">
                <a:pos x="wd2" y="hd2"/>
              </a:cxn>
            </a:cxnLst>
            <a:rect l="0" t="0" r="r" b="b"/>
            <a:pathLst>
              <a:path w="21600" h="21599" extrusionOk="0">
                <a:moveTo>
                  <a:pt x="0" y="0"/>
                </a:moveTo>
                <a:lnTo>
                  <a:pt x="3" y="21532"/>
                </a:lnTo>
                <a:cubicBezTo>
                  <a:pt x="112" y="21536"/>
                  <a:pt x="220" y="21544"/>
                  <a:pt x="328" y="21555"/>
                </a:cubicBezTo>
                <a:cubicBezTo>
                  <a:pt x="430" y="21565"/>
                  <a:pt x="525" y="21589"/>
                  <a:pt x="627" y="21592"/>
                </a:cubicBezTo>
                <a:cubicBezTo>
                  <a:pt x="818" y="21600"/>
                  <a:pt x="1011" y="21600"/>
                  <a:pt x="1203" y="21599"/>
                </a:cubicBezTo>
                <a:cubicBezTo>
                  <a:pt x="1272" y="21599"/>
                  <a:pt x="1341" y="21584"/>
                  <a:pt x="1411" y="21583"/>
                </a:cubicBezTo>
                <a:cubicBezTo>
                  <a:pt x="1585" y="21580"/>
                  <a:pt x="1762" y="21587"/>
                  <a:pt x="1934" y="21579"/>
                </a:cubicBezTo>
                <a:cubicBezTo>
                  <a:pt x="2288" y="21563"/>
                  <a:pt x="2639" y="21555"/>
                  <a:pt x="2996" y="21565"/>
                </a:cubicBezTo>
                <a:cubicBezTo>
                  <a:pt x="3222" y="21571"/>
                  <a:pt x="3454" y="21593"/>
                  <a:pt x="3680" y="21553"/>
                </a:cubicBezTo>
                <a:cubicBezTo>
                  <a:pt x="3776" y="21537"/>
                  <a:pt x="3887" y="21525"/>
                  <a:pt x="3990" y="21525"/>
                </a:cubicBezTo>
                <a:cubicBezTo>
                  <a:pt x="4155" y="21527"/>
                  <a:pt x="4319" y="21488"/>
                  <a:pt x="4493" y="21542"/>
                </a:cubicBezTo>
                <a:cubicBezTo>
                  <a:pt x="4586" y="21570"/>
                  <a:pt x="4760" y="21556"/>
                  <a:pt x="4895" y="21561"/>
                </a:cubicBezTo>
                <a:cubicBezTo>
                  <a:pt x="4893" y="21559"/>
                  <a:pt x="4890" y="21557"/>
                  <a:pt x="4888" y="21555"/>
                </a:cubicBezTo>
                <a:cubicBezTo>
                  <a:pt x="4885" y="21552"/>
                  <a:pt x="4882" y="21551"/>
                  <a:pt x="4880" y="21548"/>
                </a:cubicBezTo>
                <a:cubicBezTo>
                  <a:pt x="4931" y="21546"/>
                  <a:pt x="4979" y="21542"/>
                  <a:pt x="5026" y="21540"/>
                </a:cubicBezTo>
                <a:cubicBezTo>
                  <a:pt x="5199" y="21535"/>
                  <a:pt x="5384" y="21512"/>
                  <a:pt x="5541" y="21530"/>
                </a:cubicBezTo>
                <a:cubicBezTo>
                  <a:pt x="5735" y="21553"/>
                  <a:pt x="5857" y="21520"/>
                  <a:pt x="5987" y="21491"/>
                </a:cubicBezTo>
                <a:cubicBezTo>
                  <a:pt x="5897" y="21477"/>
                  <a:pt x="5806" y="21463"/>
                  <a:pt x="5714" y="21449"/>
                </a:cubicBezTo>
                <a:cubicBezTo>
                  <a:pt x="5658" y="21440"/>
                  <a:pt x="5599" y="21434"/>
                  <a:pt x="5547" y="21423"/>
                </a:cubicBezTo>
                <a:cubicBezTo>
                  <a:pt x="5485" y="21409"/>
                  <a:pt x="5428" y="21391"/>
                  <a:pt x="5369" y="21375"/>
                </a:cubicBezTo>
                <a:cubicBezTo>
                  <a:pt x="5361" y="21373"/>
                  <a:pt x="5352" y="21371"/>
                  <a:pt x="5343" y="21369"/>
                </a:cubicBezTo>
                <a:cubicBezTo>
                  <a:pt x="5488" y="21380"/>
                  <a:pt x="5654" y="21330"/>
                  <a:pt x="5779" y="21393"/>
                </a:cubicBezTo>
                <a:cubicBezTo>
                  <a:pt x="5785" y="21397"/>
                  <a:pt x="5829" y="21392"/>
                  <a:pt x="5852" y="21387"/>
                </a:cubicBezTo>
                <a:cubicBezTo>
                  <a:pt x="5875" y="21381"/>
                  <a:pt x="5893" y="21366"/>
                  <a:pt x="5914" y="21365"/>
                </a:cubicBezTo>
                <a:cubicBezTo>
                  <a:pt x="6028" y="21363"/>
                  <a:pt x="6143" y="21364"/>
                  <a:pt x="6257" y="21362"/>
                </a:cubicBezTo>
                <a:cubicBezTo>
                  <a:pt x="6365" y="21360"/>
                  <a:pt x="6486" y="21374"/>
                  <a:pt x="6584" y="21326"/>
                </a:cubicBezTo>
                <a:cubicBezTo>
                  <a:pt x="6555" y="21320"/>
                  <a:pt x="6529" y="21314"/>
                  <a:pt x="6505" y="21308"/>
                </a:cubicBezTo>
                <a:cubicBezTo>
                  <a:pt x="6480" y="21303"/>
                  <a:pt x="6457" y="21297"/>
                  <a:pt x="6434" y="21292"/>
                </a:cubicBezTo>
                <a:cubicBezTo>
                  <a:pt x="6433" y="21289"/>
                  <a:pt x="6433" y="21286"/>
                  <a:pt x="6432" y="21284"/>
                </a:cubicBezTo>
                <a:cubicBezTo>
                  <a:pt x="6432" y="21281"/>
                  <a:pt x="6431" y="21278"/>
                  <a:pt x="6431" y="21276"/>
                </a:cubicBezTo>
                <a:cubicBezTo>
                  <a:pt x="6567" y="21269"/>
                  <a:pt x="6705" y="21267"/>
                  <a:pt x="6837" y="21254"/>
                </a:cubicBezTo>
                <a:cubicBezTo>
                  <a:pt x="6997" y="21239"/>
                  <a:pt x="7165" y="21265"/>
                  <a:pt x="7325" y="21228"/>
                </a:cubicBezTo>
                <a:cubicBezTo>
                  <a:pt x="7410" y="21209"/>
                  <a:pt x="7533" y="21218"/>
                  <a:pt x="7639" y="21213"/>
                </a:cubicBezTo>
                <a:cubicBezTo>
                  <a:pt x="7640" y="21215"/>
                  <a:pt x="7641" y="21215"/>
                  <a:pt x="7642" y="21217"/>
                </a:cubicBezTo>
                <a:cubicBezTo>
                  <a:pt x="7642" y="21218"/>
                  <a:pt x="7643" y="21220"/>
                  <a:pt x="7644" y="21222"/>
                </a:cubicBezTo>
                <a:cubicBezTo>
                  <a:pt x="7622" y="21227"/>
                  <a:pt x="7600" y="21231"/>
                  <a:pt x="7578" y="21236"/>
                </a:cubicBezTo>
                <a:cubicBezTo>
                  <a:pt x="7556" y="21242"/>
                  <a:pt x="7534" y="21247"/>
                  <a:pt x="7512" y="21253"/>
                </a:cubicBezTo>
                <a:cubicBezTo>
                  <a:pt x="7514" y="21255"/>
                  <a:pt x="7515" y="21257"/>
                  <a:pt x="7517" y="21259"/>
                </a:cubicBezTo>
                <a:cubicBezTo>
                  <a:pt x="7519" y="21261"/>
                  <a:pt x="7521" y="21262"/>
                  <a:pt x="7522" y="21264"/>
                </a:cubicBezTo>
                <a:cubicBezTo>
                  <a:pt x="7605" y="21257"/>
                  <a:pt x="7687" y="21249"/>
                  <a:pt x="7769" y="21241"/>
                </a:cubicBezTo>
                <a:cubicBezTo>
                  <a:pt x="7851" y="21234"/>
                  <a:pt x="7934" y="21226"/>
                  <a:pt x="8016" y="21218"/>
                </a:cubicBezTo>
                <a:cubicBezTo>
                  <a:pt x="8017" y="21221"/>
                  <a:pt x="8019" y="21224"/>
                  <a:pt x="8020" y="21227"/>
                </a:cubicBezTo>
                <a:cubicBezTo>
                  <a:pt x="8022" y="21229"/>
                  <a:pt x="8023" y="21234"/>
                  <a:pt x="8024" y="21236"/>
                </a:cubicBezTo>
                <a:cubicBezTo>
                  <a:pt x="7667" y="21276"/>
                  <a:pt x="7309" y="21315"/>
                  <a:pt x="6948" y="21349"/>
                </a:cubicBezTo>
                <a:cubicBezTo>
                  <a:pt x="6587" y="21383"/>
                  <a:pt x="6222" y="21411"/>
                  <a:pt x="5851" y="21427"/>
                </a:cubicBezTo>
                <a:cubicBezTo>
                  <a:pt x="6018" y="21444"/>
                  <a:pt x="6191" y="21462"/>
                  <a:pt x="6365" y="21478"/>
                </a:cubicBezTo>
                <a:cubicBezTo>
                  <a:pt x="6445" y="21486"/>
                  <a:pt x="6527" y="21497"/>
                  <a:pt x="6606" y="21494"/>
                </a:cubicBezTo>
                <a:cubicBezTo>
                  <a:pt x="6706" y="21491"/>
                  <a:pt x="6802" y="21476"/>
                  <a:pt x="6900" y="21467"/>
                </a:cubicBezTo>
                <a:cubicBezTo>
                  <a:pt x="7215" y="21437"/>
                  <a:pt x="7529" y="21403"/>
                  <a:pt x="7847" y="21380"/>
                </a:cubicBezTo>
                <a:cubicBezTo>
                  <a:pt x="8321" y="21346"/>
                  <a:pt x="8801" y="21325"/>
                  <a:pt x="9274" y="21290"/>
                </a:cubicBezTo>
                <a:cubicBezTo>
                  <a:pt x="9694" y="21259"/>
                  <a:pt x="10111" y="21221"/>
                  <a:pt x="10524" y="21178"/>
                </a:cubicBezTo>
                <a:cubicBezTo>
                  <a:pt x="10861" y="21142"/>
                  <a:pt x="11189" y="21095"/>
                  <a:pt x="11523" y="21053"/>
                </a:cubicBezTo>
                <a:cubicBezTo>
                  <a:pt x="11733" y="21027"/>
                  <a:pt x="11947" y="21004"/>
                  <a:pt x="12157" y="20977"/>
                </a:cubicBezTo>
                <a:cubicBezTo>
                  <a:pt x="12192" y="20972"/>
                  <a:pt x="12240" y="20955"/>
                  <a:pt x="12242" y="20942"/>
                </a:cubicBezTo>
                <a:cubicBezTo>
                  <a:pt x="12256" y="20875"/>
                  <a:pt x="12339" y="20836"/>
                  <a:pt x="12495" y="20813"/>
                </a:cubicBezTo>
                <a:cubicBezTo>
                  <a:pt x="12662" y="20789"/>
                  <a:pt x="12702" y="20760"/>
                  <a:pt x="12703" y="20688"/>
                </a:cubicBezTo>
                <a:cubicBezTo>
                  <a:pt x="12703" y="20676"/>
                  <a:pt x="12720" y="20664"/>
                  <a:pt x="12736" y="20643"/>
                </a:cubicBezTo>
                <a:cubicBezTo>
                  <a:pt x="12592" y="20672"/>
                  <a:pt x="12466" y="20650"/>
                  <a:pt x="12337" y="20645"/>
                </a:cubicBezTo>
                <a:cubicBezTo>
                  <a:pt x="12194" y="20640"/>
                  <a:pt x="12068" y="20618"/>
                  <a:pt x="11937" y="20603"/>
                </a:cubicBezTo>
                <a:cubicBezTo>
                  <a:pt x="11896" y="20598"/>
                  <a:pt x="11838" y="20593"/>
                  <a:pt x="11825" y="20581"/>
                </a:cubicBezTo>
                <a:cubicBezTo>
                  <a:pt x="11783" y="20543"/>
                  <a:pt x="11709" y="20542"/>
                  <a:pt x="11627" y="20542"/>
                </a:cubicBezTo>
                <a:cubicBezTo>
                  <a:pt x="11556" y="20542"/>
                  <a:pt x="11486" y="20542"/>
                  <a:pt x="11415" y="20542"/>
                </a:cubicBezTo>
                <a:cubicBezTo>
                  <a:pt x="11413" y="20539"/>
                  <a:pt x="11410" y="20537"/>
                  <a:pt x="11407" y="20534"/>
                </a:cubicBezTo>
                <a:cubicBezTo>
                  <a:pt x="11404" y="20531"/>
                  <a:pt x="11402" y="20527"/>
                  <a:pt x="11399" y="20524"/>
                </a:cubicBezTo>
                <a:cubicBezTo>
                  <a:pt x="11439" y="20516"/>
                  <a:pt x="11477" y="20505"/>
                  <a:pt x="11518" y="20500"/>
                </a:cubicBezTo>
                <a:cubicBezTo>
                  <a:pt x="11573" y="20492"/>
                  <a:pt x="11673" y="20494"/>
                  <a:pt x="11680" y="20483"/>
                </a:cubicBezTo>
                <a:cubicBezTo>
                  <a:pt x="11716" y="20429"/>
                  <a:pt x="11829" y="20431"/>
                  <a:pt x="11920" y="20425"/>
                </a:cubicBezTo>
                <a:cubicBezTo>
                  <a:pt x="12038" y="20416"/>
                  <a:pt x="12173" y="20432"/>
                  <a:pt x="12238" y="20372"/>
                </a:cubicBezTo>
                <a:cubicBezTo>
                  <a:pt x="12241" y="20370"/>
                  <a:pt x="12253" y="20369"/>
                  <a:pt x="12261" y="20367"/>
                </a:cubicBezTo>
                <a:cubicBezTo>
                  <a:pt x="12401" y="20341"/>
                  <a:pt x="12542" y="20314"/>
                  <a:pt x="12684" y="20287"/>
                </a:cubicBezTo>
                <a:cubicBezTo>
                  <a:pt x="12678" y="20282"/>
                  <a:pt x="12670" y="20278"/>
                  <a:pt x="12659" y="20274"/>
                </a:cubicBezTo>
                <a:cubicBezTo>
                  <a:pt x="12649" y="20270"/>
                  <a:pt x="12637" y="20266"/>
                  <a:pt x="12624" y="20263"/>
                </a:cubicBezTo>
                <a:cubicBezTo>
                  <a:pt x="12671" y="20263"/>
                  <a:pt x="12718" y="20261"/>
                  <a:pt x="12766" y="20261"/>
                </a:cubicBezTo>
                <a:cubicBezTo>
                  <a:pt x="13169" y="20266"/>
                  <a:pt x="13572" y="20281"/>
                  <a:pt x="13980" y="20291"/>
                </a:cubicBezTo>
                <a:cubicBezTo>
                  <a:pt x="13916" y="20280"/>
                  <a:pt x="13863" y="20264"/>
                  <a:pt x="13805" y="20261"/>
                </a:cubicBezTo>
                <a:cubicBezTo>
                  <a:pt x="13500" y="20244"/>
                  <a:pt x="13194" y="20223"/>
                  <a:pt x="12887" y="20217"/>
                </a:cubicBezTo>
                <a:cubicBezTo>
                  <a:pt x="12765" y="20215"/>
                  <a:pt x="12643" y="20221"/>
                  <a:pt x="12520" y="20225"/>
                </a:cubicBezTo>
                <a:cubicBezTo>
                  <a:pt x="12513" y="20219"/>
                  <a:pt x="12508" y="20214"/>
                  <a:pt x="12509" y="20206"/>
                </a:cubicBezTo>
                <a:cubicBezTo>
                  <a:pt x="12510" y="20198"/>
                  <a:pt x="12516" y="20189"/>
                  <a:pt x="12531" y="20178"/>
                </a:cubicBezTo>
                <a:cubicBezTo>
                  <a:pt x="12840" y="20189"/>
                  <a:pt x="13150" y="20198"/>
                  <a:pt x="13458" y="20211"/>
                </a:cubicBezTo>
                <a:cubicBezTo>
                  <a:pt x="13545" y="20214"/>
                  <a:pt x="13626" y="20230"/>
                  <a:pt x="13712" y="20237"/>
                </a:cubicBezTo>
                <a:cubicBezTo>
                  <a:pt x="13891" y="20250"/>
                  <a:pt x="14071" y="20263"/>
                  <a:pt x="14250" y="20274"/>
                </a:cubicBezTo>
                <a:cubicBezTo>
                  <a:pt x="14385" y="20283"/>
                  <a:pt x="14520" y="20289"/>
                  <a:pt x="14653" y="20263"/>
                </a:cubicBezTo>
                <a:cubicBezTo>
                  <a:pt x="14518" y="20248"/>
                  <a:pt x="14382" y="20243"/>
                  <a:pt x="14246" y="20237"/>
                </a:cubicBezTo>
                <a:cubicBezTo>
                  <a:pt x="14204" y="20235"/>
                  <a:pt x="14164" y="20226"/>
                  <a:pt x="14123" y="20220"/>
                </a:cubicBezTo>
                <a:cubicBezTo>
                  <a:pt x="13995" y="20204"/>
                  <a:pt x="13863" y="20173"/>
                  <a:pt x="13738" y="20176"/>
                </a:cubicBezTo>
                <a:cubicBezTo>
                  <a:pt x="13592" y="20180"/>
                  <a:pt x="13484" y="20145"/>
                  <a:pt x="13352" y="20140"/>
                </a:cubicBezTo>
                <a:cubicBezTo>
                  <a:pt x="13329" y="20140"/>
                  <a:pt x="13289" y="20124"/>
                  <a:pt x="13289" y="20116"/>
                </a:cubicBezTo>
                <a:cubicBezTo>
                  <a:pt x="13288" y="20075"/>
                  <a:pt x="13207" y="20075"/>
                  <a:pt x="13152" y="20077"/>
                </a:cubicBezTo>
                <a:cubicBezTo>
                  <a:pt x="12990" y="20081"/>
                  <a:pt x="12828" y="20089"/>
                  <a:pt x="12667" y="20099"/>
                </a:cubicBezTo>
                <a:cubicBezTo>
                  <a:pt x="12393" y="20118"/>
                  <a:pt x="12124" y="20154"/>
                  <a:pt x="11840" y="20135"/>
                </a:cubicBezTo>
                <a:cubicBezTo>
                  <a:pt x="11810" y="20133"/>
                  <a:pt x="11777" y="20135"/>
                  <a:pt x="11746" y="20137"/>
                </a:cubicBezTo>
                <a:cubicBezTo>
                  <a:pt x="11752" y="20135"/>
                  <a:pt x="11759" y="20132"/>
                  <a:pt x="11765" y="20131"/>
                </a:cubicBezTo>
                <a:cubicBezTo>
                  <a:pt x="11772" y="20129"/>
                  <a:pt x="11778" y="20128"/>
                  <a:pt x="11784" y="20126"/>
                </a:cubicBezTo>
                <a:cubicBezTo>
                  <a:pt x="12080" y="20102"/>
                  <a:pt x="12376" y="20077"/>
                  <a:pt x="12675" y="20067"/>
                </a:cubicBezTo>
                <a:cubicBezTo>
                  <a:pt x="13025" y="20055"/>
                  <a:pt x="13382" y="20069"/>
                  <a:pt x="13735" y="20077"/>
                </a:cubicBezTo>
                <a:cubicBezTo>
                  <a:pt x="13995" y="20082"/>
                  <a:pt x="14253" y="20094"/>
                  <a:pt x="14512" y="20104"/>
                </a:cubicBezTo>
                <a:cubicBezTo>
                  <a:pt x="14586" y="20108"/>
                  <a:pt x="14660" y="20115"/>
                  <a:pt x="14733" y="20121"/>
                </a:cubicBezTo>
                <a:cubicBezTo>
                  <a:pt x="14940" y="20138"/>
                  <a:pt x="15147" y="20156"/>
                  <a:pt x="15355" y="20171"/>
                </a:cubicBezTo>
                <a:cubicBezTo>
                  <a:pt x="15542" y="20185"/>
                  <a:pt x="15731" y="20194"/>
                  <a:pt x="15918" y="20206"/>
                </a:cubicBezTo>
                <a:cubicBezTo>
                  <a:pt x="15952" y="20208"/>
                  <a:pt x="15984" y="20215"/>
                  <a:pt x="16048" y="20224"/>
                </a:cubicBezTo>
                <a:cubicBezTo>
                  <a:pt x="16008" y="20225"/>
                  <a:pt x="15977" y="20226"/>
                  <a:pt x="15948" y="20227"/>
                </a:cubicBezTo>
                <a:cubicBezTo>
                  <a:pt x="15919" y="20228"/>
                  <a:pt x="15893" y="20229"/>
                  <a:pt x="15865" y="20230"/>
                </a:cubicBezTo>
                <a:cubicBezTo>
                  <a:pt x="15924" y="20243"/>
                  <a:pt x="15981" y="20254"/>
                  <a:pt x="16035" y="20266"/>
                </a:cubicBezTo>
                <a:cubicBezTo>
                  <a:pt x="16090" y="20278"/>
                  <a:pt x="16143" y="20289"/>
                  <a:pt x="16196" y="20300"/>
                </a:cubicBezTo>
                <a:cubicBezTo>
                  <a:pt x="16197" y="20299"/>
                  <a:pt x="16199" y="20298"/>
                  <a:pt x="16201" y="20297"/>
                </a:cubicBezTo>
                <a:cubicBezTo>
                  <a:pt x="16203" y="20296"/>
                  <a:pt x="16204" y="20295"/>
                  <a:pt x="16206" y="20294"/>
                </a:cubicBezTo>
                <a:cubicBezTo>
                  <a:pt x="16194" y="20288"/>
                  <a:pt x="16183" y="20283"/>
                  <a:pt x="16168" y="20276"/>
                </a:cubicBezTo>
                <a:cubicBezTo>
                  <a:pt x="16154" y="20269"/>
                  <a:pt x="16137" y="20262"/>
                  <a:pt x="16113" y="20251"/>
                </a:cubicBezTo>
                <a:cubicBezTo>
                  <a:pt x="16211" y="20246"/>
                  <a:pt x="16283" y="20237"/>
                  <a:pt x="16354" y="20238"/>
                </a:cubicBezTo>
                <a:cubicBezTo>
                  <a:pt x="16485" y="20240"/>
                  <a:pt x="16617" y="20245"/>
                  <a:pt x="16747" y="20253"/>
                </a:cubicBezTo>
                <a:cubicBezTo>
                  <a:pt x="16811" y="20257"/>
                  <a:pt x="16872" y="20272"/>
                  <a:pt x="16935" y="20279"/>
                </a:cubicBezTo>
                <a:cubicBezTo>
                  <a:pt x="17026" y="20289"/>
                  <a:pt x="17129" y="20312"/>
                  <a:pt x="17205" y="20302"/>
                </a:cubicBezTo>
                <a:cubicBezTo>
                  <a:pt x="17341" y="20285"/>
                  <a:pt x="17447" y="20300"/>
                  <a:pt x="17560" y="20320"/>
                </a:cubicBezTo>
                <a:cubicBezTo>
                  <a:pt x="17888" y="20379"/>
                  <a:pt x="18213" y="20441"/>
                  <a:pt x="18546" y="20495"/>
                </a:cubicBezTo>
                <a:cubicBezTo>
                  <a:pt x="18720" y="20523"/>
                  <a:pt x="18913" y="20533"/>
                  <a:pt x="19091" y="20558"/>
                </a:cubicBezTo>
                <a:cubicBezTo>
                  <a:pt x="19324" y="20592"/>
                  <a:pt x="19550" y="20634"/>
                  <a:pt x="19782" y="20670"/>
                </a:cubicBezTo>
                <a:cubicBezTo>
                  <a:pt x="19882" y="20685"/>
                  <a:pt x="19934" y="20701"/>
                  <a:pt x="19831" y="20741"/>
                </a:cubicBezTo>
                <a:cubicBezTo>
                  <a:pt x="19891" y="20758"/>
                  <a:pt x="19950" y="20774"/>
                  <a:pt x="20008" y="20790"/>
                </a:cubicBezTo>
                <a:cubicBezTo>
                  <a:pt x="20066" y="20807"/>
                  <a:pt x="20123" y="20824"/>
                  <a:pt x="20180" y="20839"/>
                </a:cubicBezTo>
                <a:cubicBezTo>
                  <a:pt x="20186" y="20836"/>
                  <a:pt x="20193" y="20833"/>
                  <a:pt x="20199" y="20830"/>
                </a:cubicBezTo>
                <a:cubicBezTo>
                  <a:pt x="20206" y="20826"/>
                  <a:pt x="20213" y="20823"/>
                  <a:pt x="20219" y="20820"/>
                </a:cubicBezTo>
                <a:cubicBezTo>
                  <a:pt x="20193" y="20805"/>
                  <a:pt x="20166" y="20790"/>
                  <a:pt x="20140" y="20776"/>
                </a:cubicBezTo>
                <a:cubicBezTo>
                  <a:pt x="20113" y="20761"/>
                  <a:pt x="20087" y="20746"/>
                  <a:pt x="20061" y="20732"/>
                </a:cubicBezTo>
                <a:cubicBezTo>
                  <a:pt x="20066" y="20730"/>
                  <a:pt x="20071" y="20730"/>
                  <a:pt x="20076" y="20728"/>
                </a:cubicBezTo>
                <a:cubicBezTo>
                  <a:pt x="20081" y="20727"/>
                  <a:pt x="20086" y="20725"/>
                  <a:pt x="20091" y="20723"/>
                </a:cubicBezTo>
                <a:cubicBezTo>
                  <a:pt x="20109" y="20725"/>
                  <a:pt x="20127" y="20726"/>
                  <a:pt x="20146" y="20728"/>
                </a:cubicBezTo>
                <a:cubicBezTo>
                  <a:pt x="20166" y="20730"/>
                  <a:pt x="20187" y="20733"/>
                  <a:pt x="20212" y="20735"/>
                </a:cubicBezTo>
                <a:cubicBezTo>
                  <a:pt x="20197" y="20721"/>
                  <a:pt x="20184" y="20709"/>
                  <a:pt x="20172" y="20697"/>
                </a:cubicBezTo>
                <a:cubicBezTo>
                  <a:pt x="20160" y="20686"/>
                  <a:pt x="20148" y="20674"/>
                  <a:pt x="20136" y="20663"/>
                </a:cubicBezTo>
                <a:cubicBezTo>
                  <a:pt x="20149" y="20664"/>
                  <a:pt x="20163" y="20665"/>
                  <a:pt x="20177" y="20666"/>
                </a:cubicBezTo>
                <a:cubicBezTo>
                  <a:pt x="20191" y="20667"/>
                  <a:pt x="20206" y="20667"/>
                  <a:pt x="20220" y="20668"/>
                </a:cubicBezTo>
                <a:cubicBezTo>
                  <a:pt x="20194" y="20651"/>
                  <a:pt x="20169" y="20634"/>
                  <a:pt x="20143" y="20617"/>
                </a:cubicBezTo>
                <a:cubicBezTo>
                  <a:pt x="20117" y="20600"/>
                  <a:pt x="20090" y="20583"/>
                  <a:pt x="20061" y="20563"/>
                </a:cubicBezTo>
                <a:cubicBezTo>
                  <a:pt x="20261" y="20579"/>
                  <a:pt x="20429" y="20615"/>
                  <a:pt x="20594" y="20658"/>
                </a:cubicBezTo>
                <a:cubicBezTo>
                  <a:pt x="20760" y="20701"/>
                  <a:pt x="21000" y="20686"/>
                  <a:pt x="21123" y="20774"/>
                </a:cubicBezTo>
                <a:cubicBezTo>
                  <a:pt x="21157" y="20758"/>
                  <a:pt x="21188" y="20742"/>
                  <a:pt x="21217" y="20728"/>
                </a:cubicBezTo>
                <a:cubicBezTo>
                  <a:pt x="21246" y="20714"/>
                  <a:pt x="21272" y="20701"/>
                  <a:pt x="21297" y="20689"/>
                </a:cubicBezTo>
                <a:cubicBezTo>
                  <a:pt x="21315" y="20701"/>
                  <a:pt x="21330" y="20711"/>
                  <a:pt x="21345" y="20720"/>
                </a:cubicBezTo>
                <a:cubicBezTo>
                  <a:pt x="21359" y="20729"/>
                  <a:pt x="21372" y="20738"/>
                  <a:pt x="21385" y="20746"/>
                </a:cubicBezTo>
                <a:cubicBezTo>
                  <a:pt x="21389" y="20741"/>
                  <a:pt x="21393" y="20737"/>
                  <a:pt x="21397" y="20732"/>
                </a:cubicBezTo>
                <a:cubicBezTo>
                  <a:pt x="21401" y="20726"/>
                  <a:pt x="21405" y="20720"/>
                  <a:pt x="21409" y="20715"/>
                </a:cubicBezTo>
                <a:cubicBezTo>
                  <a:pt x="21446" y="20722"/>
                  <a:pt x="21483" y="20707"/>
                  <a:pt x="21514" y="20673"/>
                </a:cubicBezTo>
                <a:cubicBezTo>
                  <a:pt x="21568" y="20614"/>
                  <a:pt x="21587" y="20504"/>
                  <a:pt x="21544" y="20443"/>
                </a:cubicBezTo>
                <a:cubicBezTo>
                  <a:pt x="21514" y="20398"/>
                  <a:pt x="21465" y="20409"/>
                  <a:pt x="21443" y="20465"/>
                </a:cubicBezTo>
                <a:cubicBezTo>
                  <a:pt x="21445" y="20416"/>
                  <a:pt x="21375" y="20392"/>
                  <a:pt x="21298" y="20371"/>
                </a:cubicBezTo>
                <a:cubicBezTo>
                  <a:pt x="21221" y="20349"/>
                  <a:pt x="21136" y="20332"/>
                  <a:pt x="21108" y="20291"/>
                </a:cubicBezTo>
                <a:cubicBezTo>
                  <a:pt x="21192" y="20265"/>
                  <a:pt x="21276" y="20237"/>
                  <a:pt x="21362" y="20207"/>
                </a:cubicBezTo>
                <a:cubicBezTo>
                  <a:pt x="21441" y="20180"/>
                  <a:pt x="21521" y="20150"/>
                  <a:pt x="21600" y="20121"/>
                </a:cubicBezTo>
                <a:lnTo>
                  <a:pt x="21590" y="0"/>
                </a:lnTo>
                <a:lnTo>
                  <a:pt x="0" y="0"/>
                </a:lnTo>
                <a:close/>
                <a:moveTo>
                  <a:pt x="9192" y="19629"/>
                </a:moveTo>
                <a:lnTo>
                  <a:pt x="9218" y="19716"/>
                </a:lnTo>
                <a:lnTo>
                  <a:pt x="9132" y="19721"/>
                </a:lnTo>
                <a:lnTo>
                  <a:pt x="8709" y="19799"/>
                </a:lnTo>
                <a:cubicBezTo>
                  <a:pt x="8715" y="19804"/>
                  <a:pt x="8724" y="19808"/>
                  <a:pt x="8734" y="19812"/>
                </a:cubicBezTo>
                <a:cubicBezTo>
                  <a:pt x="8744" y="19816"/>
                  <a:pt x="8757" y="19820"/>
                  <a:pt x="8770" y="19823"/>
                </a:cubicBezTo>
                <a:cubicBezTo>
                  <a:pt x="8722" y="19824"/>
                  <a:pt x="8675" y="19826"/>
                  <a:pt x="8627" y="19825"/>
                </a:cubicBezTo>
                <a:cubicBezTo>
                  <a:pt x="8224" y="19820"/>
                  <a:pt x="7821" y="19807"/>
                  <a:pt x="7413" y="19797"/>
                </a:cubicBezTo>
                <a:cubicBezTo>
                  <a:pt x="7477" y="19808"/>
                  <a:pt x="7531" y="19822"/>
                  <a:pt x="7588" y="19825"/>
                </a:cubicBezTo>
                <a:cubicBezTo>
                  <a:pt x="7894" y="19842"/>
                  <a:pt x="8199" y="19864"/>
                  <a:pt x="8506" y="19871"/>
                </a:cubicBezTo>
                <a:cubicBezTo>
                  <a:pt x="8628" y="19873"/>
                  <a:pt x="8752" y="19867"/>
                  <a:pt x="8874" y="19863"/>
                </a:cubicBezTo>
                <a:cubicBezTo>
                  <a:pt x="8882" y="19868"/>
                  <a:pt x="8886" y="19874"/>
                  <a:pt x="8884" y="19882"/>
                </a:cubicBezTo>
                <a:cubicBezTo>
                  <a:pt x="8883" y="19890"/>
                  <a:pt x="8877" y="19899"/>
                  <a:pt x="8862" y="19910"/>
                </a:cubicBezTo>
                <a:cubicBezTo>
                  <a:pt x="8553" y="19899"/>
                  <a:pt x="8243" y="19889"/>
                  <a:pt x="7935" y="19876"/>
                </a:cubicBezTo>
                <a:cubicBezTo>
                  <a:pt x="7849" y="19872"/>
                  <a:pt x="7766" y="19856"/>
                  <a:pt x="7680" y="19850"/>
                </a:cubicBezTo>
                <a:cubicBezTo>
                  <a:pt x="7502" y="19836"/>
                  <a:pt x="7323" y="19825"/>
                  <a:pt x="7144" y="19814"/>
                </a:cubicBezTo>
                <a:cubicBezTo>
                  <a:pt x="7008" y="19805"/>
                  <a:pt x="6873" y="19799"/>
                  <a:pt x="6740" y="19825"/>
                </a:cubicBezTo>
                <a:cubicBezTo>
                  <a:pt x="6875" y="19840"/>
                  <a:pt x="7012" y="19845"/>
                  <a:pt x="7148" y="19851"/>
                </a:cubicBezTo>
                <a:cubicBezTo>
                  <a:pt x="7189" y="19853"/>
                  <a:pt x="7229" y="19861"/>
                  <a:pt x="7270" y="19866"/>
                </a:cubicBezTo>
                <a:cubicBezTo>
                  <a:pt x="7399" y="19882"/>
                  <a:pt x="7530" y="19914"/>
                  <a:pt x="7655" y="19910"/>
                </a:cubicBezTo>
                <a:cubicBezTo>
                  <a:pt x="7802" y="19906"/>
                  <a:pt x="7909" y="19943"/>
                  <a:pt x="8041" y="19948"/>
                </a:cubicBezTo>
                <a:cubicBezTo>
                  <a:pt x="8064" y="19948"/>
                  <a:pt x="8104" y="19962"/>
                  <a:pt x="8104" y="19970"/>
                </a:cubicBezTo>
                <a:cubicBezTo>
                  <a:pt x="8105" y="20011"/>
                  <a:pt x="8185" y="20011"/>
                  <a:pt x="8241" y="20010"/>
                </a:cubicBezTo>
                <a:cubicBezTo>
                  <a:pt x="8403" y="20006"/>
                  <a:pt x="8566" y="19997"/>
                  <a:pt x="8726" y="19987"/>
                </a:cubicBezTo>
                <a:cubicBezTo>
                  <a:pt x="9000" y="19969"/>
                  <a:pt x="9269" y="19934"/>
                  <a:pt x="9553" y="19952"/>
                </a:cubicBezTo>
                <a:cubicBezTo>
                  <a:pt x="9583" y="19954"/>
                  <a:pt x="9615" y="19951"/>
                  <a:pt x="9647" y="19949"/>
                </a:cubicBezTo>
                <a:cubicBezTo>
                  <a:pt x="9640" y="19951"/>
                  <a:pt x="9634" y="19954"/>
                  <a:pt x="9627" y="19956"/>
                </a:cubicBezTo>
                <a:cubicBezTo>
                  <a:pt x="9621" y="19958"/>
                  <a:pt x="9615" y="19960"/>
                  <a:pt x="9608" y="19962"/>
                </a:cubicBezTo>
                <a:cubicBezTo>
                  <a:pt x="9312" y="19986"/>
                  <a:pt x="9017" y="20009"/>
                  <a:pt x="8718" y="20019"/>
                </a:cubicBezTo>
                <a:cubicBezTo>
                  <a:pt x="8368" y="20031"/>
                  <a:pt x="8011" y="20019"/>
                  <a:pt x="7658" y="20011"/>
                </a:cubicBezTo>
                <a:cubicBezTo>
                  <a:pt x="7398" y="20006"/>
                  <a:pt x="7140" y="19993"/>
                  <a:pt x="6881" y="19982"/>
                </a:cubicBezTo>
                <a:cubicBezTo>
                  <a:pt x="6807" y="19979"/>
                  <a:pt x="6734" y="19972"/>
                  <a:pt x="6661" y="19966"/>
                </a:cubicBezTo>
                <a:cubicBezTo>
                  <a:pt x="6453" y="19949"/>
                  <a:pt x="6247" y="19930"/>
                  <a:pt x="6038" y="19915"/>
                </a:cubicBezTo>
                <a:cubicBezTo>
                  <a:pt x="5851" y="19902"/>
                  <a:pt x="5662" y="19892"/>
                  <a:pt x="5474" y="19881"/>
                </a:cubicBezTo>
                <a:cubicBezTo>
                  <a:pt x="5441" y="19878"/>
                  <a:pt x="5409" y="19871"/>
                  <a:pt x="5345" y="19863"/>
                </a:cubicBezTo>
                <a:cubicBezTo>
                  <a:pt x="5385" y="19861"/>
                  <a:pt x="5417" y="19860"/>
                  <a:pt x="5445" y="19859"/>
                </a:cubicBezTo>
                <a:cubicBezTo>
                  <a:pt x="5474" y="19858"/>
                  <a:pt x="5500" y="19857"/>
                  <a:pt x="5528" y="19856"/>
                </a:cubicBezTo>
                <a:cubicBezTo>
                  <a:pt x="5469" y="19844"/>
                  <a:pt x="5413" y="19832"/>
                  <a:pt x="5358" y="19820"/>
                </a:cubicBezTo>
                <a:cubicBezTo>
                  <a:pt x="5304" y="19809"/>
                  <a:pt x="5251" y="19797"/>
                  <a:pt x="5198" y="19786"/>
                </a:cubicBezTo>
                <a:cubicBezTo>
                  <a:pt x="5196" y="19787"/>
                  <a:pt x="5194" y="19788"/>
                  <a:pt x="5192" y="19789"/>
                </a:cubicBezTo>
                <a:cubicBezTo>
                  <a:pt x="5191" y="19790"/>
                  <a:pt x="5189" y="19791"/>
                  <a:pt x="5188" y="19792"/>
                </a:cubicBezTo>
                <a:cubicBezTo>
                  <a:pt x="5199" y="19798"/>
                  <a:pt x="5210" y="19803"/>
                  <a:pt x="5225" y="19810"/>
                </a:cubicBezTo>
                <a:cubicBezTo>
                  <a:pt x="5239" y="19817"/>
                  <a:pt x="5256" y="19826"/>
                  <a:pt x="5280" y="19837"/>
                </a:cubicBezTo>
                <a:cubicBezTo>
                  <a:pt x="5182" y="19842"/>
                  <a:pt x="5111" y="19851"/>
                  <a:pt x="5039" y="19850"/>
                </a:cubicBezTo>
                <a:cubicBezTo>
                  <a:pt x="4908" y="19847"/>
                  <a:pt x="4776" y="19841"/>
                  <a:pt x="4646" y="19833"/>
                </a:cubicBezTo>
                <a:cubicBezTo>
                  <a:pt x="4582" y="19829"/>
                  <a:pt x="4522" y="19816"/>
                  <a:pt x="4458" y="19809"/>
                </a:cubicBezTo>
                <a:cubicBezTo>
                  <a:pt x="4368" y="19799"/>
                  <a:pt x="4264" y="19776"/>
                  <a:pt x="4188" y="19786"/>
                </a:cubicBezTo>
                <a:cubicBezTo>
                  <a:pt x="4052" y="19803"/>
                  <a:pt x="3945" y="19786"/>
                  <a:pt x="3833" y="19766"/>
                </a:cubicBezTo>
                <a:cubicBezTo>
                  <a:pt x="3699" y="19742"/>
                  <a:pt x="3566" y="19720"/>
                  <a:pt x="3433" y="19696"/>
                </a:cubicBezTo>
                <a:lnTo>
                  <a:pt x="9192" y="19629"/>
                </a:lnTo>
                <a:close/>
                <a:moveTo>
                  <a:pt x="9149" y="19905"/>
                </a:moveTo>
                <a:cubicBezTo>
                  <a:pt x="9132" y="19907"/>
                  <a:pt x="9109" y="19911"/>
                  <a:pt x="9091" y="19913"/>
                </a:cubicBezTo>
                <a:cubicBezTo>
                  <a:pt x="9060" y="19917"/>
                  <a:pt x="9023" y="19915"/>
                  <a:pt x="8990" y="19913"/>
                </a:cubicBezTo>
                <a:cubicBezTo>
                  <a:pt x="9016" y="19912"/>
                  <a:pt x="9043" y="19910"/>
                  <a:pt x="9070" y="19908"/>
                </a:cubicBezTo>
                <a:cubicBezTo>
                  <a:pt x="9096" y="19907"/>
                  <a:pt x="9123" y="19906"/>
                  <a:pt x="9149" y="19905"/>
                </a:cubicBezTo>
                <a:close/>
                <a:moveTo>
                  <a:pt x="12302" y="20173"/>
                </a:moveTo>
                <a:cubicBezTo>
                  <a:pt x="12335" y="20169"/>
                  <a:pt x="12373" y="20172"/>
                  <a:pt x="12408" y="20173"/>
                </a:cubicBezTo>
                <a:cubicBezTo>
                  <a:pt x="12379" y="20175"/>
                  <a:pt x="12351" y="20176"/>
                  <a:pt x="12322" y="20178"/>
                </a:cubicBezTo>
                <a:cubicBezTo>
                  <a:pt x="12293" y="20179"/>
                  <a:pt x="12264" y="20182"/>
                  <a:pt x="12236" y="20183"/>
                </a:cubicBezTo>
                <a:cubicBezTo>
                  <a:pt x="12256" y="20180"/>
                  <a:pt x="12282" y="20176"/>
                  <a:pt x="12302" y="20173"/>
                </a:cubicBezTo>
                <a:close/>
              </a:path>
            </a:pathLst>
          </a:custGeom>
        </p:spPr>
      </p:pic>
      <p:sp>
        <p:nvSpPr>
          <p:cNvPr id="891" name="Shape"/>
          <p:cNvSpPr>
            <a:spLocks noGrp="1"/>
          </p:cNvSpPr>
          <p:nvPr>
            <p:ph type="body" idx="15"/>
          </p:nvPr>
        </p:nvSpPr>
        <p:spPr>
          <a:xfrm>
            <a:off x="8581313" y="7702771"/>
            <a:ext cx="1236455" cy="1178650"/>
          </a:xfrm>
          <a:custGeom>
            <a:avLst/>
            <a:gdLst/>
            <a:ahLst/>
            <a:cxnLst>
              <a:cxn ang="0">
                <a:pos x="wd2" y="hd2"/>
              </a:cxn>
              <a:cxn ang="5400000">
                <a:pos x="wd2" y="hd2"/>
              </a:cxn>
              <a:cxn ang="10800000">
                <a:pos x="wd2" y="hd2"/>
              </a:cxn>
              <a:cxn ang="16200000">
                <a:pos x="wd2" y="hd2"/>
              </a:cxn>
            </a:cxnLst>
            <a:rect l="0" t="0" r="r" b="b"/>
            <a:pathLst>
              <a:path w="21568" h="21583" extrusionOk="0">
                <a:moveTo>
                  <a:pt x="16592" y="2"/>
                </a:moveTo>
                <a:cubicBezTo>
                  <a:pt x="16492" y="-9"/>
                  <a:pt x="16386" y="16"/>
                  <a:pt x="16290" y="57"/>
                </a:cubicBezTo>
                <a:cubicBezTo>
                  <a:pt x="16249" y="74"/>
                  <a:pt x="16225" y="182"/>
                  <a:pt x="16193" y="245"/>
                </a:cubicBezTo>
                <a:cubicBezTo>
                  <a:pt x="16240" y="268"/>
                  <a:pt x="16289" y="302"/>
                  <a:pt x="16336" y="306"/>
                </a:cubicBezTo>
                <a:cubicBezTo>
                  <a:pt x="16441" y="316"/>
                  <a:pt x="16545" y="312"/>
                  <a:pt x="16650" y="312"/>
                </a:cubicBezTo>
                <a:cubicBezTo>
                  <a:pt x="16653" y="348"/>
                  <a:pt x="16656" y="380"/>
                  <a:pt x="16659" y="416"/>
                </a:cubicBezTo>
                <a:cubicBezTo>
                  <a:pt x="16603" y="443"/>
                  <a:pt x="16546" y="497"/>
                  <a:pt x="16491" y="495"/>
                </a:cubicBezTo>
                <a:cubicBezTo>
                  <a:pt x="16260" y="486"/>
                  <a:pt x="16030" y="460"/>
                  <a:pt x="15799" y="440"/>
                </a:cubicBezTo>
                <a:cubicBezTo>
                  <a:pt x="15671" y="429"/>
                  <a:pt x="15542" y="420"/>
                  <a:pt x="15414" y="404"/>
                </a:cubicBezTo>
                <a:cubicBezTo>
                  <a:pt x="15307" y="390"/>
                  <a:pt x="15200" y="344"/>
                  <a:pt x="15095" y="355"/>
                </a:cubicBezTo>
                <a:cubicBezTo>
                  <a:pt x="14983" y="367"/>
                  <a:pt x="14871" y="428"/>
                  <a:pt x="14731" y="477"/>
                </a:cubicBezTo>
                <a:cubicBezTo>
                  <a:pt x="14755" y="314"/>
                  <a:pt x="14770" y="216"/>
                  <a:pt x="14785" y="118"/>
                </a:cubicBezTo>
                <a:cubicBezTo>
                  <a:pt x="14476" y="3"/>
                  <a:pt x="14417" y="373"/>
                  <a:pt x="14295" y="623"/>
                </a:cubicBezTo>
                <a:cubicBezTo>
                  <a:pt x="14133" y="296"/>
                  <a:pt x="13756" y="295"/>
                  <a:pt x="13548" y="550"/>
                </a:cubicBezTo>
                <a:cubicBezTo>
                  <a:pt x="13464" y="495"/>
                  <a:pt x="13378" y="393"/>
                  <a:pt x="13343" y="422"/>
                </a:cubicBezTo>
                <a:cubicBezTo>
                  <a:pt x="13121" y="604"/>
                  <a:pt x="12922" y="745"/>
                  <a:pt x="12643" y="616"/>
                </a:cubicBezTo>
                <a:cubicBezTo>
                  <a:pt x="12449" y="527"/>
                  <a:pt x="12219" y="591"/>
                  <a:pt x="12006" y="586"/>
                </a:cubicBezTo>
                <a:cubicBezTo>
                  <a:pt x="11905" y="584"/>
                  <a:pt x="11803" y="567"/>
                  <a:pt x="11704" y="586"/>
                </a:cubicBezTo>
                <a:cubicBezTo>
                  <a:pt x="11466" y="631"/>
                  <a:pt x="11225" y="671"/>
                  <a:pt x="10991" y="750"/>
                </a:cubicBezTo>
                <a:cubicBezTo>
                  <a:pt x="10704" y="848"/>
                  <a:pt x="10421" y="982"/>
                  <a:pt x="10136" y="1097"/>
                </a:cubicBezTo>
                <a:cubicBezTo>
                  <a:pt x="10040" y="1136"/>
                  <a:pt x="9932" y="1221"/>
                  <a:pt x="9847" y="1188"/>
                </a:cubicBezTo>
                <a:cubicBezTo>
                  <a:pt x="9372" y="1005"/>
                  <a:pt x="8962" y="1257"/>
                  <a:pt x="8548" y="1541"/>
                </a:cubicBezTo>
                <a:cubicBezTo>
                  <a:pt x="8169" y="1799"/>
                  <a:pt x="7784" y="2030"/>
                  <a:pt x="7395" y="2252"/>
                </a:cubicBezTo>
                <a:cubicBezTo>
                  <a:pt x="7186" y="2372"/>
                  <a:pt x="6961" y="2441"/>
                  <a:pt x="6745" y="2538"/>
                </a:cubicBezTo>
                <a:cubicBezTo>
                  <a:pt x="5965" y="2891"/>
                  <a:pt x="5188" y="3250"/>
                  <a:pt x="4406" y="3596"/>
                </a:cubicBezTo>
                <a:cubicBezTo>
                  <a:pt x="4214" y="3682"/>
                  <a:pt x="4011" y="3714"/>
                  <a:pt x="3815" y="3785"/>
                </a:cubicBezTo>
                <a:cubicBezTo>
                  <a:pt x="3506" y="3897"/>
                  <a:pt x="3188" y="3983"/>
                  <a:pt x="2893" y="4150"/>
                </a:cubicBezTo>
                <a:cubicBezTo>
                  <a:pt x="2407" y="4424"/>
                  <a:pt x="1934" y="4749"/>
                  <a:pt x="1459" y="5062"/>
                </a:cubicBezTo>
                <a:cubicBezTo>
                  <a:pt x="1365" y="5124"/>
                  <a:pt x="1283" y="5228"/>
                  <a:pt x="1195" y="5311"/>
                </a:cubicBezTo>
                <a:cubicBezTo>
                  <a:pt x="1210" y="5357"/>
                  <a:pt x="1226" y="5400"/>
                  <a:pt x="1242" y="5445"/>
                </a:cubicBezTo>
                <a:cubicBezTo>
                  <a:pt x="1678" y="5255"/>
                  <a:pt x="2113" y="5064"/>
                  <a:pt x="2549" y="4874"/>
                </a:cubicBezTo>
                <a:cubicBezTo>
                  <a:pt x="2555" y="4900"/>
                  <a:pt x="2564" y="4927"/>
                  <a:pt x="2570" y="4953"/>
                </a:cubicBezTo>
                <a:cubicBezTo>
                  <a:pt x="2474" y="5018"/>
                  <a:pt x="2378" y="5106"/>
                  <a:pt x="2277" y="5147"/>
                </a:cubicBezTo>
                <a:cubicBezTo>
                  <a:pt x="1845" y="5322"/>
                  <a:pt x="1413" y="5491"/>
                  <a:pt x="977" y="5646"/>
                </a:cubicBezTo>
                <a:cubicBezTo>
                  <a:pt x="734" y="5732"/>
                  <a:pt x="576" y="5952"/>
                  <a:pt x="592" y="6193"/>
                </a:cubicBezTo>
                <a:cubicBezTo>
                  <a:pt x="732" y="6230"/>
                  <a:pt x="865" y="6268"/>
                  <a:pt x="998" y="6303"/>
                </a:cubicBezTo>
                <a:cubicBezTo>
                  <a:pt x="1000" y="6332"/>
                  <a:pt x="1005" y="6358"/>
                  <a:pt x="1007" y="6388"/>
                </a:cubicBezTo>
                <a:cubicBezTo>
                  <a:pt x="761" y="6533"/>
                  <a:pt x="419" y="6398"/>
                  <a:pt x="286" y="6868"/>
                </a:cubicBezTo>
                <a:cubicBezTo>
                  <a:pt x="456" y="7047"/>
                  <a:pt x="436" y="7105"/>
                  <a:pt x="80" y="7428"/>
                </a:cubicBezTo>
                <a:cubicBezTo>
                  <a:pt x="296" y="7412"/>
                  <a:pt x="480" y="7400"/>
                  <a:pt x="688" y="7385"/>
                </a:cubicBezTo>
                <a:cubicBezTo>
                  <a:pt x="494" y="7693"/>
                  <a:pt x="126" y="7500"/>
                  <a:pt x="1" y="8006"/>
                </a:cubicBezTo>
                <a:cubicBezTo>
                  <a:pt x="97" y="7971"/>
                  <a:pt x="165" y="7951"/>
                  <a:pt x="231" y="7927"/>
                </a:cubicBezTo>
                <a:cubicBezTo>
                  <a:pt x="351" y="7884"/>
                  <a:pt x="467" y="7835"/>
                  <a:pt x="588" y="7799"/>
                </a:cubicBezTo>
                <a:cubicBezTo>
                  <a:pt x="876" y="7712"/>
                  <a:pt x="1166" y="7633"/>
                  <a:pt x="1455" y="7549"/>
                </a:cubicBezTo>
                <a:cubicBezTo>
                  <a:pt x="1584" y="7512"/>
                  <a:pt x="1711" y="7468"/>
                  <a:pt x="1841" y="7440"/>
                </a:cubicBezTo>
                <a:cubicBezTo>
                  <a:pt x="1848" y="7439"/>
                  <a:pt x="1869" y="7544"/>
                  <a:pt x="1879" y="7586"/>
                </a:cubicBezTo>
                <a:cubicBezTo>
                  <a:pt x="2276" y="7512"/>
                  <a:pt x="2605" y="6999"/>
                  <a:pt x="3094" y="7282"/>
                </a:cubicBezTo>
                <a:cubicBezTo>
                  <a:pt x="2357" y="7676"/>
                  <a:pt x="1648" y="8053"/>
                  <a:pt x="940" y="8431"/>
                </a:cubicBezTo>
                <a:cubicBezTo>
                  <a:pt x="940" y="8442"/>
                  <a:pt x="939" y="8451"/>
                  <a:pt x="940" y="8462"/>
                </a:cubicBezTo>
                <a:cubicBezTo>
                  <a:pt x="1094" y="8433"/>
                  <a:pt x="1250" y="8404"/>
                  <a:pt x="1363" y="8383"/>
                </a:cubicBezTo>
                <a:cubicBezTo>
                  <a:pt x="1256" y="8490"/>
                  <a:pt x="1135" y="8615"/>
                  <a:pt x="1015" y="8735"/>
                </a:cubicBezTo>
                <a:cubicBezTo>
                  <a:pt x="954" y="8716"/>
                  <a:pt x="892" y="8700"/>
                  <a:pt x="831" y="8650"/>
                </a:cubicBezTo>
                <a:cubicBezTo>
                  <a:pt x="798" y="8624"/>
                  <a:pt x="714" y="8642"/>
                  <a:pt x="697" y="8681"/>
                </a:cubicBezTo>
                <a:cubicBezTo>
                  <a:pt x="672" y="8735"/>
                  <a:pt x="668" y="8838"/>
                  <a:pt x="688" y="8900"/>
                </a:cubicBezTo>
                <a:cubicBezTo>
                  <a:pt x="746" y="9078"/>
                  <a:pt x="843" y="9181"/>
                  <a:pt x="965" y="9228"/>
                </a:cubicBezTo>
                <a:cubicBezTo>
                  <a:pt x="968" y="9255"/>
                  <a:pt x="970" y="9280"/>
                  <a:pt x="973" y="9307"/>
                </a:cubicBezTo>
                <a:cubicBezTo>
                  <a:pt x="1019" y="9300"/>
                  <a:pt x="1065" y="9290"/>
                  <a:pt x="1112" y="9283"/>
                </a:cubicBezTo>
                <a:cubicBezTo>
                  <a:pt x="1199" y="9290"/>
                  <a:pt x="1248" y="9346"/>
                  <a:pt x="1271" y="9435"/>
                </a:cubicBezTo>
                <a:cubicBezTo>
                  <a:pt x="1187" y="9483"/>
                  <a:pt x="1103" y="9533"/>
                  <a:pt x="1019" y="9581"/>
                </a:cubicBezTo>
                <a:cubicBezTo>
                  <a:pt x="1013" y="9579"/>
                  <a:pt x="1005" y="9577"/>
                  <a:pt x="998" y="9575"/>
                </a:cubicBezTo>
                <a:cubicBezTo>
                  <a:pt x="988" y="9593"/>
                  <a:pt x="985" y="9598"/>
                  <a:pt x="982" y="9605"/>
                </a:cubicBezTo>
                <a:cubicBezTo>
                  <a:pt x="959" y="9618"/>
                  <a:pt x="937" y="9629"/>
                  <a:pt x="915" y="9642"/>
                </a:cubicBezTo>
                <a:cubicBezTo>
                  <a:pt x="936" y="9679"/>
                  <a:pt x="951" y="9702"/>
                  <a:pt x="969" y="9733"/>
                </a:cubicBezTo>
                <a:cubicBezTo>
                  <a:pt x="965" y="9808"/>
                  <a:pt x="965" y="9884"/>
                  <a:pt x="977" y="9958"/>
                </a:cubicBezTo>
                <a:cubicBezTo>
                  <a:pt x="923" y="9986"/>
                  <a:pt x="870" y="10011"/>
                  <a:pt x="797" y="10049"/>
                </a:cubicBezTo>
                <a:cubicBezTo>
                  <a:pt x="885" y="10163"/>
                  <a:pt x="962" y="10247"/>
                  <a:pt x="1040" y="10353"/>
                </a:cubicBezTo>
                <a:cubicBezTo>
                  <a:pt x="1054" y="10486"/>
                  <a:pt x="1053" y="10627"/>
                  <a:pt x="994" y="10779"/>
                </a:cubicBezTo>
                <a:cubicBezTo>
                  <a:pt x="905" y="11008"/>
                  <a:pt x="1293" y="11361"/>
                  <a:pt x="1501" y="11223"/>
                </a:cubicBezTo>
                <a:cubicBezTo>
                  <a:pt x="1665" y="11114"/>
                  <a:pt x="1667" y="11257"/>
                  <a:pt x="1686" y="11332"/>
                </a:cubicBezTo>
                <a:cubicBezTo>
                  <a:pt x="1608" y="11492"/>
                  <a:pt x="1549" y="11607"/>
                  <a:pt x="1506" y="11697"/>
                </a:cubicBezTo>
                <a:cubicBezTo>
                  <a:pt x="1433" y="11715"/>
                  <a:pt x="1324" y="11707"/>
                  <a:pt x="1313" y="11752"/>
                </a:cubicBezTo>
                <a:cubicBezTo>
                  <a:pt x="1286" y="11858"/>
                  <a:pt x="1275" y="12017"/>
                  <a:pt x="1313" y="12105"/>
                </a:cubicBezTo>
                <a:cubicBezTo>
                  <a:pt x="1399" y="12302"/>
                  <a:pt x="1518" y="12471"/>
                  <a:pt x="1610" y="12628"/>
                </a:cubicBezTo>
                <a:cubicBezTo>
                  <a:pt x="1317" y="12641"/>
                  <a:pt x="1130" y="12818"/>
                  <a:pt x="1091" y="13102"/>
                </a:cubicBezTo>
                <a:cubicBezTo>
                  <a:pt x="999" y="13173"/>
                  <a:pt x="898" y="13254"/>
                  <a:pt x="856" y="13376"/>
                </a:cubicBezTo>
                <a:cubicBezTo>
                  <a:pt x="727" y="13753"/>
                  <a:pt x="983" y="13793"/>
                  <a:pt x="1124" y="13941"/>
                </a:cubicBezTo>
                <a:cubicBezTo>
                  <a:pt x="1049" y="13959"/>
                  <a:pt x="986" y="13957"/>
                  <a:pt x="923" y="13953"/>
                </a:cubicBezTo>
                <a:cubicBezTo>
                  <a:pt x="727" y="13943"/>
                  <a:pt x="660" y="14071"/>
                  <a:pt x="751" y="14312"/>
                </a:cubicBezTo>
                <a:cubicBezTo>
                  <a:pt x="791" y="14419"/>
                  <a:pt x="850" y="14525"/>
                  <a:pt x="919" y="14592"/>
                </a:cubicBezTo>
                <a:cubicBezTo>
                  <a:pt x="1129" y="14798"/>
                  <a:pt x="1134" y="14791"/>
                  <a:pt x="936" y="15103"/>
                </a:cubicBezTo>
                <a:cubicBezTo>
                  <a:pt x="1078" y="15261"/>
                  <a:pt x="1202" y="15462"/>
                  <a:pt x="1359" y="15559"/>
                </a:cubicBezTo>
                <a:cubicBezTo>
                  <a:pt x="1520" y="15659"/>
                  <a:pt x="1712" y="15651"/>
                  <a:pt x="1887" y="15711"/>
                </a:cubicBezTo>
                <a:cubicBezTo>
                  <a:pt x="1946" y="15731"/>
                  <a:pt x="2021" y="15806"/>
                  <a:pt x="2038" y="15881"/>
                </a:cubicBezTo>
                <a:cubicBezTo>
                  <a:pt x="2056" y="15961"/>
                  <a:pt x="2015" y="16067"/>
                  <a:pt x="1992" y="16210"/>
                </a:cubicBezTo>
                <a:cubicBezTo>
                  <a:pt x="1826" y="15931"/>
                  <a:pt x="1771" y="15873"/>
                  <a:pt x="1610" y="16015"/>
                </a:cubicBezTo>
                <a:cubicBezTo>
                  <a:pt x="1335" y="16260"/>
                  <a:pt x="977" y="16418"/>
                  <a:pt x="927" y="17019"/>
                </a:cubicBezTo>
                <a:cubicBezTo>
                  <a:pt x="683" y="17155"/>
                  <a:pt x="331" y="17611"/>
                  <a:pt x="219" y="17955"/>
                </a:cubicBezTo>
                <a:cubicBezTo>
                  <a:pt x="200" y="18012"/>
                  <a:pt x="173" y="18090"/>
                  <a:pt x="185" y="18138"/>
                </a:cubicBezTo>
                <a:cubicBezTo>
                  <a:pt x="250" y="18389"/>
                  <a:pt x="165" y="18556"/>
                  <a:pt x="59" y="18734"/>
                </a:cubicBezTo>
                <a:cubicBezTo>
                  <a:pt x="15" y="18809"/>
                  <a:pt x="-16" y="18968"/>
                  <a:pt x="9" y="19044"/>
                </a:cubicBezTo>
                <a:cubicBezTo>
                  <a:pt x="30" y="19107"/>
                  <a:pt x="142" y="19104"/>
                  <a:pt x="215" y="19129"/>
                </a:cubicBezTo>
                <a:cubicBezTo>
                  <a:pt x="239" y="19137"/>
                  <a:pt x="265" y="19138"/>
                  <a:pt x="311" y="19141"/>
                </a:cubicBezTo>
                <a:cubicBezTo>
                  <a:pt x="234" y="19360"/>
                  <a:pt x="171" y="19546"/>
                  <a:pt x="85" y="19792"/>
                </a:cubicBezTo>
                <a:cubicBezTo>
                  <a:pt x="309" y="19878"/>
                  <a:pt x="538" y="19949"/>
                  <a:pt x="759" y="20053"/>
                </a:cubicBezTo>
                <a:cubicBezTo>
                  <a:pt x="1272" y="20294"/>
                  <a:pt x="1775" y="20566"/>
                  <a:pt x="2289" y="20795"/>
                </a:cubicBezTo>
                <a:cubicBezTo>
                  <a:pt x="2523" y="20900"/>
                  <a:pt x="2793" y="21055"/>
                  <a:pt x="3010" y="20978"/>
                </a:cubicBezTo>
                <a:cubicBezTo>
                  <a:pt x="3330" y="20864"/>
                  <a:pt x="3591" y="20988"/>
                  <a:pt x="3845" y="21166"/>
                </a:cubicBezTo>
                <a:cubicBezTo>
                  <a:pt x="4208" y="21421"/>
                  <a:pt x="4587" y="21536"/>
                  <a:pt x="4981" y="21580"/>
                </a:cubicBezTo>
                <a:cubicBezTo>
                  <a:pt x="5080" y="21591"/>
                  <a:pt x="5187" y="21566"/>
                  <a:pt x="5282" y="21525"/>
                </a:cubicBezTo>
                <a:cubicBezTo>
                  <a:pt x="5323" y="21508"/>
                  <a:pt x="5343" y="21406"/>
                  <a:pt x="5375" y="21343"/>
                </a:cubicBezTo>
                <a:cubicBezTo>
                  <a:pt x="5328" y="21320"/>
                  <a:pt x="5284" y="21280"/>
                  <a:pt x="5236" y="21276"/>
                </a:cubicBezTo>
                <a:cubicBezTo>
                  <a:pt x="5131" y="21266"/>
                  <a:pt x="5023" y="21276"/>
                  <a:pt x="4918" y="21276"/>
                </a:cubicBezTo>
                <a:cubicBezTo>
                  <a:pt x="4915" y="21240"/>
                  <a:pt x="4912" y="21202"/>
                  <a:pt x="4909" y="21166"/>
                </a:cubicBezTo>
                <a:cubicBezTo>
                  <a:pt x="4965" y="21139"/>
                  <a:pt x="5022" y="21085"/>
                  <a:pt x="5077" y="21087"/>
                </a:cubicBezTo>
                <a:cubicBezTo>
                  <a:pt x="5308" y="21096"/>
                  <a:pt x="5538" y="21122"/>
                  <a:pt x="5769" y="21142"/>
                </a:cubicBezTo>
                <a:cubicBezTo>
                  <a:pt x="5897" y="21153"/>
                  <a:pt x="6026" y="21168"/>
                  <a:pt x="6154" y="21184"/>
                </a:cubicBezTo>
                <a:cubicBezTo>
                  <a:pt x="6261" y="21198"/>
                  <a:pt x="6368" y="21238"/>
                  <a:pt x="6473" y="21227"/>
                </a:cubicBezTo>
                <a:cubicBezTo>
                  <a:pt x="6585" y="21215"/>
                  <a:pt x="6697" y="21154"/>
                  <a:pt x="6837" y="21105"/>
                </a:cubicBezTo>
                <a:cubicBezTo>
                  <a:pt x="6813" y="21268"/>
                  <a:pt x="6798" y="21372"/>
                  <a:pt x="6783" y="21470"/>
                </a:cubicBezTo>
                <a:cubicBezTo>
                  <a:pt x="7092" y="21585"/>
                  <a:pt x="7156" y="21209"/>
                  <a:pt x="7278" y="20959"/>
                </a:cubicBezTo>
                <a:cubicBezTo>
                  <a:pt x="7439" y="21286"/>
                  <a:pt x="7812" y="21293"/>
                  <a:pt x="8020" y="21039"/>
                </a:cubicBezTo>
                <a:cubicBezTo>
                  <a:pt x="8104" y="21093"/>
                  <a:pt x="8190" y="21189"/>
                  <a:pt x="8225" y="21160"/>
                </a:cubicBezTo>
                <a:cubicBezTo>
                  <a:pt x="8447" y="20978"/>
                  <a:pt x="8651" y="20837"/>
                  <a:pt x="8929" y="20966"/>
                </a:cubicBezTo>
                <a:cubicBezTo>
                  <a:pt x="9124" y="21055"/>
                  <a:pt x="9349" y="20997"/>
                  <a:pt x="9562" y="21002"/>
                </a:cubicBezTo>
                <a:cubicBezTo>
                  <a:pt x="9663" y="21004"/>
                  <a:pt x="9769" y="21021"/>
                  <a:pt x="9868" y="21002"/>
                </a:cubicBezTo>
                <a:cubicBezTo>
                  <a:pt x="10107" y="20957"/>
                  <a:pt x="10343" y="20911"/>
                  <a:pt x="10577" y="20832"/>
                </a:cubicBezTo>
                <a:cubicBezTo>
                  <a:pt x="10864" y="20734"/>
                  <a:pt x="11147" y="20600"/>
                  <a:pt x="11432" y="20485"/>
                </a:cubicBezTo>
                <a:cubicBezTo>
                  <a:pt x="11528" y="20446"/>
                  <a:pt x="11636" y="20361"/>
                  <a:pt x="11721" y="20394"/>
                </a:cubicBezTo>
                <a:cubicBezTo>
                  <a:pt x="12196" y="20577"/>
                  <a:pt x="12606" y="20331"/>
                  <a:pt x="13020" y="20047"/>
                </a:cubicBezTo>
                <a:cubicBezTo>
                  <a:pt x="13399" y="19789"/>
                  <a:pt x="13788" y="19552"/>
                  <a:pt x="14177" y="19330"/>
                </a:cubicBezTo>
                <a:cubicBezTo>
                  <a:pt x="14386" y="19210"/>
                  <a:pt x="14607" y="19147"/>
                  <a:pt x="14823" y="19050"/>
                </a:cubicBezTo>
                <a:cubicBezTo>
                  <a:pt x="15603" y="18697"/>
                  <a:pt x="16380" y="18332"/>
                  <a:pt x="17162" y="17986"/>
                </a:cubicBezTo>
                <a:cubicBezTo>
                  <a:pt x="17354" y="17900"/>
                  <a:pt x="17561" y="17868"/>
                  <a:pt x="17757" y="17797"/>
                </a:cubicBezTo>
                <a:cubicBezTo>
                  <a:pt x="18066" y="17685"/>
                  <a:pt x="18380" y="17605"/>
                  <a:pt x="18675" y="17438"/>
                </a:cubicBezTo>
                <a:cubicBezTo>
                  <a:pt x="19161" y="17164"/>
                  <a:pt x="19634" y="16833"/>
                  <a:pt x="20109" y="16520"/>
                </a:cubicBezTo>
                <a:cubicBezTo>
                  <a:pt x="20203" y="16458"/>
                  <a:pt x="20285" y="16360"/>
                  <a:pt x="20373" y="16277"/>
                </a:cubicBezTo>
                <a:cubicBezTo>
                  <a:pt x="20358" y="16231"/>
                  <a:pt x="20342" y="16182"/>
                  <a:pt x="20326" y="16137"/>
                </a:cubicBezTo>
                <a:cubicBezTo>
                  <a:pt x="19890" y="16327"/>
                  <a:pt x="19455" y="16518"/>
                  <a:pt x="19019" y="16708"/>
                </a:cubicBezTo>
                <a:cubicBezTo>
                  <a:pt x="19013" y="16682"/>
                  <a:pt x="19008" y="16655"/>
                  <a:pt x="19002" y="16629"/>
                </a:cubicBezTo>
                <a:cubicBezTo>
                  <a:pt x="19099" y="16564"/>
                  <a:pt x="19190" y="16482"/>
                  <a:pt x="19291" y="16441"/>
                </a:cubicBezTo>
                <a:cubicBezTo>
                  <a:pt x="19723" y="16266"/>
                  <a:pt x="20155" y="16097"/>
                  <a:pt x="20591" y="15942"/>
                </a:cubicBezTo>
                <a:cubicBezTo>
                  <a:pt x="20834" y="15856"/>
                  <a:pt x="20992" y="15630"/>
                  <a:pt x="20976" y="15389"/>
                </a:cubicBezTo>
                <a:cubicBezTo>
                  <a:pt x="20836" y="15352"/>
                  <a:pt x="20703" y="15320"/>
                  <a:pt x="20570" y="15285"/>
                </a:cubicBezTo>
                <a:cubicBezTo>
                  <a:pt x="20568" y="15256"/>
                  <a:pt x="20567" y="15224"/>
                  <a:pt x="20565" y="15194"/>
                </a:cubicBezTo>
                <a:cubicBezTo>
                  <a:pt x="20811" y="15049"/>
                  <a:pt x="21153" y="15184"/>
                  <a:pt x="21286" y="14714"/>
                </a:cubicBezTo>
                <a:cubicBezTo>
                  <a:pt x="21116" y="14535"/>
                  <a:pt x="21136" y="14477"/>
                  <a:pt x="21492" y="14154"/>
                </a:cubicBezTo>
                <a:cubicBezTo>
                  <a:pt x="21276" y="14170"/>
                  <a:pt x="21088" y="14182"/>
                  <a:pt x="20880" y="14197"/>
                </a:cubicBezTo>
                <a:cubicBezTo>
                  <a:pt x="21074" y="13889"/>
                  <a:pt x="21442" y="14082"/>
                  <a:pt x="21567" y="13576"/>
                </a:cubicBezTo>
                <a:cubicBezTo>
                  <a:pt x="21471" y="13611"/>
                  <a:pt x="21408" y="13637"/>
                  <a:pt x="21341" y="13662"/>
                </a:cubicBezTo>
                <a:cubicBezTo>
                  <a:pt x="21222" y="13704"/>
                  <a:pt x="21101" y="13753"/>
                  <a:pt x="20980" y="13789"/>
                </a:cubicBezTo>
                <a:cubicBezTo>
                  <a:pt x="20692" y="13876"/>
                  <a:pt x="20402" y="13955"/>
                  <a:pt x="20113" y="14039"/>
                </a:cubicBezTo>
                <a:cubicBezTo>
                  <a:pt x="19984" y="14076"/>
                  <a:pt x="19857" y="14114"/>
                  <a:pt x="19727" y="14142"/>
                </a:cubicBezTo>
                <a:cubicBezTo>
                  <a:pt x="19720" y="14143"/>
                  <a:pt x="19703" y="14038"/>
                  <a:pt x="19694" y="13996"/>
                </a:cubicBezTo>
                <a:cubicBezTo>
                  <a:pt x="19297" y="14070"/>
                  <a:pt x="18968" y="14583"/>
                  <a:pt x="18478" y="14300"/>
                </a:cubicBezTo>
                <a:cubicBezTo>
                  <a:pt x="19215" y="13906"/>
                  <a:pt x="19920" y="13529"/>
                  <a:pt x="20628" y="13151"/>
                </a:cubicBezTo>
                <a:cubicBezTo>
                  <a:pt x="20628" y="13140"/>
                  <a:pt x="20629" y="13131"/>
                  <a:pt x="20628" y="13120"/>
                </a:cubicBezTo>
                <a:cubicBezTo>
                  <a:pt x="20474" y="13149"/>
                  <a:pt x="20318" y="13178"/>
                  <a:pt x="20205" y="13199"/>
                </a:cubicBezTo>
                <a:cubicBezTo>
                  <a:pt x="20312" y="13092"/>
                  <a:pt x="20437" y="12973"/>
                  <a:pt x="20557" y="12853"/>
                </a:cubicBezTo>
                <a:cubicBezTo>
                  <a:pt x="20618" y="12872"/>
                  <a:pt x="20680" y="12888"/>
                  <a:pt x="20741" y="12938"/>
                </a:cubicBezTo>
                <a:cubicBezTo>
                  <a:pt x="20774" y="12964"/>
                  <a:pt x="20854" y="12946"/>
                  <a:pt x="20871" y="12907"/>
                </a:cubicBezTo>
                <a:cubicBezTo>
                  <a:pt x="20896" y="12853"/>
                  <a:pt x="20900" y="12744"/>
                  <a:pt x="20880" y="12682"/>
                </a:cubicBezTo>
                <a:cubicBezTo>
                  <a:pt x="20822" y="12503"/>
                  <a:pt x="20725" y="12406"/>
                  <a:pt x="20603" y="12360"/>
                </a:cubicBezTo>
                <a:cubicBezTo>
                  <a:pt x="20600" y="12332"/>
                  <a:pt x="20598" y="12303"/>
                  <a:pt x="20595" y="12275"/>
                </a:cubicBezTo>
                <a:cubicBezTo>
                  <a:pt x="20549" y="12282"/>
                  <a:pt x="20503" y="12292"/>
                  <a:pt x="20456" y="12299"/>
                </a:cubicBezTo>
                <a:cubicBezTo>
                  <a:pt x="20369" y="12292"/>
                  <a:pt x="20320" y="12237"/>
                  <a:pt x="20297" y="12147"/>
                </a:cubicBezTo>
                <a:cubicBezTo>
                  <a:pt x="20381" y="12099"/>
                  <a:pt x="20465" y="12049"/>
                  <a:pt x="20549" y="12001"/>
                </a:cubicBezTo>
                <a:cubicBezTo>
                  <a:pt x="20555" y="12003"/>
                  <a:pt x="20563" y="12005"/>
                  <a:pt x="20570" y="12007"/>
                </a:cubicBezTo>
                <a:cubicBezTo>
                  <a:pt x="20580" y="11989"/>
                  <a:pt x="20583" y="11984"/>
                  <a:pt x="20586" y="11977"/>
                </a:cubicBezTo>
                <a:cubicBezTo>
                  <a:pt x="20609" y="11964"/>
                  <a:pt x="20631" y="11953"/>
                  <a:pt x="20653" y="11940"/>
                </a:cubicBezTo>
                <a:cubicBezTo>
                  <a:pt x="20631" y="11902"/>
                  <a:pt x="20617" y="11880"/>
                  <a:pt x="20599" y="11849"/>
                </a:cubicBezTo>
                <a:cubicBezTo>
                  <a:pt x="20603" y="11776"/>
                  <a:pt x="20606" y="11702"/>
                  <a:pt x="20595" y="11630"/>
                </a:cubicBezTo>
                <a:cubicBezTo>
                  <a:pt x="20649" y="11602"/>
                  <a:pt x="20699" y="11571"/>
                  <a:pt x="20771" y="11533"/>
                </a:cubicBezTo>
                <a:cubicBezTo>
                  <a:pt x="20683" y="11419"/>
                  <a:pt x="20610" y="11334"/>
                  <a:pt x="20532" y="11229"/>
                </a:cubicBezTo>
                <a:cubicBezTo>
                  <a:pt x="20518" y="11097"/>
                  <a:pt x="20519" y="10960"/>
                  <a:pt x="20578" y="10809"/>
                </a:cubicBezTo>
                <a:cubicBezTo>
                  <a:pt x="20667" y="10580"/>
                  <a:pt x="20275" y="10221"/>
                  <a:pt x="20067" y="10359"/>
                </a:cubicBezTo>
                <a:cubicBezTo>
                  <a:pt x="19903" y="10468"/>
                  <a:pt x="19905" y="10325"/>
                  <a:pt x="19886" y="10250"/>
                </a:cubicBezTo>
                <a:cubicBezTo>
                  <a:pt x="19964" y="10090"/>
                  <a:pt x="20019" y="9981"/>
                  <a:pt x="20062" y="9891"/>
                </a:cubicBezTo>
                <a:cubicBezTo>
                  <a:pt x="20135" y="9873"/>
                  <a:pt x="20248" y="9882"/>
                  <a:pt x="20259" y="9836"/>
                </a:cubicBezTo>
                <a:cubicBezTo>
                  <a:pt x="20287" y="9730"/>
                  <a:pt x="20293" y="9571"/>
                  <a:pt x="20255" y="9483"/>
                </a:cubicBezTo>
                <a:cubicBezTo>
                  <a:pt x="20169" y="9286"/>
                  <a:pt x="20050" y="9117"/>
                  <a:pt x="19958" y="8960"/>
                </a:cubicBezTo>
                <a:cubicBezTo>
                  <a:pt x="20251" y="8947"/>
                  <a:pt x="20442" y="8764"/>
                  <a:pt x="20482" y="8480"/>
                </a:cubicBezTo>
                <a:cubicBezTo>
                  <a:pt x="20573" y="8409"/>
                  <a:pt x="20670" y="8334"/>
                  <a:pt x="20712" y="8212"/>
                </a:cubicBezTo>
                <a:cubicBezTo>
                  <a:pt x="20841" y="7835"/>
                  <a:pt x="20585" y="7789"/>
                  <a:pt x="20444" y="7641"/>
                </a:cubicBezTo>
                <a:cubicBezTo>
                  <a:pt x="20519" y="7623"/>
                  <a:pt x="20582" y="7631"/>
                  <a:pt x="20645" y="7635"/>
                </a:cubicBezTo>
                <a:cubicBezTo>
                  <a:pt x="20841" y="7645"/>
                  <a:pt x="20908" y="7511"/>
                  <a:pt x="20817" y="7270"/>
                </a:cubicBezTo>
                <a:cubicBezTo>
                  <a:pt x="20777" y="7163"/>
                  <a:pt x="20718" y="7057"/>
                  <a:pt x="20649" y="6990"/>
                </a:cubicBezTo>
                <a:cubicBezTo>
                  <a:pt x="20439" y="6784"/>
                  <a:pt x="20438" y="6791"/>
                  <a:pt x="20637" y="6479"/>
                </a:cubicBezTo>
                <a:cubicBezTo>
                  <a:pt x="20494" y="6321"/>
                  <a:pt x="20366" y="6120"/>
                  <a:pt x="20209" y="6023"/>
                </a:cubicBezTo>
                <a:cubicBezTo>
                  <a:pt x="20048" y="5923"/>
                  <a:pt x="19856" y="5937"/>
                  <a:pt x="19681" y="5877"/>
                </a:cubicBezTo>
                <a:cubicBezTo>
                  <a:pt x="19622" y="5857"/>
                  <a:pt x="19547" y="5782"/>
                  <a:pt x="19530" y="5707"/>
                </a:cubicBezTo>
                <a:cubicBezTo>
                  <a:pt x="19512" y="5627"/>
                  <a:pt x="19553" y="5515"/>
                  <a:pt x="19576" y="5372"/>
                </a:cubicBezTo>
                <a:cubicBezTo>
                  <a:pt x="19742" y="5651"/>
                  <a:pt x="19801" y="5709"/>
                  <a:pt x="19962" y="5567"/>
                </a:cubicBezTo>
                <a:cubicBezTo>
                  <a:pt x="20237" y="5322"/>
                  <a:pt x="20591" y="5164"/>
                  <a:pt x="20641" y="4563"/>
                </a:cubicBezTo>
                <a:cubicBezTo>
                  <a:pt x="20885" y="4427"/>
                  <a:pt x="21237" y="3971"/>
                  <a:pt x="21349" y="3627"/>
                </a:cubicBezTo>
                <a:cubicBezTo>
                  <a:pt x="21368" y="3570"/>
                  <a:pt x="21395" y="3492"/>
                  <a:pt x="21383" y="3444"/>
                </a:cubicBezTo>
                <a:cubicBezTo>
                  <a:pt x="21318" y="3193"/>
                  <a:pt x="21403" y="3033"/>
                  <a:pt x="21509" y="2854"/>
                </a:cubicBezTo>
                <a:cubicBezTo>
                  <a:pt x="21553" y="2779"/>
                  <a:pt x="21584" y="2621"/>
                  <a:pt x="21559" y="2544"/>
                </a:cubicBezTo>
                <a:cubicBezTo>
                  <a:pt x="21538" y="2481"/>
                  <a:pt x="21426" y="2478"/>
                  <a:pt x="21353" y="2453"/>
                </a:cubicBezTo>
                <a:cubicBezTo>
                  <a:pt x="21329" y="2445"/>
                  <a:pt x="21303" y="2450"/>
                  <a:pt x="21257" y="2447"/>
                </a:cubicBezTo>
                <a:cubicBezTo>
                  <a:pt x="21334" y="2228"/>
                  <a:pt x="21402" y="2042"/>
                  <a:pt x="21488" y="1796"/>
                </a:cubicBezTo>
                <a:cubicBezTo>
                  <a:pt x="21263" y="1710"/>
                  <a:pt x="21034" y="1633"/>
                  <a:pt x="20813" y="1529"/>
                </a:cubicBezTo>
                <a:cubicBezTo>
                  <a:pt x="20301" y="1288"/>
                  <a:pt x="19793" y="1016"/>
                  <a:pt x="19279" y="787"/>
                </a:cubicBezTo>
                <a:cubicBezTo>
                  <a:pt x="19045" y="682"/>
                  <a:pt x="18779" y="533"/>
                  <a:pt x="18562" y="610"/>
                </a:cubicBezTo>
                <a:cubicBezTo>
                  <a:pt x="18242" y="724"/>
                  <a:pt x="17977" y="600"/>
                  <a:pt x="17723" y="422"/>
                </a:cubicBezTo>
                <a:cubicBezTo>
                  <a:pt x="17360" y="167"/>
                  <a:pt x="16986" y="46"/>
                  <a:pt x="16592" y="2"/>
                </a:cubicBezTo>
                <a:close/>
              </a:path>
            </a:pathLst>
          </a:custGeom>
        </p:spPr>
        <p:txBody>
          <a:bodyPr/>
          <a:lstStyle/>
          <a:p>
            <a:pPr defTabSz="642937">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p>
        </p:txBody>
      </p:sp>
      <p:sp>
        <p:nvSpPr>
          <p:cNvPr id="892" name="Venenatis Euismod Purus"/>
          <p:cNvSpPr txBox="1">
            <a:spLocks noGrp="1"/>
          </p:cNvSpPr>
          <p:nvPr>
            <p:ph type="body" idx="16"/>
          </p:nvPr>
        </p:nvSpPr>
        <p:spPr>
          <a:xfrm>
            <a:off x="11087196" y="7832332"/>
            <a:ext cx="10617230" cy="984568"/>
          </a:xfrm>
          <a:prstGeom prst="rect">
            <a:avLst/>
          </a:prstGeom>
        </p:spPr>
        <p:txBody>
          <a:bodyPr/>
          <a:lstStyle/>
          <a:p>
            <a:pPr>
              <a:lnSpc>
                <a:spcPct val="80000"/>
              </a:lnSpc>
            </a:pPr>
            <a:r>
              <a:rPr lang="fr-FR" sz="6000" dirty="0" smtClean="0"/>
              <a:t>Europe et identité</a:t>
            </a:r>
            <a:endParaRPr sz="2800" dirty="0"/>
          </a:p>
        </p:txBody>
      </p:sp>
      <p:sp>
        <p:nvSpPr>
          <p:cNvPr id="894" name="Rectangle"/>
          <p:cNvSpPr>
            <a:spLocks noGrp="1"/>
          </p:cNvSpPr>
          <p:nvPr>
            <p:ph type="body" idx="17"/>
          </p:nvPr>
        </p:nvSpPr>
        <p:spPr>
          <a:prstGeom prst="rect">
            <a:avLst/>
          </a:prstGeom>
        </p:spPr>
        <p:txBody>
          <a:bodyPr/>
          <a:lstStyle/>
          <a:p>
            <a:pPr>
              <a:defRPr sz="5800">
                <a:latin typeface="Gill Sans"/>
                <a:ea typeface="Gill Sans"/>
                <a:cs typeface="Gill Sans"/>
                <a:sym typeface="Gill Sans"/>
              </a:defRPr>
            </a:pPr>
            <a:endParaRPr dirty="0"/>
          </a:p>
        </p:txBody>
      </p:sp>
      <p:sp>
        <p:nvSpPr>
          <p:cNvPr id="895" name="Line"/>
          <p:cNvSpPr>
            <a:spLocks noGrp="1"/>
          </p:cNvSpPr>
          <p:nvPr>
            <p:ph type="body" idx="18"/>
          </p:nvPr>
        </p:nvSpPr>
        <p:spPr>
          <a:xfrm>
            <a:off x="12191999" y="12260426"/>
            <a:ext cx="1" cy="371869"/>
          </a:xfrm>
          <a:prstGeom prst="line">
            <a:avLst/>
          </a:prstGeom>
        </p:spPr>
        <p:txBody>
          <a:bodyPr/>
          <a:lstStyle/>
          <a:p>
            <a:pPr>
              <a:defRPr sz="56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p>
        </p:txBody>
      </p:sp>
      <p:sp>
        <p:nvSpPr>
          <p:cNvPr id="896" name="Slide Number"/>
          <p:cNvSpPr txBox="1">
            <a:spLocks noGrp="1"/>
          </p:cNvSpPr>
          <p:nvPr>
            <p:ph type="sldNum" sz="quarter" idx="2"/>
          </p:nvPr>
        </p:nvSpPr>
        <p:spPr>
          <a:xfrm>
            <a:off x="12051220" y="11772503"/>
            <a:ext cx="281560" cy="422276"/>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45</a:t>
            </a:fld>
            <a:endParaRPr dirty="0"/>
          </a:p>
        </p:txBody>
      </p:sp>
      <p:sp>
        <p:nvSpPr>
          <p:cNvPr id="897" name="#1"/>
          <p:cNvSpPr txBox="1">
            <a:spLocks noGrp="1"/>
          </p:cNvSpPr>
          <p:nvPr>
            <p:ph type="body" idx="19"/>
          </p:nvPr>
        </p:nvSpPr>
        <p:spPr>
          <a:xfrm>
            <a:off x="8787016" y="7896853"/>
            <a:ext cx="1030752" cy="984568"/>
          </a:xfrm>
          <a:prstGeom prst="rect">
            <a:avLst/>
          </a:prstGeom>
        </p:spPr>
        <p:txBody>
          <a:bodyPr/>
          <a:lstStyle/>
          <a:p>
            <a:r>
              <a:rPr dirty="0" smtClean="0"/>
              <a:t>#</a:t>
            </a:r>
            <a:r>
              <a:rPr lang="fr-FR" dirty="0" smtClean="0"/>
              <a:t> </a:t>
            </a:r>
            <a:r>
              <a:rPr lang="fr-FR" dirty="0"/>
              <a:t>2</a:t>
            </a:r>
            <a:endParaRPr dirty="0"/>
          </a:p>
        </p:txBody>
      </p:sp>
      <p:sp>
        <p:nvSpPr>
          <p:cNvPr id="900" name="#2"/>
          <p:cNvSpPr txBox="1">
            <a:spLocks noGrp="1"/>
          </p:cNvSpPr>
          <p:nvPr>
            <p:ph type="body" idx="22"/>
          </p:nvPr>
        </p:nvSpPr>
        <p:spPr>
          <a:xfrm>
            <a:off x="3745523" y="8977455"/>
            <a:ext cx="1030752" cy="984568"/>
          </a:xfrm>
          <a:prstGeom prst="rect">
            <a:avLst/>
          </a:prstGeom>
        </p:spPr>
        <p:txBody>
          <a:bodyPr/>
          <a:lstStyle/>
          <a:p>
            <a:r>
              <a:rPr dirty="0"/>
              <a:t>#2</a:t>
            </a:r>
          </a:p>
        </p:txBody>
      </p:sp>
      <p:sp>
        <p:nvSpPr>
          <p:cNvPr id="904" name="#3"/>
          <p:cNvSpPr txBox="1">
            <a:spLocks noGrp="1"/>
          </p:cNvSpPr>
          <p:nvPr>
            <p:ph type="body" idx="26"/>
          </p:nvPr>
        </p:nvSpPr>
        <p:spPr>
          <a:xfrm>
            <a:off x="13730491" y="6280498"/>
            <a:ext cx="1030752" cy="984568"/>
          </a:xfrm>
          <a:prstGeom prst="rect">
            <a:avLst/>
          </a:prstGeom>
        </p:spPr>
        <p:txBody>
          <a:bodyPr/>
          <a:lstStyle/>
          <a:p>
            <a:r>
              <a:rPr dirty="0"/>
              <a:t>#3</a:t>
            </a:r>
          </a:p>
        </p:txBody>
      </p:sp>
      <p:sp>
        <p:nvSpPr>
          <p:cNvPr id="22" name="#3">
            <a:extLst>
              <a:ext uri="{FF2B5EF4-FFF2-40B4-BE49-F238E27FC236}">
                <a16:creationId xmlns="" xmlns:a16="http://schemas.microsoft.com/office/drawing/2014/main" id="{A5EDDBB0-B435-894F-AB23-B334E1D7CBEC}"/>
              </a:ext>
            </a:extLst>
          </p:cNvPr>
          <p:cNvSpPr txBox="1">
            <a:spLocks/>
          </p:cNvSpPr>
          <p:nvPr/>
        </p:nvSpPr>
        <p:spPr>
          <a:xfrm>
            <a:off x="14132913" y="9030625"/>
            <a:ext cx="1030752" cy="984568"/>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lstStyle>
            <a:lvl1pPr marL="0" marR="0" indent="0" algn="l" defTabSz="821531" eaLnBrk="1" latinLnBrk="0" hangingPunct="1">
              <a:lnSpc>
                <a:spcPct val="70000"/>
              </a:lnSpc>
              <a:spcBef>
                <a:spcPts val="0"/>
              </a:spcBef>
              <a:spcAft>
                <a:spcPts val="0"/>
              </a:spcAft>
              <a:buClrTx/>
              <a:buSzTx/>
              <a:buFontTx/>
              <a:buNone/>
              <a:tabLst/>
              <a:defRPr sz="5000" b="1" i="0" u="none" strike="noStrike" cap="all" spc="0" baseline="0">
                <a:ln>
                  <a:noFill/>
                </a:ln>
                <a:solidFill>
                  <a:srgbClr val="FFFFFF"/>
                </a:solidFill>
                <a:uFillTx/>
                <a:latin typeface="+mj-lt"/>
                <a:ea typeface="+mj-ea"/>
                <a:cs typeface="+mj-cs"/>
                <a:sym typeface="Avenir Next"/>
              </a:defRPr>
            </a:lvl1pPr>
            <a:lvl2pPr marL="0" marR="0" indent="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2pPr>
            <a:lvl3pPr marL="0" marR="0" indent="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3pPr>
            <a:lvl4pPr marL="0" marR="0" indent="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4pPr>
            <a:lvl5pPr marL="0" marR="0" indent="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5pPr>
            <a:lvl6pPr marL="0" marR="0" indent="35560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6pPr>
            <a:lvl7pPr marL="0" marR="0" indent="71120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7pPr>
            <a:lvl8pPr marL="0" marR="0" indent="106680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8pPr>
            <a:lvl9pPr marL="0" marR="0" indent="142240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9pPr>
          </a:lstStyle>
          <a:p>
            <a:r>
              <a:rPr lang="fr-FR" dirty="0"/>
              <a:t>#3</a:t>
            </a:r>
          </a:p>
        </p:txBody>
      </p:sp>
      <p:sp>
        <p:nvSpPr>
          <p:cNvPr id="42" name="ZoneTexte 41">
            <a:extLst>
              <a:ext uri="{FF2B5EF4-FFF2-40B4-BE49-F238E27FC236}">
                <a16:creationId xmlns="" xmlns:a16="http://schemas.microsoft.com/office/drawing/2014/main" id="{1F2D9E2C-2BAD-6A4A-BC28-3DF9F36E2171}"/>
              </a:ext>
            </a:extLst>
          </p:cNvPr>
          <p:cNvSpPr txBox="1"/>
          <p:nvPr/>
        </p:nvSpPr>
        <p:spPr>
          <a:xfrm>
            <a:off x="897444" y="12362917"/>
            <a:ext cx="7636956" cy="7598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algn="l"/>
            <a:r>
              <a:rPr lang="fr-FR" sz="2000" dirty="0">
                <a:latin typeface="Avenir Next Ultra Light" panose="020B0203020202020204" pitchFamily="34" charset="77"/>
              </a:rPr>
              <a:t>Christophe Gervasi – </a:t>
            </a:r>
            <a:r>
              <a:rPr lang="fr-FR" sz="2000" dirty="0" smtClean="0">
                <a:latin typeface="Avenir Next Ultra Light" panose="020B0203020202020204" pitchFamily="34" charset="77"/>
              </a:rPr>
              <a:t> Rapport qualitatif  - Construire un </a:t>
            </a:r>
            <a:r>
              <a:rPr lang="fr-FR" sz="2000" dirty="0">
                <a:latin typeface="Avenir Next Ultra Light" panose="020B0203020202020204" pitchFamily="34" charset="77"/>
              </a:rPr>
              <a:t>Nous </a:t>
            </a:r>
            <a:r>
              <a:rPr lang="fr-FR" sz="2000" dirty="0" smtClean="0">
                <a:latin typeface="Avenir Next Ultra Light" panose="020B0203020202020204" pitchFamily="34" charset="77"/>
              </a:rPr>
              <a:t>européen – Juillet 2021</a:t>
            </a:r>
            <a:endParaRPr kumimoji="0" lang="fr-FR" sz="2000" u="none" strike="noStrike" cap="none" spc="0" normalizeH="0" baseline="0" dirty="0">
              <a:ln>
                <a:noFill/>
              </a:ln>
              <a:solidFill>
                <a:srgbClr val="000000"/>
              </a:solidFill>
              <a:effectLst/>
              <a:uFillTx/>
              <a:latin typeface="Avenir Next Ultra Light" panose="020B0203020202020204" pitchFamily="34" charset="77"/>
              <a:sym typeface="Gill Sans"/>
            </a:endParaRPr>
          </a:p>
        </p:txBody>
      </p:sp>
      <p:pic>
        <p:nvPicPr>
          <p:cNvPr id="18" name="Image 17"/>
          <p:cNvPicPr>
            <a:picLocks noChangeAspect="1"/>
          </p:cNvPicPr>
          <p:nvPr/>
        </p:nvPicPr>
        <p:blipFill rotWithShape="1">
          <a:blip r:embed="rId3"/>
          <a:srcRect t="18883" b="18467"/>
          <a:stretch/>
        </p:blipFill>
        <p:spPr>
          <a:xfrm>
            <a:off x="19551525" y="3461290"/>
            <a:ext cx="2143125" cy="1431415"/>
          </a:xfrm>
          <a:prstGeom prst="rect">
            <a:avLst/>
          </a:prstGeom>
        </p:spPr>
      </p:pic>
      <p:pic>
        <p:nvPicPr>
          <p:cNvPr id="16" name="Image 15"/>
          <p:cNvPicPr>
            <a:picLocks noChangeAspect="1"/>
          </p:cNvPicPr>
          <p:nvPr/>
        </p:nvPicPr>
        <p:blipFill>
          <a:blip r:embed="rId4"/>
          <a:stretch>
            <a:fillRect/>
          </a:stretch>
        </p:blipFill>
        <p:spPr>
          <a:xfrm>
            <a:off x="21694651" y="3450437"/>
            <a:ext cx="2143125" cy="1481190"/>
          </a:xfrm>
          <a:prstGeom prst="rect">
            <a:avLst/>
          </a:prstGeom>
        </p:spPr>
      </p:pic>
    </p:spTree>
    <p:extLst>
      <p:ext uri="{BB962C8B-B14F-4D97-AF65-F5344CB8AC3E}">
        <p14:creationId xmlns:p14="http://schemas.microsoft.com/office/powerpoint/2010/main" val="1898335791"/>
      </p:ext>
    </p:extLst>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 xmlns:a16="http://schemas.microsoft.com/office/drawing/2014/main" id="{9A3C046A-B3F5-9A42-B408-759E55BE4BE7}"/>
              </a:ext>
            </a:extLst>
          </p:cNvPr>
          <p:cNvSpPr>
            <a:spLocks noGrp="1"/>
          </p:cNvSpPr>
          <p:nvPr>
            <p:ph type="body" sz="quarter" idx="15"/>
          </p:nvPr>
        </p:nvSpPr>
        <p:spPr/>
        <p:txBody>
          <a:bodyPr/>
          <a:lstStyle/>
          <a:p>
            <a:endParaRPr lang="fr-FR" dirty="0"/>
          </a:p>
        </p:txBody>
      </p:sp>
      <p:sp>
        <p:nvSpPr>
          <p:cNvPr id="5" name="Espace réservé du texte 4">
            <a:extLst>
              <a:ext uri="{FF2B5EF4-FFF2-40B4-BE49-F238E27FC236}">
                <a16:creationId xmlns="" xmlns:a16="http://schemas.microsoft.com/office/drawing/2014/main" id="{81AA34F7-61BD-DE46-A618-3EEE7C67794C}"/>
              </a:ext>
            </a:extLst>
          </p:cNvPr>
          <p:cNvSpPr>
            <a:spLocks noGrp="1"/>
          </p:cNvSpPr>
          <p:nvPr>
            <p:ph type="body" sz="quarter" idx="16"/>
          </p:nvPr>
        </p:nvSpPr>
        <p:spPr/>
        <p:txBody>
          <a:bodyPr/>
          <a:lstStyle/>
          <a:p>
            <a:endParaRPr lang="fr-FR" dirty="0"/>
          </a:p>
        </p:txBody>
      </p:sp>
      <p:sp>
        <p:nvSpPr>
          <p:cNvPr id="885"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46</a:t>
            </a:fld>
            <a:endParaRPr dirty="0"/>
          </a:p>
        </p:txBody>
      </p:sp>
      <p:sp>
        <p:nvSpPr>
          <p:cNvPr id="19" name="Espace réservé du texte 2">
            <a:extLst>
              <a:ext uri="{FF2B5EF4-FFF2-40B4-BE49-F238E27FC236}">
                <a16:creationId xmlns="" xmlns:a16="http://schemas.microsoft.com/office/drawing/2014/main" id="{AB3789C9-0B28-4640-961A-BE451E50B0EF}"/>
              </a:ext>
            </a:extLst>
          </p:cNvPr>
          <p:cNvSpPr>
            <a:spLocks noGrp="1"/>
          </p:cNvSpPr>
          <p:nvPr>
            <p:ph type="body" sz="quarter" idx="13"/>
          </p:nvPr>
        </p:nvSpPr>
        <p:spPr>
          <a:xfrm>
            <a:off x="670560" y="1515818"/>
            <a:ext cx="18296660" cy="1295869"/>
          </a:xfrm>
        </p:spPr>
        <p:txBody>
          <a:bodyPr/>
          <a:lstStyle/>
          <a:p>
            <a:endParaRPr lang="fr-FR" dirty="0"/>
          </a:p>
        </p:txBody>
      </p:sp>
      <p:sp>
        <p:nvSpPr>
          <p:cNvPr id="20" name="Titre 1">
            <a:extLst>
              <a:ext uri="{FF2B5EF4-FFF2-40B4-BE49-F238E27FC236}">
                <a16:creationId xmlns="" xmlns:a16="http://schemas.microsoft.com/office/drawing/2014/main" id="{C3D392D1-BDA7-FA46-919D-428FD8FCC2D7}"/>
              </a:ext>
            </a:extLst>
          </p:cNvPr>
          <p:cNvSpPr>
            <a:spLocks noGrp="1"/>
          </p:cNvSpPr>
          <p:nvPr>
            <p:ph type="title"/>
          </p:nvPr>
        </p:nvSpPr>
        <p:spPr>
          <a:xfrm>
            <a:off x="897443" y="1748253"/>
            <a:ext cx="16831390" cy="935665"/>
          </a:xfrm>
        </p:spPr>
        <p:txBody>
          <a:bodyPr/>
          <a:lstStyle/>
          <a:p>
            <a:pPr lvl="0"/>
            <a:r>
              <a:rPr lang="fr-FR" dirty="0">
                <a:solidFill>
                  <a:schemeClr val="bg1"/>
                </a:solidFill>
              </a:rPr>
              <a:t>Par quels prismes se définit l’identité </a:t>
            </a:r>
            <a:r>
              <a:rPr lang="fr-FR" dirty="0" smtClean="0">
                <a:solidFill>
                  <a:schemeClr val="bg1"/>
                </a:solidFill>
              </a:rPr>
              <a:t>chez les Français</a:t>
            </a:r>
            <a:endParaRPr lang="fr-FR" dirty="0">
              <a:solidFill>
                <a:schemeClr val="bg1"/>
              </a:solidFill>
            </a:endParaRPr>
          </a:p>
        </p:txBody>
      </p:sp>
      <p:sp>
        <p:nvSpPr>
          <p:cNvPr id="21" name="SuBTITLE GOES HERE">
            <a:extLst>
              <a:ext uri="{FF2B5EF4-FFF2-40B4-BE49-F238E27FC236}">
                <a16:creationId xmlns="" xmlns:a16="http://schemas.microsoft.com/office/drawing/2014/main" id="{35871DBC-935A-2347-A21E-2565A12C9458}"/>
              </a:ext>
            </a:extLst>
          </p:cNvPr>
          <p:cNvSpPr txBox="1">
            <a:spLocks noGrp="1"/>
          </p:cNvSpPr>
          <p:nvPr>
            <p:ph type="body" sz="quarter" idx="14"/>
          </p:nvPr>
        </p:nvSpPr>
        <p:spPr>
          <a:xfrm>
            <a:off x="4836344" y="747149"/>
            <a:ext cx="14711312" cy="371281"/>
          </a:xfrm>
          <a:prstGeom prst="rect">
            <a:avLst/>
          </a:prstGeom>
        </p:spPr>
        <p:txBody>
          <a:bodyPr/>
          <a:lstStyle/>
          <a:p>
            <a:r>
              <a:rPr lang="fr-FR" sz="2400" dirty="0" smtClean="0"/>
              <a:t>Analyse détaillée</a:t>
            </a:r>
            <a:endParaRPr lang="fr-FR" sz="2400" dirty="0"/>
          </a:p>
        </p:txBody>
      </p:sp>
      <p:sp>
        <p:nvSpPr>
          <p:cNvPr id="9" name="ZoneTexte 8">
            <a:extLst>
              <a:ext uri="{FF2B5EF4-FFF2-40B4-BE49-F238E27FC236}">
                <a16:creationId xmlns="" xmlns:a16="http://schemas.microsoft.com/office/drawing/2014/main" id="{C9FA69AC-CE85-7143-AB32-6EDEC5829621}"/>
              </a:ext>
            </a:extLst>
          </p:cNvPr>
          <p:cNvSpPr txBox="1"/>
          <p:nvPr/>
        </p:nvSpPr>
        <p:spPr>
          <a:xfrm>
            <a:off x="897443" y="12362917"/>
            <a:ext cx="7218945" cy="7598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algn="l"/>
            <a:r>
              <a:rPr lang="fr-FR" sz="2000" dirty="0">
                <a:latin typeface="Avenir Next Ultra Light" panose="020B0203020202020204" pitchFamily="34" charset="77"/>
              </a:rPr>
              <a:t>Christophe Gervasi –  Rapport qualitatif  - Construire un Nous européen – Juillet 2021</a:t>
            </a:r>
          </a:p>
        </p:txBody>
      </p:sp>
      <p:pic>
        <p:nvPicPr>
          <p:cNvPr id="12" name="Image 11"/>
          <p:cNvPicPr>
            <a:picLocks noChangeAspect="1"/>
          </p:cNvPicPr>
          <p:nvPr/>
        </p:nvPicPr>
        <p:blipFill rotWithShape="1">
          <a:blip r:embed="rId2"/>
          <a:srcRect t="18883" b="18467"/>
          <a:stretch/>
        </p:blipFill>
        <p:spPr>
          <a:xfrm>
            <a:off x="19551526" y="500510"/>
            <a:ext cx="2143125" cy="1472669"/>
          </a:xfrm>
          <a:prstGeom prst="rect">
            <a:avLst/>
          </a:prstGeom>
        </p:spPr>
      </p:pic>
      <p:sp>
        <p:nvSpPr>
          <p:cNvPr id="13" name="7 CuadroTexto"/>
          <p:cNvSpPr txBox="1"/>
          <p:nvPr/>
        </p:nvSpPr>
        <p:spPr>
          <a:xfrm>
            <a:off x="733936" y="2965555"/>
            <a:ext cx="22940333" cy="96949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lvl="0"/>
            <a:r>
              <a:rPr lang="fr-FR" sz="3600" b="1" dirty="0" smtClean="0">
                <a:solidFill>
                  <a:schemeClr val="accent1"/>
                </a:solidFill>
                <a:latin typeface="Calibri" panose="020F0502020204030204" pitchFamily="34" charset="0"/>
                <a:cs typeface="Calibri" panose="020F0502020204030204" pitchFamily="34" charset="0"/>
              </a:rPr>
              <a:t>Le </a:t>
            </a:r>
            <a:r>
              <a:rPr lang="fr-FR" sz="3600" b="1" dirty="0">
                <a:solidFill>
                  <a:schemeClr val="accent1"/>
                </a:solidFill>
                <a:latin typeface="Calibri" panose="020F0502020204030204" pitchFamily="34" charset="0"/>
                <a:cs typeface="Calibri" panose="020F0502020204030204" pitchFamily="34" charset="0"/>
              </a:rPr>
              <a:t>lointain </a:t>
            </a:r>
            <a:endParaRPr lang="fr-FR" sz="3600" b="1" dirty="0" smtClean="0">
              <a:solidFill>
                <a:schemeClr val="accent1"/>
              </a:solidFill>
              <a:latin typeface="Calibri" panose="020F0502020204030204" pitchFamily="34" charset="0"/>
              <a:cs typeface="Calibri" panose="020F0502020204030204" pitchFamily="34" charset="0"/>
            </a:endParaRPr>
          </a:p>
          <a:p>
            <a:pPr lvl="0"/>
            <a:r>
              <a:rPr lang="fr-FR" sz="2800" dirty="0" smtClean="0">
                <a:latin typeface="Calibri" panose="020F0502020204030204" pitchFamily="34" charset="0"/>
                <a:cs typeface="Calibri" panose="020F0502020204030204" pitchFamily="34" charset="0"/>
              </a:rPr>
              <a:t>C’est </a:t>
            </a:r>
            <a:r>
              <a:rPr lang="fr-FR" sz="2800" dirty="0">
                <a:latin typeface="Calibri" panose="020F0502020204030204" pitchFamily="34" charset="0"/>
                <a:cs typeface="Calibri" panose="020F0502020204030204" pitchFamily="34" charset="0"/>
              </a:rPr>
              <a:t>tout ce que je ne vois pas, mais dont j’entends beaucoup parler et qui n’est pas positif pour moi (Délocalisations, la Chine, virus venant de Chine, les GAFAM etc.). </a:t>
            </a:r>
          </a:p>
          <a:p>
            <a:r>
              <a:rPr lang="fr-FR" sz="2800" dirty="0">
                <a:latin typeface="Calibri" panose="020F0502020204030204" pitchFamily="34" charset="0"/>
                <a:cs typeface="Calibri" panose="020F0502020204030204" pitchFamily="34" charset="0"/>
              </a:rPr>
              <a:t>C’est très loin mais ça impacte ma vie et donc mon identité. Que suis-je dans cet ensemble ? Quelle est ma place ?</a:t>
            </a:r>
          </a:p>
          <a:p>
            <a:r>
              <a:rPr lang="fr-FR" sz="2800" dirty="0">
                <a:latin typeface="Calibri" panose="020F0502020204030204" pitchFamily="34" charset="0"/>
                <a:cs typeface="Calibri" panose="020F0502020204030204" pitchFamily="34" charset="0"/>
              </a:rPr>
              <a:t>La difficulté  à définir une identité claire par rapport à l’ultra globalisation du monde, illustrée à la fois par la flotte des porte-containers sur les océans, une Asie très lointaine, une « macro finance », etc. </a:t>
            </a:r>
          </a:p>
          <a:p>
            <a:r>
              <a:rPr lang="fr-FR" sz="3600" b="1" dirty="0">
                <a:solidFill>
                  <a:schemeClr val="accent1"/>
                </a:solidFill>
                <a:latin typeface="Calibri" panose="020F0502020204030204" pitchFamily="34" charset="0"/>
                <a:cs typeface="Calibri" panose="020F0502020204030204" pitchFamily="34" charset="0"/>
              </a:rPr>
              <a:t>Un monde « hors- sol », lointain dans la distance mais finalement de plus en plus proche dans son impact sur mon quotidien</a:t>
            </a:r>
            <a:r>
              <a:rPr lang="fr-FR" sz="3600" b="1" dirty="0" smtClean="0">
                <a:solidFill>
                  <a:schemeClr val="accent1"/>
                </a:solidFill>
                <a:latin typeface="Calibri" panose="020F0502020204030204" pitchFamily="34" charset="0"/>
                <a:cs typeface="Calibri" panose="020F0502020204030204" pitchFamily="34" charset="0"/>
              </a:rPr>
              <a:t>.</a:t>
            </a:r>
          </a:p>
          <a:p>
            <a:endParaRPr lang="fr-FR" sz="2800" b="1" dirty="0">
              <a:solidFill>
                <a:schemeClr val="accent1"/>
              </a:solidFill>
              <a:latin typeface="Calibri" panose="020F0502020204030204" pitchFamily="34" charset="0"/>
              <a:cs typeface="Calibri" panose="020F0502020204030204" pitchFamily="34" charset="0"/>
            </a:endParaRPr>
          </a:p>
          <a:p>
            <a:pPr lvl="0"/>
            <a:r>
              <a:rPr lang="fr-FR" sz="3600" b="1" dirty="0">
                <a:solidFill>
                  <a:schemeClr val="accent1"/>
                </a:solidFill>
                <a:latin typeface="Calibri" panose="020F0502020204030204" pitchFamily="34" charset="0"/>
                <a:cs typeface="Calibri" panose="020F0502020204030204" pitchFamily="34" charset="0"/>
              </a:rPr>
              <a:t>Le lointain </a:t>
            </a:r>
            <a:r>
              <a:rPr lang="fr-FR" sz="3600" b="1" dirty="0" smtClean="0">
                <a:solidFill>
                  <a:schemeClr val="accent1"/>
                </a:solidFill>
                <a:latin typeface="Calibri" panose="020F0502020204030204" pitchFamily="34" charset="0"/>
                <a:cs typeface="Calibri" panose="020F0502020204030204" pitchFamily="34" charset="0"/>
              </a:rPr>
              <a:t>proche</a:t>
            </a:r>
            <a:endParaRPr lang="fr-FR" sz="3600" b="1" dirty="0">
              <a:solidFill>
                <a:schemeClr val="accent1"/>
              </a:solidFill>
              <a:latin typeface="Calibri" panose="020F0502020204030204" pitchFamily="34" charset="0"/>
              <a:cs typeface="Calibri" panose="020F0502020204030204" pitchFamily="34" charset="0"/>
            </a:endParaRPr>
          </a:p>
          <a:p>
            <a:pPr lvl="0"/>
            <a:r>
              <a:rPr lang="fr-FR" sz="2800" dirty="0" smtClean="0">
                <a:latin typeface="Calibri" panose="020F0502020204030204" pitchFamily="34" charset="0"/>
                <a:cs typeface="Calibri" panose="020F0502020204030204" pitchFamily="34" charset="0"/>
              </a:rPr>
              <a:t>C’est </a:t>
            </a:r>
            <a:r>
              <a:rPr lang="fr-FR" sz="2800" dirty="0">
                <a:latin typeface="Calibri" panose="020F0502020204030204" pitchFamily="34" charset="0"/>
                <a:cs typeface="Calibri" panose="020F0502020204030204" pitchFamily="34" charset="0"/>
              </a:rPr>
              <a:t>globalement l’Europe, une zone peu cohérente, faible là où on l’espérait forte et néfaste quand on la croyait vertueuse.</a:t>
            </a:r>
          </a:p>
          <a:p>
            <a:r>
              <a:rPr lang="fr-FR" sz="2800" dirty="0">
                <a:latin typeface="Calibri" panose="020F0502020204030204" pitchFamily="34" charset="0"/>
                <a:cs typeface="Calibri" panose="020F0502020204030204" pitchFamily="34" charset="0"/>
              </a:rPr>
              <a:t>En même temps, elle est aussi un gage de stabilité et de paix. Une stabilité qui est toutefois de plus en plus remise en cause depuis les élargissements de 2004 et 2007. Une Europe du quotidien vétilleuse et intrusive mais un concept qui reste positif pour une partie importante car elle protège, jusqu’alors, des conflits armés.</a:t>
            </a:r>
          </a:p>
          <a:p>
            <a:r>
              <a:rPr lang="fr-FR" sz="2800" dirty="0">
                <a:latin typeface="Calibri" panose="020F0502020204030204" pitchFamily="34" charset="0"/>
                <a:cs typeface="Calibri" panose="020F0502020204030204" pitchFamily="34" charset="0"/>
              </a:rPr>
              <a:t>Elle est un gage de paix et de stabilité relative jusqu’alors  même si on ne l’aime pas. </a:t>
            </a:r>
            <a:endParaRPr lang="fr-FR" sz="2800" dirty="0" smtClean="0">
              <a:latin typeface="Calibri" panose="020F0502020204030204" pitchFamily="34" charset="0"/>
              <a:cs typeface="Calibri" panose="020F0502020204030204" pitchFamily="34" charset="0"/>
            </a:endParaRPr>
          </a:p>
          <a:p>
            <a:r>
              <a:rPr lang="fr-FR" sz="3600" b="1" dirty="0" smtClean="0">
                <a:solidFill>
                  <a:schemeClr val="accent1"/>
                </a:solidFill>
                <a:latin typeface="Calibri" panose="020F0502020204030204" pitchFamily="34" charset="0"/>
                <a:cs typeface="Calibri" panose="020F0502020204030204" pitchFamily="34" charset="0"/>
              </a:rPr>
              <a:t>Depuis </a:t>
            </a:r>
            <a:r>
              <a:rPr lang="fr-FR" sz="3600" b="1" dirty="0">
                <a:solidFill>
                  <a:schemeClr val="accent1"/>
                </a:solidFill>
                <a:latin typeface="Calibri" panose="020F0502020204030204" pitchFamily="34" charset="0"/>
                <a:cs typeface="Calibri" panose="020F0502020204030204" pitchFamily="34" charset="0"/>
              </a:rPr>
              <a:t>15 ans, la perception de l’Europe ne cesse de s’inscrire de plus en plus négativement au passif des nations et des peuples. Ce lointain proche est de plus en plus lointain dans ses ambitions et objectifs poursuivis, mais il est de plus en plus proche dans ses nuisances.</a:t>
            </a:r>
          </a:p>
          <a:p>
            <a:endParaRPr lang="fr-FR" sz="3600" dirty="0">
              <a:solidFill>
                <a:schemeClr val="accent1"/>
              </a:solidFill>
              <a:latin typeface="Calibri" panose="020F0502020204030204" pitchFamily="34" charset="0"/>
              <a:cs typeface="Calibri" panose="020F0502020204030204" pitchFamily="34" charset="0"/>
            </a:endParaRPr>
          </a:p>
          <a:p>
            <a:pPr>
              <a:defRPr sz="1400">
                <a:solidFill>
                  <a:srgbClr val="808080"/>
                </a:solidFill>
                <a:latin typeface="Lato"/>
                <a:ea typeface="Lato"/>
                <a:cs typeface="Lato"/>
                <a:sym typeface="Lato"/>
              </a:defRPr>
            </a:pPr>
            <a:endParaRPr lang="fr-FR" sz="2800" dirty="0">
              <a:latin typeface="Calibri" panose="020F0502020204030204" pitchFamily="34" charset="0"/>
              <a:cs typeface="Calibri" panose="020F0502020204030204" pitchFamily="34" charset="0"/>
            </a:endParaRPr>
          </a:p>
        </p:txBody>
      </p:sp>
      <p:pic>
        <p:nvPicPr>
          <p:cNvPr id="14" name="Image 13"/>
          <p:cNvPicPr>
            <a:picLocks noChangeAspect="1"/>
          </p:cNvPicPr>
          <p:nvPr/>
        </p:nvPicPr>
        <p:blipFill>
          <a:blip r:embed="rId3"/>
          <a:stretch>
            <a:fillRect/>
          </a:stretch>
        </p:blipFill>
        <p:spPr>
          <a:xfrm>
            <a:off x="21694651" y="491989"/>
            <a:ext cx="2143125" cy="1481190"/>
          </a:xfrm>
          <a:prstGeom prst="rect">
            <a:avLst/>
          </a:prstGeom>
        </p:spPr>
      </p:pic>
      <p:sp>
        <p:nvSpPr>
          <p:cNvPr id="15" name="SuBTITLE GOES HERE">
            <a:extLst>
              <a:ext uri="{FF2B5EF4-FFF2-40B4-BE49-F238E27FC236}">
                <a16:creationId xmlns="" xmlns:a16="http://schemas.microsoft.com/office/drawing/2014/main" id="{35871DBC-935A-2347-A21E-2565A12C9458}"/>
              </a:ext>
            </a:extLst>
          </p:cNvPr>
          <p:cNvSpPr txBox="1">
            <a:spLocks noGrp="1"/>
          </p:cNvSpPr>
          <p:nvPr>
            <p:ph type="body" sz="quarter" idx="14"/>
          </p:nvPr>
        </p:nvSpPr>
        <p:spPr>
          <a:xfrm>
            <a:off x="16378357" y="2824736"/>
            <a:ext cx="7459419" cy="127769"/>
          </a:xfrm>
          <a:prstGeom prst="rect">
            <a:avLst/>
          </a:prstGeom>
        </p:spPr>
        <p:txBody>
          <a:bodyPr/>
          <a:lstStyle/>
          <a:p>
            <a:r>
              <a:rPr lang="fr-FR" sz="4000" dirty="0" smtClean="0">
                <a:solidFill>
                  <a:schemeClr val="accent1"/>
                </a:solidFill>
              </a:rPr>
              <a:t>1/2</a:t>
            </a:r>
            <a:endParaRPr lang="fr-FR" sz="4000" dirty="0">
              <a:solidFill>
                <a:schemeClr val="accent1"/>
              </a:solidFill>
            </a:endParaRPr>
          </a:p>
        </p:txBody>
      </p:sp>
    </p:spTree>
    <p:extLst>
      <p:ext uri="{BB962C8B-B14F-4D97-AF65-F5344CB8AC3E}">
        <p14:creationId xmlns:p14="http://schemas.microsoft.com/office/powerpoint/2010/main" val="295837070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fill="hold" grpId="0" nodeType="clickEffect">
                                  <p:stCondLst>
                                    <p:cond delay="0"/>
                                  </p:stCondLst>
                                  <p:iterate>
                                    <p:tmAbs val="0"/>
                                  </p:iterate>
                                  <p:childTnLst>
                                    <p:set>
                                      <p:cBhvr>
                                        <p:cTn id="6" fill="hold"/>
                                        <p:tgtEl>
                                          <p:spTgt spid="13"/>
                                        </p:tgtEl>
                                        <p:attrNameLst>
                                          <p:attrName>style.visibility</p:attrName>
                                        </p:attrNameLst>
                                      </p:cBhvr>
                                      <p:to>
                                        <p:strVal val="visible"/>
                                      </p:to>
                                    </p:set>
                                    <p:animEffect transition="in" filter="fade">
                                      <p:cBhvr>
                                        <p:cTn id="7" dur="7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advAuto="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 xmlns:a16="http://schemas.microsoft.com/office/drawing/2014/main" id="{9A3C046A-B3F5-9A42-B408-759E55BE4BE7}"/>
              </a:ext>
            </a:extLst>
          </p:cNvPr>
          <p:cNvSpPr>
            <a:spLocks noGrp="1"/>
          </p:cNvSpPr>
          <p:nvPr>
            <p:ph type="body" sz="quarter" idx="15"/>
          </p:nvPr>
        </p:nvSpPr>
        <p:spPr/>
        <p:txBody>
          <a:bodyPr/>
          <a:lstStyle/>
          <a:p>
            <a:endParaRPr lang="fr-FR" dirty="0"/>
          </a:p>
        </p:txBody>
      </p:sp>
      <p:sp>
        <p:nvSpPr>
          <p:cNvPr id="5" name="Espace réservé du texte 4">
            <a:extLst>
              <a:ext uri="{FF2B5EF4-FFF2-40B4-BE49-F238E27FC236}">
                <a16:creationId xmlns="" xmlns:a16="http://schemas.microsoft.com/office/drawing/2014/main" id="{81AA34F7-61BD-DE46-A618-3EEE7C67794C}"/>
              </a:ext>
            </a:extLst>
          </p:cNvPr>
          <p:cNvSpPr>
            <a:spLocks noGrp="1"/>
          </p:cNvSpPr>
          <p:nvPr>
            <p:ph type="body" sz="quarter" idx="16"/>
          </p:nvPr>
        </p:nvSpPr>
        <p:spPr/>
        <p:txBody>
          <a:bodyPr/>
          <a:lstStyle/>
          <a:p>
            <a:endParaRPr lang="fr-FR" dirty="0"/>
          </a:p>
        </p:txBody>
      </p:sp>
      <p:sp>
        <p:nvSpPr>
          <p:cNvPr id="885"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47</a:t>
            </a:fld>
            <a:endParaRPr dirty="0"/>
          </a:p>
        </p:txBody>
      </p:sp>
      <p:sp>
        <p:nvSpPr>
          <p:cNvPr id="19" name="Espace réservé du texte 2">
            <a:extLst>
              <a:ext uri="{FF2B5EF4-FFF2-40B4-BE49-F238E27FC236}">
                <a16:creationId xmlns="" xmlns:a16="http://schemas.microsoft.com/office/drawing/2014/main" id="{AB3789C9-0B28-4640-961A-BE451E50B0EF}"/>
              </a:ext>
            </a:extLst>
          </p:cNvPr>
          <p:cNvSpPr>
            <a:spLocks noGrp="1"/>
          </p:cNvSpPr>
          <p:nvPr>
            <p:ph type="body" sz="quarter" idx="13"/>
          </p:nvPr>
        </p:nvSpPr>
        <p:spPr>
          <a:xfrm>
            <a:off x="670560" y="1515818"/>
            <a:ext cx="18296660" cy="1295869"/>
          </a:xfrm>
        </p:spPr>
        <p:txBody>
          <a:bodyPr/>
          <a:lstStyle/>
          <a:p>
            <a:endParaRPr lang="fr-FR" dirty="0"/>
          </a:p>
        </p:txBody>
      </p:sp>
      <p:sp>
        <p:nvSpPr>
          <p:cNvPr id="20" name="Titre 1">
            <a:extLst>
              <a:ext uri="{FF2B5EF4-FFF2-40B4-BE49-F238E27FC236}">
                <a16:creationId xmlns="" xmlns:a16="http://schemas.microsoft.com/office/drawing/2014/main" id="{C3D392D1-BDA7-FA46-919D-428FD8FCC2D7}"/>
              </a:ext>
            </a:extLst>
          </p:cNvPr>
          <p:cNvSpPr>
            <a:spLocks noGrp="1"/>
          </p:cNvSpPr>
          <p:nvPr>
            <p:ph type="title"/>
          </p:nvPr>
        </p:nvSpPr>
        <p:spPr>
          <a:xfrm>
            <a:off x="897443" y="1748253"/>
            <a:ext cx="16831390" cy="935665"/>
          </a:xfrm>
        </p:spPr>
        <p:txBody>
          <a:bodyPr/>
          <a:lstStyle/>
          <a:p>
            <a:pPr lvl="0"/>
            <a:r>
              <a:rPr lang="fr-FR" dirty="0">
                <a:solidFill>
                  <a:schemeClr val="bg1"/>
                </a:solidFill>
              </a:rPr>
              <a:t>Par quels prismes se définit l’identité </a:t>
            </a:r>
            <a:r>
              <a:rPr lang="fr-FR" dirty="0" smtClean="0">
                <a:solidFill>
                  <a:schemeClr val="bg1"/>
                </a:solidFill>
              </a:rPr>
              <a:t>chez les Français</a:t>
            </a:r>
            <a:endParaRPr lang="fr-FR" dirty="0">
              <a:solidFill>
                <a:schemeClr val="bg1"/>
              </a:solidFill>
            </a:endParaRPr>
          </a:p>
        </p:txBody>
      </p:sp>
      <p:sp>
        <p:nvSpPr>
          <p:cNvPr id="21" name="SuBTITLE GOES HERE">
            <a:extLst>
              <a:ext uri="{FF2B5EF4-FFF2-40B4-BE49-F238E27FC236}">
                <a16:creationId xmlns="" xmlns:a16="http://schemas.microsoft.com/office/drawing/2014/main" id="{35871DBC-935A-2347-A21E-2565A12C9458}"/>
              </a:ext>
            </a:extLst>
          </p:cNvPr>
          <p:cNvSpPr txBox="1">
            <a:spLocks noGrp="1"/>
          </p:cNvSpPr>
          <p:nvPr>
            <p:ph type="body" sz="quarter" idx="14"/>
          </p:nvPr>
        </p:nvSpPr>
        <p:spPr>
          <a:xfrm>
            <a:off x="4836344" y="747149"/>
            <a:ext cx="14711312" cy="371281"/>
          </a:xfrm>
          <a:prstGeom prst="rect">
            <a:avLst/>
          </a:prstGeom>
        </p:spPr>
        <p:txBody>
          <a:bodyPr/>
          <a:lstStyle/>
          <a:p>
            <a:r>
              <a:rPr lang="fr-FR" sz="2400" dirty="0" smtClean="0"/>
              <a:t>Analyse détaillée</a:t>
            </a:r>
            <a:endParaRPr lang="fr-FR" sz="2400" dirty="0"/>
          </a:p>
        </p:txBody>
      </p:sp>
      <p:sp>
        <p:nvSpPr>
          <p:cNvPr id="9" name="ZoneTexte 8">
            <a:extLst>
              <a:ext uri="{FF2B5EF4-FFF2-40B4-BE49-F238E27FC236}">
                <a16:creationId xmlns="" xmlns:a16="http://schemas.microsoft.com/office/drawing/2014/main" id="{C9FA69AC-CE85-7143-AB32-6EDEC5829621}"/>
              </a:ext>
            </a:extLst>
          </p:cNvPr>
          <p:cNvSpPr txBox="1"/>
          <p:nvPr/>
        </p:nvSpPr>
        <p:spPr>
          <a:xfrm>
            <a:off x="897443" y="12362917"/>
            <a:ext cx="7218945" cy="7598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algn="l"/>
            <a:r>
              <a:rPr lang="fr-FR" sz="2000" dirty="0">
                <a:latin typeface="Avenir Next Ultra Light" panose="020B0203020202020204" pitchFamily="34" charset="77"/>
              </a:rPr>
              <a:t>Christophe Gervasi –  Rapport qualitatif  - Construire un Nous européen – Juillet 2021</a:t>
            </a:r>
          </a:p>
        </p:txBody>
      </p:sp>
      <p:pic>
        <p:nvPicPr>
          <p:cNvPr id="12" name="Image 11"/>
          <p:cNvPicPr>
            <a:picLocks noChangeAspect="1"/>
          </p:cNvPicPr>
          <p:nvPr/>
        </p:nvPicPr>
        <p:blipFill rotWithShape="1">
          <a:blip r:embed="rId2"/>
          <a:srcRect t="18883" b="18467"/>
          <a:stretch/>
        </p:blipFill>
        <p:spPr>
          <a:xfrm>
            <a:off x="19551526" y="500510"/>
            <a:ext cx="2143125" cy="1472669"/>
          </a:xfrm>
          <a:prstGeom prst="rect">
            <a:avLst/>
          </a:prstGeom>
        </p:spPr>
      </p:pic>
      <p:sp>
        <p:nvSpPr>
          <p:cNvPr id="13" name="7 CuadroTexto"/>
          <p:cNvSpPr txBox="1"/>
          <p:nvPr/>
        </p:nvSpPr>
        <p:spPr>
          <a:xfrm>
            <a:off x="1737360" y="3914048"/>
            <a:ext cx="20726400" cy="81560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lvl="0"/>
            <a:r>
              <a:rPr lang="fr-FR" sz="3600" b="1" dirty="0">
                <a:solidFill>
                  <a:schemeClr val="accent1"/>
                </a:solidFill>
                <a:latin typeface="Calibri" panose="020F0502020204030204" pitchFamily="34" charset="0"/>
                <a:cs typeface="Calibri" panose="020F0502020204030204" pitchFamily="34" charset="0"/>
              </a:rPr>
              <a:t>La France comme </a:t>
            </a:r>
            <a:r>
              <a:rPr lang="fr-FR" sz="3600" b="1" dirty="0" smtClean="0">
                <a:solidFill>
                  <a:schemeClr val="accent1"/>
                </a:solidFill>
                <a:latin typeface="Calibri" panose="020F0502020204030204" pitchFamily="34" charset="0"/>
                <a:cs typeface="Calibri" panose="020F0502020204030204" pitchFamily="34" charset="0"/>
              </a:rPr>
              <a:t>Nation</a:t>
            </a:r>
            <a:endParaRPr lang="fr-FR" sz="3600" b="1" dirty="0">
              <a:solidFill>
                <a:schemeClr val="accent1"/>
              </a:solidFill>
              <a:latin typeface="Calibri" panose="020F0502020204030204" pitchFamily="34" charset="0"/>
              <a:cs typeface="Calibri" panose="020F0502020204030204" pitchFamily="34" charset="0"/>
            </a:endParaRPr>
          </a:p>
          <a:p>
            <a:pPr lvl="0"/>
            <a:r>
              <a:rPr lang="fr-FR" sz="3200" dirty="0">
                <a:latin typeface="Calibri" panose="020F0502020204030204" pitchFamily="34" charset="0"/>
                <a:cs typeface="Calibri" panose="020F0502020204030204" pitchFamily="34" charset="0"/>
              </a:rPr>
              <a:t>Z</a:t>
            </a:r>
            <a:r>
              <a:rPr lang="fr-FR" sz="3200" dirty="0" smtClean="0">
                <a:latin typeface="Calibri" panose="020F0502020204030204" pitchFamily="34" charset="0"/>
                <a:cs typeface="Calibri" panose="020F0502020204030204" pitchFamily="34" charset="0"/>
              </a:rPr>
              <a:t>one </a:t>
            </a:r>
            <a:r>
              <a:rPr lang="fr-FR" sz="3200" dirty="0">
                <a:latin typeface="Calibri" panose="020F0502020204030204" pitchFamily="34" charset="0"/>
                <a:cs typeface="Calibri" panose="020F0502020204030204" pitchFamily="34" charset="0"/>
              </a:rPr>
              <a:t>structurée depuis un millénaire, construite sur les institutions, l’Etat, les frontières. Des institutions qui se sont sophistiquées au fil des siècles jusqu’à devenir un modèle universel. </a:t>
            </a:r>
          </a:p>
          <a:p>
            <a:r>
              <a:rPr lang="fr-FR" sz="3200" dirty="0">
                <a:latin typeface="Calibri" panose="020F0502020204030204" pitchFamily="34" charset="0"/>
                <a:cs typeface="Calibri" panose="020F0502020204030204" pitchFamily="34" charset="0"/>
              </a:rPr>
              <a:t>Une réalité et des institutions de plus en plus </a:t>
            </a:r>
            <a:r>
              <a:rPr lang="fr-FR" sz="3200" dirty="0">
                <a:latin typeface="Calibri" panose="020F0502020204030204" pitchFamily="34" charset="0"/>
                <a:cs typeface="Calibri" panose="020F0502020204030204" pitchFamily="34" charset="0"/>
              </a:rPr>
              <a:t>archipélisé</a:t>
            </a:r>
            <a:r>
              <a:rPr lang="fr-FR" sz="3200" dirty="0">
                <a:latin typeface="Calibri" panose="020F0502020204030204" pitchFamily="34" charset="0"/>
                <a:cs typeface="Calibri" panose="020F0502020204030204" pitchFamily="34" charset="0"/>
              </a:rPr>
              <a:t>. Une remise en cause des structures dans des temps très courts. Affaiblissement en interne par la communautarisation de la Nation. Une Nation qui se vend « par appartement » et qui tend à liquider son unité et indivisibilité.  Elle est subit également par l’externe un affaiblissement de ses institutions sous le joug et les coups portés par l’Europe. Une Europe qui altère la souveraineté de la Nation</a:t>
            </a:r>
            <a:r>
              <a:rPr lang="fr-FR" sz="3200" dirty="0" smtClean="0">
                <a:latin typeface="Calibri" panose="020F0502020204030204" pitchFamily="34" charset="0"/>
                <a:cs typeface="Calibri" panose="020F0502020204030204" pitchFamily="34" charset="0"/>
              </a:rPr>
              <a:t>. Cette dernière est plus relative chez les participants de sensibilité de gauche.</a:t>
            </a:r>
            <a:endParaRPr lang="fr-FR" sz="3200" dirty="0">
              <a:latin typeface="Calibri" panose="020F0502020204030204" pitchFamily="34" charset="0"/>
              <a:cs typeface="Calibri" panose="020F0502020204030204" pitchFamily="34" charset="0"/>
            </a:endParaRPr>
          </a:p>
          <a:p>
            <a:r>
              <a:rPr lang="fr-FR" sz="3600" b="1" dirty="0">
                <a:solidFill>
                  <a:schemeClr val="accent1"/>
                </a:solidFill>
                <a:latin typeface="Calibri" panose="020F0502020204030204" pitchFamily="34" charset="0"/>
                <a:cs typeface="Calibri" panose="020F0502020204030204" pitchFamily="34" charset="0"/>
              </a:rPr>
              <a:t>La Nation subit une double érosion par un mouvement conjugué de l’interne et de l’externe.</a:t>
            </a:r>
          </a:p>
          <a:p>
            <a:endParaRPr lang="fr-FR" sz="3200" b="1" dirty="0">
              <a:solidFill>
                <a:schemeClr val="accent1"/>
              </a:solidFill>
              <a:latin typeface="Calibri" panose="020F0502020204030204" pitchFamily="34" charset="0"/>
              <a:cs typeface="Calibri" panose="020F0502020204030204" pitchFamily="34" charset="0"/>
            </a:endParaRPr>
          </a:p>
          <a:p>
            <a:r>
              <a:rPr lang="fr-FR" sz="3600" b="1" dirty="0">
                <a:solidFill>
                  <a:schemeClr val="accent1"/>
                </a:solidFill>
                <a:latin typeface="Calibri" panose="020F0502020204030204" pitchFamily="34" charset="0"/>
                <a:cs typeface="Calibri" panose="020F0502020204030204" pitchFamily="34" charset="0"/>
              </a:rPr>
              <a:t>La France comme </a:t>
            </a:r>
            <a:r>
              <a:rPr lang="fr-FR" sz="3600" b="1" dirty="0" smtClean="0">
                <a:solidFill>
                  <a:schemeClr val="accent1"/>
                </a:solidFill>
                <a:latin typeface="Calibri" panose="020F0502020204030204" pitchFamily="34" charset="0"/>
                <a:cs typeface="Calibri" panose="020F0502020204030204" pitchFamily="34" charset="0"/>
              </a:rPr>
              <a:t>Pays/Patrie</a:t>
            </a:r>
            <a:endParaRPr lang="fr-FR" sz="3600" b="1" dirty="0">
              <a:solidFill>
                <a:schemeClr val="accent1"/>
              </a:solidFill>
              <a:latin typeface="Calibri" panose="020F0502020204030204" pitchFamily="34" charset="0"/>
              <a:cs typeface="Calibri" panose="020F0502020204030204" pitchFamily="34" charset="0"/>
            </a:endParaRPr>
          </a:p>
          <a:p>
            <a:r>
              <a:rPr lang="fr-FR" sz="3200" dirty="0">
                <a:latin typeface="Calibri" panose="020F0502020204030204" pitchFamily="34" charset="0"/>
                <a:cs typeface="Calibri" panose="020F0502020204030204" pitchFamily="34" charset="0"/>
              </a:rPr>
              <a:t>U</a:t>
            </a:r>
            <a:r>
              <a:rPr lang="fr-FR" sz="3200" dirty="0" smtClean="0">
                <a:latin typeface="Calibri" panose="020F0502020204030204" pitchFamily="34" charset="0"/>
                <a:cs typeface="Calibri" panose="020F0502020204030204" pitchFamily="34" charset="0"/>
              </a:rPr>
              <a:t>nivers </a:t>
            </a:r>
            <a:r>
              <a:rPr lang="fr-FR" sz="3200" dirty="0">
                <a:latin typeface="Calibri" panose="020F0502020204030204" pitchFamily="34" charset="0"/>
                <a:cs typeface="Calibri" panose="020F0502020204030204" pitchFamily="34" charset="0"/>
              </a:rPr>
              <a:t>construit sur la culture, l’Histoire, le patrimoine. Le pays apparait comme l’élément le plus solide de l’ensemble. Il reste un socle fort malgré les coups portés dans les toutes dernières années par les propagateurs de la cancel culture et de la déconstruction</a:t>
            </a:r>
            <a:r>
              <a:rPr lang="fr-FR" sz="3200" dirty="0" smtClean="0">
                <a:latin typeface="Calibri" panose="020F0502020204030204" pitchFamily="34" charset="0"/>
                <a:cs typeface="Calibri" panose="020F0502020204030204" pitchFamily="34" charset="0"/>
              </a:rPr>
              <a:t>. Ce dernier aspect est principalement évoqué par les participants de sensibilité de droite.</a:t>
            </a:r>
            <a:endParaRPr lang="fr-FR" sz="3200" dirty="0">
              <a:latin typeface="Calibri" panose="020F0502020204030204" pitchFamily="34" charset="0"/>
              <a:cs typeface="Calibri" panose="020F0502020204030204" pitchFamily="34" charset="0"/>
            </a:endParaRPr>
          </a:p>
          <a:p>
            <a:endParaRPr lang="fr-FR" sz="3600" dirty="0">
              <a:solidFill>
                <a:schemeClr val="accent1"/>
              </a:solidFill>
              <a:latin typeface="Calibri" panose="020F0502020204030204" pitchFamily="34" charset="0"/>
              <a:cs typeface="Calibri" panose="020F0502020204030204" pitchFamily="34" charset="0"/>
            </a:endParaRPr>
          </a:p>
          <a:p>
            <a:pPr>
              <a:defRPr sz="1400">
                <a:solidFill>
                  <a:srgbClr val="808080"/>
                </a:solidFill>
                <a:latin typeface="Lato"/>
                <a:ea typeface="Lato"/>
                <a:cs typeface="Lato"/>
                <a:sym typeface="Lato"/>
              </a:defRPr>
            </a:pPr>
            <a:endParaRPr lang="fr-FR" sz="2800" dirty="0">
              <a:latin typeface="Calibri" panose="020F0502020204030204" pitchFamily="34" charset="0"/>
              <a:cs typeface="Calibri" panose="020F0502020204030204" pitchFamily="34" charset="0"/>
            </a:endParaRPr>
          </a:p>
        </p:txBody>
      </p:sp>
      <p:pic>
        <p:nvPicPr>
          <p:cNvPr id="14" name="Image 13"/>
          <p:cNvPicPr>
            <a:picLocks noChangeAspect="1"/>
          </p:cNvPicPr>
          <p:nvPr/>
        </p:nvPicPr>
        <p:blipFill>
          <a:blip r:embed="rId3"/>
          <a:stretch>
            <a:fillRect/>
          </a:stretch>
        </p:blipFill>
        <p:spPr>
          <a:xfrm>
            <a:off x="21694651" y="491989"/>
            <a:ext cx="2143125" cy="1481190"/>
          </a:xfrm>
          <a:prstGeom prst="rect">
            <a:avLst/>
          </a:prstGeom>
        </p:spPr>
      </p:pic>
      <p:sp>
        <p:nvSpPr>
          <p:cNvPr id="15" name="SuBTITLE GOES HERE">
            <a:extLst>
              <a:ext uri="{FF2B5EF4-FFF2-40B4-BE49-F238E27FC236}">
                <a16:creationId xmlns="" xmlns:a16="http://schemas.microsoft.com/office/drawing/2014/main" id="{35871DBC-935A-2347-A21E-2565A12C9458}"/>
              </a:ext>
            </a:extLst>
          </p:cNvPr>
          <p:cNvSpPr txBox="1">
            <a:spLocks noGrp="1"/>
          </p:cNvSpPr>
          <p:nvPr>
            <p:ph type="body" sz="quarter" idx="14"/>
          </p:nvPr>
        </p:nvSpPr>
        <p:spPr>
          <a:xfrm>
            <a:off x="16378357" y="2629501"/>
            <a:ext cx="7459419" cy="449172"/>
          </a:xfrm>
          <a:prstGeom prst="rect">
            <a:avLst/>
          </a:prstGeom>
        </p:spPr>
        <p:txBody>
          <a:bodyPr/>
          <a:lstStyle/>
          <a:p>
            <a:r>
              <a:rPr lang="fr-FR" sz="4000" dirty="0">
                <a:solidFill>
                  <a:schemeClr val="accent1"/>
                </a:solidFill>
              </a:rPr>
              <a:t>2</a:t>
            </a:r>
            <a:r>
              <a:rPr lang="fr-FR" sz="4000" dirty="0" smtClean="0">
                <a:solidFill>
                  <a:schemeClr val="accent1"/>
                </a:solidFill>
              </a:rPr>
              <a:t>/2</a:t>
            </a:r>
            <a:endParaRPr lang="fr-FR" sz="4000" dirty="0">
              <a:solidFill>
                <a:schemeClr val="accent1"/>
              </a:solidFill>
            </a:endParaRPr>
          </a:p>
        </p:txBody>
      </p:sp>
    </p:spTree>
    <p:extLst>
      <p:ext uri="{BB962C8B-B14F-4D97-AF65-F5344CB8AC3E}">
        <p14:creationId xmlns:p14="http://schemas.microsoft.com/office/powerpoint/2010/main" val="39771270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fill="hold" grpId="0" nodeType="clickEffect">
                                  <p:stCondLst>
                                    <p:cond delay="0"/>
                                  </p:stCondLst>
                                  <p:iterate>
                                    <p:tmAbs val="0"/>
                                  </p:iterate>
                                  <p:childTnLst>
                                    <p:set>
                                      <p:cBhvr>
                                        <p:cTn id="6" fill="hold"/>
                                        <p:tgtEl>
                                          <p:spTgt spid="13"/>
                                        </p:tgtEl>
                                        <p:attrNameLst>
                                          <p:attrName>style.visibility</p:attrName>
                                        </p:attrNameLst>
                                      </p:cBhvr>
                                      <p:to>
                                        <p:strVal val="visible"/>
                                      </p:to>
                                    </p:set>
                                    <p:animEffect transition="in" filter="fade">
                                      <p:cBhvr>
                                        <p:cTn id="7" dur="7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advAuto="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 xmlns:a16="http://schemas.microsoft.com/office/drawing/2014/main" id="{9A3C046A-B3F5-9A42-B408-759E55BE4BE7}"/>
              </a:ext>
            </a:extLst>
          </p:cNvPr>
          <p:cNvSpPr>
            <a:spLocks noGrp="1"/>
          </p:cNvSpPr>
          <p:nvPr>
            <p:ph type="body" sz="quarter" idx="15"/>
          </p:nvPr>
        </p:nvSpPr>
        <p:spPr/>
        <p:txBody>
          <a:bodyPr/>
          <a:lstStyle/>
          <a:p>
            <a:endParaRPr lang="fr-FR" dirty="0"/>
          </a:p>
        </p:txBody>
      </p:sp>
      <p:sp>
        <p:nvSpPr>
          <p:cNvPr id="5" name="Espace réservé du texte 4">
            <a:extLst>
              <a:ext uri="{FF2B5EF4-FFF2-40B4-BE49-F238E27FC236}">
                <a16:creationId xmlns="" xmlns:a16="http://schemas.microsoft.com/office/drawing/2014/main" id="{81AA34F7-61BD-DE46-A618-3EEE7C67794C}"/>
              </a:ext>
            </a:extLst>
          </p:cNvPr>
          <p:cNvSpPr>
            <a:spLocks noGrp="1"/>
          </p:cNvSpPr>
          <p:nvPr>
            <p:ph type="body" sz="quarter" idx="16"/>
          </p:nvPr>
        </p:nvSpPr>
        <p:spPr/>
        <p:txBody>
          <a:bodyPr/>
          <a:lstStyle/>
          <a:p>
            <a:endParaRPr lang="fr-FR" dirty="0"/>
          </a:p>
        </p:txBody>
      </p:sp>
      <p:sp>
        <p:nvSpPr>
          <p:cNvPr id="885"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48</a:t>
            </a:fld>
            <a:endParaRPr dirty="0"/>
          </a:p>
        </p:txBody>
      </p:sp>
      <p:sp>
        <p:nvSpPr>
          <p:cNvPr id="19" name="Espace réservé du texte 2">
            <a:extLst>
              <a:ext uri="{FF2B5EF4-FFF2-40B4-BE49-F238E27FC236}">
                <a16:creationId xmlns="" xmlns:a16="http://schemas.microsoft.com/office/drawing/2014/main" id="{AB3789C9-0B28-4640-961A-BE451E50B0EF}"/>
              </a:ext>
            </a:extLst>
          </p:cNvPr>
          <p:cNvSpPr>
            <a:spLocks noGrp="1"/>
          </p:cNvSpPr>
          <p:nvPr>
            <p:ph type="body" sz="quarter" idx="13"/>
          </p:nvPr>
        </p:nvSpPr>
        <p:spPr>
          <a:xfrm>
            <a:off x="670560" y="1515818"/>
            <a:ext cx="18296660" cy="1295869"/>
          </a:xfrm>
        </p:spPr>
        <p:txBody>
          <a:bodyPr/>
          <a:lstStyle/>
          <a:p>
            <a:endParaRPr lang="fr-FR" dirty="0"/>
          </a:p>
        </p:txBody>
      </p:sp>
      <p:sp>
        <p:nvSpPr>
          <p:cNvPr id="20" name="Titre 1">
            <a:extLst>
              <a:ext uri="{FF2B5EF4-FFF2-40B4-BE49-F238E27FC236}">
                <a16:creationId xmlns="" xmlns:a16="http://schemas.microsoft.com/office/drawing/2014/main" id="{C3D392D1-BDA7-FA46-919D-428FD8FCC2D7}"/>
              </a:ext>
            </a:extLst>
          </p:cNvPr>
          <p:cNvSpPr>
            <a:spLocks noGrp="1"/>
          </p:cNvSpPr>
          <p:nvPr>
            <p:ph type="title"/>
          </p:nvPr>
        </p:nvSpPr>
        <p:spPr>
          <a:xfrm>
            <a:off x="897443" y="1748253"/>
            <a:ext cx="16831390" cy="935665"/>
          </a:xfrm>
        </p:spPr>
        <p:txBody>
          <a:bodyPr/>
          <a:lstStyle/>
          <a:p>
            <a:pPr lvl="0"/>
            <a:r>
              <a:rPr lang="fr-FR" dirty="0" smtClean="0">
                <a:solidFill>
                  <a:schemeClr val="bg1"/>
                </a:solidFill>
              </a:rPr>
              <a:t>La France dans l’europe</a:t>
            </a:r>
            <a:endParaRPr lang="fr-FR" dirty="0">
              <a:solidFill>
                <a:schemeClr val="bg1"/>
              </a:solidFill>
            </a:endParaRPr>
          </a:p>
        </p:txBody>
      </p:sp>
      <p:sp>
        <p:nvSpPr>
          <p:cNvPr id="21" name="SuBTITLE GOES HERE">
            <a:extLst>
              <a:ext uri="{FF2B5EF4-FFF2-40B4-BE49-F238E27FC236}">
                <a16:creationId xmlns="" xmlns:a16="http://schemas.microsoft.com/office/drawing/2014/main" id="{35871DBC-935A-2347-A21E-2565A12C9458}"/>
              </a:ext>
            </a:extLst>
          </p:cNvPr>
          <p:cNvSpPr txBox="1">
            <a:spLocks noGrp="1"/>
          </p:cNvSpPr>
          <p:nvPr>
            <p:ph type="body" sz="quarter" idx="14"/>
          </p:nvPr>
        </p:nvSpPr>
        <p:spPr>
          <a:xfrm>
            <a:off x="4836344" y="747149"/>
            <a:ext cx="14711312" cy="371281"/>
          </a:xfrm>
          <a:prstGeom prst="rect">
            <a:avLst/>
          </a:prstGeom>
        </p:spPr>
        <p:txBody>
          <a:bodyPr/>
          <a:lstStyle/>
          <a:p>
            <a:r>
              <a:rPr lang="fr-FR" sz="2400" dirty="0" smtClean="0"/>
              <a:t>Analyse détaillée</a:t>
            </a:r>
            <a:endParaRPr lang="fr-FR" sz="2400" dirty="0"/>
          </a:p>
        </p:txBody>
      </p:sp>
      <p:sp>
        <p:nvSpPr>
          <p:cNvPr id="9" name="ZoneTexte 8">
            <a:extLst>
              <a:ext uri="{FF2B5EF4-FFF2-40B4-BE49-F238E27FC236}">
                <a16:creationId xmlns="" xmlns:a16="http://schemas.microsoft.com/office/drawing/2014/main" id="{C9FA69AC-CE85-7143-AB32-6EDEC5829621}"/>
              </a:ext>
            </a:extLst>
          </p:cNvPr>
          <p:cNvSpPr txBox="1"/>
          <p:nvPr/>
        </p:nvSpPr>
        <p:spPr>
          <a:xfrm>
            <a:off x="897443" y="12362917"/>
            <a:ext cx="7218945" cy="7598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algn="l"/>
            <a:r>
              <a:rPr lang="fr-FR" sz="2000" dirty="0">
                <a:latin typeface="Avenir Next Ultra Light" panose="020B0203020202020204" pitchFamily="34" charset="77"/>
              </a:rPr>
              <a:t>Christophe Gervasi –  Rapport qualitatif  - Construire un Nous européen – Juillet 2021</a:t>
            </a:r>
          </a:p>
        </p:txBody>
      </p:sp>
      <p:pic>
        <p:nvPicPr>
          <p:cNvPr id="12" name="Image 11"/>
          <p:cNvPicPr>
            <a:picLocks noChangeAspect="1"/>
          </p:cNvPicPr>
          <p:nvPr/>
        </p:nvPicPr>
        <p:blipFill rotWithShape="1">
          <a:blip r:embed="rId2"/>
          <a:srcRect t="18883" b="18467"/>
          <a:stretch/>
        </p:blipFill>
        <p:spPr>
          <a:xfrm>
            <a:off x="19551526" y="500510"/>
            <a:ext cx="2143125" cy="1472669"/>
          </a:xfrm>
          <a:prstGeom prst="rect">
            <a:avLst/>
          </a:prstGeom>
        </p:spPr>
      </p:pic>
      <p:sp>
        <p:nvSpPr>
          <p:cNvPr id="13" name="7 CuadroTexto"/>
          <p:cNvSpPr txBox="1"/>
          <p:nvPr/>
        </p:nvSpPr>
        <p:spPr>
          <a:xfrm>
            <a:off x="1737360" y="3914048"/>
            <a:ext cx="20726400" cy="60631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lvl="0"/>
            <a:r>
              <a:rPr lang="fr-FR" sz="3600" b="1" dirty="0">
                <a:solidFill>
                  <a:schemeClr val="accent1"/>
                </a:solidFill>
                <a:latin typeface="Calibri" panose="020F0502020204030204" pitchFamily="34" charset="0"/>
                <a:cs typeface="Calibri" panose="020F0502020204030204" pitchFamily="34" charset="0"/>
              </a:rPr>
              <a:t>La Nation </a:t>
            </a:r>
            <a:r>
              <a:rPr lang="fr-FR" sz="3600" b="1" dirty="0" smtClean="0">
                <a:solidFill>
                  <a:schemeClr val="accent1"/>
                </a:solidFill>
                <a:latin typeface="Calibri" panose="020F0502020204030204" pitchFamily="34" charset="0"/>
                <a:cs typeface="Calibri" panose="020F0502020204030204" pitchFamily="34" charset="0"/>
              </a:rPr>
              <a:t>en partie déstructurée</a:t>
            </a:r>
          </a:p>
          <a:p>
            <a:pPr lvl="0"/>
            <a:r>
              <a:rPr lang="fr-FR" sz="3600" dirty="0">
                <a:latin typeface="Calibri" panose="020F0502020204030204" pitchFamily="34" charset="0"/>
                <a:cs typeface="Calibri" panose="020F0502020204030204" pitchFamily="34" charset="0"/>
              </a:rPr>
              <a:t>S</a:t>
            </a:r>
            <a:r>
              <a:rPr lang="fr-FR" sz="3600" dirty="0" smtClean="0">
                <a:latin typeface="Calibri" panose="020F0502020204030204" pitchFamily="34" charset="0"/>
                <a:cs typeface="Calibri" panose="020F0502020204030204" pitchFamily="34" charset="0"/>
              </a:rPr>
              <a:t>ans </a:t>
            </a:r>
            <a:r>
              <a:rPr lang="fr-FR" sz="3600" dirty="0">
                <a:latin typeface="Calibri" panose="020F0502020204030204" pitchFamily="34" charset="0"/>
                <a:cs typeface="Calibri" panose="020F0502020204030204" pitchFamily="34" charset="0"/>
              </a:rPr>
              <a:t>frontières, son administration et son Etat affaiblis, les cadres régaliens de son autorité, armée, police, justice, diminués. </a:t>
            </a:r>
          </a:p>
          <a:p>
            <a:r>
              <a:rPr lang="fr-FR" sz="3600" dirty="0">
                <a:latin typeface="Calibri" panose="020F0502020204030204" pitchFamily="34" charset="0"/>
                <a:cs typeface="Calibri" panose="020F0502020204030204" pitchFamily="34" charset="0"/>
              </a:rPr>
              <a:t> </a:t>
            </a:r>
          </a:p>
          <a:p>
            <a:pPr lvl="0"/>
            <a:r>
              <a:rPr lang="fr-FR" sz="3600" b="1" dirty="0">
                <a:solidFill>
                  <a:schemeClr val="accent1"/>
                </a:solidFill>
                <a:latin typeface="Calibri" panose="020F0502020204030204" pitchFamily="34" charset="0"/>
                <a:cs typeface="Calibri" panose="020F0502020204030204" pitchFamily="34" charset="0"/>
              </a:rPr>
              <a:t>Le </a:t>
            </a:r>
            <a:r>
              <a:rPr lang="fr-FR" sz="3600" b="1" dirty="0" smtClean="0">
                <a:solidFill>
                  <a:schemeClr val="accent1"/>
                </a:solidFill>
                <a:latin typeface="Calibri" panose="020F0502020204030204" pitchFamily="34" charset="0"/>
                <a:cs typeface="Calibri" panose="020F0502020204030204" pitchFamily="34" charset="0"/>
              </a:rPr>
              <a:t>Pays</a:t>
            </a:r>
          </a:p>
          <a:p>
            <a:pPr lvl="0"/>
            <a:r>
              <a:rPr lang="fr-FR" sz="3600" dirty="0" smtClean="0">
                <a:latin typeface="Calibri" panose="020F0502020204030204" pitchFamily="34" charset="0"/>
                <a:cs typeface="Calibri" panose="020F0502020204030204" pitchFamily="34" charset="0"/>
              </a:rPr>
              <a:t>Malgré </a:t>
            </a:r>
            <a:r>
              <a:rPr lang="fr-FR" sz="3600" dirty="0">
                <a:latin typeface="Calibri" panose="020F0502020204030204" pitchFamily="34" charset="0"/>
                <a:cs typeface="Calibri" panose="020F0502020204030204" pitchFamily="34" charset="0"/>
              </a:rPr>
              <a:t>ses forces – innovation/recherche, protection sociale, patrimoine, histoire et culture – </a:t>
            </a:r>
            <a:r>
              <a:rPr lang="fr-FR" sz="3600" b="1" dirty="0">
                <a:latin typeface="Calibri" panose="020F0502020204030204" pitchFamily="34" charset="0"/>
                <a:cs typeface="Calibri" panose="020F0502020204030204" pitchFamily="34" charset="0"/>
              </a:rPr>
              <a:t>se déclare </a:t>
            </a:r>
            <a:r>
              <a:rPr lang="fr-FR" sz="3600" b="1" dirty="0" smtClean="0">
                <a:latin typeface="Calibri" panose="020F0502020204030204" pitchFamily="34" charset="0"/>
                <a:cs typeface="Calibri" panose="020F0502020204030204" pitchFamily="34" charset="0"/>
              </a:rPr>
              <a:t>globalement en </a:t>
            </a:r>
            <a:r>
              <a:rPr lang="fr-FR" sz="3600" b="1" dirty="0">
                <a:latin typeface="Calibri" panose="020F0502020204030204" pitchFamily="34" charset="0"/>
                <a:cs typeface="Calibri" panose="020F0502020204030204" pitchFamily="34" charset="0"/>
              </a:rPr>
              <a:t>perte </a:t>
            </a:r>
            <a:r>
              <a:rPr lang="fr-FR" sz="3600" b="1" dirty="0" smtClean="0">
                <a:latin typeface="Calibri" panose="020F0502020204030204" pitchFamily="34" charset="0"/>
                <a:cs typeface="Calibri" panose="020F0502020204030204" pitchFamily="34" charset="0"/>
              </a:rPr>
              <a:t>d’identité indépendamment de la proximité partisane</a:t>
            </a:r>
            <a:r>
              <a:rPr lang="fr-FR" sz="3600" dirty="0" smtClean="0">
                <a:latin typeface="Calibri" panose="020F0502020204030204" pitchFamily="34" charset="0"/>
                <a:cs typeface="Calibri" panose="020F0502020204030204" pitchFamily="34" charset="0"/>
              </a:rPr>
              <a:t>, </a:t>
            </a:r>
            <a:r>
              <a:rPr lang="fr-FR" sz="3600" dirty="0">
                <a:latin typeface="Calibri" panose="020F0502020204030204" pitchFamily="34" charset="0"/>
                <a:cs typeface="Calibri" panose="020F0502020204030204" pitchFamily="34" charset="0"/>
              </a:rPr>
              <a:t>un pays où l’on se reconnait moins qu’avant. L’Immigration est le sujet qui englobe de nombreux autres sujets ; absence de contrôle, impacts sur le chômage, la délinquance et la sécurité, communautarisation culturelle, retour en force du sujet religieux.</a:t>
            </a:r>
          </a:p>
          <a:p>
            <a:pPr>
              <a:defRPr sz="1400">
                <a:solidFill>
                  <a:srgbClr val="808080"/>
                </a:solidFill>
                <a:latin typeface="Lato"/>
                <a:ea typeface="Lato"/>
                <a:cs typeface="Lato"/>
                <a:sym typeface="Lato"/>
              </a:defRPr>
            </a:pPr>
            <a:endParaRPr lang="fr-FR" sz="2800" dirty="0">
              <a:latin typeface="Calibri" panose="020F0502020204030204" pitchFamily="34" charset="0"/>
              <a:cs typeface="Calibri" panose="020F0502020204030204" pitchFamily="34" charset="0"/>
            </a:endParaRPr>
          </a:p>
        </p:txBody>
      </p:sp>
      <p:pic>
        <p:nvPicPr>
          <p:cNvPr id="14" name="Image 13"/>
          <p:cNvPicPr>
            <a:picLocks noChangeAspect="1"/>
          </p:cNvPicPr>
          <p:nvPr/>
        </p:nvPicPr>
        <p:blipFill>
          <a:blip r:embed="rId3"/>
          <a:stretch>
            <a:fillRect/>
          </a:stretch>
        </p:blipFill>
        <p:spPr>
          <a:xfrm>
            <a:off x="21694651" y="491989"/>
            <a:ext cx="2143125" cy="1481190"/>
          </a:xfrm>
          <a:prstGeom prst="rect">
            <a:avLst/>
          </a:prstGeom>
        </p:spPr>
      </p:pic>
    </p:spTree>
    <p:extLst>
      <p:ext uri="{BB962C8B-B14F-4D97-AF65-F5344CB8AC3E}">
        <p14:creationId xmlns:p14="http://schemas.microsoft.com/office/powerpoint/2010/main" val="58717808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fill="hold" grpId="0" nodeType="clickEffect">
                                  <p:stCondLst>
                                    <p:cond delay="0"/>
                                  </p:stCondLst>
                                  <p:iterate>
                                    <p:tmAbs val="0"/>
                                  </p:iterate>
                                  <p:childTnLst>
                                    <p:set>
                                      <p:cBhvr>
                                        <p:cTn id="6" fill="hold"/>
                                        <p:tgtEl>
                                          <p:spTgt spid="13"/>
                                        </p:tgtEl>
                                        <p:attrNameLst>
                                          <p:attrName>style.visibility</p:attrName>
                                        </p:attrNameLst>
                                      </p:cBhvr>
                                      <p:to>
                                        <p:strVal val="visible"/>
                                      </p:to>
                                    </p:set>
                                    <p:animEffect transition="in" filter="fade">
                                      <p:cBhvr>
                                        <p:cTn id="7" dur="7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advAuto="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 xmlns:a16="http://schemas.microsoft.com/office/drawing/2014/main" id="{9A3C046A-B3F5-9A42-B408-759E55BE4BE7}"/>
              </a:ext>
            </a:extLst>
          </p:cNvPr>
          <p:cNvSpPr>
            <a:spLocks noGrp="1"/>
          </p:cNvSpPr>
          <p:nvPr>
            <p:ph type="body" sz="quarter" idx="15"/>
          </p:nvPr>
        </p:nvSpPr>
        <p:spPr/>
        <p:txBody>
          <a:bodyPr/>
          <a:lstStyle/>
          <a:p>
            <a:endParaRPr lang="fr-FR" dirty="0"/>
          </a:p>
        </p:txBody>
      </p:sp>
      <p:sp>
        <p:nvSpPr>
          <p:cNvPr id="5" name="Espace réservé du texte 4">
            <a:extLst>
              <a:ext uri="{FF2B5EF4-FFF2-40B4-BE49-F238E27FC236}">
                <a16:creationId xmlns="" xmlns:a16="http://schemas.microsoft.com/office/drawing/2014/main" id="{81AA34F7-61BD-DE46-A618-3EEE7C67794C}"/>
              </a:ext>
            </a:extLst>
          </p:cNvPr>
          <p:cNvSpPr>
            <a:spLocks noGrp="1"/>
          </p:cNvSpPr>
          <p:nvPr>
            <p:ph type="body" sz="quarter" idx="16"/>
          </p:nvPr>
        </p:nvSpPr>
        <p:spPr/>
        <p:txBody>
          <a:bodyPr/>
          <a:lstStyle/>
          <a:p>
            <a:endParaRPr lang="fr-FR" dirty="0"/>
          </a:p>
        </p:txBody>
      </p:sp>
      <p:sp>
        <p:nvSpPr>
          <p:cNvPr id="885"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49</a:t>
            </a:fld>
            <a:endParaRPr dirty="0"/>
          </a:p>
        </p:txBody>
      </p:sp>
      <p:sp>
        <p:nvSpPr>
          <p:cNvPr id="19" name="Espace réservé du texte 2">
            <a:extLst>
              <a:ext uri="{FF2B5EF4-FFF2-40B4-BE49-F238E27FC236}">
                <a16:creationId xmlns="" xmlns:a16="http://schemas.microsoft.com/office/drawing/2014/main" id="{AB3789C9-0B28-4640-961A-BE451E50B0EF}"/>
              </a:ext>
            </a:extLst>
          </p:cNvPr>
          <p:cNvSpPr>
            <a:spLocks noGrp="1"/>
          </p:cNvSpPr>
          <p:nvPr>
            <p:ph type="body" sz="quarter" idx="13"/>
          </p:nvPr>
        </p:nvSpPr>
        <p:spPr>
          <a:xfrm>
            <a:off x="670560" y="1515818"/>
            <a:ext cx="18296660" cy="1295869"/>
          </a:xfrm>
        </p:spPr>
        <p:txBody>
          <a:bodyPr/>
          <a:lstStyle/>
          <a:p>
            <a:endParaRPr lang="fr-FR" dirty="0"/>
          </a:p>
        </p:txBody>
      </p:sp>
      <p:sp>
        <p:nvSpPr>
          <p:cNvPr id="20" name="Titre 1">
            <a:extLst>
              <a:ext uri="{FF2B5EF4-FFF2-40B4-BE49-F238E27FC236}">
                <a16:creationId xmlns="" xmlns:a16="http://schemas.microsoft.com/office/drawing/2014/main" id="{C3D392D1-BDA7-FA46-919D-428FD8FCC2D7}"/>
              </a:ext>
            </a:extLst>
          </p:cNvPr>
          <p:cNvSpPr>
            <a:spLocks noGrp="1"/>
          </p:cNvSpPr>
          <p:nvPr>
            <p:ph type="title"/>
          </p:nvPr>
        </p:nvSpPr>
        <p:spPr>
          <a:xfrm>
            <a:off x="897443" y="1748253"/>
            <a:ext cx="16831390" cy="935665"/>
          </a:xfrm>
        </p:spPr>
        <p:txBody>
          <a:bodyPr/>
          <a:lstStyle/>
          <a:p>
            <a:pPr lvl="0"/>
            <a:r>
              <a:rPr lang="fr-FR" dirty="0" smtClean="0">
                <a:solidFill>
                  <a:schemeClr val="bg1"/>
                </a:solidFill>
              </a:rPr>
              <a:t>Quelle vision de l’europe?</a:t>
            </a:r>
            <a:endParaRPr lang="fr-FR" dirty="0">
              <a:solidFill>
                <a:schemeClr val="bg1"/>
              </a:solidFill>
            </a:endParaRPr>
          </a:p>
        </p:txBody>
      </p:sp>
      <p:sp>
        <p:nvSpPr>
          <p:cNvPr id="21" name="SuBTITLE GOES HERE">
            <a:extLst>
              <a:ext uri="{FF2B5EF4-FFF2-40B4-BE49-F238E27FC236}">
                <a16:creationId xmlns="" xmlns:a16="http://schemas.microsoft.com/office/drawing/2014/main" id="{35871DBC-935A-2347-A21E-2565A12C9458}"/>
              </a:ext>
            </a:extLst>
          </p:cNvPr>
          <p:cNvSpPr txBox="1">
            <a:spLocks noGrp="1"/>
          </p:cNvSpPr>
          <p:nvPr>
            <p:ph type="body" sz="quarter" idx="14"/>
          </p:nvPr>
        </p:nvSpPr>
        <p:spPr>
          <a:xfrm>
            <a:off x="4836344" y="747149"/>
            <a:ext cx="14711312" cy="371281"/>
          </a:xfrm>
          <a:prstGeom prst="rect">
            <a:avLst/>
          </a:prstGeom>
        </p:spPr>
        <p:txBody>
          <a:bodyPr/>
          <a:lstStyle/>
          <a:p>
            <a:r>
              <a:rPr lang="fr-FR" sz="2400" dirty="0" smtClean="0"/>
              <a:t>Analyse détaillée</a:t>
            </a:r>
            <a:endParaRPr lang="fr-FR" sz="2400" dirty="0"/>
          </a:p>
        </p:txBody>
      </p:sp>
      <p:sp>
        <p:nvSpPr>
          <p:cNvPr id="9" name="ZoneTexte 8">
            <a:extLst>
              <a:ext uri="{FF2B5EF4-FFF2-40B4-BE49-F238E27FC236}">
                <a16:creationId xmlns="" xmlns:a16="http://schemas.microsoft.com/office/drawing/2014/main" id="{C9FA69AC-CE85-7143-AB32-6EDEC5829621}"/>
              </a:ext>
            </a:extLst>
          </p:cNvPr>
          <p:cNvSpPr txBox="1"/>
          <p:nvPr/>
        </p:nvSpPr>
        <p:spPr>
          <a:xfrm>
            <a:off x="897443" y="12362917"/>
            <a:ext cx="7218945" cy="7598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algn="l"/>
            <a:r>
              <a:rPr lang="fr-FR" sz="2000" dirty="0">
                <a:latin typeface="Avenir Next Ultra Light" panose="020B0203020202020204" pitchFamily="34" charset="77"/>
              </a:rPr>
              <a:t>Christophe Gervasi –  Rapport qualitatif  - Construire un Nous européen – Juillet 2021</a:t>
            </a:r>
          </a:p>
        </p:txBody>
      </p:sp>
      <p:pic>
        <p:nvPicPr>
          <p:cNvPr id="12" name="Image 11"/>
          <p:cNvPicPr>
            <a:picLocks noChangeAspect="1"/>
          </p:cNvPicPr>
          <p:nvPr/>
        </p:nvPicPr>
        <p:blipFill rotWithShape="1">
          <a:blip r:embed="rId2"/>
          <a:srcRect t="18883" b="18467"/>
          <a:stretch/>
        </p:blipFill>
        <p:spPr>
          <a:xfrm>
            <a:off x="19551526" y="500510"/>
            <a:ext cx="2143125" cy="1472669"/>
          </a:xfrm>
          <a:prstGeom prst="rect">
            <a:avLst/>
          </a:prstGeom>
        </p:spPr>
      </p:pic>
      <p:sp>
        <p:nvSpPr>
          <p:cNvPr id="13" name="7 CuadroTexto"/>
          <p:cNvSpPr txBox="1"/>
          <p:nvPr/>
        </p:nvSpPr>
        <p:spPr>
          <a:xfrm>
            <a:off x="1737360" y="3914048"/>
            <a:ext cx="20726400" cy="704808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lvl="0"/>
            <a:r>
              <a:rPr lang="fr-FR" sz="3600" b="1" dirty="0" smtClean="0">
                <a:solidFill>
                  <a:schemeClr val="accent1"/>
                </a:solidFill>
                <a:latin typeface="Calibri" panose="020F0502020204030204" pitchFamily="34" charset="0"/>
                <a:cs typeface="Calibri" panose="020F0502020204030204" pitchFamily="34" charset="0"/>
              </a:rPr>
              <a:t>Des thématiques largement partagées</a:t>
            </a:r>
          </a:p>
          <a:p>
            <a:pPr lvl="0"/>
            <a:r>
              <a:rPr lang="fr-FR" sz="2800" dirty="0" smtClean="0">
                <a:latin typeface="Calibri" panose="020F0502020204030204" pitchFamily="34" charset="0"/>
                <a:cs typeface="Calibri" panose="020F0502020204030204" pitchFamily="34" charset="0"/>
              </a:rPr>
              <a:t>Manque </a:t>
            </a:r>
            <a:r>
              <a:rPr lang="fr-FR" sz="2800" dirty="0">
                <a:latin typeface="Calibri" panose="020F0502020204030204" pitchFamily="34" charset="0"/>
                <a:cs typeface="Calibri" panose="020F0502020204030204" pitchFamily="34" charset="0"/>
              </a:rPr>
              <a:t>de cohésion et d’unité, l’absence d’autorité collective, l’absence de protection - contre la concurrence, le terrorisme, l’immigration, etc. … déterminent les faiblesses de l’UE, ses échecs, son manque d’efficacité </a:t>
            </a:r>
            <a:r>
              <a:rPr lang="fr-FR" sz="2800" dirty="0">
                <a:latin typeface="Calibri" panose="020F0502020204030204" pitchFamily="34" charset="0"/>
                <a:cs typeface="Calibri" panose="020F0502020204030204" pitchFamily="34" charset="0"/>
              </a:rPr>
              <a:t> </a:t>
            </a:r>
            <a:endParaRPr lang="fr-FR" sz="2800" dirty="0" smtClean="0">
              <a:latin typeface="Calibri" panose="020F0502020204030204" pitchFamily="34" charset="0"/>
              <a:cs typeface="Calibri" panose="020F0502020204030204" pitchFamily="34" charset="0"/>
            </a:endParaRPr>
          </a:p>
          <a:p>
            <a:pPr lvl="0"/>
            <a:endParaRPr lang="fr-FR" sz="2800" dirty="0" smtClean="0">
              <a:latin typeface="Calibri" panose="020F0502020204030204" pitchFamily="34" charset="0"/>
              <a:cs typeface="Calibri" panose="020F0502020204030204" pitchFamily="34" charset="0"/>
            </a:endParaRPr>
          </a:p>
          <a:p>
            <a:pPr lvl="0"/>
            <a:r>
              <a:rPr lang="fr-FR" sz="3600" b="1" dirty="0" smtClean="0">
                <a:solidFill>
                  <a:schemeClr val="accent1"/>
                </a:solidFill>
                <a:latin typeface="Calibri" panose="020F0502020204030204" pitchFamily="34" charset="0"/>
                <a:cs typeface="Calibri" panose="020F0502020204030204" pitchFamily="34" charset="0"/>
              </a:rPr>
              <a:t>Une Europe qui altère la souveraineté</a:t>
            </a:r>
            <a:endParaRPr lang="fr-FR" sz="3600" b="1" dirty="0">
              <a:solidFill>
                <a:schemeClr val="accent1"/>
              </a:solidFill>
              <a:latin typeface="Calibri" panose="020F0502020204030204" pitchFamily="34" charset="0"/>
              <a:cs typeface="Calibri" panose="020F0502020204030204" pitchFamily="34" charset="0"/>
            </a:endParaRPr>
          </a:p>
          <a:p>
            <a:pPr lvl="0"/>
            <a:r>
              <a:rPr lang="fr-FR" sz="2800" dirty="0">
                <a:latin typeface="Calibri" panose="020F0502020204030204" pitchFamily="34" charset="0"/>
                <a:cs typeface="Calibri" panose="020F0502020204030204" pitchFamily="34" charset="0"/>
              </a:rPr>
              <a:t>Ces faiblesses </a:t>
            </a:r>
            <a:r>
              <a:rPr lang="fr-FR" sz="2800" dirty="0" smtClean="0">
                <a:latin typeface="Calibri" panose="020F0502020204030204" pitchFamily="34" charset="0"/>
                <a:cs typeface="Calibri" panose="020F0502020204030204" pitchFamily="34" charset="0"/>
              </a:rPr>
              <a:t> n’empêchent </a:t>
            </a:r>
            <a:r>
              <a:rPr lang="fr-FR" sz="2800" dirty="0">
                <a:latin typeface="Calibri" panose="020F0502020204030204" pitchFamily="34" charset="0"/>
                <a:cs typeface="Calibri" panose="020F0502020204030204" pitchFamily="34" charset="0"/>
              </a:rPr>
              <a:t>pas l’Europe d’être néfaste pour l’identité et la souveraineté des pays, et particulièrement la France. Elle réduit l’indépendance d’action, impose des normes qui se surajoutent à la bureaucratie nationale, affaiblit la maîtrise du destin national </a:t>
            </a:r>
            <a:r>
              <a:rPr lang="fr-FR" sz="2800" dirty="0" smtClean="0">
                <a:latin typeface="Calibri" panose="020F0502020204030204" pitchFamily="34" charset="0"/>
                <a:cs typeface="Calibri" panose="020F0502020204030204" pitchFamily="34" charset="0"/>
              </a:rPr>
              <a:t>.</a:t>
            </a:r>
          </a:p>
          <a:p>
            <a:pPr lvl="0"/>
            <a:endParaRPr lang="fr-FR" sz="2800" dirty="0" smtClean="0">
              <a:latin typeface="Calibri" panose="020F0502020204030204" pitchFamily="34" charset="0"/>
              <a:cs typeface="Calibri" panose="020F0502020204030204" pitchFamily="34" charset="0"/>
            </a:endParaRPr>
          </a:p>
          <a:p>
            <a:pPr lvl="0"/>
            <a:r>
              <a:rPr lang="fr-FR" sz="3600" b="1" dirty="0" smtClean="0">
                <a:solidFill>
                  <a:schemeClr val="accent1"/>
                </a:solidFill>
                <a:latin typeface="Calibri" panose="020F0502020204030204" pitchFamily="34" charset="0"/>
                <a:cs typeface="Calibri" panose="020F0502020204030204" pitchFamily="34" charset="0"/>
              </a:rPr>
              <a:t>Une Europe intrusive  et faible à la fois pour beaucoup</a:t>
            </a:r>
            <a:endParaRPr lang="fr-FR" sz="3600" b="1" dirty="0">
              <a:solidFill>
                <a:schemeClr val="accent1"/>
              </a:solidFill>
              <a:latin typeface="Calibri" panose="020F0502020204030204" pitchFamily="34" charset="0"/>
              <a:cs typeface="Calibri" panose="020F0502020204030204" pitchFamily="34" charset="0"/>
            </a:endParaRPr>
          </a:p>
          <a:p>
            <a:pPr lvl="0"/>
            <a:r>
              <a:rPr lang="fr-FR" sz="2800" dirty="0">
                <a:latin typeface="Calibri" panose="020F0502020204030204" pitchFamily="34" charset="0"/>
                <a:cs typeface="Calibri" panose="020F0502020204030204" pitchFamily="34" charset="0"/>
              </a:rPr>
              <a:t>Au final l’image d’une Europe « </a:t>
            </a:r>
            <a:r>
              <a:rPr lang="fr-FR" sz="2800" dirty="0">
                <a:latin typeface="Calibri" panose="020F0502020204030204" pitchFamily="34" charset="0"/>
                <a:cs typeface="Calibri" panose="020F0502020204030204" pitchFamily="34" charset="0"/>
              </a:rPr>
              <a:t>loose</a:t>
            </a:r>
            <a:r>
              <a:rPr lang="fr-FR" sz="2800" dirty="0">
                <a:latin typeface="Calibri" panose="020F0502020204030204" pitchFamily="34" charset="0"/>
                <a:cs typeface="Calibri" panose="020F0502020204030204" pitchFamily="34" charset="0"/>
              </a:rPr>
              <a:t> </a:t>
            </a:r>
            <a:r>
              <a:rPr lang="fr-FR" sz="2800" dirty="0">
                <a:latin typeface="Calibri" panose="020F0502020204030204" pitchFamily="34" charset="0"/>
                <a:cs typeface="Calibri" panose="020F0502020204030204" pitchFamily="34" charset="0"/>
              </a:rPr>
              <a:t>loose</a:t>
            </a:r>
            <a:r>
              <a:rPr lang="fr-FR" sz="2800" dirty="0">
                <a:latin typeface="Calibri" panose="020F0502020204030204" pitchFamily="34" charset="0"/>
                <a:cs typeface="Calibri" panose="020F0502020204030204" pitchFamily="34" charset="0"/>
              </a:rPr>
              <a:t> » : une alliance vulnérable de 27 pays, mais qui, en même temps limite leur indépendance. Elle est intrusive à l’intérieur tout en étant faible à l’extérieur. Elle n’est que trop peu la plaque européenne d’équilibre capable de s’opposer aux plaques Asie et Amérique. </a:t>
            </a:r>
            <a:endParaRPr lang="fr-FR" sz="2800" dirty="0" smtClean="0">
              <a:latin typeface="Calibri" panose="020F0502020204030204" pitchFamily="34" charset="0"/>
              <a:cs typeface="Calibri" panose="020F0502020204030204" pitchFamily="34" charset="0"/>
            </a:endParaRPr>
          </a:p>
          <a:p>
            <a:pPr lvl="0"/>
            <a:endParaRPr lang="fr-FR" sz="2800" dirty="0">
              <a:latin typeface="Calibri" panose="020F0502020204030204" pitchFamily="34" charset="0"/>
              <a:cs typeface="Calibri" panose="020F0502020204030204" pitchFamily="34" charset="0"/>
            </a:endParaRPr>
          </a:p>
          <a:p>
            <a:r>
              <a:rPr lang="fr-FR" sz="3600" b="1" dirty="0" smtClean="0">
                <a:solidFill>
                  <a:schemeClr val="accent1"/>
                </a:solidFill>
                <a:latin typeface="Calibri" panose="020F0502020204030204" pitchFamily="34" charset="0"/>
                <a:cs typeface="Calibri" panose="020F0502020204030204" pitchFamily="34" charset="0"/>
              </a:rPr>
              <a:t>Une certaine </a:t>
            </a:r>
            <a:r>
              <a:rPr lang="fr-FR" sz="3600" b="1" dirty="0">
                <a:solidFill>
                  <a:schemeClr val="accent1"/>
                </a:solidFill>
                <a:latin typeface="Calibri" panose="020F0502020204030204" pitchFamily="34" charset="0"/>
                <a:cs typeface="Calibri" panose="020F0502020204030204" pitchFamily="34" charset="0"/>
              </a:rPr>
              <a:t>absence de cohésion signe sa faiblesse structurelle.</a:t>
            </a:r>
          </a:p>
          <a:p>
            <a:pPr>
              <a:defRPr sz="1400">
                <a:solidFill>
                  <a:srgbClr val="808080"/>
                </a:solidFill>
                <a:latin typeface="Lato"/>
                <a:ea typeface="Lato"/>
                <a:cs typeface="Lato"/>
                <a:sym typeface="Lato"/>
              </a:defRPr>
            </a:pPr>
            <a:endParaRPr lang="fr-FR" sz="2800" dirty="0">
              <a:latin typeface="Calibri" panose="020F0502020204030204" pitchFamily="34" charset="0"/>
              <a:cs typeface="Calibri" panose="020F0502020204030204" pitchFamily="34" charset="0"/>
            </a:endParaRPr>
          </a:p>
        </p:txBody>
      </p:sp>
      <p:pic>
        <p:nvPicPr>
          <p:cNvPr id="14" name="Image 13"/>
          <p:cNvPicPr>
            <a:picLocks noChangeAspect="1"/>
          </p:cNvPicPr>
          <p:nvPr/>
        </p:nvPicPr>
        <p:blipFill>
          <a:blip r:embed="rId3"/>
          <a:stretch>
            <a:fillRect/>
          </a:stretch>
        </p:blipFill>
        <p:spPr>
          <a:xfrm>
            <a:off x="21694651" y="491989"/>
            <a:ext cx="2143125" cy="1481190"/>
          </a:xfrm>
          <a:prstGeom prst="rect">
            <a:avLst/>
          </a:prstGeom>
        </p:spPr>
      </p:pic>
      <p:sp>
        <p:nvSpPr>
          <p:cNvPr id="15" name="SuBTITLE GOES HERE">
            <a:extLst>
              <a:ext uri="{FF2B5EF4-FFF2-40B4-BE49-F238E27FC236}">
                <a16:creationId xmlns="" xmlns:a16="http://schemas.microsoft.com/office/drawing/2014/main" id="{35871DBC-935A-2347-A21E-2565A12C9458}"/>
              </a:ext>
            </a:extLst>
          </p:cNvPr>
          <p:cNvSpPr txBox="1">
            <a:spLocks noGrp="1"/>
          </p:cNvSpPr>
          <p:nvPr>
            <p:ph type="body" sz="quarter" idx="14"/>
          </p:nvPr>
        </p:nvSpPr>
        <p:spPr>
          <a:xfrm>
            <a:off x="16378357" y="2629501"/>
            <a:ext cx="7459419" cy="449172"/>
          </a:xfrm>
          <a:prstGeom prst="rect">
            <a:avLst/>
          </a:prstGeom>
        </p:spPr>
        <p:txBody>
          <a:bodyPr/>
          <a:lstStyle/>
          <a:p>
            <a:r>
              <a:rPr lang="fr-FR" sz="4000" dirty="0" smtClean="0">
                <a:solidFill>
                  <a:schemeClr val="accent1"/>
                </a:solidFill>
              </a:rPr>
              <a:t>1/2</a:t>
            </a:r>
            <a:endParaRPr lang="fr-FR" sz="4000" dirty="0">
              <a:solidFill>
                <a:schemeClr val="accent1"/>
              </a:solidFill>
            </a:endParaRPr>
          </a:p>
        </p:txBody>
      </p:sp>
    </p:spTree>
    <p:extLst>
      <p:ext uri="{BB962C8B-B14F-4D97-AF65-F5344CB8AC3E}">
        <p14:creationId xmlns:p14="http://schemas.microsoft.com/office/powerpoint/2010/main" val="199494794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fill="hold" grpId="0" nodeType="clickEffect">
                                  <p:stCondLst>
                                    <p:cond delay="0"/>
                                  </p:stCondLst>
                                  <p:iterate>
                                    <p:tmAbs val="0"/>
                                  </p:iterate>
                                  <p:childTnLst>
                                    <p:set>
                                      <p:cBhvr>
                                        <p:cTn id="6" fill="hold"/>
                                        <p:tgtEl>
                                          <p:spTgt spid="13"/>
                                        </p:tgtEl>
                                        <p:attrNameLst>
                                          <p:attrName>style.visibility</p:attrName>
                                        </p:attrNameLst>
                                      </p:cBhvr>
                                      <p:to>
                                        <p:strVal val="visible"/>
                                      </p:to>
                                    </p:set>
                                    <p:animEffect transition="in" filter="fade">
                                      <p:cBhvr>
                                        <p:cTn id="7" dur="7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 xmlns:a16="http://schemas.microsoft.com/office/drawing/2014/main" id="{9A3C046A-B3F5-9A42-B408-759E55BE4BE7}"/>
              </a:ext>
            </a:extLst>
          </p:cNvPr>
          <p:cNvSpPr>
            <a:spLocks noGrp="1"/>
          </p:cNvSpPr>
          <p:nvPr>
            <p:ph type="body" sz="quarter" idx="15"/>
          </p:nvPr>
        </p:nvSpPr>
        <p:spPr/>
        <p:txBody>
          <a:bodyPr/>
          <a:lstStyle/>
          <a:p>
            <a:endParaRPr lang="fr-FR" dirty="0"/>
          </a:p>
        </p:txBody>
      </p:sp>
      <p:sp>
        <p:nvSpPr>
          <p:cNvPr id="5" name="Espace réservé du texte 4">
            <a:extLst>
              <a:ext uri="{FF2B5EF4-FFF2-40B4-BE49-F238E27FC236}">
                <a16:creationId xmlns="" xmlns:a16="http://schemas.microsoft.com/office/drawing/2014/main" id="{81AA34F7-61BD-DE46-A618-3EEE7C67794C}"/>
              </a:ext>
            </a:extLst>
          </p:cNvPr>
          <p:cNvSpPr>
            <a:spLocks noGrp="1"/>
          </p:cNvSpPr>
          <p:nvPr>
            <p:ph type="body" sz="quarter" idx="16"/>
          </p:nvPr>
        </p:nvSpPr>
        <p:spPr/>
        <p:txBody>
          <a:bodyPr/>
          <a:lstStyle/>
          <a:p>
            <a:endParaRPr lang="fr-FR" dirty="0"/>
          </a:p>
        </p:txBody>
      </p:sp>
      <p:sp>
        <p:nvSpPr>
          <p:cNvPr id="885"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5</a:t>
            </a:fld>
            <a:endParaRPr dirty="0"/>
          </a:p>
        </p:txBody>
      </p:sp>
      <p:sp>
        <p:nvSpPr>
          <p:cNvPr id="886" name="Body"/>
          <p:cNvSpPr txBox="1">
            <a:spLocks noGrp="1"/>
          </p:cNvSpPr>
          <p:nvPr>
            <p:ph type="body" sz="half" idx="1"/>
          </p:nvPr>
        </p:nvSpPr>
        <p:spPr>
          <a:xfrm>
            <a:off x="3032295" y="3741049"/>
            <a:ext cx="19733919" cy="6381146"/>
          </a:xfrm>
          <a:prstGeom prst="rect">
            <a:avLst/>
          </a:prstGeom>
        </p:spPr>
        <p:txBody>
          <a:bodyPr wrap="square" numCol="1"/>
          <a:lstStyle/>
          <a:p>
            <a:pPr marL="704850" indent="-571500">
              <a:buSzPct val="124000"/>
              <a:buBlip>
                <a:blip r:embed="rId2"/>
              </a:buBlip>
              <a:tabLst>
                <a:tab pos="1508125" algn="l"/>
              </a:tabLst>
            </a:pPr>
            <a:r>
              <a:rPr lang="fr-FR" sz="4000" dirty="0"/>
              <a:t>Les sondages montrent que l’identification à l’Europe ne progresse plus.</a:t>
            </a:r>
          </a:p>
          <a:p>
            <a:pPr marL="704850" indent="-571500">
              <a:buSzPct val="124000"/>
              <a:buBlip>
                <a:blip r:embed="rId2"/>
              </a:buBlip>
              <a:tabLst>
                <a:tab pos="1508125" algn="l"/>
              </a:tabLst>
            </a:pPr>
            <a:endParaRPr lang="fr-FR" sz="4000" dirty="0"/>
          </a:p>
          <a:p>
            <a:pPr marL="704850" indent="-571500">
              <a:buSzPct val="124000"/>
              <a:buBlip>
                <a:blip r:embed="rId2"/>
              </a:buBlip>
              <a:tabLst>
                <a:tab pos="1508125" algn="l"/>
              </a:tabLst>
            </a:pPr>
            <a:r>
              <a:rPr lang="fr-FR" sz="4000" dirty="0"/>
              <a:t> Ce phénomène concerne également les nouvelles générations.</a:t>
            </a:r>
          </a:p>
          <a:p>
            <a:pPr marL="704850" indent="-571500">
              <a:buSzPct val="124000"/>
              <a:buBlip>
                <a:blip r:embed="rId2"/>
              </a:buBlip>
              <a:tabLst>
                <a:tab pos="1508125" algn="l"/>
              </a:tabLst>
            </a:pPr>
            <a:endParaRPr lang="fr-FR" sz="4000" dirty="0"/>
          </a:p>
          <a:p>
            <a:pPr marL="704850" indent="-571500">
              <a:buSzPct val="124000"/>
              <a:buBlip>
                <a:blip r:embed="rId2"/>
              </a:buBlip>
              <a:tabLst>
                <a:tab pos="1508125" algn="l"/>
              </a:tabLst>
            </a:pPr>
            <a:r>
              <a:rPr lang="fr-FR" sz="4000" dirty="0"/>
              <a:t> La tentation du protectionnisme sous toutes ses formes est vive dans l’opinion.</a:t>
            </a:r>
          </a:p>
          <a:p>
            <a:pPr marL="704850" indent="-571500">
              <a:buSzPct val="124000"/>
              <a:buBlip>
                <a:blip r:embed="rId2"/>
              </a:buBlip>
              <a:tabLst>
                <a:tab pos="1508125" algn="l"/>
              </a:tabLst>
            </a:pPr>
            <a:endParaRPr lang="fr-FR" sz="4000" dirty="0"/>
          </a:p>
          <a:p>
            <a:pPr marL="704850" indent="-571500">
              <a:buSzPct val="124000"/>
              <a:buBlip>
                <a:blip r:embed="rId2"/>
              </a:buBlip>
              <a:tabLst>
                <a:tab pos="1508125" algn="l"/>
              </a:tabLst>
            </a:pPr>
            <a:r>
              <a:rPr lang="fr-FR" sz="4000" dirty="0"/>
              <a:t> L’Union Européenne peine à s’incarner dans quelques figures contemporaines, et, sous l’effet également de la pandémie, n’apparaît plus porteuse d’un projet.</a:t>
            </a:r>
          </a:p>
        </p:txBody>
      </p:sp>
      <p:sp>
        <p:nvSpPr>
          <p:cNvPr id="19" name="Espace réservé du texte 2">
            <a:extLst>
              <a:ext uri="{FF2B5EF4-FFF2-40B4-BE49-F238E27FC236}">
                <a16:creationId xmlns="" xmlns:a16="http://schemas.microsoft.com/office/drawing/2014/main" id="{AB3789C9-0B28-4640-961A-BE451E50B0EF}"/>
              </a:ext>
            </a:extLst>
          </p:cNvPr>
          <p:cNvSpPr>
            <a:spLocks noGrp="1"/>
          </p:cNvSpPr>
          <p:nvPr>
            <p:ph type="body" sz="quarter" idx="13"/>
          </p:nvPr>
        </p:nvSpPr>
        <p:spPr>
          <a:xfrm>
            <a:off x="11370365" y="1131725"/>
            <a:ext cx="3026119" cy="793703"/>
          </a:xfrm>
        </p:spPr>
        <p:txBody>
          <a:bodyPr/>
          <a:lstStyle/>
          <a:p>
            <a:endParaRPr lang="fr-FR" dirty="0"/>
          </a:p>
        </p:txBody>
      </p:sp>
      <p:sp>
        <p:nvSpPr>
          <p:cNvPr id="20" name="Titre 1">
            <a:extLst>
              <a:ext uri="{FF2B5EF4-FFF2-40B4-BE49-F238E27FC236}">
                <a16:creationId xmlns="" xmlns:a16="http://schemas.microsoft.com/office/drawing/2014/main" id="{C3D392D1-BDA7-FA46-919D-428FD8FCC2D7}"/>
              </a:ext>
            </a:extLst>
          </p:cNvPr>
          <p:cNvSpPr>
            <a:spLocks noGrp="1"/>
          </p:cNvSpPr>
          <p:nvPr>
            <p:ph type="title"/>
          </p:nvPr>
        </p:nvSpPr>
        <p:spPr>
          <a:xfrm>
            <a:off x="5194369" y="1177706"/>
            <a:ext cx="14711312" cy="935665"/>
          </a:xfrm>
        </p:spPr>
        <p:txBody>
          <a:bodyPr/>
          <a:lstStyle/>
          <a:p>
            <a:r>
              <a:rPr lang="fr-FR" dirty="0">
                <a:solidFill>
                  <a:schemeClr val="bg1"/>
                </a:solidFill>
              </a:rPr>
              <a:t>Mais :</a:t>
            </a:r>
            <a:endParaRPr lang="fr-FR" dirty="0"/>
          </a:p>
        </p:txBody>
      </p:sp>
      <p:sp>
        <p:nvSpPr>
          <p:cNvPr id="21" name="SuBTITLE GOES HERE">
            <a:extLst>
              <a:ext uri="{FF2B5EF4-FFF2-40B4-BE49-F238E27FC236}">
                <a16:creationId xmlns="" xmlns:a16="http://schemas.microsoft.com/office/drawing/2014/main" id="{35871DBC-935A-2347-A21E-2565A12C9458}"/>
              </a:ext>
            </a:extLst>
          </p:cNvPr>
          <p:cNvSpPr txBox="1">
            <a:spLocks noGrp="1"/>
          </p:cNvSpPr>
          <p:nvPr>
            <p:ph type="body" sz="quarter" idx="14"/>
          </p:nvPr>
        </p:nvSpPr>
        <p:spPr>
          <a:xfrm>
            <a:off x="4836344" y="747149"/>
            <a:ext cx="14711312" cy="371281"/>
          </a:xfrm>
          <a:prstGeom prst="rect">
            <a:avLst/>
          </a:prstGeom>
        </p:spPr>
        <p:txBody>
          <a:bodyPr/>
          <a:lstStyle/>
          <a:p>
            <a:r>
              <a:rPr lang="fr-FR" sz="2400" dirty="0"/>
              <a:t>Objectifs détaillés</a:t>
            </a:r>
          </a:p>
        </p:txBody>
      </p:sp>
      <p:sp>
        <p:nvSpPr>
          <p:cNvPr id="9" name="ZoneTexte 8">
            <a:extLst>
              <a:ext uri="{FF2B5EF4-FFF2-40B4-BE49-F238E27FC236}">
                <a16:creationId xmlns="" xmlns:a16="http://schemas.microsoft.com/office/drawing/2014/main" id="{C9FA69AC-CE85-7143-AB32-6EDEC5829621}"/>
              </a:ext>
            </a:extLst>
          </p:cNvPr>
          <p:cNvSpPr txBox="1"/>
          <p:nvPr/>
        </p:nvSpPr>
        <p:spPr>
          <a:xfrm>
            <a:off x="897443" y="12362917"/>
            <a:ext cx="7218945" cy="7598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algn="l"/>
            <a:r>
              <a:rPr lang="fr-FR" sz="2000" dirty="0">
                <a:latin typeface="Avenir Next Ultra Light" panose="020B0203020202020204" pitchFamily="34" charset="77"/>
              </a:rPr>
              <a:t>Christophe Gervasi –  Rapport qualitatif  - Construire un Nous européen – Juillet 2021</a:t>
            </a:r>
          </a:p>
        </p:txBody>
      </p:sp>
    </p:spTree>
    <p:extLst>
      <p:ext uri="{BB962C8B-B14F-4D97-AF65-F5344CB8AC3E}">
        <p14:creationId xmlns:p14="http://schemas.microsoft.com/office/powerpoint/2010/main" val="861415393"/>
      </p:ext>
    </p:extLst>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8" name="Image"/>
          <p:cNvPicPr>
            <a:picLocks noGrp="1"/>
          </p:cNvPicPr>
          <p:nvPr>
            <p:ph type="pic" idx="13"/>
          </p:nvPr>
        </p:nvPicPr>
        <p:blipFill>
          <a:blip r:embed="rId2">
            <a:extLst>
              <a:ext uri="{28A0092B-C50C-407E-A947-70E740481C1C}">
                <a14:useLocalDpi xmlns:a14="http://schemas.microsoft.com/office/drawing/2010/main" val="0"/>
              </a:ext>
            </a:extLst>
          </a:blip>
          <a:srcRect/>
          <a:stretch/>
        </p:blipFill>
        <p:spPr>
          <a:xfrm>
            <a:off x="585216" y="520515"/>
            <a:ext cx="23262335" cy="4372190"/>
          </a:xfrm>
          <a:custGeom>
            <a:avLst/>
            <a:gdLst/>
            <a:ahLst/>
            <a:cxnLst>
              <a:cxn ang="0">
                <a:pos x="wd2" y="hd2"/>
              </a:cxn>
              <a:cxn ang="5400000">
                <a:pos x="wd2" y="hd2"/>
              </a:cxn>
              <a:cxn ang="10800000">
                <a:pos x="wd2" y="hd2"/>
              </a:cxn>
              <a:cxn ang="16200000">
                <a:pos x="wd2" y="hd2"/>
              </a:cxn>
            </a:cxnLst>
            <a:rect l="0" t="0" r="r" b="b"/>
            <a:pathLst>
              <a:path w="21600" h="21599" extrusionOk="0">
                <a:moveTo>
                  <a:pt x="0" y="0"/>
                </a:moveTo>
                <a:lnTo>
                  <a:pt x="3" y="21532"/>
                </a:lnTo>
                <a:cubicBezTo>
                  <a:pt x="112" y="21536"/>
                  <a:pt x="220" y="21544"/>
                  <a:pt x="328" y="21555"/>
                </a:cubicBezTo>
                <a:cubicBezTo>
                  <a:pt x="430" y="21565"/>
                  <a:pt x="525" y="21589"/>
                  <a:pt x="627" y="21592"/>
                </a:cubicBezTo>
                <a:cubicBezTo>
                  <a:pt x="818" y="21600"/>
                  <a:pt x="1011" y="21600"/>
                  <a:pt x="1203" y="21599"/>
                </a:cubicBezTo>
                <a:cubicBezTo>
                  <a:pt x="1272" y="21599"/>
                  <a:pt x="1341" y="21584"/>
                  <a:pt x="1411" y="21583"/>
                </a:cubicBezTo>
                <a:cubicBezTo>
                  <a:pt x="1585" y="21580"/>
                  <a:pt x="1762" y="21587"/>
                  <a:pt x="1934" y="21579"/>
                </a:cubicBezTo>
                <a:cubicBezTo>
                  <a:pt x="2288" y="21563"/>
                  <a:pt x="2639" y="21555"/>
                  <a:pt x="2996" y="21565"/>
                </a:cubicBezTo>
                <a:cubicBezTo>
                  <a:pt x="3222" y="21571"/>
                  <a:pt x="3454" y="21593"/>
                  <a:pt x="3680" y="21553"/>
                </a:cubicBezTo>
                <a:cubicBezTo>
                  <a:pt x="3776" y="21537"/>
                  <a:pt x="3887" y="21525"/>
                  <a:pt x="3990" y="21525"/>
                </a:cubicBezTo>
                <a:cubicBezTo>
                  <a:pt x="4155" y="21527"/>
                  <a:pt x="4319" y="21488"/>
                  <a:pt x="4493" y="21542"/>
                </a:cubicBezTo>
                <a:cubicBezTo>
                  <a:pt x="4586" y="21570"/>
                  <a:pt x="4760" y="21556"/>
                  <a:pt x="4895" y="21561"/>
                </a:cubicBezTo>
                <a:cubicBezTo>
                  <a:pt x="4893" y="21559"/>
                  <a:pt x="4890" y="21557"/>
                  <a:pt x="4888" y="21555"/>
                </a:cubicBezTo>
                <a:cubicBezTo>
                  <a:pt x="4885" y="21552"/>
                  <a:pt x="4882" y="21551"/>
                  <a:pt x="4880" y="21548"/>
                </a:cubicBezTo>
                <a:cubicBezTo>
                  <a:pt x="4931" y="21546"/>
                  <a:pt x="4979" y="21542"/>
                  <a:pt x="5026" y="21540"/>
                </a:cubicBezTo>
                <a:cubicBezTo>
                  <a:pt x="5199" y="21535"/>
                  <a:pt x="5384" y="21512"/>
                  <a:pt x="5541" y="21530"/>
                </a:cubicBezTo>
                <a:cubicBezTo>
                  <a:pt x="5735" y="21553"/>
                  <a:pt x="5857" y="21520"/>
                  <a:pt x="5987" y="21491"/>
                </a:cubicBezTo>
                <a:cubicBezTo>
                  <a:pt x="5897" y="21477"/>
                  <a:pt x="5806" y="21463"/>
                  <a:pt x="5714" y="21449"/>
                </a:cubicBezTo>
                <a:cubicBezTo>
                  <a:pt x="5658" y="21440"/>
                  <a:pt x="5599" y="21434"/>
                  <a:pt x="5547" y="21423"/>
                </a:cubicBezTo>
                <a:cubicBezTo>
                  <a:pt x="5485" y="21409"/>
                  <a:pt x="5428" y="21391"/>
                  <a:pt x="5369" y="21375"/>
                </a:cubicBezTo>
                <a:cubicBezTo>
                  <a:pt x="5361" y="21373"/>
                  <a:pt x="5352" y="21371"/>
                  <a:pt x="5343" y="21369"/>
                </a:cubicBezTo>
                <a:cubicBezTo>
                  <a:pt x="5488" y="21380"/>
                  <a:pt x="5654" y="21330"/>
                  <a:pt x="5779" y="21393"/>
                </a:cubicBezTo>
                <a:cubicBezTo>
                  <a:pt x="5785" y="21397"/>
                  <a:pt x="5829" y="21392"/>
                  <a:pt x="5852" y="21387"/>
                </a:cubicBezTo>
                <a:cubicBezTo>
                  <a:pt x="5875" y="21381"/>
                  <a:pt x="5893" y="21366"/>
                  <a:pt x="5914" y="21365"/>
                </a:cubicBezTo>
                <a:cubicBezTo>
                  <a:pt x="6028" y="21363"/>
                  <a:pt x="6143" y="21364"/>
                  <a:pt x="6257" y="21362"/>
                </a:cubicBezTo>
                <a:cubicBezTo>
                  <a:pt x="6365" y="21360"/>
                  <a:pt x="6486" y="21374"/>
                  <a:pt x="6584" y="21326"/>
                </a:cubicBezTo>
                <a:cubicBezTo>
                  <a:pt x="6555" y="21320"/>
                  <a:pt x="6529" y="21314"/>
                  <a:pt x="6505" y="21308"/>
                </a:cubicBezTo>
                <a:cubicBezTo>
                  <a:pt x="6480" y="21303"/>
                  <a:pt x="6457" y="21297"/>
                  <a:pt x="6434" y="21292"/>
                </a:cubicBezTo>
                <a:cubicBezTo>
                  <a:pt x="6433" y="21289"/>
                  <a:pt x="6433" y="21286"/>
                  <a:pt x="6432" y="21284"/>
                </a:cubicBezTo>
                <a:cubicBezTo>
                  <a:pt x="6432" y="21281"/>
                  <a:pt x="6431" y="21278"/>
                  <a:pt x="6431" y="21276"/>
                </a:cubicBezTo>
                <a:cubicBezTo>
                  <a:pt x="6567" y="21269"/>
                  <a:pt x="6705" y="21267"/>
                  <a:pt x="6837" y="21254"/>
                </a:cubicBezTo>
                <a:cubicBezTo>
                  <a:pt x="6997" y="21239"/>
                  <a:pt x="7165" y="21265"/>
                  <a:pt x="7325" y="21228"/>
                </a:cubicBezTo>
                <a:cubicBezTo>
                  <a:pt x="7410" y="21209"/>
                  <a:pt x="7533" y="21218"/>
                  <a:pt x="7639" y="21213"/>
                </a:cubicBezTo>
                <a:cubicBezTo>
                  <a:pt x="7640" y="21215"/>
                  <a:pt x="7641" y="21215"/>
                  <a:pt x="7642" y="21217"/>
                </a:cubicBezTo>
                <a:cubicBezTo>
                  <a:pt x="7642" y="21218"/>
                  <a:pt x="7643" y="21220"/>
                  <a:pt x="7644" y="21222"/>
                </a:cubicBezTo>
                <a:cubicBezTo>
                  <a:pt x="7622" y="21227"/>
                  <a:pt x="7600" y="21231"/>
                  <a:pt x="7578" y="21236"/>
                </a:cubicBezTo>
                <a:cubicBezTo>
                  <a:pt x="7556" y="21242"/>
                  <a:pt x="7534" y="21247"/>
                  <a:pt x="7512" y="21253"/>
                </a:cubicBezTo>
                <a:cubicBezTo>
                  <a:pt x="7514" y="21255"/>
                  <a:pt x="7515" y="21257"/>
                  <a:pt x="7517" y="21259"/>
                </a:cubicBezTo>
                <a:cubicBezTo>
                  <a:pt x="7519" y="21261"/>
                  <a:pt x="7521" y="21262"/>
                  <a:pt x="7522" y="21264"/>
                </a:cubicBezTo>
                <a:cubicBezTo>
                  <a:pt x="7605" y="21257"/>
                  <a:pt x="7687" y="21249"/>
                  <a:pt x="7769" y="21241"/>
                </a:cubicBezTo>
                <a:cubicBezTo>
                  <a:pt x="7851" y="21234"/>
                  <a:pt x="7934" y="21226"/>
                  <a:pt x="8016" y="21218"/>
                </a:cubicBezTo>
                <a:cubicBezTo>
                  <a:pt x="8017" y="21221"/>
                  <a:pt x="8019" y="21224"/>
                  <a:pt x="8020" y="21227"/>
                </a:cubicBezTo>
                <a:cubicBezTo>
                  <a:pt x="8022" y="21229"/>
                  <a:pt x="8023" y="21234"/>
                  <a:pt x="8024" y="21236"/>
                </a:cubicBezTo>
                <a:cubicBezTo>
                  <a:pt x="7667" y="21276"/>
                  <a:pt x="7309" y="21315"/>
                  <a:pt x="6948" y="21349"/>
                </a:cubicBezTo>
                <a:cubicBezTo>
                  <a:pt x="6587" y="21383"/>
                  <a:pt x="6222" y="21411"/>
                  <a:pt x="5851" y="21427"/>
                </a:cubicBezTo>
                <a:cubicBezTo>
                  <a:pt x="6018" y="21444"/>
                  <a:pt x="6191" y="21462"/>
                  <a:pt x="6365" y="21478"/>
                </a:cubicBezTo>
                <a:cubicBezTo>
                  <a:pt x="6445" y="21486"/>
                  <a:pt x="6527" y="21497"/>
                  <a:pt x="6606" y="21494"/>
                </a:cubicBezTo>
                <a:cubicBezTo>
                  <a:pt x="6706" y="21491"/>
                  <a:pt x="6802" y="21476"/>
                  <a:pt x="6900" y="21467"/>
                </a:cubicBezTo>
                <a:cubicBezTo>
                  <a:pt x="7215" y="21437"/>
                  <a:pt x="7529" y="21403"/>
                  <a:pt x="7847" y="21380"/>
                </a:cubicBezTo>
                <a:cubicBezTo>
                  <a:pt x="8321" y="21346"/>
                  <a:pt x="8801" y="21325"/>
                  <a:pt x="9274" y="21290"/>
                </a:cubicBezTo>
                <a:cubicBezTo>
                  <a:pt x="9694" y="21259"/>
                  <a:pt x="10111" y="21221"/>
                  <a:pt x="10524" y="21178"/>
                </a:cubicBezTo>
                <a:cubicBezTo>
                  <a:pt x="10861" y="21142"/>
                  <a:pt x="11189" y="21095"/>
                  <a:pt x="11523" y="21053"/>
                </a:cubicBezTo>
                <a:cubicBezTo>
                  <a:pt x="11733" y="21027"/>
                  <a:pt x="11947" y="21004"/>
                  <a:pt x="12157" y="20977"/>
                </a:cubicBezTo>
                <a:cubicBezTo>
                  <a:pt x="12192" y="20972"/>
                  <a:pt x="12240" y="20955"/>
                  <a:pt x="12242" y="20942"/>
                </a:cubicBezTo>
                <a:cubicBezTo>
                  <a:pt x="12256" y="20875"/>
                  <a:pt x="12339" y="20836"/>
                  <a:pt x="12495" y="20813"/>
                </a:cubicBezTo>
                <a:cubicBezTo>
                  <a:pt x="12662" y="20789"/>
                  <a:pt x="12702" y="20760"/>
                  <a:pt x="12703" y="20688"/>
                </a:cubicBezTo>
                <a:cubicBezTo>
                  <a:pt x="12703" y="20676"/>
                  <a:pt x="12720" y="20664"/>
                  <a:pt x="12736" y="20643"/>
                </a:cubicBezTo>
                <a:cubicBezTo>
                  <a:pt x="12592" y="20672"/>
                  <a:pt x="12466" y="20650"/>
                  <a:pt x="12337" y="20645"/>
                </a:cubicBezTo>
                <a:cubicBezTo>
                  <a:pt x="12194" y="20640"/>
                  <a:pt x="12068" y="20618"/>
                  <a:pt x="11937" y="20603"/>
                </a:cubicBezTo>
                <a:cubicBezTo>
                  <a:pt x="11896" y="20598"/>
                  <a:pt x="11838" y="20593"/>
                  <a:pt x="11825" y="20581"/>
                </a:cubicBezTo>
                <a:cubicBezTo>
                  <a:pt x="11783" y="20543"/>
                  <a:pt x="11709" y="20542"/>
                  <a:pt x="11627" y="20542"/>
                </a:cubicBezTo>
                <a:cubicBezTo>
                  <a:pt x="11556" y="20542"/>
                  <a:pt x="11486" y="20542"/>
                  <a:pt x="11415" y="20542"/>
                </a:cubicBezTo>
                <a:cubicBezTo>
                  <a:pt x="11413" y="20539"/>
                  <a:pt x="11410" y="20537"/>
                  <a:pt x="11407" y="20534"/>
                </a:cubicBezTo>
                <a:cubicBezTo>
                  <a:pt x="11404" y="20531"/>
                  <a:pt x="11402" y="20527"/>
                  <a:pt x="11399" y="20524"/>
                </a:cubicBezTo>
                <a:cubicBezTo>
                  <a:pt x="11439" y="20516"/>
                  <a:pt x="11477" y="20505"/>
                  <a:pt x="11518" y="20500"/>
                </a:cubicBezTo>
                <a:cubicBezTo>
                  <a:pt x="11573" y="20492"/>
                  <a:pt x="11673" y="20494"/>
                  <a:pt x="11680" y="20483"/>
                </a:cubicBezTo>
                <a:cubicBezTo>
                  <a:pt x="11716" y="20429"/>
                  <a:pt x="11829" y="20431"/>
                  <a:pt x="11920" y="20425"/>
                </a:cubicBezTo>
                <a:cubicBezTo>
                  <a:pt x="12038" y="20416"/>
                  <a:pt x="12173" y="20432"/>
                  <a:pt x="12238" y="20372"/>
                </a:cubicBezTo>
                <a:cubicBezTo>
                  <a:pt x="12241" y="20370"/>
                  <a:pt x="12253" y="20369"/>
                  <a:pt x="12261" y="20367"/>
                </a:cubicBezTo>
                <a:cubicBezTo>
                  <a:pt x="12401" y="20341"/>
                  <a:pt x="12542" y="20314"/>
                  <a:pt x="12684" y="20287"/>
                </a:cubicBezTo>
                <a:cubicBezTo>
                  <a:pt x="12678" y="20282"/>
                  <a:pt x="12670" y="20278"/>
                  <a:pt x="12659" y="20274"/>
                </a:cubicBezTo>
                <a:cubicBezTo>
                  <a:pt x="12649" y="20270"/>
                  <a:pt x="12637" y="20266"/>
                  <a:pt x="12624" y="20263"/>
                </a:cubicBezTo>
                <a:cubicBezTo>
                  <a:pt x="12671" y="20263"/>
                  <a:pt x="12718" y="20261"/>
                  <a:pt x="12766" y="20261"/>
                </a:cubicBezTo>
                <a:cubicBezTo>
                  <a:pt x="13169" y="20266"/>
                  <a:pt x="13572" y="20281"/>
                  <a:pt x="13980" y="20291"/>
                </a:cubicBezTo>
                <a:cubicBezTo>
                  <a:pt x="13916" y="20280"/>
                  <a:pt x="13863" y="20264"/>
                  <a:pt x="13805" y="20261"/>
                </a:cubicBezTo>
                <a:cubicBezTo>
                  <a:pt x="13500" y="20244"/>
                  <a:pt x="13194" y="20223"/>
                  <a:pt x="12887" y="20217"/>
                </a:cubicBezTo>
                <a:cubicBezTo>
                  <a:pt x="12765" y="20215"/>
                  <a:pt x="12643" y="20221"/>
                  <a:pt x="12520" y="20225"/>
                </a:cubicBezTo>
                <a:cubicBezTo>
                  <a:pt x="12513" y="20219"/>
                  <a:pt x="12508" y="20214"/>
                  <a:pt x="12509" y="20206"/>
                </a:cubicBezTo>
                <a:cubicBezTo>
                  <a:pt x="12510" y="20198"/>
                  <a:pt x="12516" y="20189"/>
                  <a:pt x="12531" y="20178"/>
                </a:cubicBezTo>
                <a:cubicBezTo>
                  <a:pt x="12840" y="20189"/>
                  <a:pt x="13150" y="20198"/>
                  <a:pt x="13458" y="20211"/>
                </a:cubicBezTo>
                <a:cubicBezTo>
                  <a:pt x="13545" y="20214"/>
                  <a:pt x="13626" y="20230"/>
                  <a:pt x="13712" y="20237"/>
                </a:cubicBezTo>
                <a:cubicBezTo>
                  <a:pt x="13891" y="20250"/>
                  <a:pt x="14071" y="20263"/>
                  <a:pt x="14250" y="20274"/>
                </a:cubicBezTo>
                <a:cubicBezTo>
                  <a:pt x="14385" y="20283"/>
                  <a:pt x="14520" y="20289"/>
                  <a:pt x="14653" y="20263"/>
                </a:cubicBezTo>
                <a:cubicBezTo>
                  <a:pt x="14518" y="20248"/>
                  <a:pt x="14382" y="20243"/>
                  <a:pt x="14246" y="20237"/>
                </a:cubicBezTo>
                <a:cubicBezTo>
                  <a:pt x="14204" y="20235"/>
                  <a:pt x="14164" y="20226"/>
                  <a:pt x="14123" y="20220"/>
                </a:cubicBezTo>
                <a:cubicBezTo>
                  <a:pt x="13995" y="20204"/>
                  <a:pt x="13863" y="20173"/>
                  <a:pt x="13738" y="20176"/>
                </a:cubicBezTo>
                <a:cubicBezTo>
                  <a:pt x="13592" y="20180"/>
                  <a:pt x="13484" y="20145"/>
                  <a:pt x="13352" y="20140"/>
                </a:cubicBezTo>
                <a:cubicBezTo>
                  <a:pt x="13329" y="20140"/>
                  <a:pt x="13289" y="20124"/>
                  <a:pt x="13289" y="20116"/>
                </a:cubicBezTo>
                <a:cubicBezTo>
                  <a:pt x="13288" y="20075"/>
                  <a:pt x="13207" y="20075"/>
                  <a:pt x="13152" y="20077"/>
                </a:cubicBezTo>
                <a:cubicBezTo>
                  <a:pt x="12990" y="20081"/>
                  <a:pt x="12828" y="20089"/>
                  <a:pt x="12667" y="20099"/>
                </a:cubicBezTo>
                <a:cubicBezTo>
                  <a:pt x="12393" y="20118"/>
                  <a:pt x="12124" y="20154"/>
                  <a:pt x="11840" y="20135"/>
                </a:cubicBezTo>
                <a:cubicBezTo>
                  <a:pt x="11810" y="20133"/>
                  <a:pt x="11777" y="20135"/>
                  <a:pt x="11746" y="20137"/>
                </a:cubicBezTo>
                <a:cubicBezTo>
                  <a:pt x="11752" y="20135"/>
                  <a:pt x="11759" y="20132"/>
                  <a:pt x="11765" y="20131"/>
                </a:cubicBezTo>
                <a:cubicBezTo>
                  <a:pt x="11772" y="20129"/>
                  <a:pt x="11778" y="20128"/>
                  <a:pt x="11784" y="20126"/>
                </a:cubicBezTo>
                <a:cubicBezTo>
                  <a:pt x="12080" y="20102"/>
                  <a:pt x="12376" y="20077"/>
                  <a:pt x="12675" y="20067"/>
                </a:cubicBezTo>
                <a:cubicBezTo>
                  <a:pt x="13025" y="20055"/>
                  <a:pt x="13382" y="20069"/>
                  <a:pt x="13735" y="20077"/>
                </a:cubicBezTo>
                <a:cubicBezTo>
                  <a:pt x="13995" y="20082"/>
                  <a:pt x="14253" y="20094"/>
                  <a:pt x="14512" y="20104"/>
                </a:cubicBezTo>
                <a:cubicBezTo>
                  <a:pt x="14586" y="20108"/>
                  <a:pt x="14660" y="20115"/>
                  <a:pt x="14733" y="20121"/>
                </a:cubicBezTo>
                <a:cubicBezTo>
                  <a:pt x="14940" y="20138"/>
                  <a:pt x="15147" y="20156"/>
                  <a:pt x="15355" y="20171"/>
                </a:cubicBezTo>
                <a:cubicBezTo>
                  <a:pt x="15542" y="20185"/>
                  <a:pt x="15731" y="20194"/>
                  <a:pt x="15918" y="20206"/>
                </a:cubicBezTo>
                <a:cubicBezTo>
                  <a:pt x="15952" y="20208"/>
                  <a:pt x="15984" y="20215"/>
                  <a:pt x="16048" y="20224"/>
                </a:cubicBezTo>
                <a:cubicBezTo>
                  <a:pt x="16008" y="20225"/>
                  <a:pt x="15977" y="20226"/>
                  <a:pt x="15948" y="20227"/>
                </a:cubicBezTo>
                <a:cubicBezTo>
                  <a:pt x="15919" y="20228"/>
                  <a:pt x="15893" y="20229"/>
                  <a:pt x="15865" y="20230"/>
                </a:cubicBezTo>
                <a:cubicBezTo>
                  <a:pt x="15924" y="20243"/>
                  <a:pt x="15981" y="20254"/>
                  <a:pt x="16035" y="20266"/>
                </a:cubicBezTo>
                <a:cubicBezTo>
                  <a:pt x="16090" y="20278"/>
                  <a:pt x="16143" y="20289"/>
                  <a:pt x="16196" y="20300"/>
                </a:cubicBezTo>
                <a:cubicBezTo>
                  <a:pt x="16197" y="20299"/>
                  <a:pt x="16199" y="20298"/>
                  <a:pt x="16201" y="20297"/>
                </a:cubicBezTo>
                <a:cubicBezTo>
                  <a:pt x="16203" y="20296"/>
                  <a:pt x="16204" y="20295"/>
                  <a:pt x="16206" y="20294"/>
                </a:cubicBezTo>
                <a:cubicBezTo>
                  <a:pt x="16194" y="20288"/>
                  <a:pt x="16183" y="20283"/>
                  <a:pt x="16168" y="20276"/>
                </a:cubicBezTo>
                <a:cubicBezTo>
                  <a:pt x="16154" y="20269"/>
                  <a:pt x="16137" y="20262"/>
                  <a:pt x="16113" y="20251"/>
                </a:cubicBezTo>
                <a:cubicBezTo>
                  <a:pt x="16211" y="20246"/>
                  <a:pt x="16283" y="20237"/>
                  <a:pt x="16354" y="20238"/>
                </a:cubicBezTo>
                <a:cubicBezTo>
                  <a:pt x="16485" y="20240"/>
                  <a:pt x="16617" y="20245"/>
                  <a:pt x="16747" y="20253"/>
                </a:cubicBezTo>
                <a:cubicBezTo>
                  <a:pt x="16811" y="20257"/>
                  <a:pt x="16872" y="20272"/>
                  <a:pt x="16935" y="20279"/>
                </a:cubicBezTo>
                <a:cubicBezTo>
                  <a:pt x="17026" y="20289"/>
                  <a:pt x="17129" y="20312"/>
                  <a:pt x="17205" y="20302"/>
                </a:cubicBezTo>
                <a:cubicBezTo>
                  <a:pt x="17341" y="20285"/>
                  <a:pt x="17447" y="20300"/>
                  <a:pt x="17560" y="20320"/>
                </a:cubicBezTo>
                <a:cubicBezTo>
                  <a:pt x="17888" y="20379"/>
                  <a:pt x="18213" y="20441"/>
                  <a:pt x="18546" y="20495"/>
                </a:cubicBezTo>
                <a:cubicBezTo>
                  <a:pt x="18720" y="20523"/>
                  <a:pt x="18913" y="20533"/>
                  <a:pt x="19091" y="20558"/>
                </a:cubicBezTo>
                <a:cubicBezTo>
                  <a:pt x="19324" y="20592"/>
                  <a:pt x="19550" y="20634"/>
                  <a:pt x="19782" y="20670"/>
                </a:cubicBezTo>
                <a:cubicBezTo>
                  <a:pt x="19882" y="20685"/>
                  <a:pt x="19934" y="20701"/>
                  <a:pt x="19831" y="20741"/>
                </a:cubicBezTo>
                <a:cubicBezTo>
                  <a:pt x="19891" y="20758"/>
                  <a:pt x="19950" y="20774"/>
                  <a:pt x="20008" y="20790"/>
                </a:cubicBezTo>
                <a:cubicBezTo>
                  <a:pt x="20066" y="20807"/>
                  <a:pt x="20123" y="20824"/>
                  <a:pt x="20180" y="20839"/>
                </a:cubicBezTo>
                <a:cubicBezTo>
                  <a:pt x="20186" y="20836"/>
                  <a:pt x="20193" y="20833"/>
                  <a:pt x="20199" y="20830"/>
                </a:cubicBezTo>
                <a:cubicBezTo>
                  <a:pt x="20206" y="20826"/>
                  <a:pt x="20213" y="20823"/>
                  <a:pt x="20219" y="20820"/>
                </a:cubicBezTo>
                <a:cubicBezTo>
                  <a:pt x="20193" y="20805"/>
                  <a:pt x="20166" y="20790"/>
                  <a:pt x="20140" y="20776"/>
                </a:cubicBezTo>
                <a:cubicBezTo>
                  <a:pt x="20113" y="20761"/>
                  <a:pt x="20087" y="20746"/>
                  <a:pt x="20061" y="20732"/>
                </a:cubicBezTo>
                <a:cubicBezTo>
                  <a:pt x="20066" y="20730"/>
                  <a:pt x="20071" y="20730"/>
                  <a:pt x="20076" y="20728"/>
                </a:cubicBezTo>
                <a:cubicBezTo>
                  <a:pt x="20081" y="20727"/>
                  <a:pt x="20086" y="20725"/>
                  <a:pt x="20091" y="20723"/>
                </a:cubicBezTo>
                <a:cubicBezTo>
                  <a:pt x="20109" y="20725"/>
                  <a:pt x="20127" y="20726"/>
                  <a:pt x="20146" y="20728"/>
                </a:cubicBezTo>
                <a:cubicBezTo>
                  <a:pt x="20166" y="20730"/>
                  <a:pt x="20187" y="20733"/>
                  <a:pt x="20212" y="20735"/>
                </a:cubicBezTo>
                <a:cubicBezTo>
                  <a:pt x="20197" y="20721"/>
                  <a:pt x="20184" y="20709"/>
                  <a:pt x="20172" y="20697"/>
                </a:cubicBezTo>
                <a:cubicBezTo>
                  <a:pt x="20160" y="20686"/>
                  <a:pt x="20148" y="20674"/>
                  <a:pt x="20136" y="20663"/>
                </a:cubicBezTo>
                <a:cubicBezTo>
                  <a:pt x="20149" y="20664"/>
                  <a:pt x="20163" y="20665"/>
                  <a:pt x="20177" y="20666"/>
                </a:cubicBezTo>
                <a:cubicBezTo>
                  <a:pt x="20191" y="20667"/>
                  <a:pt x="20206" y="20667"/>
                  <a:pt x="20220" y="20668"/>
                </a:cubicBezTo>
                <a:cubicBezTo>
                  <a:pt x="20194" y="20651"/>
                  <a:pt x="20169" y="20634"/>
                  <a:pt x="20143" y="20617"/>
                </a:cubicBezTo>
                <a:cubicBezTo>
                  <a:pt x="20117" y="20600"/>
                  <a:pt x="20090" y="20583"/>
                  <a:pt x="20061" y="20563"/>
                </a:cubicBezTo>
                <a:cubicBezTo>
                  <a:pt x="20261" y="20579"/>
                  <a:pt x="20429" y="20615"/>
                  <a:pt x="20594" y="20658"/>
                </a:cubicBezTo>
                <a:cubicBezTo>
                  <a:pt x="20760" y="20701"/>
                  <a:pt x="21000" y="20686"/>
                  <a:pt x="21123" y="20774"/>
                </a:cubicBezTo>
                <a:cubicBezTo>
                  <a:pt x="21157" y="20758"/>
                  <a:pt x="21188" y="20742"/>
                  <a:pt x="21217" y="20728"/>
                </a:cubicBezTo>
                <a:cubicBezTo>
                  <a:pt x="21246" y="20714"/>
                  <a:pt x="21272" y="20701"/>
                  <a:pt x="21297" y="20689"/>
                </a:cubicBezTo>
                <a:cubicBezTo>
                  <a:pt x="21315" y="20701"/>
                  <a:pt x="21330" y="20711"/>
                  <a:pt x="21345" y="20720"/>
                </a:cubicBezTo>
                <a:cubicBezTo>
                  <a:pt x="21359" y="20729"/>
                  <a:pt x="21372" y="20738"/>
                  <a:pt x="21385" y="20746"/>
                </a:cubicBezTo>
                <a:cubicBezTo>
                  <a:pt x="21389" y="20741"/>
                  <a:pt x="21393" y="20737"/>
                  <a:pt x="21397" y="20732"/>
                </a:cubicBezTo>
                <a:cubicBezTo>
                  <a:pt x="21401" y="20726"/>
                  <a:pt x="21405" y="20720"/>
                  <a:pt x="21409" y="20715"/>
                </a:cubicBezTo>
                <a:cubicBezTo>
                  <a:pt x="21446" y="20722"/>
                  <a:pt x="21483" y="20707"/>
                  <a:pt x="21514" y="20673"/>
                </a:cubicBezTo>
                <a:cubicBezTo>
                  <a:pt x="21568" y="20614"/>
                  <a:pt x="21587" y="20504"/>
                  <a:pt x="21544" y="20443"/>
                </a:cubicBezTo>
                <a:cubicBezTo>
                  <a:pt x="21514" y="20398"/>
                  <a:pt x="21465" y="20409"/>
                  <a:pt x="21443" y="20465"/>
                </a:cubicBezTo>
                <a:cubicBezTo>
                  <a:pt x="21445" y="20416"/>
                  <a:pt x="21375" y="20392"/>
                  <a:pt x="21298" y="20371"/>
                </a:cubicBezTo>
                <a:cubicBezTo>
                  <a:pt x="21221" y="20349"/>
                  <a:pt x="21136" y="20332"/>
                  <a:pt x="21108" y="20291"/>
                </a:cubicBezTo>
                <a:cubicBezTo>
                  <a:pt x="21192" y="20265"/>
                  <a:pt x="21276" y="20237"/>
                  <a:pt x="21362" y="20207"/>
                </a:cubicBezTo>
                <a:cubicBezTo>
                  <a:pt x="21441" y="20180"/>
                  <a:pt x="21521" y="20150"/>
                  <a:pt x="21600" y="20121"/>
                </a:cubicBezTo>
                <a:lnTo>
                  <a:pt x="21590" y="0"/>
                </a:lnTo>
                <a:lnTo>
                  <a:pt x="0" y="0"/>
                </a:lnTo>
                <a:close/>
                <a:moveTo>
                  <a:pt x="9192" y="19629"/>
                </a:moveTo>
                <a:lnTo>
                  <a:pt x="9218" y="19716"/>
                </a:lnTo>
                <a:lnTo>
                  <a:pt x="9132" y="19721"/>
                </a:lnTo>
                <a:lnTo>
                  <a:pt x="8709" y="19799"/>
                </a:lnTo>
                <a:cubicBezTo>
                  <a:pt x="8715" y="19804"/>
                  <a:pt x="8724" y="19808"/>
                  <a:pt x="8734" y="19812"/>
                </a:cubicBezTo>
                <a:cubicBezTo>
                  <a:pt x="8744" y="19816"/>
                  <a:pt x="8757" y="19820"/>
                  <a:pt x="8770" y="19823"/>
                </a:cubicBezTo>
                <a:cubicBezTo>
                  <a:pt x="8722" y="19824"/>
                  <a:pt x="8675" y="19826"/>
                  <a:pt x="8627" y="19825"/>
                </a:cubicBezTo>
                <a:cubicBezTo>
                  <a:pt x="8224" y="19820"/>
                  <a:pt x="7821" y="19807"/>
                  <a:pt x="7413" y="19797"/>
                </a:cubicBezTo>
                <a:cubicBezTo>
                  <a:pt x="7477" y="19808"/>
                  <a:pt x="7531" y="19822"/>
                  <a:pt x="7588" y="19825"/>
                </a:cubicBezTo>
                <a:cubicBezTo>
                  <a:pt x="7894" y="19842"/>
                  <a:pt x="8199" y="19864"/>
                  <a:pt x="8506" y="19871"/>
                </a:cubicBezTo>
                <a:cubicBezTo>
                  <a:pt x="8628" y="19873"/>
                  <a:pt x="8752" y="19867"/>
                  <a:pt x="8874" y="19863"/>
                </a:cubicBezTo>
                <a:cubicBezTo>
                  <a:pt x="8882" y="19868"/>
                  <a:pt x="8886" y="19874"/>
                  <a:pt x="8884" y="19882"/>
                </a:cubicBezTo>
                <a:cubicBezTo>
                  <a:pt x="8883" y="19890"/>
                  <a:pt x="8877" y="19899"/>
                  <a:pt x="8862" y="19910"/>
                </a:cubicBezTo>
                <a:cubicBezTo>
                  <a:pt x="8553" y="19899"/>
                  <a:pt x="8243" y="19889"/>
                  <a:pt x="7935" y="19876"/>
                </a:cubicBezTo>
                <a:cubicBezTo>
                  <a:pt x="7849" y="19872"/>
                  <a:pt x="7766" y="19856"/>
                  <a:pt x="7680" y="19850"/>
                </a:cubicBezTo>
                <a:cubicBezTo>
                  <a:pt x="7502" y="19836"/>
                  <a:pt x="7323" y="19825"/>
                  <a:pt x="7144" y="19814"/>
                </a:cubicBezTo>
                <a:cubicBezTo>
                  <a:pt x="7008" y="19805"/>
                  <a:pt x="6873" y="19799"/>
                  <a:pt x="6740" y="19825"/>
                </a:cubicBezTo>
                <a:cubicBezTo>
                  <a:pt x="6875" y="19840"/>
                  <a:pt x="7012" y="19845"/>
                  <a:pt x="7148" y="19851"/>
                </a:cubicBezTo>
                <a:cubicBezTo>
                  <a:pt x="7189" y="19853"/>
                  <a:pt x="7229" y="19861"/>
                  <a:pt x="7270" y="19866"/>
                </a:cubicBezTo>
                <a:cubicBezTo>
                  <a:pt x="7399" y="19882"/>
                  <a:pt x="7530" y="19914"/>
                  <a:pt x="7655" y="19910"/>
                </a:cubicBezTo>
                <a:cubicBezTo>
                  <a:pt x="7802" y="19906"/>
                  <a:pt x="7909" y="19943"/>
                  <a:pt x="8041" y="19948"/>
                </a:cubicBezTo>
                <a:cubicBezTo>
                  <a:pt x="8064" y="19948"/>
                  <a:pt x="8104" y="19962"/>
                  <a:pt x="8104" y="19970"/>
                </a:cubicBezTo>
                <a:cubicBezTo>
                  <a:pt x="8105" y="20011"/>
                  <a:pt x="8185" y="20011"/>
                  <a:pt x="8241" y="20010"/>
                </a:cubicBezTo>
                <a:cubicBezTo>
                  <a:pt x="8403" y="20006"/>
                  <a:pt x="8566" y="19997"/>
                  <a:pt x="8726" y="19987"/>
                </a:cubicBezTo>
                <a:cubicBezTo>
                  <a:pt x="9000" y="19969"/>
                  <a:pt x="9269" y="19934"/>
                  <a:pt x="9553" y="19952"/>
                </a:cubicBezTo>
                <a:cubicBezTo>
                  <a:pt x="9583" y="19954"/>
                  <a:pt x="9615" y="19951"/>
                  <a:pt x="9647" y="19949"/>
                </a:cubicBezTo>
                <a:cubicBezTo>
                  <a:pt x="9640" y="19951"/>
                  <a:pt x="9634" y="19954"/>
                  <a:pt x="9627" y="19956"/>
                </a:cubicBezTo>
                <a:cubicBezTo>
                  <a:pt x="9621" y="19958"/>
                  <a:pt x="9615" y="19960"/>
                  <a:pt x="9608" y="19962"/>
                </a:cubicBezTo>
                <a:cubicBezTo>
                  <a:pt x="9312" y="19986"/>
                  <a:pt x="9017" y="20009"/>
                  <a:pt x="8718" y="20019"/>
                </a:cubicBezTo>
                <a:cubicBezTo>
                  <a:pt x="8368" y="20031"/>
                  <a:pt x="8011" y="20019"/>
                  <a:pt x="7658" y="20011"/>
                </a:cubicBezTo>
                <a:cubicBezTo>
                  <a:pt x="7398" y="20006"/>
                  <a:pt x="7140" y="19993"/>
                  <a:pt x="6881" y="19982"/>
                </a:cubicBezTo>
                <a:cubicBezTo>
                  <a:pt x="6807" y="19979"/>
                  <a:pt x="6734" y="19972"/>
                  <a:pt x="6661" y="19966"/>
                </a:cubicBezTo>
                <a:cubicBezTo>
                  <a:pt x="6453" y="19949"/>
                  <a:pt x="6247" y="19930"/>
                  <a:pt x="6038" y="19915"/>
                </a:cubicBezTo>
                <a:cubicBezTo>
                  <a:pt x="5851" y="19902"/>
                  <a:pt x="5662" y="19892"/>
                  <a:pt x="5474" y="19881"/>
                </a:cubicBezTo>
                <a:cubicBezTo>
                  <a:pt x="5441" y="19878"/>
                  <a:pt x="5409" y="19871"/>
                  <a:pt x="5345" y="19863"/>
                </a:cubicBezTo>
                <a:cubicBezTo>
                  <a:pt x="5385" y="19861"/>
                  <a:pt x="5417" y="19860"/>
                  <a:pt x="5445" y="19859"/>
                </a:cubicBezTo>
                <a:cubicBezTo>
                  <a:pt x="5474" y="19858"/>
                  <a:pt x="5500" y="19857"/>
                  <a:pt x="5528" y="19856"/>
                </a:cubicBezTo>
                <a:cubicBezTo>
                  <a:pt x="5469" y="19844"/>
                  <a:pt x="5413" y="19832"/>
                  <a:pt x="5358" y="19820"/>
                </a:cubicBezTo>
                <a:cubicBezTo>
                  <a:pt x="5304" y="19809"/>
                  <a:pt x="5251" y="19797"/>
                  <a:pt x="5198" y="19786"/>
                </a:cubicBezTo>
                <a:cubicBezTo>
                  <a:pt x="5196" y="19787"/>
                  <a:pt x="5194" y="19788"/>
                  <a:pt x="5192" y="19789"/>
                </a:cubicBezTo>
                <a:cubicBezTo>
                  <a:pt x="5191" y="19790"/>
                  <a:pt x="5189" y="19791"/>
                  <a:pt x="5188" y="19792"/>
                </a:cubicBezTo>
                <a:cubicBezTo>
                  <a:pt x="5199" y="19798"/>
                  <a:pt x="5210" y="19803"/>
                  <a:pt x="5225" y="19810"/>
                </a:cubicBezTo>
                <a:cubicBezTo>
                  <a:pt x="5239" y="19817"/>
                  <a:pt x="5256" y="19826"/>
                  <a:pt x="5280" y="19837"/>
                </a:cubicBezTo>
                <a:cubicBezTo>
                  <a:pt x="5182" y="19842"/>
                  <a:pt x="5111" y="19851"/>
                  <a:pt x="5039" y="19850"/>
                </a:cubicBezTo>
                <a:cubicBezTo>
                  <a:pt x="4908" y="19847"/>
                  <a:pt x="4776" y="19841"/>
                  <a:pt x="4646" y="19833"/>
                </a:cubicBezTo>
                <a:cubicBezTo>
                  <a:pt x="4582" y="19829"/>
                  <a:pt x="4522" y="19816"/>
                  <a:pt x="4458" y="19809"/>
                </a:cubicBezTo>
                <a:cubicBezTo>
                  <a:pt x="4368" y="19799"/>
                  <a:pt x="4264" y="19776"/>
                  <a:pt x="4188" y="19786"/>
                </a:cubicBezTo>
                <a:cubicBezTo>
                  <a:pt x="4052" y="19803"/>
                  <a:pt x="3945" y="19786"/>
                  <a:pt x="3833" y="19766"/>
                </a:cubicBezTo>
                <a:cubicBezTo>
                  <a:pt x="3699" y="19742"/>
                  <a:pt x="3566" y="19720"/>
                  <a:pt x="3433" y="19696"/>
                </a:cubicBezTo>
                <a:lnTo>
                  <a:pt x="9192" y="19629"/>
                </a:lnTo>
                <a:close/>
                <a:moveTo>
                  <a:pt x="9149" y="19905"/>
                </a:moveTo>
                <a:cubicBezTo>
                  <a:pt x="9132" y="19907"/>
                  <a:pt x="9109" y="19911"/>
                  <a:pt x="9091" y="19913"/>
                </a:cubicBezTo>
                <a:cubicBezTo>
                  <a:pt x="9060" y="19917"/>
                  <a:pt x="9023" y="19915"/>
                  <a:pt x="8990" y="19913"/>
                </a:cubicBezTo>
                <a:cubicBezTo>
                  <a:pt x="9016" y="19912"/>
                  <a:pt x="9043" y="19910"/>
                  <a:pt x="9070" y="19908"/>
                </a:cubicBezTo>
                <a:cubicBezTo>
                  <a:pt x="9096" y="19907"/>
                  <a:pt x="9123" y="19906"/>
                  <a:pt x="9149" y="19905"/>
                </a:cubicBezTo>
                <a:close/>
                <a:moveTo>
                  <a:pt x="12302" y="20173"/>
                </a:moveTo>
                <a:cubicBezTo>
                  <a:pt x="12335" y="20169"/>
                  <a:pt x="12373" y="20172"/>
                  <a:pt x="12408" y="20173"/>
                </a:cubicBezTo>
                <a:cubicBezTo>
                  <a:pt x="12379" y="20175"/>
                  <a:pt x="12351" y="20176"/>
                  <a:pt x="12322" y="20178"/>
                </a:cubicBezTo>
                <a:cubicBezTo>
                  <a:pt x="12293" y="20179"/>
                  <a:pt x="12264" y="20182"/>
                  <a:pt x="12236" y="20183"/>
                </a:cubicBezTo>
                <a:cubicBezTo>
                  <a:pt x="12256" y="20180"/>
                  <a:pt x="12282" y="20176"/>
                  <a:pt x="12302" y="20173"/>
                </a:cubicBezTo>
                <a:close/>
              </a:path>
            </a:pathLst>
          </a:custGeom>
        </p:spPr>
      </p:pic>
      <p:sp>
        <p:nvSpPr>
          <p:cNvPr id="891" name="Shape"/>
          <p:cNvSpPr>
            <a:spLocks noGrp="1"/>
          </p:cNvSpPr>
          <p:nvPr>
            <p:ph type="body" idx="15"/>
          </p:nvPr>
        </p:nvSpPr>
        <p:spPr>
          <a:xfrm>
            <a:off x="8581313" y="7702771"/>
            <a:ext cx="1236455" cy="1178650"/>
          </a:xfrm>
          <a:custGeom>
            <a:avLst/>
            <a:gdLst/>
            <a:ahLst/>
            <a:cxnLst>
              <a:cxn ang="0">
                <a:pos x="wd2" y="hd2"/>
              </a:cxn>
              <a:cxn ang="5400000">
                <a:pos x="wd2" y="hd2"/>
              </a:cxn>
              <a:cxn ang="10800000">
                <a:pos x="wd2" y="hd2"/>
              </a:cxn>
              <a:cxn ang="16200000">
                <a:pos x="wd2" y="hd2"/>
              </a:cxn>
            </a:cxnLst>
            <a:rect l="0" t="0" r="r" b="b"/>
            <a:pathLst>
              <a:path w="21568" h="21583" extrusionOk="0">
                <a:moveTo>
                  <a:pt x="16592" y="2"/>
                </a:moveTo>
                <a:cubicBezTo>
                  <a:pt x="16492" y="-9"/>
                  <a:pt x="16386" y="16"/>
                  <a:pt x="16290" y="57"/>
                </a:cubicBezTo>
                <a:cubicBezTo>
                  <a:pt x="16249" y="74"/>
                  <a:pt x="16225" y="182"/>
                  <a:pt x="16193" y="245"/>
                </a:cubicBezTo>
                <a:cubicBezTo>
                  <a:pt x="16240" y="268"/>
                  <a:pt x="16289" y="302"/>
                  <a:pt x="16336" y="306"/>
                </a:cubicBezTo>
                <a:cubicBezTo>
                  <a:pt x="16441" y="316"/>
                  <a:pt x="16545" y="312"/>
                  <a:pt x="16650" y="312"/>
                </a:cubicBezTo>
                <a:cubicBezTo>
                  <a:pt x="16653" y="348"/>
                  <a:pt x="16656" y="380"/>
                  <a:pt x="16659" y="416"/>
                </a:cubicBezTo>
                <a:cubicBezTo>
                  <a:pt x="16603" y="443"/>
                  <a:pt x="16546" y="497"/>
                  <a:pt x="16491" y="495"/>
                </a:cubicBezTo>
                <a:cubicBezTo>
                  <a:pt x="16260" y="486"/>
                  <a:pt x="16030" y="460"/>
                  <a:pt x="15799" y="440"/>
                </a:cubicBezTo>
                <a:cubicBezTo>
                  <a:pt x="15671" y="429"/>
                  <a:pt x="15542" y="420"/>
                  <a:pt x="15414" y="404"/>
                </a:cubicBezTo>
                <a:cubicBezTo>
                  <a:pt x="15307" y="390"/>
                  <a:pt x="15200" y="344"/>
                  <a:pt x="15095" y="355"/>
                </a:cubicBezTo>
                <a:cubicBezTo>
                  <a:pt x="14983" y="367"/>
                  <a:pt x="14871" y="428"/>
                  <a:pt x="14731" y="477"/>
                </a:cubicBezTo>
                <a:cubicBezTo>
                  <a:pt x="14755" y="314"/>
                  <a:pt x="14770" y="216"/>
                  <a:pt x="14785" y="118"/>
                </a:cubicBezTo>
                <a:cubicBezTo>
                  <a:pt x="14476" y="3"/>
                  <a:pt x="14417" y="373"/>
                  <a:pt x="14295" y="623"/>
                </a:cubicBezTo>
                <a:cubicBezTo>
                  <a:pt x="14133" y="296"/>
                  <a:pt x="13756" y="295"/>
                  <a:pt x="13548" y="550"/>
                </a:cubicBezTo>
                <a:cubicBezTo>
                  <a:pt x="13464" y="495"/>
                  <a:pt x="13378" y="393"/>
                  <a:pt x="13343" y="422"/>
                </a:cubicBezTo>
                <a:cubicBezTo>
                  <a:pt x="13121" y="604"/>
                  <a:pt x="12922" y="745"/>
                  <a:pt x="12643" y="616"/>
                </a:cubicBezTo>
                <a:cubicBezTo>
                  <a:pt x="12449" y="527"/>
                  <a:pt x="12219" y="591"/>
                  <a:pt x="12006" y="586"/>
                </a:cubicBezTo>
                <a:cubicBezTo>
                  <a:pt x="11905" y="584"/>
                  <a:pt x="11803" y="567"/>
                  <a:pt x="11704" y="586"/>
                </a:cubicBezTo>
                <a:cubicBezTo>
                  <a:pt x="11466" y="631"/>
                  <a:pt x="11225" y="671"/>
                  <a:pt x="10991" y="750"/>
                </a:cubicBezTo>
                <a:cubicBezTo>
                  <a:pt x="10704" y="848"/>
                  <a:pt x="10421" y="982"/>
                  <a:pt x="10136" y="1097"/>
                </a:cubicBezTo>
                <a:cubicBezTo>
                  <a:pt x="10040" y="1136"/>
                  <a:pt x="9932" y="1221"/>
                  <a:pt x="9847" y="1188"/>
                </a:cubicBezTo>
                <a:cubicBezTo>
                  <a:pt x="9372" y="1005"/>
                  <a:pt x="8962" y="1257"/>
                  <a:pt x="8548" y="1541"/>
                </a:cubicBezTo>
                <a:cubicBezTo>
                  <a:pt x="8169" y="1799"/>
                  <a:pt x="7784" y="2030"/>
                  <a:pt x="7395" y="2252"/>
                </a:cubicBezTo>
                <a:cubicBezTo>
                  <a:pt x="7186" y="2372"/>
                  <a:pt x="6961" y="2441"/>
                  <a:pt x="6745" y="2538"/>
                </a:cubicBezTo>
                <a:cubicBezTo>
                  <a:pt x="5965" y="2891"/>
                  <a:pt x="5188" y="3250"/>
                  <a:pt x="4406" y="3596"/>
                </a:cubicBezTo>
                <a:cubicBezTo>
                  <a:pt x="4214" y="3682"/>
                  <a:pt x="4011" y="3714"/>
                  <a:pt x="3815" y="3785"/>
                </a:cubicBezTo>
                <a:cubicBezTo>
                  <a:pt x="3506" y="3897"/>
                  <a:pt x="3188" y="3983"/>
                  <a:pt x="2893" y="4150"/>
                </a:cubicBezTo>
                <a:cubicBezTo>
                  <a:pt x="2407" y="4424"/>
                  <a:pt x="1934" y="4749"/>
                  <a:pt x="1459" y="5062"/>
                </a:cubicBezTo>
                <a:cubicBezTo>
                  <a:pt x="1365" y="5124"/>
                  <a:pt x="1283" y="5228"/>
                  <a:pt x="1195" y="5311"/>
                </a:cubicBezTo>
                <a:cubicBezTo>
                  <a:pt x="1210" y="5357"/>
                  <a:pt x="1226" y="5400"/>
                  <a:pt x="1242" y="5445"/>
                </a:cubicBezTo>
                <a:cubicBezTo>
                  <a:pt x="1678" y="5255"/>
                  <a:pt x="2113" y="5064"/>
                  <a:pt x="2549" y="4874"/>
                </a:cubicBezTo>
                <a:cubicBezTo>
                  <a:pt x="2555" y="4900"/>
                  <a:pt x="2564" y="4927"/>
                  <a:pt x="2570" y="4953"/>
                </a:cubicBezTo>
                <a:cubicBezTo>
                  <a:pt x="2474" y="5018"/>
                  <a:pt x="2378" y="5106"/>
                  <a:pt x="2277" y="5147"/>
                </a:cubicBezTo>
                <a:cubicBezTo>
                  <a:pt x="1845" y="5322"/>
                  <a:pt x="1413" y="5491"/>
                  <a:pt x="977" y="5646"/>
                </a:cubicBezTo>
                <a:cubicBezTo>
                  <a:pt x="734" y="5732"/>
                  <a:pt x="576" y="5952"/>
                  <a:pt x="592" y="6193"/>
                </a:cubicBezTo>
                <a:cubicBezTo>
                  <a:pt x="732" y="6230"/>
                  <a:pt x="865" y="6268"/>
                  <a:pt x="998" y="6303"/>
                </a:cubicBezTo>
                <a:cubicBezTo>
                  <a:pt x="1000" y="6332"/>
                  <a:pt x="1005" y="6358"/>
                  <a:pt x="1007" y="6388"/>
                </a:cubicBezTo>
                <a:cubicBezTo>
                  <a:pt x="761" y="6533"/>
                  <a:pt x="419" y="6398"/>
                  <a:pt x="286" y="6868"/>
                </a:cubicBezTo>
                <a:cubicBezTo>
                  <a:pt x="456" y="7047"/>
                  <a:pt x="436" y="7105"/>
                  <a:pt x="80" y="7428"/>
                </a:cubicBezTo>
                <a:cubicBezTo>
                  <a:pt x="296" y="7412"/>
                  <a:pt x="480" y="7400"/>
                  <a:pt x="688" y="7385"/>
                </a:cubicBezTo>
                <a:cubicBezTo>
                  <a:pt x="494" y="7693"/>
                  <a:pt x="126" y="7500"/>
                  <a:pt x="1" y="8006"/>
                </a:cubicBezTo>
                <a:cubicBezTo>
                  <a:pt x="97" y="7971"/>
                  <a:pt x="165" y="7951"/>
                  <a:pt x="231" y="7927"/>
                </a:cubicBezTo>
                <a:cubicBezTo>
                  <a:pt x="351" y="7884"/>
                  <a:pt x="467" y="7835"/>
                  <a:pt x="588" y="7799"/>
                </a:cubicBezTo>
                <a:cubicBezTo>
                  <a:pt x="876" y="7712"/>
                  <a:pt x="1166" y="7633"/>
                  <a:pt x="1455" y="7549"/>
                </a:cubicBezTo>
                <a:cubicBezTo>
                  <a:pt x="1584" y="7512"/>
                  <a:pt x="1711" y="7468"/>
                  <a:pt x="1841" y="7440"/>
                </a:cubicBezTo>
                <a:cubicBezTo>
                  <a:pt x="1848" y="7439"/>
                  <a:pt x="1869" y="7544"/>
                  <a:pt x="1879" y="7586"/>
                </a:cubicBezTo>
                <a:cubicBezTo>
                  <a:pt x="2276" y="7512"/>
                  <a:pt x="2605" y="6999"/>
                  <a:pt x="3094" y="7282"/>
                </a:cubicBezTo>
                <a:cubicBezTo>
                  <a:pt x="2357" y="7676"/>
                  <a:pt x="1648" y="8053"/>
                  <a:pt x="940" y="8431"/>
                </a:cubicBezTo>
                <a:cubicBezTo>
                  <a:pt x="940" y="8442"/>
                  <a:pt x="939" y="8451"/>
                  <a:pt x="940" y="8462"/>
                </a:cubicBezTo>
                <a:cubicBezTo>
                  <a:pt x="1094" y="8433"/>
                  <a:pt x="1250" y="8404"/>
                  <a:pt x="1363" y="8383"/>
                </a:cubicBezTo>
                <a:cubicBezTo>
                  <a:pt x="1256" y="8490"/>
                  <a:pt x="1135" y="8615"/>
                  <a:pt x="1015" y="8735"/>
                </a:cubicBezTo>
                <a:cubicBezTo>
                  <a:pt x="954" y="8716"/>
                  <a:pt x="892" y="8700"/>
                  <a:pt x="831" y="8650"/>
                </a:cubicBezTo>
                <a:cubicBezTo>
                  <a:pt x="798" y="8624"/>
                  <a:pt x="714" y="8642"/>
                  <a:pt x="697" y="8681"/>
                </a:cubicBezTo>
                <a:cubicBezTo>
                  <a:pt x="672" y="8735"/>
                  <a:pt x="668" y="8838"/>
                  <a:pt x="688" y="8900"/>
                </a:cubicBezTo>
                <a:cubicBezTo>
                  <a:pt x="746" y="9078"/>
                  <a:pt x="843" y="9181"/>
                  <a:pt x="965" y="9228"/>
                </a:cubicBezTo>
                <a:cubicBezTo>
                  <a:pt x="968" y="9255"/>
                  <a:pt x="970" y="9280"/>
                  <a:pt x="973" y="9307"/>
                </a:cubicBezTo>
                <a:cubicBezTo>
                  <a:pt x="1019" y="9300"/>
                  <a:pt x="1065" y="9290"/>
                  <a:pt x="1112" y="9283"/>
                </a:cubicBezTo>
                <a:cubicBezTo>
                  <a:pt x="1199" y="9290"/>
                  <a:pt x="1248" y="9346"/>
                  <a:pt x="1271" y="9435"/>
                </a:cubicBezTo>
                <a:cubicBezTo>
                  <a:pt x="1187" y="9483"/>
                  <a:pt x="1103" y="9533"/>
                  <a:pt x="1019" y="9581"/>
                </a:cubicBezTo>
                <a:cubicBezTo>
                  <a:pt x="1013" y="9579"/>
                  <a:pt x="1005" y="9577"/>
                  <a:pt x="998" y="9575"/>
                </a:cubicBezTo>
                <a:cubicBezTo>
                  <a:pt x="988" y="9593"/>
                  <a:pt x="985" y="9598"/>
                  <a:pt x="982" y="9605"/>
                </a:cubicBezTo>
                <a:cubicBezTo>
                  <a:pt x="959" y="9618"/>
                  <a:pt x="937" y="9629"/>
                  <a:pt x="915" y="9642"/>
                </a:cubicBezTo>
                <a:cubicBezTo>
                  <a:pt x="936" y="9679"/>
                  <a:pt x="951" y="9702"/>
                  <a:pt x="969" y="9733"/>
                </a:cubicBezTo>
                <a:cubicBezTo>
                  <a:pt x="965" y="9808"/>
                  <a:pt x="965" y="9884"/>
                  <a:pt x="977" y="9958"/>
                </a:cubicBezTo>
                <a:cubicBezTo>
                  <a:pt x="923" y="9986"/>
                  <a:pt x="870" y="10011"/>
                  <a:pt x="797" y="10049"/>
                </a:cubicBezTo>
                <a:cubicBezTo>
                  <a:pt x="885" y="10163"/>
                  <a:pt x="962" y="10247"/>
                  <a:pt x="1040" y="10353"/>
                </a:cubicBezTo>
                <a:cubicBezTo>
                  <a:pt x="1054" y="10486"/>
                  <a:pt x="1053" y="10627"/>
                  <a:pt x="994" y="10779"/>
                </a:cubicBezTo>
                <a:cubicBezTo>
                  <a:pt x="905" y="11008"/>
                  <a:pt x="1293" y="11361"/>
                  <a:pt x="1501" y="11223"/>
                </a:cubicBezTo>
                <a:cubicBezTo>
                  <a:pt x="1665" y="11114"/>
                  <a:pt x="1667" y="11257"/>
                  <a:pt x="1686" y="11332"/>
                </a:cubicBezTo>
                <a:cubicBezTo>
                  <a:pt x="1608" y="11492"/>
                  <a:pt x="1549" y="11607"/>
                  <a:pt x="1506" y="11697"/>
                </a:cubicBezTo>
                <a:cubicBezTo>
                  <a:pt x="1433" y="11715"/>
                  <a:pt x="1324" y="11707"/>
                  <a:pt x="1313" y="11752"/>
                </a:cubicBezTo>
                <a:cubicBezTo>
                  <a:pt x="1286" y="11858"/>
                  <a:pt x="1275" y="12017"/>
                  <a:pt x="1313" y="12105"/>
                </a:cubicBezTo>
                <a:cubicBezTo>
                  <a:pt x="1399" y="12302"/>
                  <a:pt x="1518" y="12471"/>
                  <a:pt x="1610" y="12628"/>
                </a:cubicBezTo>
                <a:cubicBezTo>
                  <a:pt x="1317" y="12641"/>
                  <a:pt x="1130" y="12818"/>
                  <a:pt x="1091" y="13102"/>
                </a:cubicBezTo>
                <a:cubicBezTo>
                  <a:pt x="999" y="13173"/>
                  <a:pt x="898" y="13254"/>
                  <a:pt x="856" y="13376"/>
                </a:cubicBezTo>
                <a:cubicBezTo>
                  <a:pt x="727" y="13753"/>
                  <a:pt x="983" y="13793"/>
                  <a:pt x="1124" y="13941"/>
                </a:cubicBezTo>
                <a:cubicBezTo>
                  <a:pt x="1049" y="13959"/>
                  <a:pt x="986" y="13957"/>
                  <a:pt x="923" y="13953"/>
                </a:cubicBezTo>
                <a:cubicBezTo>
                  <a:pt x="727" y="13943"/>
                  <a:pt x="660" y="14071"/>
                  <a:pt x="751" y="14312"/>
                </a:cubicBezTo>
                <a:cubicBezTo>
                  <a:pt x="791" y="14419"/>
                  <a:pt x="850" y="14525"/>
                  <a:pt x="919" y="14592"/>
                </a:cubicBezTo>
                <a:cubicBezTo>
                  <a:pt x="1129" y="14798"/>
                  <a:pt x="1134" y="14791"/>
                  <a:pt x="936" y="15103"/>
                </a:cubicBezTo>
                <a:cubicBezTo>
                  <a:pt x="1078" y="15261"/>
                  <a:pt x="1202" y="15462"/>
                  <a:pt x="1359" y="15559"/>
                </a:cubicBezTo>
                <a:cubicBezTo>
                  <a:pt x="1520" y="15659"/>
                  <a:pt x="1712" y="15651"/>
                  <a:pt x="1887" y="15711"/>
                </a:cubicBezTo>
                <a:cubicBezTo>
                  <a:pt x="1946" y="15731"/>
                  <a:pt x="2021" y="15806"/>
                  <a:pt x="2038" y="15881"/>
                </a:cubicBezTo>
                <a:cubicBezTo>
                  <a:pt x="2056" y="15961"/>
                  <a:pt x="2015" y="16067"/>
                  <a:pt x="1992" y="16210"/>
                </a:cubicBezTo>
                <a:cubicBezTo>
                  <a:pt x="1826" y="15931"/>
                  <a:pt x="1771" y="15873"/>
                  <a:pt x="1610" y="16015"/>
                </a:cubicBezTo>
                <a:cubicBezTo>
                  <a:pt x="1335" y="16260"/>
                  <a:pt x="977" y="16418"/>
                  <a:pt x="927" y="17019"/>
                </a:cubicBezTo>
                <a:cubicBezTo>
                  <a:pt x="683" y="17155"/>
                  <a:pt x="331" y="17611"/>
                  <a:pt x="219" y="17955"/>
                </a:cubicBezTo>
                <a:cubicBezTo>
                  <a:pt x="200" y="18012"/>
                  <a:pt x="173" y="18090"/>
                  <a:pt x="185" y="18138"/>
                </a:cubicBezTo>
                <a:cubicBezTo>
                  <a:pt x="250" y="18389"/>
                  <a:pt x="165" y="18556"/>
                  <a:pt x="59" y="18734"/>
                </a:cubicBezTo>
                <a:cubicBezTo>
                  <a:pt x="15" y="18809"/>
                  <a:pt x="-16" y="18968"/>
                  <a:pt x="9" y="19044"/>
                </a:cubicBezTo>
                <a:cubicBezTo>
                  <a:pt x="30" y="19107"/>
                  <a:pt x="142" y="19104"/>
                  <a:pt x="215" y="19129"/>
                </a:cubicBezTo>
                <a:cubicBezTo>
                  <a:pt x="239" y="19137"/>
                  <a:pt x="265" y="19138"/>
                  <a:pt x="311" y="19141"/>
                </a:cubicBezTo>
                <a:cubicBezTo>
                  <a:pt x="234" y="19360"/>
                  <a:pt x="171" y="19546"/>
                  <a:pt x="85" y="19792"/>
                </a:cubicBezTo>
                <a:cubicBezTo>
                  <a:pt x="309" y="19878"/>
                  <a:pt x="538" y="19949"/>
                  <a:pt x="759" y="20053"/>
                </a:cubicBezTo>
                <a:cubicBezTo>
                  <a:pt x="1272" y="20294"/>
                  <a:pt x="1775" y="20566"/>
                  <a:pt x="2289" y="20795"/>
                </a:cubicBezTo>
                <a:cubicBezTo>
                  <a:pt x="2523" y="20900"/>
                  <a:pt x="2793" y="21055"/>
                  <a:pt x="3010" y="20978"/>
                </a:cubicBezTo>
                <a:cubicBezTo>
                  <a:pt x="3330" y="20864"/>
                  <a:pt x="3591" y="20988"/>
                  <a:pt x="3845" y="21166"/>
                </a:cubicBezTo>
                <a:cubicBezTo>
                  <a:pt x="4208" y="21421"/>
                  <a:pt x="4587" y="21536"/>
                  <a:pt x="4981" y="21580"/>
                </a:cubicBezTo>
                <a:cubicBezTo>
                  <a:pt x="5080" y="21591"/>
                  <a:pt x="5187" y="21566"/>
                  <a:pt x="5282" y="21525"/>
                </a:cubicBezTo>
                <a:cubicBezTo>
                  <a:pt x="5323" y="21508"/>
                  <a:pt x="5343" y="21406"/>
                  <a:pt x="5375" y="21343"/>
                </a:cubicBezTo>
                <a:cubicBezTo>
                  <a:pt x="5328" y="21320"/>
                  <a:pt x="5284" y="21280"/>
                  <a:pt x="5236" y="21276"/>
                </a:cubicBezTo>
                <a:cubicBezTo>
                  <a:pt x="5131" y="21266"/>
                  <a:pt x="5023" y="21276"/>
                  <a:pt x="4918" y="21276"/>
                </a:cubicBezTo>
                <a:cubicBezTo>
                  <a:pt x="4915" y="21240"/>
                  <a:pt x="4912" y="21202"/>
                  <a:pt x="4909" y="21166"/>
                </a:cubicBezTo>
                <a:cubicBezTo>
                  <a:pt x="4965" y="21139"/>
                  <a:pt x="5022" y="21085"/>
                  <a:pt x="5077" y="21087"/>
                </a:cubicBezTo>
                <a:cubicBezTo>
                  <a:pt x="5308" y="21096"/>
                  <a:pt x="5538" y="21122"/>
                  <a:pt x="5769" y="21142"/>
                </a:cubicBezTo>
                <a:cubicBezTo>
                  <a:pt x="5897" y="21153"/>
                  <a:pt x="6026" y="21168"/>
                  <a:pt x="6154" y="21184"/>
                </a:cubicBezTo>
                <a:cubicBezTo>
                  <a:pt x="6261" y="21198"/>
                  <a:pt x="6368" y="21238"/>
                  <a:pt x="6473" y="21227"/>
                </a:cubicBezTo>
                <a:cubicBezTo>
                  <a:pt x="6585" y="21215"/>
                  <a:pt x="6697" y="21154"/>
                  <a:pt x="6837" y="21105"/>
                </a:cubicBezTo>
                <a:cubicBezTo>
                  <a:pt x="6813" y="21268"/>
                  <a:pt x="6798" y="21372"/>
                  <a:pt x="6783" y="21470"/>
                </a:cubicBezTo>
                <a:cubicBezTo>
                  <a:pt x="7092" y="21585"/>
                  <a:pt x="7156" y="21209"/>
                  <a:pt x="7278" y="20959"/>
                </a:cubicBezTo>
                <a:cubicBezTo>
                  <a:pt x="7439" y="21286"/>
                  <a:pt x="7812" y="21293"/>
                  <a:pt x="8020" y="21039"/>
                </a:cubicBezTo>
                <a:cubicBezTo>
                  <a:pt x="8104" y="21093"/>
                  <a:pt x="8190" y="21189"/>
                  <a:pt x="8225" y="21160"/>
                </a:cubicBezTo>
                <a:cubicBezTo>
                  <a:pt x="8447" y="20978"/>
                  <a:pt x="8651" y="20837"/>
                  <a:pt x="8929" y="20966"/>
                </a:cubicBezTo>
                <a:cubicBezTo>
                  <a:pt x="9124" y="21055"/>
                  <a:pt x="9349" y="20997"/>
                  <a:pt x="9562" y="21002"/>
                </a:cubicBezTo>
                <a:cubicBezTo>
                  <a:pt x="9663" y="21004"/>
                  <a:pt x="9769" y="21021"/>
                  <a:pt x="9868" y="21002"/>
                </a:cubicBezTo>
                <a:cubicBezTo>
                  <a:pt x="10107" y="20957"/>
                  <a:pt x="10343" y="20911"/>
                  <a:pt x="10577" y="20832"/>
                </a:cubicBezTo>
                <a:cubicBezTo>
                  <a:pt x="10864" y="20734"/>
                  <a:pt x="11147" y="20600"/>
                  <a:pt x="11432" y="20485"/>
                </a:cubicBezTo>
                <a:cubicBezTo>
                  <a:pt x="11528" y="20446"/>
                  <a:pt x="11636" y="20361"/>
                  <a:pt x="11721" y="20394"/>
                </a:cubicBezTo>
                <a:cubicBezTo>
                  <a:pt x="12196" y="20577"/>
                  <a:pt x="12606" y="20331"/>
                  <a:pt x="13020" y="20047"/>
                </a:cubicBezTo>
                <a:cubicBezTo>
                  <a:pt x="13399" y="19789"/>
                  <a:pt x="13788" y="19552"/>
                  <a:pt x="14177" y="19330"/>
                </a:cubicBezTo>
                <a:cubicBezTo>
                  <a:pt x="14386" y="19210"/>
                  <a:pt x="14607" y="19147"/>
                  <a:pt x="14823" y="19050"/>
                </a:cubicBezTo>
                <a:cubicBezTo>
                  <a:pt x="15603" y="18697"/>
                  <a:pt x="16380" y="18332"/>
                  <a:pt x="17162" y="17986"/>
                </a:cubicBezTo>
                <a:cubicBezTo>
                  <a:pt x="17354" y="17900"/>
                  <a:pt x="17561" y="17868"/>
                  <a:pt x="17757" y="17797"/>
                </a:cubicBezTo>
                <a:cubicBezTo>
                  <a:pt x="18066" y="17685"/>
                  <a:pt x="18380" y="17605"/>
                  <a:pt x="18675" y="17438"/>
                </a:cubicBezTo>
                <a:cubicBezTo>
                  <a:pt x="19161" y="17164"/>
                  <a:pt x="19634" y="16833"/>
                  <a:pt x="20109" y="16520"/>
                </a:cubicBezTo>
                <a:cubicBezTo>
                  <a:pt x="20203" y="16458"/>
                  <a:pt x="20285" y="16360"/>
                  <a:pt x="20373" y="16277"/>
                </a:cubicBezTo>
                <a:cubicBezTo>
                  <a:pt x="20358" y="16231"/>
                  <a:pt x="20342" y="16182"/>
                  <a:pt x="20326" y="16137"/>
                </a:cubicBezTo>
                <a:cubicBezTo>
                  <a:pt x="19890" y="16327"/>
                  <a:pt x="19455" y="16518"/>
                  <a:pt x="19019" y="16708"/>
                </a:cubicBezTo>
                <a:cubicBezTo>
                  <a:pt x="19013" y="16682"/>
                  <a:pt x="19008" y="16655"/>
                  <a:pt x="19002" y="16629"/>
                </a:cubicBezTo>
                <a:cubicBezTo>
                  <a:pt x="19099" y="16564"/>
                  <a:pt x="19190" y="16482"/>
                  <a:pt x="19291" y="16441"/>
                </a:cubicBezTo>
                <a:cubicBezTo>
                  <a:pt x="19723" y="16266"/>
                  <a:pt x="20155" y="16097"/>
                  <a:pt x="20591" y="15942"/>
                </a:cubicBezTo>
                <a:cubicBezTo>
                  <a:pt x="20834" y="15856"/>
                  <a:pt x="20992" y="15630"/>
                  <a:pt x="20976" y="15389"/>
                </a:cubicBezTo>
                <a:cubicBezTo>
                  <a:pt x="20836" y="15352"/>
                  <a:pt x="20703" y="15320"/>
                  <a:pt x="20570" y="15285"/>
                </a:cubicBezTo>
                <a:cubicBezTo>
                  <a:pt x="20568" y="15256"/>
                  <a:pt x="20567" y="15224"/>
                  <a:pt x="20565" y="15194"/>
                </a:cubicBezTo>
                <a:cubicBezTo>
                  <a:pt x="20811" y="15049"/>
                  <a:pt x="21153" y="15184"/>
                  <a:pt x="21286" y="14714"/>
                </a:cubicBezTo>
                <a:cubicBezTo>
                  <a:pt x="21116" y="14535"/>
                  <a:pt x="21136" y="14477"/>
                  <a:pt x="21492" y="14154"/>
                </a:cubicBezTo>
                <a:cubicBezTo>
                  <a:pt x="21276" y="14170"/>
                  <a:pt x="21088" y="14182"/>
                  <a:pt x="20880" y="14197"/>
                </a:cubicBezTo>
                <a:cubicBezTo>
                  <a:pt x="21074" y="13889"/>
                  <a:pt x="21442" y="14082"/>
                  <a:pt x="21567" y="13576"/>
                </a:cubicBezTo>
                <a:cubicBezTo>
                  <a:pt x="21471" y="13611"/>
                  <a:pt x="21408" y="13637"/>
                  <a:pt x="21341" y="13662"/>
                </a:cubicBezTo>
                <a:cubicBezTo>
                  <a:pt x="21222" y="13704"/>
                  <a:pt x="21101" y="13753"/>
                  <a:pt x="20980" y="13789"/>
                </a:cubicBezTo>
                <a:cubicBezTo>
                  <a:pt x="20692" y="13876"/>
                  <a:pt x="20402" y="13955"/>
                  <a:pt x="20113" y="14039"/>
                </a:cubicBezTo>
                <a:cubicBezTo>
                  <a:pt x="19984" y="14076"/>
                  <a:pt x="19857" y="14114"/>
                  <a:pt x="19727" y="14142"/>
                </a:cubicBezTo>
                <a:cubicBezTo>
                  <a:pt x="19720" y="14143"/>
                  <a:pt x="19703" y="14038"/>
                  <a:pt x="19694" y="13996"/>
                </a:cubicBezTo>
                <a:cubicBezTo>
                  <a:pt x="19297" y="14070"/>
                  <a:pt x="18968" y="14583"/>
                  <a:pt x="18478" y="14300"/>
                </a:cubicBezTo>
                <a:cubicBezTo>
                  <a:pt x="19215" y="13906"/>
                  <a:pt x="19920" y="13529"/>
                  <a:pt x="20628" y="13151"/>
                </a:cubicBezTo>
                <a:cubicBezTo>
                  <a:pt x="20628" y="13140"/>
                  <a:pt x="20629" y="13131"/>
                  <a:pt x="20628" y="13120"/>
                </a:cubicBezTo>
                <a:cubicBezTo>
                  <a:pt x="20474" y="13149"/>
                  <a:pt x="20318" y="13178"/>
                  <a:pt x="20205" y="13199"/>
                </a:cubicBezTo>
                <a:cubicBezTo>
                  <a:pt x="20312" y="13092"/>
                  <a:pt x="20437" y="12973"/>
                  <a:pt x="20557" y="12853"/>
                </a:cubicBezTo>
                <a:cubicBezTo>
                  <a:pt x="20618" y="12872"/>
                  <a:pt x="20680" y="12888"/>
                  <a:pt x="20741" y="12938"/>
                </a:cubicBezTo>
                <a:cubicBezTo>
                  <a:pt x="20774" y="12964"/>
                  <a:pt x="20854" y="12946"/>
                  <a:pt x="20871" y="12907"/>
                </a:cubicBezTo>
                <a:cubicBezTo>
                  <a:pt x="20896" y="12853"/>
                  <a:pt x="20900" y="12744"/>
                  <a:pt x="20880" y="12682"/>
                </a:cubicBezTo>
                <a:cubicBezTo>
                  <a:pt x="20822" y="12503"/>
                  <a:pt x="20725" y="12406"/>
                  <a:pt x="20603" y="12360"/>
                </a:cubicBezTo>
                <a:cubicBezTo>
                  <a:pt x="20600" y="12332"/>
                  <a:pt x="20598" y="12303"/>
                  <a:pt x="20595" y="12275"/>
                </a:cubicBezTo>
                <a:cubicBezTo>
                  <a:pt x="20549" y="12282"/>
                  <a:pt x="20503" y="12292"/>
                  <a:pt x="20456" y="12299"/>
                </a:cubicBezTo>
                <a:cubicBezTo>
                  <a:pt x="20369" y="12292"/>
                  <a:pt x="20320" y="12237"/>
                  <a:pt x="20297" y="12147"/>
                </a:cubicBezTo>
                <a:cubicBezTo>
                  <a:pt x="20381" y="12099"/>
                  <a:pt x="20465" y="12049"/>
                  <a:pt x="20549" y="12001"/>
                </a:cubicBezTo>
                <a:cubicBezTo>
                  <a:pt x="20555" y="12003"/>
                  <a:pt x="20563" y="12005"/>
                  <a:pt x="20570" y="12007"/>
                </a:cubicBezTo>
                <a:cubicBezTo>
                  <a:pt x="20580" y="11989"/>
                  <a:pt x="20583" y="11984"/>
                  <a:pt x="20586" y="11977"/>
                </a:cubicBezTo>
                <a:cubicBezTo>
                  <a:pt x="20609" y="11964"/>
                  <a:pt x="20631" y="11953"/>
                  <a:pt x="20653" y="11940"/>
                </a:cubicBezTo>
                <a:cubicBezTo>
                  <a:pt x="20631" y="11902"/>
                  <a:pt x="20617" y="11880"/>
                  <a:pt x="20599" y="11849"/>
                </a:cubicBezTo>
                <a:cubicBezTo>
                  <a:pt x="20603" y="11776"/>
                  <a:pt x="20606" y="11702"/>
                  <a:pt x="20595" y="11630"/>
                </a:cubicBezTo>
                <a:cubicBezTo>
                  <a:pt x="20649" y="11602"/>
                  <a:pt x="20699" y="11571"/>
                  <a:pt x="20771" y="11533"/>
                </a:cubicBezTo>
                <a:cubicBezTo>
                  <a:pt x="20683" y="11419"/>
                  <a:pt x="20610" y="11334"/>
                  <a:pt x="20532" y="11229"/>
                </a:cubicBezTo>
                <a:cubicBezTo>
                  <a:pt x="20518" y="11097"/>
                  <a:pt x="20519" y="10960"/>
                  <a:pt x="20578" y="10809"/>
                </a:cubicBezTo>
                <a:cubicBezTo>
                  <a:pt x="20667" y="10580"/>
                  <a:pt x="20275" y="10221"/>
                  <a:pt x="20067" y="10359"/>
                </a:cubicBezTo>
                <a:cubicBezTo>
                  <a:pt x="19903" y="10468"/>
                  <a:pt x="19905" y="10325"/>
                  <a:pt x="19886" y="10250"/>
                </a:cubicBezTo>
                <a:cubicBezTo>
                  <a:pt x="19964" y="10090"/>
                  <a:pt x="20019" y="9981"/>
                  <a:pt x="20062" y="9891"/>
                </a:cubicBezTo>
                <a:cubicBezTo>
                  <a:pt x="20135" y="9873"/>
                  <a:pt x="20248" y="9882"/>
                  <a:pt x="20259" y="9836"/>
                </a:cubicBezTo>
                <a:cubicBezTo>
                  <a:pt x="20287" y="9730"/>
                  <a:pt x="20293" y="9571"/>
                  <a:pt x="20255" y="9483"/>
                </a:cubicBezTo>
                <a:cubicBezTo>
                  <a:pt x="20169" y="9286"/>
                  <a:pt x="20050" y="9117"/>
                  <a:pt x="19958" y="8960"/>
                </a:cubicBezTo>
                <a:cubicBezTo>
                  <a:pt x="20251" y="8947"/>
                  <a:pt x="20442" y="8764"/>
                  <a:pt x="20482" y="8480"/>
                </a:cubicBezTo>
                <a:cubicBezTo>
                  <a:pt x="20573" y="8409"/>
                  <a:pt x="20670" y="8334"/>
                  <a:pt x="20712" y="8212"/>
                </a:cubicBezTo>
                <a:cubicBezTo>
                  <a:pt x="20841" y="7835"/>
                  <a:pt x="20585" y="7789"/>
                  <a:pt x="20444" y="7641"/>
                </a:cubicBezTo>
                <a:cubicBezTo>
                  <a:pt x="20519" y="7623"/>
                  <a:pt x="20582" y="7631"/>
                  <a:pt x="20645" y="7635"/>
                </a:cubicBezTo>
                <a:cubicBezTo>
                  <a:pt x="20841" y="7645"/>
                  <a:pt x="20908" y="7511"/>
                  <a:pt x="20817" y="7270"/>
                </a:cubicBezTo>
                <a:cubicBezTo>
                  <a:pt x="20777" y="7163"/>
                  <a:pt x="20718" y="7057"/>
                  <a:pt x="20649" y="6990"/>
                </a:cubicBezTo>
                <a:cubicBezTo>
                  <a:pt x="20439" y="6784"/>
                  <a:pt x="20438" y="6791"/>
                  <a:pt x="20637" y="6479"/>
                </a:cubicBezTo>
                <a:cubicBezTo>
                  <a:pt x="20494" y="6321"/>
                  <a:pt x="20366" y="6120"/>
                  <a:pt x="20209" y="6023"/>
                </a:cubicBezTo>
                <a:cubicBezTo>
                  <a:pt x="20048" y="5923"/>
                  <a:pt x="19856" y="5937"/>
                  <a:pt x="19681" y="5877"/>
                </a:cubicBezTo>
                <a:cubicBezTo>
                  <a:pt x="19622" y="5857"/>
                  <a:pt x="19547" y="5782"/>
                  <a:pt x="19530" y="5707"/>
                </a:cubicBezTo>
                <a:cubicBezTo>
                  <a:pt x="19512" y="5627"/>
                  <a:pt x="19553" y="5515"/>
                  <a:pt x="19576" y="5372"/>
                </a:cubicBezTo>
                <a:cubicBezTo>
                  <a:pt x="19742" y="5651"/>
                  <a:pt x="19801" y="5709"/>
                  <a:pt x="19962" y="5567"/>
                </a:cubicBezTo>
                <a:cubicBezTo>
                  <a:pt x="20237" y="5322"/>
                  <a:pt x="20591" y="5164"/>
                  <a:pt x="20641" y="4563"/>
                </a:cubicBezTo>
                <a:cubicBezTo>
                  <a:pt x="20885" y="4427"/>
                  <a:pt x="21237" y="3971"/>
                  <a:pt x="21349" y="3627"/>
                </a:cubicBezTo>
                <a:cubicBezTo>
                  <a:pt x="21368" y="3570"/>
                  <a:pt x="21395" y="3492"/>
                  <a:pt x="21383" y="3444"/>
                </a:cubicBezTo>
                <a:cubicBezTo>
                  <a:pt x="21318" y="3193"/>
                  <a:pt x="21403" y="3033"/>
                  <a:pt x="21509" y="2854"/>
                </a:cubicBezTo>
                <a:cubicBezTo>
                  <a:pt x="21553" y="2779"/>
                  <a:pt x="21584" y="2621"/>
                  <a:pt x="21559" y="2544"/>
                </a:cubicBezTo>
                <a:cubicBezTo>
                  <a:pt x="21538" y="2481"/>
                  <a:pt x="21426" y="2478"/>
                  <a:pt x="21353" y="2453"/>
                </a:cubicBezTo>
                <a:cubicBezTo>
                  <a:pt x="21329" y="2445"/>
                  <a:pt x="21303" y="2450"/>
                  <a:pt x="21257" y="2447"/>
                </a:cubicBezTo>
                <a:cubicBezTo>
                  <a:pt x="21334" y="2228"/>
                  <a:pt x="21402" y="2042"/>
                  <a:pt x="21488" y="1796"/>
                </a:cubicBezTo>
                <a:cubicBezTo>
                  <a:pt x="21263" y="1710"/>
                  <a:pt x="21034" y="1633"/>
                  <a:pt x="20813" y="1529"/>
                </a:cubicBezTo>
                <a:cubicBezTo>
                  <a:pt x="20301" y="1288"/>
                  <a:pt x="19793" y="1016"/>
                  <a:pt x="19279" y="787"/>
                </a:cubicBezTo>
                <a:cubicBezTo>
                  <a:pt x="19045" y="682"/>
                  <a:pt x="18779" y="533"/>
                  <a:pt x="18562" y="610"/>
                </a:cubicBezTo>
                <a:cubicBezTo>
                  <a:pt x="18242" y="724"/>
                  <a:pt x="17977" y="600"/>
                  <a:pt x="17723" y="422"/>
                </a:cubicBezTo>
                <a:cubicBezTo>
                  <a:pt x="17360" y="167"/>
                  <a:pt x="16986" y="46"/>
                  <a:pt x="16592" y="2"/>
                </a:cubicBezTo>
                <a:close/>
              </a:path>
            </a:pathLst>
          </a:custGeom>
        </p:spPr>
        <p:txBody>
          <a:bodyPr/>
          <a:lstStyle/>
          <a:p>
            <a:pPr defTabSz="642937">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p>
        </p:txBody>
      </p:sp>
      <p:sp>
        <p:nvSpPr>
          <p:cNvPr id="892" name="Venenatis Euismod Purus"/>
          <p:cNvSpPr txBox="1">
            <a:spLocks noGrp="1"/>
          </p:cNvSpPr>
          <p:nvPr>
            <p:ph type="body" idx="16"/>
          </p:nvPr>
        </p:nvSpPr>
        <p:spPr>
          <a:xfrm>
            <a:off x="11087196" y="7832332"/>
            <a:ext cx="10617230" cy="984568"/>
          </a:xfrm>
          <a:prstGeom prst="rect">
            <a:avLst/>
          </a:prstGeom>
        </p:spPr>
        <p:txBody>
          <a:bodyPr/>
          <a:lstStyle/>
          <a:p>
            <a:pPr>
              <a:lnSpc>
                <a:spcPct val="80000"/>
              </a:lnSpc>
            </a:pPr>
            <a:r>
              <a:rPr lang="fr-FR" sz="6000" dirty="0" smtClean="0"/>
              <a:t>Auto-identité</a:t>
            </a:r>
            <a:endParaRPr sz="2800" dirty="0"/>
          </a:p>
        </p:txBody>
      </p:sp>
      <p:sp>
        <p:nvSpPr>
          <p:cNvPr id="894" name="Rectangle"/>
          <p:cNvSpPr>
            <a:spLocks noGrp="1"/>
          </p:cNvSpPr>
          <p:nvPr>
            <p:ph type="body" idx="17"/>
          </p:nvPr>
        </p:nvSpPr>
        <p:spPr>
          <a:prstGeom prst="rect">
            <a:avLst/>
          </a:prstGeom>
        </p:spPr>
        <p:txBody>
          <a:bodyPr/>
          <a:lstStyle/>
          <a:p>
            <a:pPr>
              <a:defRPr sz="5800">
                <a:latin typeface="Gill Sans"/>
                <a:ea typeface="Gill Sans"/>
                <a:cs typeface="Gill Sans"/>
                <a:sym typeface="Gill Sans"/>
              </a:defRPr>
            </a:pPr>
            <a:endParaRPr dirty="0"/>
          </a:p>
        </p:txBody>
      </p:sp>
      <p:sp>
        <p:nvSpPr>
          <p:cNvPr id="895" name="Line"/>
          <p:cNvSpPr>
            <a:spLocks noGrp="1"/>
          </p:cNvSpPr>
          <p:nvPr>
            <p:ph type="body" idx="18"/>
          </p:nvPr>
        </p:nvSpPr>
        <p:spPr>
          <a:xfrm>
            <a:off x="12191999" y="12260426"/>
            <a:ext cx="1" cy="371869"/>
          </a:xfrm>
          <a:prstGeom prst="line">
            <a:avLst/>
          </a:prstGeom>
        </p:spPr>
        <p:txBody>
          <a:bodyPr/>
          <a:lstStyle/>
          <a:p>
            <a:pPr>
              <a:defRPr sz="56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p>
        </p:txBody>
      </p:sp>
      <p:sp>
        <p:nvSpPr>
          <p:cNvPr id="896" name="Slide Number"/>
          <p:cNvSpPr txBox="1">
            <a:spLocks noGrp="1"/>
          </p:cNvSpPr>
          <p:nvPr>
            <p:ph type="sldNum" sz="quarter" idx="2"/>
          </p:nvPr>
        </p:nvSpPr>
        <p:spPr>
          <a:xfrm>
            <a:off x="12051220" y="11772503"/>
            <a:ext cx="281560" cy="422276"/>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50</a:t>
            </a:fld>
            <a:endParaRPr dirty="0"/>
          </a:p>
        </p:txBody>
      </p:sp>
      <p:sp>
        <p:nvSpPr>
          <p:cNvPr id="897" name="#1"/>
          <p:cNvSpPr txBox="1">
            <a:spLocks noGrp="1"/>
          </p:cNvSpPr>
          <p:nvPr>
            <p:ph type="body" idx="19"/>
          </p:nvPr>
        </p:nvSpPr>
        <p:spPr>
          <a:xfrm>
            <a:off x="8787016" y="7896853"/>
            <a:ext cx="1030752" cy="984568"/>
          </a:xfrm>
          <a:prstGeom prst="rect">
            <a:avLst/>
          </a:prstGeom>
        </p:spPr>
        <p:txBody>
          <a:bodyPr/>
          <a:lstStyle/>
          <a:p>
            <a:r>
              <a:rPr dirty="0" smtClean="0"/>
              <a:t>#</a:t>
            </a:r>
            <a:r>
              <a:rPr lang="fr-FR" dirty="0" smtClean="0"/>
              <a:t> </a:t>
            </a:r>
            <a:r>
              <a:rPr lang="fr-FR" dirty="0" smtClean="0"/>
              <a:t>3</a:t>
            </a:r>
            <a:endParaRPr dirty="0"/>
          </a:p>
        </p:txBody>
      </p:sp>
      <p:sp>
        <p:nvSpPr>
          <p:cNvPr id="900" name="#2"/>
          <p:cNvSpPr txBox="1">
            <a:spLocks noGrp="1"/>
          </p:cNvSpPr>
          <p:nvPr>
            <p:ph type="body" idx="22"/>
          </p:nvPr>
        </p:nvSpPr>
        <p:spPr>
          <a:xfrm>
            <a:off x="3745523" y="8977455"/>
            <a:ext cx="1030752" cy="984568"/>
          </a:xfrm>
          <a:prstGeom prst="rect">
            <a:avLst/>
          </a:prstGeom>
        </p:spPr>
        <p:txBody>
          <a:bodyPr/>
          <a:lstStyle/>
          <a:p>
            <a:r>
              <a:rPr dirty="0"/>
              <a:t>#2</a:t>
            </a:r>
          </a:p>
        </p:txBody>
      </p:sp>
      <p:sp>
        <p:nvSpPr>
          <p:cNvPr id="904" name="#3"/>
          <p:cNvSpPr txBox="1">
            <a:spLocks noGrp="1"/>
          </p:cNvSpPr>
          <p:nvPr>
            <p:ph type="body" idx="26"/>
          </p:nvPr>
        </p:nvSpPr>
        <p:spPr>
          <a:xfrm>
            <a:off x="13730491" y="6280498"/>
            <a:ext cx="1030752" cy="984568"/>
          </a:xfrm>
          <a:prstGeom prst="rect">
            <a:avLst/>
          </a:prstGeom>
        </p:spPr>
        <p:txBody>
          <a:bodyPr/>
          <a:lstStyle/>
          <a:p>
            <a:r>
              <a:rPr dirty="0"/>
              <a:t>#3</a:t>
            </a:r>
          </a:p>
        </p:txBody>
      </p:sp>
      <p:sp>
        <p:nvSpPr>
          <p:cNvPr id="22" name="#3">
            <a:extLst>
              <a:ext uri="{FF2B5EF4-FFF2-40B4-BE49-F238E27FC236}">
                <a16:creationId xmlns="" xmlns:a16="http://schemas.microsoft.com/office/drawing/2014/main" id="{A5EDDBB0-B435-894F-AB23-B334E1D7CBEC}"/>
              </a:ext>
            </a:extLst>
          </p:cNvPr>
          <p:cNvSpPr txBox="1">
            <a:spLocks/>
          </p:cNvSpPr>
          <p:nvPr/>
        </p:nvSpPr>
        <p:spPr>
          <a:xfrm>
            <a:off x="14132913" y="9030625"/>
            <a:ext cx="1030752" cy="984568"/>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lstStyle>
            <a:lvl1pPr marL="0" marR="0" indent="0" algn="l" defTabSz="821531" eaLnBrk="1" latinLnBrk="0" hangingPunct="1">
              <a:lnSpc>
                <a:spcPct val="70000"/>
              </a:lnSpc>
              <a:spcBef>
                <a:spcPts val="0"/>
              </a:spcBef>
              <a:spcAft>
                <a:spcPts val="0"/>
              </a:spcAft>
              <a:buClrTx/>
              <a:buSzTx/>
              <a:buFontTx/>
              <a:buNone/>
              <a:tabLst/>
              <a:defRPr sz="5000" b="1" i="0" u="none" strike="noStrike" cap="all" spc="0" baseline="0">
                <a:ln>
                  <a:noFill/>
                </a:ln>
                <a:solidFill>
                  <a:srgbClr val="FFFFFF"/>
                </a:solidFill>
                <a:uFillTx/>
                <a:latin typeface="+mj-lt"/>
                <a:ea typeface="+mj-ea"/>
                <a:cs typeface="+mj-cs"/>
                <a:sym typeface="Avenir Next"/>
              </a:defRPr>
            </a:lvl1pPr>
            <a:lvl2pPr marL="0" marR="0" indent="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2pPr>
            <a:lvl3pPr marL="0" marR="0" indent="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3pPr>
            <a:lvl4pPr marL="0" marR="0" indent="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4pPr>
            <a:lvl5pPr marL="0" marR="0" indent="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5pPr>
            <a:lvl6pPr marL="0" marR="0" indent="35560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6pPr>
            <a:lvl7pPr marL="0" marR="0" indent="71120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7pPr>
            <a:lvl8pPr marL="0" marR="0" indent="106680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8pPr>
            <a:lvl9pPr marL="0" marR="0" indent="142240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9pPr>
          </a:lstStyle>
          <a:p>
            <a:r>
              <a:rPr lang="fr-FR" dirty="0"/>
              <a:t>#3</a:t>
            </a:r>
          </a:p>
        </p:txBody>
      </p:sp>
      <p:sp>
        <p:nvSpPr>
          <p:cNvPr id="42" name="ZoneTexte 41">
            <a:extLst>
              <a:ext uri="{FF2B5EF4-FFF2-40B4-BE49-F238E27FC236}">
                <a16:creationId xmlns="" xmlns:a16="http://schemas.microsoft.com/office/drawing/2014/main" id="{1F2D9E2C-2BAD-6A4A-BC28-3DF9F36E2171}"/>
              </a:ext>
            </a:extLst>
          </p:cNvPr>
          <p:cNvSpPr txBox="1"/>
          <p:nvPr/>
        </p:nvSpPr>
        <p:spPr>
          <a:xfrm>
            <a:off x="897444" y="12362917"/>
            <a:ext cx="7636956" cy="7598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algn="l"/>
            <a:r>
              <a:rPr lang="fr-FR" sz="2000" dirty="0">
                <a:latin typeface="Avenir Next Ultra Light" panose="020B0203020202020204" pitchFamily="34" charset="77"/>
              </a:rPr>
              <a:t>Christophe Gervasi – </a:t>
            </a:r>
            <a:r>
              <a:rPr lang="fr-FR" sz="2000" dirty="0" smtClean="0">
                <a:latin typeface="Avenir Next Ultra Light" panose="020B0203020202020204" pitchFamily="34" charset="77"/>
              </a:rPr>
              <a:t> Rapport qualitatif  - Construire un </a:t>
            </a:r>
            <a:r>
              <a:rPr lang="fr-FR" sz="2000" dirty="0">
                <a:latin typeface="Avenir Next Ultra Light" panose="020B0203020202020204" pitchFamily="34" charset="77"/>
              </a:rPr>
              <a:t>Nous </a:t>
            </a:r>
            <a:r>
              <a:rPr lang="fr-FR" sz="2000" dirty="0" smtClean="0">
                <a:latin typeface="Avenir Next Ultra Light" panose="020B0203020202020204" pitchFamily="34" charset="77"/>
              </a:rPr>
              <a:t>européen – Juillet 2021</a:t>
            </a:r>
            <a:endParaRPr kumimoji="0" lang="fr-FR" sz="2000" u="none" strike="noStrike" cap="none" spc="0" normalizeH="0" baseline="0" dirty="0">
              <a:ln>
                <a:noFill/>
              </a:ln>
              <a:solidFill>
                <a:srgbClr val="000000"/>
              </a:solidFill>
              <a:effectLst/>
              <a:uFillTx/>
              <a:latin typeface="Avenir Next Ultra Light" panose="020B0203020202020204" pitchFamily="34" charset="77"/>
              <a:sym typeface="Gill Sans"/>
            </a:endParaRPr>
          </a:p>
        </p:txBody>
      </p:sp>
      <p:pic>
        <p:nvPicPr>
          <p:cNvPr id="18" name="Image 17"/>
          <p:cNvPicPr>
            <a:picLocks noChangeAspect="1"/>
          </p:cNvPicPr>
          <p:nvPr/>
        </p:nvPicPr>
        <p:blipFill rotWithShape="1">
          <a:blip r:embed="rId3"/>
          <a:srcRect t="18883" b="18467"/>
          <a:stretch/>
        </p:blipFill>
        <p:spPr>
          <a:xfrm>
            <a:off x="19551525" y="3461290"/>
            <a:ext cx="2143125" cy="1431415"/>
          </a:xfrm>
          <a:prstGeom prst="rect">
            <a:avLst/>
          </a:prstGeom>
        </p:spPr>
      </p:pic>
      <p:pic>
        <p:nvPicPr>
          <p:cNvPr id="16" name="Image 15"/>
          <p:cNvPicPr>
            <a:picLocks noChangeAspect="1"/>
          </p:cNvPicPr>
          <p:nvPr/>
        </p:nvPicPr>
        <p:blipFill>
          <a:blip r:embed="rId4"/>
          <a:stretch>
            <a:fillRect/>
          </a:stretch>
        </p:blipFill>
        <p:spPr>
          <a:xfrm>
            <a:off x="21694651" y="3450437"/>
            <a:ext cx="2143125" cy="1481190"/>
          </a:xfrm>
          <a:prstGeom prst="rect">
            <a:avLst/>
          </a:prstGeom>
        </p:spPr>
      </p:pic>
    </p:spTree>
    <p:extLst>
      <p:ext uri="{BB962C8B-B14F-4D97-AF65-F5344CB8AC3E}">
        <p14:creationId xmlns:p14="http://schemas.microsoft.com/office/powerpoint/2010/main" val="1309251395"/>
      </p:ext>
    </p:extLst>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 xmlns:a16="http://schemas.microsoft.com/office/drawing/2014/main" id="{9A3C046A-B3F5-9A42-B408-759E55BE4BE7}"/>
              </a:ext>
            </a:extLst>
          </p:cNvPr>
          <p:cNvSpPr>
            <a:spLocks noGrp="1"/>
          </p:cNvSpPr>
          <p:nvPr>
            <p:ph type="body" sz="quarter" idx="15"/>
          </p:nvPr>
        </p:nvSpPr>
        <p:spPr/>
        <p:txBody>
          <a:bodyPr/>
          <a:lstStyle/>
          <a:p>
            <a:endParaRPr lang="fr-FR" dirty="0"/>
          </a:p>
        </p:txBody>
      </p:sp>
      <p:sp>
        <p:nvSpPr>
          <p:cNvPr id="5" name="Espace réservé du texte 4">
            <a:extLst>
              <a:ext uri="{FF2B5EF4-FFF2-40B4-BE49-F238E27FC236}">
                <a16:creationId xmlns="" xmlns:a16="http://schemas.microsoft.com/office/drawing/2014/main" id="{81AA34F7-61BD-DE46-A618-3EEE7C67794C}"/>
              </a:ext>
            </a:extLst>
          </p:cNvPr>
          <p:cNvSpPr>
            <a:spLocks noGrp="1"/>
          </p:cNvSpPr>
          <p:nvPr>
            <p:ph type="body" sz="quarter" idx="16"/>
          </p:nvPr>
        </p:nvSpPr>
        <p:spPr/>
        <p:txBody>
          <a:bodyPr/>
          <a:lstStyle/>
          <a:p>
            <a:endParaRPr lang="fr-FR" dirty="0"/>
          </a:p>
        </p:txBody>
      </p:sp>
      <p:sp>
        <p:nvSpPr>
          <p:cNvPr id="885"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51</a:t>
            </a:fld>
            <a:endParaRPr dirty="0"/>
          </a:p>
        </p:txBody>
      </p:sp>
      <p:sp>
        <p:nvSpPr>
          <p:cNvPr id="19" name="Espace réservé du texte 2">
            <a:extLst>
              <a:ext uri="{FF2B5EF4-FFF2-40B4-BE49-F238E27FC236}">
                <a16:creationId xmlns="" xmlns:a16="http://schemas.microsoft.com/office/drawing/2014/main" id="{AB3789C9-0B28-4640-961A-BE451E50B0EF}"/>
              </a:ext>
            </a:extLst>
          </p:cNvPr>
          <p:cNvSpPr>
            <a:spLocks noGrp="1"/>
          </p:cNvSpPr>
          <p:nvPr>
            <p:ph type="body" sz="quarter" idx="13"/>
          </p:nvPr>
        </p:nvSpPr>
        <p:spPr>
          <a:xfrm>
            <a:off x="670560" y="1515818"/>
            <a:ext cx="18296660" cy="1295869"/>
          </a:xfrm>
        </p:spPr>
        <p:txBody>
          <a:bodyPr/>
          <a:lstStyle/>
          <a:p>
            <a:endParaRPr lang="fr-FR" dirty="0"/>
          </a:p>
        </p:txBody>
      </p:sp>
      <p:sp>
        <p:nvSpPr>
          <p:cNvPr id="20" name="Titre 1">
            <a:extLst>
              <a:ext uri="{FF2B5EF4-FFF2-40B4-BE49-F238E27FC236}">
                <a16:creationId xmlns="" xmlns:a16="http://schemas.microsoft.com/office/drawing/2014/main" id="{C3D392D1-BDA7-FA46-919D-428FD8FCC2D7}"/>
              </a:ext>
            </a:extLst>
          </p:cNvPr>
          <p:cNvSpPr>
            <a:spLocks noGrp="1"/>
          </p:cNvSpPr>
          <p:nvPr>
            <p:ph type="title"/>
          </p:nvPr>
        </p:nvSpPr>
        <p:spPr>
          <a:xfrm>
            <a:off x="897443" y="1748253"/>
            <a:ext cx="16831390" cy="935665"/>
          </a:xfrm>
        </p:spPr>
        <p:txBody>
          <a:bodyPr/>
          <a:lstStyle/>
          <a:p>
            <a:pPr lvl="0"/>
            <a:r>
              <a:rPr lang="fr-FR" dirty="0" smtClean="0">
                <a:solidFill>
                  <a:schemeClr val="bg1"/>
                </a:solidFill>
              </a:rPr>
              <a:t>Les axes structurants de l’identité</a:t>
            </a:r>
            <a:endParaRPr lang="fr-FR" dirty="0">
              <a:solidFill>
                <a:schemeClr val="bg1"/>
              </a:solidFill>
            </a:endParaRPr>
          </a:p>
        </p:txBody>
      </p:sp>
      <p:sp>
        <p:nvSpPr>
          <p:cNvPr id="21" name="SuBTITLE GOES HERE">
            <a:extLst>
              <a:ext uri="{FF2B5EF4-FFF2-40B4-BE49-F238E27FC236}">
                <a16:creationId xmlns="" xmlns:a16="http://schemas.microsoft.com/office/drawing/2014/main" id="{35871DBC-935A-2347-A21E-2565A12C9458}"/>
              </a:ext>
            </a:extLst>
          </p:cNvPr>
          <p:cNvSpPr txBox="1">
            <a:spLocks noGrp="1"/>
          </p:cNvSpPr>
          <p:nvPr>
            <p:ph type="body" sz="quarter" idx="14"/>
          </p:nvPr>
        </p:nvSpPr>
        <p:spPr>
          <a:xfrm>
            <a:off x="4836344" y="747149"/>
            <a:ext cx="14711312" cy="371281"/>
          </a:xfrm>
          <a:prstGeom prst="rect">
            <a:avLst/>
          </a:prstGeom>
        </p:spPr>
        <p:txBody>
          <a:bodyPr/>
          <a:lstStyle/>
          <a:p>
            <a:r>
              <a:rPr lang="fr-FR" sz="2400" dirty="0" smtClean="0"/>
              <a:t>Analyse détaillée</a:t>
            </a:r>
            <a:endParaRPr lang="fr-FR" sz="2400" dirty="0"/>
          </a:p>
        </p:txBody>
      </p:sp>
      <p:sp>
        <p:nvSpPr>
          <p:cNvPr id="9" name="ZoneTexte 8">
            <a:extLst>
              <a:ext uri="{FF2B5EF4-FFF2-40B4-BE49-F238E27FC236}">
                <a16:creationId xmlns="" xmlns:a16="http://schemas.microsoft.com/office/drawing/2014/main" id="{C9FA69AC-CE85-7143-AB32-6EDEC5829621}"/>
              </a:ext>
            </a:extLst>
          </p:cNvPr>
          <p:cNvSpPr txBox="1"/>
          <p:nvPr/>
        </p:nvSpPr>
        <p:spPr>
          <a:xfrm>
            <a:off x="897443" y="12362917"/>
            <a:ext cx="7218945" cy="7598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algn="l"/>
            <a:r>
              <a:rPr lang="fr-FR" sz="2000" dirty="0">
                <a:latin typeface="Avenir Next Ultra Light" panose="020B0203020202020204" pitchFamily="34" charset="77"/>
              </a:rPr>
              <a:t>Christophe Gervasi –  Rapport qualitatif  - Construire un Nous européen – Juillet 2021</a:t>
            </a:r>
          </a:p>
        </p:txBody>
      </p:sp>
      <p:pic>
        <p:nvPicPr>
          <p:cNvPr id="12" name="Image 11"/>
          <p:cNvPicPr>
            <a:picLocks noChangeAspect="1"/>
          </p:cNvPicPr>
          <p:nvPr/>
        </p:nvPicPr>
        <p:blipFill rotWithShape="1">
          <a:blip r:embed="rId2"/>
          <a:srcRect t="18883" b="18467"/>
          <a:stretch/>
        </p:blipFill>
        <p:spPr>
          <a:xfrm>
            <a:off x="19551526" y="500510"/>
            <a:ext cx="2143125" cy="1472669"/>
          </a:xfrm>
          <a:prstGeom prst="rect">
            <a:avLst/>
          </a:prstGeom>
        </p:spPr>
      </p:pic>
      <p:sp>
        <p:nvSpPr>
          <p:cNvPr id="13" name="7 CuadroTexto"/>
          <p:cNvSpPr txBox="1"/>
          <p:nvPr/>
        </p:nvSpPr>
        <p:spPr>
          <a:xfrm>
            <a:off x="1737360" y="4679724"/>
            <a:ext cx="20726400" cy="67403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lvl="0"/>
            <a:r>
              <a:rPr lang="fr-FR" sz="4000" b="1" dirty="0">
                <a:solidFill>
                  <a:schemeClr val="accent1"/>
                </a:solidFill>
                <a:latin typeface="Calibri" panose="020F0502020204030204" pitchFamily="34" charset="0"/>
                <a:cs typeface="Calibri" panose="020F0502020204030204" pitchFamily="34" charset="0"/>
              </a:rPr>
              <a:t>Le sens aigu de la </a:t>
            </a:r>
            <a:r>
              <a:rPr lang="fr-FR" sz="4000" b="1" dirty="0" smtClean="0">
                <a:solidFill>
                  <a:schemeClr val="accent1"/>
                </a:solidFill>
                <a:latin typeface="Calibri" panose="020F0502020204030204" pitchFamily="34" charset="0"/>
                <a:cs typeface="Calibri" panose="020F0502020204030204" pitchFamily="34" charset="0"/>
              </a:rPr>
              <a:t>famille</a:t>
            </a:r>
            <a:endParaRPr lang="fr-FR" sz="4000" b="1" dirty="0">
              <a:solidFill>
                <a:schemeClr val="accent1"/>
              </a:solidFill>
              <a:latin typeface="Calibri" panose="020F0502020204030204" pitchFamily="34" charset="0"/>
              <a:cs typeface="Calibri" panose="020F0502020204030204" pitchFamily="34" charset="0"/>
            </a:endParaRPr>
          </a:p>
          <a:p>
            <a:pPr lvl="0"/>
            <a:r>
              <a:rPr lang="fr-FR" sz="3600" dirty="0" smtClean="0">
                <a:latin typeface="Calibri" panose="020F0502020204030204" pitchFamily="34" charset="0"/>
                <a:cs typeface="Calibri" panose="020F0502020204030204" pitchFamily="34" charset="0"/>
              </a:rPr>
              <a:t>Restaurer </a:t>
            </a:r>
            <a:r>
              <a:rPr lang="fr-FR" sz="3600" dirty="0">
                <a:latin typeface="Calibri" panose="020F0502020204030204" pitchFamily="34" charset="0"/>
                <a:cs typeface="Calibri" panose="020F0502020204030204" pitchFamily="34" charset="0"/>
              </a:rPr>
              <a:t>l’importance de la cellule fondamentale, le premier degré de la transmission des valeurs. Le premier et ultime niveau de protections et des solidarités. La famille constitue paradoxalement, à la fois un étendard et un repli. Sa mise en avant est un signe caractéristique des temps difficiles et situations sociétales complexes. C’est l’ultime bastion et refuge. C’est aussi l’ultime fierté</a:t>
            </a:r>
            <a:r>
              <a:rPr lang="fr-FR" sz="3600" dirty="0" smtClean="0">
                <a:latin typeface="Calibri" panose="020F0502020204030204" pitchFamily="34" charset="0"/>
                <a:cs typeface="Calibri" panose="020F0502020204030204" pitchFamily="34" charset="0"/>
              </a:rPr>
              <a:t>.</a:t>
            </a:r>
          </a:p>
          <a:p>
            <a:pPr lvl="0"/>
            <a:endParaRPr lang="fr-FR" sz="3600" dirty="0">
              <a:latin typeface="Calibri" panose="020F0502020204030204" pitchFamily="34" charset="0"/>
              <a:cs typeface="Calibri" panose="020F0502020204030204" pitchFamily="34" charset="0"/>
            </a:endParaRPr>
          </a:p>
          <a:p>
            <a:pPr lvl="0"/>
            <a:r>
              <a:rPr lang="fr-FR" sz="4000" b="1" dirty="0">
                <a:solidFill>
                  <a:schemeClr val="accent1"/>
                </a:solidFill>
                <a:latin typeface="Calibri" panose="020F0502020204030204" pitchFamily="34" charset="0"/>
                <a:cs typeface="Calibri" panose="020F0502020204030204" pitchFamily="34" charset="0"/>
              </a:rPr>
              <a:t>Le sens de l’entraide </a:t>
            </a:r>
            <a:endParaRPr lang="fr-FR" sz="4000" b="1" dirty="0">
              <a:solidFill>
                <a:schemeClr val="accent1"/>
              </a:solidFill>
              <a:latin typeface="Calibri" panose="020F0502020204030204" pitchFamily="34" charset="0"/>
              <a:cs typeface="Calibri" panose="020F0502020204030204" pitchFamily="34" charset="0"/>
            </a:endParaRPr>
          </a:p>
          <a:p>
            <a:pPr lvl="0"/>
            <a:r>
              <a:rPr lang="fr-FR" sz="3600" dirty="0" smtClean="0">
                <a:latin typeface="Calibri" panose="020F0502020204030204" pitchFamily="34" charset="0"/>
                <a:cs typeface="Calibri" panose="020F0502020204030204" pitchFamily="34" charset="0"/>
              </a:rPr>
              <a:t>Savoir </a:t>
            </a:r>
            <a:r>
              <a:rPr lang="fr-FR" sz="3600" dirty="0">
                <a:latin typeface="Calibri" panose="020F0502020204030204" pitchFamily="34" charset="0"/>
                <a:cs typeface="Calibri" panose="020F0502020204030204" pitchFamily="34" charset="0"/>
              </a:rPr>
              <a:t>être proche, à l’écoute. Une valeur qui commence dans le cercle le plus proche, base de l’idée de solidarité collective, voire de « care ». Elle est souvent locale, parfois communautaire (Un quartier, un village, un club affinitaire etc.) dans une acception non anglo-saxonne qui serait celle d’une communauté organisée et constituée « contre les autres ».</a:t>
            </a:r>
          </a:p>
          <a:p>
            <a:pPr>
              <a:defRPr sz="1400">
                <a:solidFill>
                  <a:srgbClr val="808080"/>
                </a:solidFill>
                <a:latin typeface="Lato"/>
                <a:ea typeface="Lato"/>
                <a:cs typeface="Lato"/>
                <a:sym typeface="Lato"/>
              </a:defRPr>
            </a:pPr>
            <a:endParaRPr lang="fr-FR" sz="2800" dirty="0">
              <a:latin typeface="Calibri" panose="020F0502020204030204" pitchFamily="34" charset="0"/>
              <a:cs typeface="Calibri" panose="020F0502020204030204" pitchFamily="34" charset="0"/>
            </a:endParaRPr>
          </a:p>
        </p:txBody>
      </p:sp>
      <p:pic>
        <p:nvPicPr>
          <p:cNvPr id="14" name="Image 13"/>
          <p:cNvPicPr>
            <a:picLocks noChangeAspect="1"/>
          </p:cNvPicPr>
          <p:nvPr/>
        </p:nvPicPr>
        <p:blipFill>
          <a:blip r:embed="rId3"/>
          <a:stretch>
            <a:fillRect/>
          </a:stretch>
        </p:blipFill>
        <p:spPr>
          <a:xfrm>
            <a:off x="21694651" y="491989"/>
            <a:ext cx="2143125" cy="1481190"/>
          </a:xfrm>
          <a:prstGeom prst="rect">
            <a:avLst/>
          </a:prstGeom>
        </p:spPr>
      </p:pic>
      <p:sp>
        <p:nvSpPr>
          <p:cNvPr id="15" name="SuBTITLE GOES HERE">
            <a:extLst>
              <a:ext uri="{FF2B5EF4-FFF2-40B4-BE49-F238E27FC236}">
                <a16:creationId xmlns="" xmlns:a16="http://schemas.microsoft.com/office/drawing/2014/main" id="{35871DBC-935A-2347-A21E-2565A12C9458}"/>
              </a:ext>
            </a:extLst>
          </p:cNvPr>
          <p:cNvSpPr txBox="1">
            <a:spLocks noGrp="1"/>
          </p:cNvSpPr>
          <p:nvPr>
            <p:ph type="body" sz="quarter" idx="14"/>
          </p:nvPr>
        </p:nvSpPr>
        <p:spPr>
          <a:xfrm>
            <a:off x="16378357" y="2629501"/>
            <a:ext cx="7459419" cy="449172"/>
          </a:xfrm>
          <a:prstGeom prst="rect">
            <a:avLst/>
          </a:prstGeom>
        </p:spPr>
        <p:txBody>
          <a:bodyPr/>
          <a:lstStyle/>
          <a:p>
            <a:r>
              <a:rPr lang="fr-FR" sz="4000" dirty="0" smtClean="0">
                <a:solidFill>
                  <a:schemeClr val="accent1"/>
                </a:solidFill>
              </a:rPr>
              <a:t>1/3</a:t>
            </a:r>
            <a:endParaRPr lang="fr-FR" sz="4000" dirty="0">
              <a:solidFill>
                <a:schemeClr val="accent1"/>
              </a:solidFill>
            </a:endParaRPr>
          </a:p>
        </p:txBody>
      </p:sp>
      <p:sp>
        <p:nvSpPr>
          <p:cNvPr id="16" name="7 CuadroTexto"/>
          <p:cNvSpPr txBox="1"/>
          <p:nvPr/>
        </p:nvSpPr>
        <p:spPr>
          <a:xfrm>
            <a:off x="660584" y="3426283"/>
            <a:ext cx="10739556" cy="70287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lvl="0"/>
            <a:r>
              <a:rPr lang="fr-FR" sz="4000" b="1" dirty="0"/>
              <a:t>U</a:t>
            </a:r>
            <a:r>
              <a:rPr lang="fr-FR" sz="4000" b="1" dirty="0" smtClean="0"/>
              <a:t>n </a:t>
            </a:r>
            <a:r>
              <a:rPr lang="fr-FR" sz="4000" b="1" dirty="0"/>
              <a:t>socle de valeurs communes </a:t>
            </a:r>
            <a:endParaRPr lang="fr-FR"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7342327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fill="hold" grpId="0" nodeType="clickEffect">
                                  <p:stCondLst>
                                    <p:cond delay="0"/>
                                  </p:stCondLst>
                                  <p:iterate>
                                    <p:tmAbs val="0"/>
                                  </p:iterate>
                                  <p:childTnLst>
                                    <p:set>
                                      <p:cBhvr>
                                        <p:cTn id="6" fill="hold"/>
                                        <p:tgtEl>
                                          <p:spTgt spid="13"/>
                                        </p:tgtEl>
                                        <p:attrNameLst>
                                          <p:attrName>style.visibility</p:attrName>
                                        </p:attrNameLst>
                                      </p:cBhvr>
                                      <p:to>
                                        <p:strVal val="visible"/>
                                      </p:to>
                                    </p:set>
                                    <p:animEffect transition="in" filter="fade">
                                      <p:cBhvr>
                                        <p:cTn id="7" dur="75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fill="hold" grpId="0" nodeType="clickEffect">
                                  <p:stCondLst>
                                    <p:cond delay="0"/>
                                  </p:stCondLst>
                                  <p:iterate>
                                    <p:tmAbs val="0"/>
                                  </p:iterate>
                                  <p:childTnLst>
                                    <p:set>
                                      <p:cBhvr>
                                        <p:cTn id="11" fill="hold"/>
                                        <p:tgtEl>
                                          <p:spTgt spid="16"/>
                                        </p:tgtEl>
                                        <p:attrNameLst>
                                          <p:attrName>style.visibility</p:attrName>
                                        </p:attrNameLst>
                                      </p:cBhvr>
                                      <p:to>
                                        <p:strVal val="visible"/>
                                      </p:to>
                                    </p:set>
                                    <p:animEffect transition="in" filter="fade">
                                      <p:cBhvr>
                                        <p:cTn id="12" dur="7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advAuto="0"/>
      <p:bldP spid="16" grpId="0" animBg="1" advAuto="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 xmlns:a16="http://schemas.microsoft.com/office/drawing/2014/main" id="{9A3C046A-B3F5-9A42-B408-759E55BE4BE7}"/>
              </a:ext>
            </a:extLst>
          </p:cNvPr>
          <p:cNvSpPr>
            <a:spLocks noGrp="1"/>
          </p:cNvSpPr>
          <p:nvPr>
            <p:ph type="body" sz="quarter" idx="15"/>
          </p:nvPr>
        </p:nvSpPr>
        <p:spPr/>
        <p:txBody>
          <a:bodyPr/>
          <a:lstStyle/>
          <a:p>
            <a:endParaRPr lang="fr-FR" dirty="0"/>
          </a:p>
        </p:txBody>
      </p:sp>
      <p:sp>
        <p:nvSpPr>
          <p:cNvPr id="5" name="Espace réservé du texte 4">
            <a:extLst>
              <a:ext uri="{FF2B5EF4-FFF2-40B4-BE49-F238E27FC236}">
                <a16:creationId xmlns="" xmlns:a16="http://schemas.microsoft.com/office/drawing/2014/main" id="{81AA34F7-61BD-DE46-A618-3EEE7C67794C}"/>
              </a:ext>
            </a:extLst>
          </p:cNvPr>
          <p:cNvSpPr>
            <a:spLocks noGrp="1"/>
          </p:cNvSpPr>
          <p:nvPr>
            <p:ph type="body" sz="quarter" idx="16"/>
          </p:nvPr>
        </p:nvSpPr>
        <p:spPr/>
        <p:txBody>
          <a:bodyPr/>
          <a:lstStyle/>
          <a:p>
            <a:endParaRPr lang="fr-FR" dirty="0"/>
          </a:p>
        </p:txBody>
      </p:sp>
      <p:sp>
        <p:nvSpPr>
          <p:cNvPr id="885"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52</a:t>
            </a:fld>
            <a:endParaRPr dirty="0"/>
          </a:p>
        </p:txBody>
      </p:sp>
      <p:sp>
        <p:nvSpPr>
          <p:cNvPr id="19" name="Espace réservé du texte 2">
            <a:extLst>
              <a:ext uri="{FF2B5EF4-FFF2-40B4-BE49-F238E27FC236}">
                <a16:creationId xmlns="" xmlns:a16="http://schemas.microsoft.com/office/drawing/2014/main" id="{AB3789C9-0B28-4640-961A-BE451E50B0EF}"/>
              </a:ext>
            </a:extLst>
          </p:cNvPr>
          <p:cNvSpPr>
            <a:spLocks noGrp="1"/>
          </p:cNvSpPr>
          <p:nvPr>
            <p:ph type="body" sz="quarter" idx="13"/>
          </p:nvPr>
        </p:nvSpPr>
        <p:spPr>
          <a:xfrm>
            <a:off x="670560" y="1515818"/>
            <a:ext cx="18296660" cy="1295869"/>
          </a:xfrm>
        </p:spPr>
        <p:txBody>
          <a:bodyPr/>
          <a:lstStyle/>
          <a:p>
            <a:endParaRPr lang="fr-FR" dirty="0"/>
          </a:p>
        </p:txBody>
      </p:sp>
      <p:sp>
        <p:nvSpPr>
          <p:cNvPr id="20" name="Titre 1">
            <a:extLst>
              <a:ext uri="{FF2B5EF4-FFF2-40B4-BE49-F238E27FC236}">
                <a16:creationId xmlns="" xmlns:a16="http://schemas.microsoft.com/office/drawing/2014/main" id="{C3D392D1-BDA7-FA46-919D-428FD8FCC2D7}"/>
              </a:ext>
            </a:extLst>
          </p:cNvPr>
          <p:cNvSpPr>
            <a:spLocks noGrp="1"/>
          </p:cNvSpPr>
          <p:nvPr>
            <p:ph type="title"/>
          </p:nvPr>
        </p:nvSpPr>
        <p:spPr>
          <a:xfrm>
            <a:off x="897443" y="1748253"/>
            <a:ext cx="16831390" cy="935665"/>
          </a:xfrm>
        </p:spPr>
        <p:txBody>
          <a:bodyPr/>
          <a:lstStyle/>
          <a:p>
            <a:pPr lvl="0"/>
            <a:r>
              <a:rPr lang="fr-FR" dirty="0" smtClean="0">
                <a:solidFill>
                  <a:schemeClr val="bg1"/>
                </a:solidFill>
              </a:rPr>
              <a:t>Les axes structurants de l’identité</a:t>
            </a:r>
            <a:endParaRPr lang="fr-FR" dirty="0">
              <a:solidFill>
                <a:schemeClr val="bg1"/>
              </a:solidFill>
            </a:endParaRPr>
          </a:p>
        </p:txBody>
      </p:sp>
      <p:sp>
        <p:nvSpPr>
          <p:cNvPr id="21" name="SuBTITLE GOES HERE">
            <a:extLst>
              <a:ext uri="{FF2B5EF4-FFF2-40B4-BE49-F238E27FC236}">
                <a16:creationId xmlns="" xmlns:a16="http://schemas.microsoft.com/office/drawing/2014/main" id="{35871DBC-935A-2347-A21E-2565A12C9458}"/>
              </a:ext>
            </a:extLst>
          </p:cNvPr>
          <p:cNvSpPr txBox="1">
            <a:spLocks noGrp="1"/>
          </p:cNvSpPr>
          <p:nvPr>
            <p:ph type="body" sz="quarter" idx="14"/>
          </p:nvPr>
        </p:nvSpPr>
        <p:spPr>
          <a:xfrm>
            <a:off x="4836344" y="747149"/>
            <a:ext cx="14711312" cy="371281"/>
          </a:xfrm>
          <a:prstGeom prst="rect">
            <a:avLst/>
          </a:prstGeom>
        </p:spPr>
        <p:txBody>
          <a:bodyPr/>
          <a:lstStyle/>
          <a:p>
            <a:r>
              <a:rPr lang="fr-FR" sz="2400" dirty="0" smtClean="0"/>
              <a:t>Analyse détaillée</a:t>
            </a:r>
            <a:endParaRPr lang="fr-FR" sz="2400" dirty="0"/>
          </a:p>
        </p:txBody>
      </p:sp>
      <p:sp>
        <p:nvSpPr>
          <p:cNvPr id="9" name="ZoneTexte 8">
            <a:extLst>
              <a:ext uri="{FF2B5EF4-FFF2-40B4-BE49-F238E27FC236}">
                <a16:creationId xmlns="" xmlns:a16="http://schemas.microsoft.com/office/drawing/2014/main" id="{C9FA69AC-CE85-7143-AB32-6EDEC5829621}"/>
              </a:ext>
            </a:extLst>
          </p:cNvPr>
          <p:cNvSpPr txBox="1"/>
          <p:nvPr/>
        </p:nvSpPr>
        <p:spPr>
          <a:xfrm>
            <a:off x="897443" y="12362917"/>
            <a:ext cx="7218945" cy="7598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algn="l"/>
            <a:r>
              <a:rPr lang="fr-FR" sz="2000" dirty="0">
                <a:latin typeface="Avenir Next Ultra Light" panose="020B0203020202020204" pitchFamily="34" charset="77"/>
              </a:rPr>
              <a:t>Christophe Gervasi –  Rapport qualitatif  - Construire un Nous européen – Juillet 2021</a:t>
            </a:r>
          </a:p>
        </p:txBody>
      </p:sp>
      <p:pic>
        <p:nvPicPr>
          <p:cNvPr id="12" name="Image 11"/>
          <p:cNvPicPr>
            <a:picLocks noChangeAspect="1"/>
          </p:cNvPicPr>
          <p:nvPr/>
        </p:nvPicPr>
        <p:blipFill rotWithShape="1">
          <a:blip r:embed="rId2"/>
          <a:srcRect t="18883" b="18467"/>
          <a:stretch/>
        </p:blipFill>
        <p:spPr>
          <a:xfrm>
            <a:off x="19551526" y="500510"/>
            <a:ext cx="2143125" cy="1472669"/>
          </a:xfrm>
          <a:prstGeom prst="rect">
            <a:avLst/>
          </a:prstGeom>
        </p:spPr>
      </p:pic>
      <p:sp>
        <p:nvSpPr>
          <p:cNvPr id="13" name="7 CuadroTexto"/>
          <p:cNvSpPr txBox="1"/>
          <p:nvPr/>
        </p:nvSpPr>
        <p:spPr>
          <a:xfrm>
            <a:off x="1737360" y="3914048"/>
            <a:ext cx="20726400" cy="741741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lvl="0"/>
            <a:r>
              <a:rPr lang="fr-FR" sz="4000" b="1" dirty="0">
                <a:solidFill>
                  <a:schemeClr val="accent1"/>
                </a:solidFill>
                <a:latin typeface="Calibri" panose="020F0502020204030204" pitchFamily="34" charset="0"/>
                <a:cs typeface="Calibri" panose="020F0502020204030204" pitchFamily="34" charset="0"/>
              </a:rPr>
              <a:t>Le sens du </a:t>
            </a:r>
            <a:r>
              <a:rPr lang="fr-FR" sz="4000" b="1" dirty="0" smtClean="0">
                <a:solidFill>
                  <a:schemeClr val="accent1"/>
                </a:solidFill>
                <a:latin typeface="Calibri" panose="020F0502020204030204" pitchFamily="34" charset="0"/>
                <a:cs typeface="Calibri" panose="020F0502020204030204" pitchFamily="34" charset="0"/>
              </a:rPr>
              <a:t>devoir</a:t>
            </a:r>
            <a:endParaRPr lang="fr-FR" sz="4000" dirty="0">
              <a:solidFill>
                <a:schemeClr val="accent1"/>
              </a:solidFill>
              <a:latin typeface="Calibri" panose="020F0502020204030204" pitchFamily="34" charset="0"/>
              <a:cs typeface="Calibri" panose="020F0502020204030204" pitchFamily="34" charset="0"/>
            </a:endParaRPr>
          </a:p>
          <a:p>
            <a:pPr lvl="0"/>
            <a:r>
              <a:rPr lang="fr-FR" sz="3600" dirty="0">
                <a:latin typeface="Calibri" panose="020F0502020204030204" pitchFamily="34" charset="0"/>
                <a:cs typeface="Calibri" panose="020F0502020204030204" pitchFamily="34" charset="0"/>
              </a:rPr>
              <a:t>S</a:t>
            </a:r>
            <a:r>
              <a:rPr lang="fr-FR" sz="3600" dirty="0" smtClean="0">
                <a:latin typeface="Calibri" panose="020F0502020204030204" pitchFamily="34" charset="0"/>
                <a:cs typeface="Calibri" panose="020F0502020204030204" pitchFamily="34" charset="0"/>
              </a:rPr>
              <a:t>avoir </a:t>
            </a:r>
            <a:r>
              <a:rPr lang="fr-FR" sz="3600" dirty="0">
                <a:latin typeface="Calibri" panose="020F0502020204030204" pitchFamily="34" charset="0"/>
                <a:cs typeface="Calibri" panose="020F0502020204030204" pitchFamily="34" charset="0"/>
              </a:rPr>
              <a:t>donner de soi au collectif, valorisé au sein de structures associatives, jusqu’à celles de l’armée. Un axe jugé affaibli, voire très affaibli et confronté à un individualisme désormais structurel aux sociétés occidentales. Il pose l’équation des libertés individuelles et celles du devoir. Exemple récent,  laisser le choix ou imposer l’obligation de vaccination au personnel hospitalier. La suspension de la conscription militaire est souvent évoquée comme un affaiblissement emblématique du sens du devoir envers la société</a:t>
            </a:r>
            <a:r>
              <a:rPr lang="fr-FR" sz="3600" dirty="0" smtClean="0">
                <a:latin typeface="Calibri" panose="020F0502020204030204" pitchFamily="34" charset="0"/>
                <a:cs typeface="Calibri" panose="020F0502020204030204" pitchFamily="34" charset="0"/>
              </a:rPr>
              <a:t>.</a:t>
            </a:r>
          </a:p>
          <a:p>
            <a:pPr lvl="0"/>
            <a:endParaRPr lang="fr-FR" sz="3600" dirty="0">
              <a:latin typeface="Calibri" panose="020F0502020204030204" pitchFamily="34" charset="0"/>
              <a:cs typeface="Calibri" panose="020F0502020204030204" pitchFamily="34" charset="0"/>
            </a:endParaRPr>
          </a:p>
          <a:p>
            <a:pPr lvl="0"/>
            <a:r>
              <a:rPr lang="fr-FR" sz="4000" b="1" dirty="0">
                <a:solidFill>
                  <a:schemeClr val="accent1"/>
                </a:solidFill>
                <a:latin typeface="Calibri" panose="020F0502020204030204" pitchFamily="34" charset="0"/>
                <a:cs typeface="Calibri" panose="020F0502020204030204" pitchFamily="34" charset="0"/>
              </a:rPr>
              <a:t>Le sens de </a:t>
            </a:r>
            <a:r>
              <a:rPr lang="fr-FR" sz="4000" b="1" dirty="0" smtClean="0">
                <a:solidFill>
                  <a:schemeClr val="accent1"/>
                </a:solidFill>
                <a:latin typeface="Calibri" panose="020F0502020204030204" pitchFamily="34" charset="0"/>
                <a:cs typeface="Calibri" panose="020F0502020204030204" pitchFamily="34" charset="0"/>
              </a:rPr>
              <a:t>l’autorité</a:t>
            </a:r>
          </a:p>
          <a:p>
            <a:pPr lvl="0"/>
            <a:r>
              <a:rPr lang="fr-FR" sz="3600" dirty="0" smtClean="0">
                <a:latin typeface="Calibri" panose="020F0502020204030204" pitchFamily="34" charset="0"/>
                <a:cs typeface="Calibri" panose="020F0502020204030204" pitchFamily="34" charset="0"/>
              </a:rPr>
              <a:t>Fermeté </a:t>
            </a:r>
            <a:r>
              <a:rPr lang="fr-FR" sz="3600" dirty="0">
                <a:latin typeface="Calibri" panose="020F0502020204030204" pitchFamily="34" charset="0"/>
                <a:cs typeface="Calibri" panose="020F0502020204030204" pitchFamily="34" charset="0"/>
              </a:rPr>
              <a:t>contre le laxisme, justice efficace, légitimité de l’ordre et de l’obéissance. Il pose la question des limites du système démocratique, des minorités bloquantes ou utilisant le système démocratique. Ce rapport à la démocratie est à mettre en contrepoint de l’abstention électorale croissante depuis plusieurs décennies désormais. Il est également à rapprocher, de l’articulation Police-Justice jugée de plus en plus défaillante.</a:t>
            </a:r>
          </a:p>
          <a:p>
            <a:pPr>
              <a:defRPr sz="1400">
                <a:solidFill>
                  <a:srgbClr val="808080"/>
                </a:solidFill>
                <a:latin typeface="Lato"/>
                <a:ea typeface="Lato"/>
                <a:cs typeface="Lato"/>
                <a:sym typeface="Lato"/>
              </a:defRPr>
            </a:pPr>
            <a:endParaRPr lang="fr-FR" sz="3600" dirty="0">
              <a:latin typeface="Calibri" panose="020F0502020204030204" pitchFamily="34" charset="0"/>
              <a:cs typeface="Calibri" panose="020F0502020204030204" pitchFamily="34" charset="0"/>
            </a:endParaRPr>
          </a:p>
        </p:txBody>
      </p:sp>
      <p:pic>
        <p:nvPicPr>
          <p:cNvPr id="14" name="Image 13"/>
          <p:cNvPicPr>
            <a:picLocks noChangeAspect="1"/>
          </p:cNvPicPr>
          <p:nvPr/>
        </p:nvPicPr>
        <p:blipFill>
          <a:blip r:embed="rId3"/>
          <a:stretch>
            <a:fillRect/>
          </a:stretch>
        </p:blipFill>
        <p:spPr>
          <a:xfrm>
            <a:off x="21694651" y="491989"/>
            <a:ext cx="2143125" cy="1481190"/>
          </a:xfrm>
          <a:prstGeom prst="rect">
            <a:avLst/>
          </a:prstGeom>
        </p:spPr>
      </p:pic>
      <p:sp>
        <p:nvSpPr>
          <p:cNvPr id="15" name="SuBTITLE GOES HERE">
            <a:extLst>
              <a:ext uri="{FF2B5EF4-FFF2-40B4-BE49-F238E27FC236}">
                <a16:creationId xmlns="" xmlns:a16="http://schemas.microsoft.com/office/drawing/2014/main" id="{35871DBC-935A-2347-A21E-2565A12C9458}"/>
              </a:ext>
            </a:extLst>
          </p:cNvPr>
          <p:cNvSpPr txBox="1">
            <a:spLocks noGrp="1"/>
          </p:cNvSpPr>
          <p:nvPr>
            <p:ph type="body" sz="quarter" idx="14"/>
          </p:nvPr>
        </p:nvSpPr>
        <p:spPr>
          <a:xfrm>
            <a:off x="16378357" y="2629501"/>
            <a:ext cx="7459419" cy="449172"/>
          </a:xfrm>
          <a:prstGeom prst="rect">
            <a:avLst/>
          </a:prstGeom>
        </p:spPr>
        <p:txBody>
          <a:bodyPr/>
          <a:lstStyle/>
          <a:p>
            <a:r>
              <a:rPr lang="fr-FR" sz="4000" dirty="0">
                <a:solidFill>
                  <a:schemeClr val="accent1"/>
                </a:solidFill>
              </a:rPr>
              <a:t>2</a:t>
            </a:r>
            <a:r>
              <a:rPr lang="fr-FR" sz="4000" dirty="0" smtClean="0">
                <a:solidFill>
                  <a:schemeClr val="accent1"/>
                </a:solidFill>
              </a:rPr>
              <a:t>/3</a:t>
            </a:r>
            <a:endParaRPr lang="fr-FR" sz="4000" dirty="0">
              <a:solidFill>
                <a:schemeClr val="accent1"/>
              </a:solidFill>
            </a:endParaRPr>
          </a:p>
        </p:txBody>
      </p:sp>
    </p:spTree>
    <p:extLst>
      <p:ext uri="{BB962C8B-B14F-4D97-AF65-F5344CB8AC3E}">
        <p14:creationId xmlns:p14="http://schemas.microsoft.com/office/powerpoint/2010/main" val="282873561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fill="hold" grpId="0" nodeType="clickEffect">
                                  <p:stCondLst>
                                    <p:cond delay="0"/>
                                  </p:stCondLst>
                                  <p:iterate>
                                    <p:tmAbs val="0"/>
                                  </p:iterate>
                                  <p:childTnLst>
                                    <p:set>
                                      <p:cBhvr>
                                        <p:cTn id="6" fill="hold"/>
                                        <p:tgtEl>
                                          <p:spTgt spid="13"/>
                                        </p:tgtEl>
                                        <p:attrNameLst>
                                          <p:attrName>style.visibility</p:attrName>
                                        </p:attrNameLst>
                                      </p:cBhvr>
                                      <p:to>
                                        <p:strVal val="visible"/>
                                      </p:to>
                                    </p:set>
                                    <p:animEffect transition="in" filter="fade">
                                      <p:cBhvr>
                                        <p:cTn id="7" dur="7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advAuto="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 xmlns:a16="http://schemas.microsoft.com/office/drawing/2014/main" id="{9A3C046A-B3F5-9A42-B408-759E55BE4BE7}"/>
              </a:ext>
            </a:extLst>
          </p:cNvPr>
          <p:cNvSpPr>
            <a:spLocks noGrp="1"/>
          </p:cNvSpPr>
          <p:nvPr>
            <p:ph type="body" sz="quarter" idx="15"/>
          </p:nvPr>
        </p:nvSpPr>
        <p:spPr/>
        <p:txBody>
          <a:bodyPr/>
          <a:lstStyle/>
          <a:p>
            <a:endParaRPr lang="fr-FR" dirty="0"/>
          </a:p>
        </p:txBody>
      </p:sp>
      <p:sp>
        <p:nvSpPr>
          <p:cNvPr id="5" name="Espace réservé du texte 4">
            <a:extLst>
              <a:ext uri="{FF2B5EF4-FFF2-40B4-BE49-F238E27FC236}">
                <a16:creationId xmlns="" xmlns:a16="http://schemas.microsoft.com/office/drawing/2014/main" id="{81AA34F7-61BD-DE46-A618-3EEE7C67794C}"/>
              </a:ext>
            </a:extLst>
          </p:cNvPr>
          <p:cNvSpPr>
            <a:spLocks noGrp="1"/>
          </p:cNvSpPr>
          <p:nvPr>
            <p:ph type="body" sz="quarter" idx="16"/>
          </p:nvPr>
        </p:nvSpPr>
        <p:spPr/>
        <p:txBody>
          <a:bodyPr/>
          <a:lstStyle/>
          <a:p>
            <a:endParaRPr lang="fr-FR" dirty="0"/>
          </a:p>
        </p:txBody>
      </p:sp>
      <p:sp>
        <p:nvSpPr>
          <p:cNvPr id="885"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53</a:t>
            </a:fld>
            <a:endParaRPr dirty="0"/>
          </a:p>
        </p:txBody>
      </p:sp>
      <p:sp>
        <p:nvSpPr>
          <p:cNvPr id="19" name="Espace réservé du texte 2">
            <a:extLst>
              <a:ext uri="{FF2B5EF4-FFF2-40B4-BE49-F238E27FC236}">
                <a16:creationId xmlns="" xmlns:a16="http://schemas.microsoft.com/office/drawing/2014/main" id="{AB3789C9-0B28-4640-961A-BE451E50B0EF}"/>
              </a:ext>
            </a:extLst>
          </p:cNvPr>
          <p:cNvSpPr>
            <a:spLocks noGrp="1"/>
          </p:cNvSpPr>
          <p:nvPr>
            <p:ph type="body" sz="quarter" idx="13"/>
          </p:nvPr>
        </p:nvSpPr>
        <p:spPr>
          <a:xfrm>
            <a:off x="670560" y="1515818"/>
            <a:ext cx="18296660" cy="1295869"/>
          </a:xfrm>
        </p:spPr>
        <p:txBody>
          <a:bodyPr/>
          <a:lstStyle/>
          <a:p>
            <a:endParaRPr lang="fr-FR" dirty="0"/>
          </a:p>
        </p:txBody>
      </p:sp>
      <p:sp>
        <p:nvSpPr>
          <p:cNvPr id="20" name="Titre 1">
            <a:extLst>
              <a:ext uri="{FF2B5EF4-FFF2-40B4-BE49-F238E27FC236}">
                <a16:creationId xmlns="" xmlns:a16="http://schemas.microsoft.com/office/drawing/2014/main" id="{C3D392D1-BDA7-FA46-919D-428FD8FCC2D7}"/>
              </a:ext>
            </a:extLst>
          </p:cNvPr>
          <p:cNvSpPr>
            <a:spLocks noGrp="1"/>
          </p:cNvSpPr>
          <p:nvPr>
            <p:ph type="title"/>
          </p:nvPr>
        </p:nvSpPr>
        <p:spPr>
          <a:xfrm>
            <a:off x="897443" y="1748253"/>
            <a:ext cx="16831390" cy="935665"/>
          </a:xfrm>
        </p:spPr>
        <p:txBody>
          <a:bodyPr/>
          <a:lstStyle/>
          <a:p>
            <a:pPr lvl="0"/>
            <a:r>
              <a:rPr lang="fr-FR" dirty="0" smtClean="0">
                <a:solidFill>
                  <a:schemeClr val="bg1"/>
                </a:solidFill>
              </a:rPr>
              <a:t>Les axes structurants de l’identité</a:t>
            </a:r>
            <a:endParaRPr lang="fr-FR" dirty="0">
              <a:solidFill>
                <a:schemeClr val="bg1"/>
              </a:solidFill>
            </a:endParaRPr>
          </a:p>
        </p:txBody>
      </p:sp>
      <p:sp>
        <p:nvSpPr>
          <p:cNvPr id="21" name="SuBTITLE GOES HERE">
            <a:extLst>
              <a:ext uri="{FF2B5EF4-FFF2-40B4-BE49-F238E27FC236}">
                <a16:creationId xmlns="" xmlns:a16="http://schemas.microsoft.com/office/drawing/2014/main" id="{35871DBC-935A-2347-A21E-2565A12C9458}"/>
              </a:ext>
            </a:extLst>
          </p:cNvPr>
          <p:cNvSpPr txBox="1">
            <a:spLocks noGrp="1"/>
          </p:cNvSpPr>
          <p:nvPr>
            <p:ph type="body" sz="quarter" idx="14"/>
          </p:nvPr>
        </p:nvSpPr>
        <p:spPr>
          <a:xfrm>
            <a:off x="4836344" y="747149"/>
            <a:ext cx="14711312" cy="371281"/>
          </a:xfrm>
          <a:prstGeom prst="rect">
            <a:avLst/>
          </a:prstGeom>
        </p:spPr>
        <p:txBody>
          <a:bodyPr/>
          <a:lstStyle/>
          <a:p>
            <a:r>
              <a:rPr lang="fr-FR" sz="2400" dirty="0" smtClean="0"/>
              <a:t>Analyse détaillée</a:t>
            </a:r>
            <a:endParaRPr lang="fr-FR" sz="2400" dirty="0"/>
          </a:p>
        </p:txBody>
      </p:sp>
      <p:sp>
        <p:nvSpPr>
          <p:cNvPr id="9" name="ZoneTexte 8">
            <a:extLst>
              <a:ext uri="{FF2B5EF4-FFF2-40B4-BE49-F238E27FC236}">
                <a16:creationId xmlns="" xmlns:a16="http://schemas.microsoft.com/office/drawing/2014/main" id="{C9FA69AC-CE85-7143-AB32-6EDEC5829621}"/>
              </a:ext>
            </a:extLst>
          </p:cNvPr>
          <p:cNvSpPr txBox="1"/>
          <p:nvPr/>
        </p:nvSpPr>
        <p:spPr>
          <a:xfrm>
            <a:off x="897443" y="12362917"/>
            <a:ext cx="7218945" cy="7598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algn="l"/>
            <a:r>
              <a:rPr lang="fr-FR" sz="2000" dirty="0">
                <a:latin typeface="Avenir Next Ultra Light" panose="020B0203020202020204" pitchFamily="34" charset="77"/>
              </a:rPr>
              <a:t>Christophe Gervasi –  Rapport qualitatif  - Construire un Nous européen – Juillet 2021</a:t>
            </a:r>
          </a:p>
        </p:txBody>
      </p:sp>
      <p:pic>
        <p:nvPicPr>
          <p:cNvPr id="12" name="Image 11"/>
          <p:cNvPicPr>
            <a:picLocks noChangeAspect="1"/>
          </p:cNvPicPr>
          <p:nvPr/>
        </p:nvPicPr>
        <p:blipFill rotWithShape="1">
          <a:blip r:embed="rId2"/>
          <a:srcRect t="18883" b="18467"/>
          <a:stretch/>
        </p:blipFill>
        <p:spPr>
          <a:xfrm>
            <a:off x="19551526" y="500510"/>
            <a:ext cx="2143125" cy="1472669"/>
          </a:xfrm>
          <a:prstGeom prst="rect">
            <a:avLst/>
          </a:prstGeom>
        </p:spPr>
      </p:pic>
      <p:sp>
        <p:nvSpPr>
          <p:cNvPr id="13" name="7 CuadroTexto"/>
          <p:cNvSpPr txBox="1"/>
          <p:nvPr/>
        </p:nvSpPr>
        <p:spPr>
          <a:xfrm>
            <a:off x="1737360" y="4663424"/>
            <a:ext cx="20726400" cy="29238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lvl="0"/>
            <a:r>
              <a:rPr lang="fr-FR" sz="4000" b="1" dirty="0">
                <a:solidFill>
                  <a:schemeClr val="accent1"/>
                </a:solidFill>
                <a:latin typeface="Calibri" panose="020F0502020204030204" pitchFamily="34" charset="0"/>
                <a:cs typeface="Calibri" panose="020F0502020204030204" pitchFamily="34" charset="0"/>
              </a:rPr>
              <a:t>Le sens du respect </a:t>
            </a:r>
            <a:endParaRPr lang="fr-FR" sz="4000" b="1" dirty="0">
              <a:solidFill>
                <a:schemeClr val="accent1"/>
              </a:solidFill>
              <a:latin typeface="Calibri" panose="020F0502020204030204" pitchFamily="34" charset="0"/>
              <a:cs typeface="Calibri" panose="020F0502020204030204" pitchFamily="34" charset="0"/>
            </a:endParaRPr>
          </a:p>
          <a:p>
            <a:pPr lvl="0"/>
            <a:r>
              <a:rPr lang="fr-FR" sz="3600" dirty="0" smtClean="0">
                <a:latin typeface="Calibri" panose="020F0502020204030204" pitchFamily="34" charset="0"/>
                <a:cs typeface="Calibri" panose="020F0502020204030204" pitchFamily="34" charset="0"/>
              </a:rPr>
              <a:t>Au </a:t>
            </a:r>
            <a:r>
              <a:rPr lang="fr-FR" sz="3600" dirty="0">
                <a:latin typeface="Calibri" panose="020F0502020204030204" pitchFamily="34" charset="0"/>
                <a:cs typeface="Calibri" panose="020F0502020204030204" pitchFamily="34" charset="0"/>
              </a:rPr>
              <a:t>quotidien la  civilité, la politesse, le respect des anciens forment la base plus collective du civisme et de la responsabilité du citoyen. Une notion qui s’est effondrée et qui constitue probablement le point saillant et quotidien d’un système de valeurs qui s’est altéré. Le spectre s’étend de l’incivilité aux meurtres de représentants des institutions, policières notamment.</a:t>
            </a:r>
          </a:p>
        </p:txBody>
      </p:sp>
      <p:pic>
        <p:nvPicPr>
          <p:cNvPr id="14" name="Image 13"/>
          <p:cNvPicPr>
            <a:picLocks noChangeAspect="1"/>
          </p:cNvPicPr>
          <p:nvPr/>
        </p:nvPicPr>
        <p:blipFill>
          <a:blip r:embed="rId3"/>
          <a:stretch>
            <a:fillRect/>
          </a:stretch>
        </p:blipFill>
        <p:spPr>
          <a:xfrm>
            <a:off x="21694651" y="491989"/>
            <a:ext cx="2143125" cy="1481190"/>
          </a:xfrm>
          <a:prstGeom prst="rect">
            <a:avLst/>
          </a:prstGeom>
        </p:spPr>
      </p:pic>
      <p:sp>
        <p:nvSpPr>
          <p:cNvPr id="15" name="SuBTITLE GOES HERE">
            <a:extLst>
              <a:ext uri="{FF2B5EF4-FFF2-40B4-BE49-F238E27FC236}">
                <a16:creationId xmlns="" xmlns:a16="http://schemas.microsoft.com/office/drawing/2014/main" id="{35871DBC-935A-2347-A21E-2565A12C9458}"/>
              </a:ext>
            </a:extLst>
          </p:cNvPr>
          <p:cNvSpPr txBox="1">
            <a:spLocks noGrp="1"/>
          </p:cNvSpPr>
          <p:nvPr>
            <p:ph type="body" sz="quarter" idx="14"/>
          </p:nvPr>
        </p:nvSpPr>
        <p:spPr>
          <a:xfrm>
            <a:off x="16378357" y="2629501"/>
            <a:ext cx="7459419" cy="449172"/>
          </a:xfrm>
          <a:prstGeom prst="rect">
            <a:avLst/>
          </a:prstGeom>
        </p:spPr>
        <p:txBody>
          <a:bodyPr/>
          <a:lstStyle/>
          <a:p>
            <a:r>
              <a:rPr lang="fr-FR" sz="4000" dirty="0" smtClean="0">
                <a:solidFill>
                  <a:schemeClr val="accent1"/>
                </a:solidFill>
              </a:rPr>
              <a:t>3/3</a:t>
            </a:r>
            <a:endParaRPr lang="fr-FR" sz="4000" dirty="0">
              <a:solidFill>
                <a:schemeClr val="accent1"/>
              </a:solidFill>
            </a:endParaRPr>
          </a:p>
        </p:txBody>
      </p:sp>
    </p:spTree>
    <p:extLst>
      <p:ext uri="{BB962C8B-B14F-4D97-AF65-F5344CB8AC3E}">
        <p14:creationId xmlns:p14="http://schemas.microsoft.com/office/powerpoint/2010/main" val="52890351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fill="hold" grpId="0" nodeType="clickEffect">
                                  <p:stCondLst>
                                    <p:cond delay="0"/>
                                  </p:stCondLst>
                                  <p:iterate>
                                    <p:tmAbs val="0"/>
                                  </p:iterate>
                                  <p:childTnLst>
                                    <p:set>
                                      <p:cBhvr>
                                        <p:cTn id="6" fill="hold"/>
                                        <p:tgtEl>
                                          <p:spTgt spid="13"/>
                                        </p:tgtEl>
                                        <p:attrNameLst>
                                          <p:attrName>style.visibility</p:attrName>
                                        </p:attrNameLst>
                                      </p:cBhvr>
                                      <p:to>
                                        <p:strVal val="visible"/>
                                      </p:to>
                                    </p:set>
                                    <p:animEffect transition="in" filter="fade">
                                      <p:cBhvr>
                                        <p:cTn id="7" dur="7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advAuto="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 xmlns:a16="http://schemas.microsoft.com/office/drawing/2014/main" id="{9A3C046A-B3F5-9A42-B408-759E55BE4BE7}"/>
              </a:ext>
            </a:extLst>
          </p:cNvPr>
          <p:cNvSpPr>
            <a:spLocks noGrp="1"/>
          </p:cNvSpPr>
          <p:nvPr>
            <p:ph type="body" sz="quarter" idx="15"/>
          </p:nvPr>
        </p:nvSpPr>
        <p:spPr/>
        <p:txBody>
          <a:bodyPr/>
          <a:lstStyle/>
          <a:p>
            <a:endParaRPr lang="fr-FR" dirty="0"/>
          </a:p>
        </p:txBody>
      </p:sp>
      <p:sp>
        <p:nvSpPr>
          <p:cNvPr id="5" name="Espace réservé du texte 4">
            <a:extLst>
              <a:ext uri="{FF2B5EF4-FFF2-40B4-BE49-F238E27FC236}">
                <a16:creationId xmlns="" xmlns:a16="http://schemas.microsoft.com/office/drawing/2014/main" id="{81AA34F7-61BD-DE46-A618-3EEE7C67794C}"/>
              </a:ext>
            </a:extLst>
          </p:cNvPr>
          <p:cNvSpPr>
            <a:spLocks noGrp="1"/>
          </p:cNvSpPr>
          <p:nvPr>
            <p:ph type="body" sz="quarter" idx="16"/>
          </p:nvPr>
        </p:nvSpPr>
        <p:spPr/>
        <p:txBody>
          <a:bodyPr/>
          <a:lstStyle/>
          <a:p>
            <a:endParaRPr lang="fr-FR" dirty="0"/>
          </a:p>
        </p:txBody>
      </p:sp>
      <p:sp>
        <p:nvSpPr>
          <p:cNvPr id="885"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54</a:t>
            </a:fld>
            <a:endParaRPr dirty="0"/>
          </a:p>
        </p:txBody>
      </p:sp>
      <p:sp>
        <p:nvSpPr>
          <p:cNvPr id="19" name="Espace réservé du texte 2">
            <a:extLst>
              <a:ext uri="{FF2B5EF4-FFF2-40B4-BE49-F238E27FC236}">
                <a16:creationId xmlns="" xmlns:a16="http://schemas.microsoft.com/office/drawing/2014/main" id="{AB3789C9-0B28-4640-961A-BE451E50B0EF}"/>
              </a:ext>
            </a:extLst>
          </p:cNvPr>
          <p:cNvSpPr>
            <a:spLocks noGrp="1"/>
          </p:cNvSpPr>
          <p:nvPr>
            <p:ph type="body" sz="quarter" idx="13"/>
          </p:nvPr>
        </p:nvSpPr>
        <p:spPr>
          <a:xfrm>
            <a:off x="670560" y="1515818"/>
            <a:ext cx="18296660" cy="1295869"/>
          </a:xfrm>
        </p:spPr>
        <p:txBody>
          <a:bodyPr/>
          <a:lstStyle/>
          <a:p>
            <a:endParaRPr lang="fr-FR" dirty="0"/>
          </a:p>
        </p:txBody>
      </p:sp>
      <p:sp>
        <p:nvSpPr>
          <p:cNvPr id="20" name="Titre 1">
            <a:extLst>
              <a:ext uri="{FF2B5EF4-FFF2-40B4-BE49-F238E27FC236}">
                <a16:creationId xmlns="" xmlns:a16="http://schemas.microsoft.com/office/drawing/2014/main" id="{C3D392D1-BDA7-FA46-919D-428FD8FCC2D7}"/>
              </a:ext>
            </a:extLst>
          </p:cNvPr>
          <p:cNvSpPr>
            <a:spLocks noGrp="1"/>
          </p:cNvSpPr>
          <p:nvPr>
            <p:ph type="title"/>
          </p:nvPr>
        </p:nvSpPr>
        <p:spPr>
          <a:xfrm>
            <a:off x="897443" y="1748253"/>
            <a:ext cx="16831390" cy="935665"/>
          </a:xfrm>
        </p:spPr>
        <p:txBody>
          <a:bodyPr/>
          <a:lstStyle/>
          <a:p>
            <a:pPr lvl="0"/>
            <a:r>
              <a:rPr lang="fr-FR" dirty="0" smtClean="0">
                <a:solidFill>
                  <a:schemeClr val="bg1"/>
                </a:solidFill>
              </a:rPr>
              <a:t>Les axes structurants de l’identité</a:t>
            </a:r>
            <a:endParaRPr lang="fr-FR" dirty="0">
              <a:solidFill>
                <a:schemeClr val="bg1"/>
              </a:solidFill>
            </a:endParaRPr>
          </a:p>
        </p:txBody>
      </p:sp>
      <p:sp>
        <p:nvSpPr>
          <p:cNvPr id="21" name="SuBTITLE GOES HERE">
            <a:extLst>
              <a:ext uri="{FF2B5EF4-FFF2-40B4-BE49-F238E27FC236}">
                <a16:creationId xmlns="" xmlns:a16="http://schemas.microsoft.com/office/drawing/2014/main" id="{35871DBC-935A-2347-A21E-2565A12C9458}"/>
              </a:ext>
            </a:extLst>
          </p:cNvPr>
          <p:cNvSpPr txBox="1">
            <a:spLocks noGrp="1"/>
          </p:cNvSpPr>
          <p:nvPr>
            <p:ph type="body" sz="quarter" idx="14"/>
          </p:nvPr>
        </p:nvSpPr>
        <p:spPr>
          <a:xfrm>
            <a:off x="4836344" y="747149"/>
            <a:ext cx="14711312" cy="371281"/>
          </a:xfrm>
          <a:prstGeom prst="rect">
            <a:avLst/>
          </a:prstGeom>
        </p:spPr>
        <p:txBody>
          <a:bodyPr/>
          <a:lstStyle/>
          <a:p>
            <a:r>
              <a:rPr lang="fr-FR" sz="2400" dirty="0" smtClean="0"/>
              <a:t>Analyse détaillée</a:t>
            </a:r>
            <a:endParaRPr lang="fr-FR" sz="2400" dirty="0"/>
          </a:p>
        </p:txBody>
      </p:sp>
      <p:sp>
        <p:nvSpPr>
          <p:cNvPr id="9" name="ZoneTexte 8">
            <a:extLst>
              <a:ext uri="{FF2B5EF4-FFF2-40B4-BE49-F238E27FC236}">
                <a16:creationId xmlns="" xmlns:a16="http://schemas.microsoft.com/office/drawing/2014/main" id="{C9FA69AC-CE85-7143-AB32-6EDEC5829621}"/>
              </a:ext>
            </a:extLst>
          </p:cNvPr>
          <p:cNvSpPr txBox="1"/>
          <p:nvPr/>
        </p:nvSpPr>
        <p:spPr>
          <a:xfrm>
            <a:off x="897443" y="12362917"/>
            <a:ext cx="7218945" cy="7598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algn="l"/>
            <a:r>
              <a:rPr lang="fr-FR" sz="2000" dirty="0">
                <a:latin typeface="Avenir Next Ultra Light" panose="020B0203020202020204" pitchFamily="34" charset="77"/>
              </a:rPr>
              <a:t>Christophe Gervasi –  Rapport qualitatif  - Construire un Nous européen – Juillet 2021</a:t>
            </a:r>
          </a:p>
        </p:txBody>
      </p:sp>
      <p:pic>
        <p:nvPicPr>
          <p:cNvPr id="12" name="Image 11"/>
          <p:cNvPicPr>
            <a:picLocks noChangeAspect="1"/>
          </p:cNvPicPr>
          <p:nvPr/>
        </p:nvPicPr>
        <p:blipFill rotWithShape="1">
          <a:blip r:embed="rId2"/>
          <a:srcRect t="18883" b="18467"/>
          <a:stretch/>
        </p:blipFill>
        <p:spPr>
          <a:xfrm>
            <a:off x="19551526" y="500510"/>
            <a:ext cx="2143125" cy="1472669"/>
          </a:xfrm>
          <a:prstGeom prst="rect">
            <a:avLst/>
          </a:prstGeom>
        </p:spPr>
      </p:pic>
      <p:sp>
        <p:nvSpPr>
          <p:cNvPr id="13" name="7 CuadroTexto"/>
          <p:cNvSpPr txBox="1"/>
          <p:nvPr/>
        </p:nvSpPr>
        <p:spPr>
          <a:xfrm>
            <a:off x="1737360" y="4322758"/>
            <a:ext cx="20726400" cy="72943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lvl="0"/>
            <a:r>
              <a:rPr lang="fr-FR" sz="3600" b="1" dirty="0">
                <a:solidFill>
                  <a:schemeClr val="accent1"/>
                </a:solidFill>
                <a:latin typeface="Calibri" panose="020F0502020204030204" pitchFamily="34" charset="0"/>
                <a:cs typeface="Calibri" panose="020F0502020204030204" pitchFamily="34" charset="0"/>
              </a:rPr>
              <a:t>Attachement et fierté des traditions, de la culture, du patrimoine et de </a:t>
            </a:r>
            <a:r>
              <a:rPr lang="fr-FR" sz="3600" b="1" dirty="0" smtClean="0">
                <a:solidFill>
                  <a:schemeClr val="accent1"/>
                </a:solidFill>
                <a:latin typeface="Calibri" panose="020F0502020204030204" pitchFamily="34" charset="0"/>
                <a:cs typeface="Calibri" panose="020F0502020204030204" pitchFamily="34" charset="0"/>
              </a:rPr>
              <a:t>l’histoire</a:t>
            </a:r>
          </a:p>
          <a:p>
            <a:pPr lvl="0"/>
            <a:r>
              <a:rPr lang="fr-FR" sz="3600" dirty="0" smtClean="0">
                <a:latin typeface="Calibri" panose="020F0502020204030204" pitchFamily="34" charset="0"/>
                <a:cs typeface="Calibri" panose="020F0502020204030204" pitchFamily="34" charset="0"/>
              </a:rPr>
              <a:t>Un </a:t>
            </a:r>
            <a:r>
              <a:rPr lang="fr-FR" sz="3600" dirty="0">
                <a:latin typeface="Calibri" panose="020F0502020204030204" pitchFamily="34" charset="0"/>
                <a:cs typeface="Calibri" panose="020F0502020204030204" pitchFamily="34" charset="0"/>
              </a:rPr>
              <a:t>renouveau porté par une forme d’engouement patrimonial. Celui-ci touche aussi bien des actions institutionnelles (Journées du patrimoine) que privées (Concours du plus beau village de France Journal de JP </a:t>
            </a:r>
            <a:r>
              <a:rPr lang="fr-FR" sz="3600" dirty="0">
                <a:latin typeface="Calibri" panose="020F0502020204030204" pitchFamily="34" charset="0"/>
                <a:cs typeface="Calibri" panose="020F0502020204030204" pitchFamily="34" charset="0"/>
              </a:rPr>
              <a:t>Pernault</a:t>
            </a:r>
            <a:r>
              <a:rPr lang="fr-FR" sz="3600" dirty="0">
                <a:latin typeface="Calibri" panose="020F0502020204030204" pitchFamily="34" charset="0"/>
                <a:cs typeface="Calibri" panose="020F0502020204030204" pitchFamily="34" charset="0"/>
              </a:rPr>
              <a:t>, sauvegarde du patrimoine, loterie S Bern etc.). </a:t>
            </a:r>
          </a:p>
          <a:p>
            <a:r>
              <a:rPr lang="fr-FR" sz="3600" dirty="0">
                <a:latin typeface="Calibri" panose="020F0502020204030204" pitchFamily="34" charset="0"/>
                <a:cs typeface="Calibri" panose="020F0502020204030204" pitchFamily="34" charset="0"/>
              </a:rPr>
              <a:t>Un constat qui se traduit également par la fierté à porter les diverses traditions culturelles locales de France (gastronomiques, festives, votives, etc.). On peut considérer à la fois un repli et une mise en valeur de la notion de localisme, du « petit pays », du terroir, de </a:t>
            </a:r>
            <a:r>
              <a:rPr lang="fr-FR" sz="3600" dirty="0" smtClean="0">
                <a:latin typeface="Calibri" panose="020F0502020204030204" pitchFamily="34" charset="0"/>
                <a:cs typeface="Calibri" panose="020F0502020204030204" pitchFamily="34" charset="0"/>
              </a:rPr>
              <a:t>l’</a:t>
            </a:r>
            <a:r>
              <a:rPr lang="fr-FR" sz="3600" dirty="0" smtClean="0">
                <a:latin typeface="Calibri" panose="020F0502020204030204" pitchFamily="34" charset="0"/>
                <a:cs typeface="Calibri" panose="020F0502020204030204" pitchFamily="34" charset="0"/>
              </a:rPr>
              <a:t>Heimat</a:t>
            </a:r>
            <a:r>
              <a:rPr lang="fr-FR" sz="3600" dirty="0" smtClean="0">
                <a:latin typeface="Calibri" panose="020F0502020204030204" pitchFamily="34" charset="0"/>
                <a:cs typeface="Calibri" panose="020F0502020204030204" pitchFamily="34" charset="0"/>
              </a:rPr>
              <a:t> </a:t>
            </a:r>
            <a:r>
              <a:rPr lang="fr-FR" sz="3600" dirty="0">
                <a:latin typeface="Calibri" panose="020F0502020204030204" pitchFamily="34" charset="0"/>
                <a:cs typeface="Calibri" panose="020F0502020204030204" pitchFamily="34" charset="0"/>
              </a:rPr>
              <a:t>germanique ou du </a:t>
            </a:r>
            <a:r>
              <a:rPr lang="fr-FR" sz="3600" dirty="0">
                <a:latin typeface="Calibri" panose="020F0502020204030204" pitchFamily="34" charset="0"/>
                <a:cs typeface="Calibri" panose="020F0502020204030204" pitchFamily="34" charset="0"/>
              </a:rPr>
              <a:t>Paese</a:t>
            </a:r>
            <a:r>
              <a:rPr lang="fr-FR" sz="3600" dirty="0">
                <a:latin typeface="Calibri" panose="020F0502020204030204" pitchFamily="34" charset="0"/>
                <a:cs typeface="Calibri" panose="020F0502020204030204" pitchFamily="34" charset="0"/>
              </a:rPr>
              <a:t> méditerranéen. La vraie vie est ici et maintenant et non pas dans des chimères lointaines et éloignées que symbolisent l’Europe et la mondialisation</a:t>
            </a:r>
            <a:r>
              <a:rPr lang="fr-FR" sz="3600" dirty="0" smtClean="0">
                <a:latin typeface="Calibri" panose="020F0502020204030204" pitchFamily="34" charset="0"/>
                <a:cs typeface="Calibri" panose="020F0502020204030204" pitchFamily="34" charset="0"/>
              </a:rPr>
              <a:t>.</a:t>
            </a:r>
          </a:p>
          <a:p>
            <a:endParaRPr lang="fr-FR" sz="3600" dirty="0">
              <a:latin typeface="Calibri" panose="020F0502020204030204" pitchFamily="34" charset="0"/>
              <a:cs typeface="Calibri" panose="020F0502020204030204" pitchFamily="34" charset="0"/>
            </a:endParaRPr>
          </a:p>
          <a:p>
            <a:pPr lvl="0"/>
            <a:r>
              <a:rPr lang="fr-FR" sz="3600" b="1" dirty="0">
                <a:solidFill>
                  <a:schemeClr val="accent1"/>
                </a:solidFill>
                <a:latin typeface="Calibri" panose="020F0502020204030204" pitchFamily="34" charset="0"/>
                <a:cs typeface="Calibri" panose="020F0502020204030204" pitchFamily="34" charset="0"/>
              </a:rPr>
              <a:t>Attachement aux racines locales </a:t>
            </a:r>
            <a:endParaRPr lang="fr-FR" sz="3600" b="1" dirty="0" smtClean="0">
              <a:solidFill>
                <a:schemeClr val="accent1"/>
              </a:solidFill>
              <a:latin typeface="Calibri" panose="020F0502020204030204" pitchFamily="34" charset="0"/>
              <a:cs typeface="Calibri" panose="020F0502020204030204" pitchFamily="34" charset="0"/>
            </a:endParaRPr>
          </a:p>
          <a:p>
            <a:pPr lvl="0"/>
            <a:r>
              <a:rPr lang="fr-FR" sz="3600" dirty="0" smtClean="0">
                <a:latin typeface="Calibri" panose="020F0502020204030204" pitchFamily="34" charset="0"/>
                <a:cs typeface="Calibri" panose="020F0502020204030204" pitchFamily="34" charset="0"/>
              </a:rPr>
              <a:t>mais </a:t>
            </a:r>
            <a:r>
              <a:rPr lang="fr-FR" sz="3600" dirty="0">
                <a:latin typeface="Calibri" panose="020F0502020204030204" pitchFamily="34" charset="0"/>
                <a:cs typeface="Calibri" panose="020F0502020204030204" pitchFamily="34" charset="0"/>
              </a:rPr>
              <a:t>dont l’addition forme un tout culturel français. Une France multi terroirs et non pas multiculturelle. Un terme directement rattaché à la mondialisation aveugle et parfois jugée dévastatrice.</a:t>
            </a:r>
          </a:p>
        </p:txBody>
      </p:sp>
      <p:pic>
        <p:nvPicPr>
          <p:cNvPr id="14" name="Image 13"/>
          <p:cNvPicPr>
            <a:picLocks noChangeAspect="1"/>
          </p:cNvPicPr>
          <p:nvPr/>
        </p:nvPicPr>
        <p:blipFill>
          <a:blip r:embed="rId3"/>
          <a:stretch>
            <a:fillRect/>
          </a:stretch>
        </p:blipFill>
        <p:spPr>
          <a:xfrm>
            <a:off x="21694651" y="491989"/>
            <a:ext cx="2143125" cy="1481190"/>
          </a:xfrm>
          <a:prstGeom prst="rect">
            <a:avLst/>
          </a:prstGeom>
        </p:spPr>
      </p:pic>
      <p:sp>
        <p:nvSpPr>
          <p:cNvPr id="15" name="SuBTITLE GOES HERE">
            <a:extLst>
              <a:ext uri="{FF2B5EF4-FFF2-40B4-BE49-F238E27FC236}">
                <a16:creationId xmlns="" xmlns:a16="http://schemas.microsoft.com/office/drawing/2014/main" id="{35871DBC-935A-2347-A21E-2565A12C9458}"/>
              </a:ext>
            </a:extLst>
          </p:cNvPr>
          <p:cNvSpPr txBox="1">
            <a:spLocks noGrp="1"/>
          </p:cNvSpPr>
          <p:nvPr>
            <p:ph type="body" sz="quarter" idx="14"/>
          </p:nvPr>
        </p:nvSpPr>
        <p:spPr>
          <a:xfrm>
            <a:off x="16378357" y="2629501"/>
            <a:ext cx="7459419" cy="449172"/>
          </a:xfrm>
          <a:prstGeom prst="rect">
            <a:avLst/>
          </a:prstGeom>
        </p:spPr>
        <p:txBody>
          <a:bodyPr/>
          <a:lstStyle/>
          <a:p>
            <a:r>
              <a:rPr lang="fr-FR" sz="4000" dirty="0" smtClean="0">
                <a:solidFill>
                  <a:schemeClr val="accent1"/>
                </a:solidFill>
              </a:rPr>
              <a:t>1</a:t>
            </a:r>
            <a:r>
              <a:rPr lang="fr-FR" sz="4000" dirty="0" smtClean="0">
                <a:solidFill>
                  <a:schemeClr val="accent1"/>
                </a:solidFill>
              </a:rPr>
              <a:t>/2</a:t>
            </a:r>
            <a:endParaRPr lang="fr-FR" sz="4000" dirty="0">
              <a:solidFill>
                <a:schemeClr val="accent1"/>
              </a:solidFill>
            </a:endParaRPr>
          </a:p>
        </p:txBody>
      </p:sp>
      <p:sp>
        <p:nvSpPr>
          <p:cNvPr id="16" name="7 CuadroTexto"/>
          <p:cNvSpPr txBox="1"/>
          <p:nvPr/>
        </p:nvSpPr>
        <p:spPr>
          <a:xfrm>
            <a:off x="660584" y="3426283"/>
            <a:ext cx="13786936" cy="7509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lvl="0" algn="just">
              <a:lnSpc>
                <a:spcPct val="107000"/>
              </a:lnSpc>
              <a:spcAft>
                <a:spcPts val="800"/>
              </a:spcAft>
            </a:pPr>
            <a:r>
              <a:rPr lang="fr-FR" sz="4000" b="1" dirty="0" smtClean="0">
                <a:latin typeface="Calibri" panose="020F0502020204030204" pitchFamily="34" charset="0"/>
                <a:ea typeface="Calibri" panose="020F0502020204030204" pitchFamily="34" charset="0"/>
                <a:cs typeface="Calibri" panose="020F0502020204030204" pitchFamily="34" charset="0"/>
              </a:rPr>
              <a:t>Un attachement </a:t>
            </a:r>
            <a:r>
              <a:rPr lang="fr-FR" sz="4000" b="1" dirty="0">
                <a:latin typeface="Calibri" panose="020F0502020204030204" pitchFamily="34" charset="0"/>
                <a:ea typeface="Calibri" panose="020F0502020204030204" pitchFamily="34" charset="0"/>
                <a:cs typeface="Calibri" panose="020F0502020204030204" pitchFamily="34" charset="0"/>
              </a:rPr>
              <a:t>à des sujets qui participent </a:t>
            </a:r>
            <a:r>
              <a:rPr lang="fr-FR" sz="4000" b="1" dirty="0" smtClean="0">
                <a:latin typeface="Calibri" panose="020F0502020204030204" pitchFamily="34" charset="0"/>
                <a:ea typeface="Calibri" panose="020F0502020204030204" pitchFamily="34" charset="0"/>
                <a:cs typeface="Calibri" panose="020F0502020204030204" pitchFamily="34" charset="0"/>
              </a:rPr>
              <a:t>de l’identité</a:t>
            </a:r>
            <a:endParaRPr lang="fr-FR" sz="40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8103992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fill="hold" grpId="0" nodeType="clickEffect">
                                  <p:stCondLst>
                                    <p:cond delay="0"/>
                                  </p:stCondLst>
                                  <p:iterate>
                                    <p:tmAbs val="0"/>
                                  </p:iterate>
                                  <p:childTnLst>
                                    <p:set>
                                      <p:cBhvr>
                                        <p:cTn id="6" fill="hold"/>
                                        <p:tgtEl>
                                          <p:spTgt spid="13"/>
                                        </p:tgtEl>
                                        <p:attrNameLst>
                                          <p:attrName>style.visibility</p:attrName>
                                        </p:attrNameLst>
                                      </p:cBhvr>
                                      <p:to>
                                        <p:strVal val="visible"/>
                                      </p:to>
                                    </p:set>
                                    <p:animEffect transition="in" filter="fade">
                                      <p:cBhvr>
                                        <p:cTn id="7" dur="75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fill="hold" grpId="0" nodeType="clickEffect">
                                  <p:stCondLst>
                                    <p:cond delay="0"/>
                                  </p:stCondLst>
                                  <p:iterate>
                                    <p:tmAbs val="0"/>
                                  </p:iterate>
                                  <p:childTnLst>
                                    <p:set>
                                      <p:cBhvr>
                                        <p:cTn id="11" fill="hold"/>
                                        <p:tgtEl>
                                          <p:spTgt spid="16"/>
                                        </p:tgtEl>
                                        <p:attrNameLst>
                                          <p:attrName>style.visibility</p:attrName>
                                        </p:attrNameLst>
                                      </p:cBhvr>
                                      <p:to>
                                        <p:strVal val="visible"/>
                                      </p:to>
                                    </p:set>
                                    <p:animEffect transition="in" filter="fade">
                                      <p:cBhvr>
                                        <p:cTn id="12" dur="7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advAuto="0"/>
      <p:bldP spid="16" grpId="0" animBg="1" advAuto="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 xmlns:a16="http://schemas.microsoft.com/office/drawing/2014/main" id="{9A3C046A-B3F5-9A42-B408-759E55BE4BE7}"/>
              </a:ext>
            </a:extLst>
          </p:cNvPr>
          <p:cNvSpPr>
            <a:spLocks noGrp="1"/>
          </p:cNvSpPr>
          <p:nvPr>
            <p:ph type="body" sz="quarter" idx="15"/>
          </p:nvPr>
        </p:nvSpPr>
        <p:spPr/>
        <p:txBody>
          <a:bodyPr/>
          <a:lstStyle/>
          <a:p>
            <a:endParaRPr lang="fr-FR" dirty="0"/>
          </a:p>
        </p:txBody>
      </p:sp>
      <p:sp>
        <p:nvSpPr>
          <p:cNvPr id="5" name="Espace réservé du texte 4">
            <a:extLst>
              <a:ext uri="{FF2B5EF4-FFF2-40B4-BE49-F238E27FC236}">
                <a16:creationId xmlns="" xmlns:a16="http://schemas.microsoft.com/office/drawing/2014/main" id="{81AA34F7-61BD-DE46-A618-3EEE7C67794C}"/>
              </a:ext>
            </a:extLst>
          </p:cNvPr>
          <p:cNvSpPr>
            <a:spLocks noGrp="1"/>
          </p:cNvSpPr>
          <p:nvPr>
            <p:ph type="body" sz="quarter" idx="16"/>
          </p:nvPr>
        </p:nvSpPr>
        <p:spPr/>
        <p:txBody>
          <a:bodyPr/>
          <a:lstStyle/>
          <a:p>
            <a:endParaRPr lang="fr-FR" dirty="0"/>
          </a:p>
        </p:txBody>
      </p:sp>
      <p:sp>
        <p:nvSpPr>
          <p:cNvPr id="885"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55</a:t>
            </a:fld>
            <a:endParaRPr dirty="0"/>
          </a:p>
        </p:txBody>
      </p:sp>
      <p:sp>
        <p:nvSpPr>
          <p:cNvPr id="19" name="Espace réservé du texte 2">
            <a:extLst>
              <a:ext uri="{FF2B5EF4-FFF2-40B4-BE49-F238E27FC236}">
                <a16:creationId xmlns="" xmlns:a16="http://schemas.microsoft.com/office/drawing/2014/main" id="{AB3789C9-0B28-4640-961A-BE451E50B0EF}"/>
              </a:ext>
            </a:extLst>
          </p:cNvPr>
          <p:cNvSpPr>
            <a:spLocks noGrp="1"/>
          </p:cNvSpPr>
          <p:nvPr>
            <p:ph type="body" sz="quarter" idx="13"/>
          </p:nvPr>
        </p:nvSpPr>
        <p:spPr>
          <a:xfrm>
            <a:off x="670560" y="1515818"/>
            <a:ext cx="18296660" cy="1295869"/>
          </a:xfrm>
        </p:spPr>
        <p:txBody>
          <a:bodyPr/>
          <a:lstStyle/>
          <a:p>
            <a:endParaRPr lang="fr-FR" dirty="0"/>
          </a:p>
        </p:txBody>
      </p:sp>
      <p:sp>
        <p:nvSpPr>
          <p:cNvPr id="20" name="Titre 1">
            <a:extLst>
              <a:ext uri="{FF2B5EF4-FFF2-40B4-BE49-F238E27FC236}">
                <a16:creationId xmlns="" xmlns:a16="http://schemas.microsoft.com/office/drawing/2014/main" id="{C3D392D1-BDA7-FA46-919D-428FD8FCC2D7}"/>
              </a:ext>
            </a:extLst>
          </p:cNvPr>
          <p:cNvSpPr>
            <a:spLocks noGrp="1"/>
          </p:cNvSpPr>
          <p:nvPr>
            <p:ph type="title"/>
          </p:nvPr>
        </p:nvSpPr>
        <p:spPr>
          <a:xfrm>
            <a:off x="897443" y="1748253"/>
            <a:ext cx="16831390" cy="935665"/>
          </a:xfrm>
        </p:spPr>
        <p:txBody>
          <a:bodyPr/>
          <a:lstStyle/>
          <a:p>
            <a:pPr lvl="0"/>
            <a:r>
              <a:rPr lang="fr-FR" dirty="0" smtClean="0">
                <a:solidFill>
                  <a:schemeClr val="bg1"/>
                </a:solidFill>
              </a:rPr>
              <a:t>Les axes structurants de l’identité</a:t>
            </a:r>
            <a:endParaRPr lang="fr-FR" dirty="0">
              <a:solidFill>
                <a:schemeClr val="bg1"/>
              </a:solidFill>
            </a:endParaRPr>
          </a:p>
        </p:txBody>
      </p:sp>
      <p:sp>
        <p:nvSpPr>
          <p:cNvPr id="21" name="SuBTITLE GOES HERE">
            <a:extLst>
              <a:ext uri="{FF2B5EF4-FFF2-40B4-BE49-F238E27FC236}">
                <a16:creationId xmlns="" xmlns:a16="http://schemas.microsoft.com/office/drawing/2014/main" id="{35871DBC-935A-2347-A21E-2565A12C9458}"/>
              </a:ext>
            </a:extLst>
          </p:cNvPr>
          <p:cNvSpPr txBox="1">
            <a:spLocks noGrp="1"/>
          </p:cNvSpPr>
          <p:nvPr>
            <p:ph type="body" sz="quarter" idx="14"/>
          </p:nvPr>
        </p:nvSpPr>
        <p:spPr>
          <a:xfrm>
            <a:off x="4836344" y="747149"/>
            <a:ext cx="14711312" cy="371281"/>
          </a:xfrm>
          <a:prstGeom prst="rect">
            <a:avLst/>
          </a:prstGeom>
        </p:spPr>
        <p:txBody>
          <a:bodyPr/>
          <a:lstStyle/>
          <a:p>
            <a:r>
              <a:rPr lang="fr-FR" sz="2400" dirty="0" smtClean="0"/>
              <a:t>Analyse détaillée</a:t>
            </a:r>
            <a:endParaRPr lang="fr-FR" sz="2400" dirty="0"/>
          </a:p>
        </p:txBody>
      </p:sp>
      <p:sp>
        <p:nvSpPr>
          <p:cNvPr id="9" name="ZoneTexte 8">
            <a:extLst>
              <a:ext uri="{FF2B5EF4-FFF2-40B4-BE49-F238E27FC236}">
                <a16:creationId xmlns="" xmlns:a16="http://schemas.microsoft.com/office/drawing/2014/main" id="{C9FA69AC-CE85-7143-AB32-6EDEC5829621}"/>
              </a:ext>
            </a:extLst>
          </p:cNvPr>
          <p:cNvSpPr txBox="1"/>
          <p:nvPr/>
        </p:nvSpPr>
        <p:spPr>
          <a:xfrm>
            <a:off x="897443" y="12362917"/>
            <a:ext cx="7218945" cy="7598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algn="l"/>
            <a:r>
              <a:rPr lang="fr-FR" sz="2000" dirty="0">
                <a:latin typeface="Avenir Next Ultra Light" panose="020B0203020202020204" pitchFamily="34" charset="77"/>
              </a:rPr>
              <a:t>Christophe Gervasi –  Rapport qualitatif  - Construire un Nous européen – Juillet 2021</a:t>
            </a:r>
          </a:p>
        </p:txBody>
      </p:sp>
      <p:pic>
        <p:nvPicPr>
          <p:cNvPr id="12" name="Image 11"/>
          <p:cNvPicPr>
            <a:picLocks noChangeAspect="1"/>
          </p:cNvPicPr>
          <p:nvPr/>
        </p:nvPicPr>
        <p:blipFill rotWithShape="1">
          <a:blip r:embed="rId2"/>
          <a:srcRect t="18883" b="18467"/>
          <a:stretch/>
        </p:blipFill>
        <p:spPr>
          <a:xfrm>
            <a:off x="19551526" y="500510"/>
            <a:ext cx="2143125" cy="1472669"/>
          </a:xfrm>
          <a:prstGeom prst="rect">
            <a:avLst/>
          </a:prstGeom>
        </p:spPr>
      </p:pic>
      <p:sp>
        <p:nvSpPr>
          <p:cNvPr id="13" name="7 CuadroTexto"/>
          <p:cNvSpPr txBox="1"/>
          <p:nvPr/>
        </p:nvSpPr>
        <p:spPr>
          <a:xfrm>
            <a:off x="1737360" y="4322758"/>
            <a:ext cx="20726400" cy="686341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lvl="0"/>
            <a:r>
              <a:rPr lang="fr-FR" sz="4000" b="1" dirty="0">
                <a:solidFill>
                  <a:schemeClr val="accent1"/>
                </a:solidFill>
                <a:latin typeface="Calibri" panose="020F0502020204030204" pitchFamily="34" charset="0"/>
                <a:cs typeface="Calibri" panose="020F0502020204030204" pitchFamily="34" charset="0"/>
              </a:rPr>
              <a:t>Rapport important à la question </a:t>
            </a:r>
            <a:r>
              <a:rPr lang="fr-FR" sz="4000" b="1" dirty="0" smtClean="0">
                <a:solidFill>
                  <a:schemeClr val="accent1"/>
                </a:solidFill>
                <a:latin typeface="Calibri" panose="020F0502020204030204" pitchFamily="34" charset="0"/>
                <a:cs typeface="Calibri" panose="020F0502020204030204" pitchFamily="34" charset="0"/>
              </a:rPr>
              <a:t>religieuse</a:t>
            </a:r>
            <a:endParaRPr lang="fr-FR" sz="4000" dirty="0">
              <a:solidFill>
                <a:schemeClr val="accent1"/>
              </a:solidFill>
              <a:latin typeface="Calibri" panose="020F0502020204030204" pitchFamily="34" charset="0"/>
              <a:cs typeface="Calibri" panose="020F0502020204030204" pitchFamily="34" charset="0"/>
            </a:endParaRPr>
          </a:p>
          <a:p>
            <a:pPr lvl="0"/>
            <a:r>
              <a:rPr lang="fr-FR" sz="3600" dirty="0">
                <a:latin typeface="Calibri" panose="020F0502020204030204" pitchFamily="34" charset="0"/>
                <a:cs typeface="Calibri" panose="020F0502020204030204" pitchFamily="34" charset="0"/>
              </a:rPr>
              <a:t>I</a:t>
            </a:r>
            <a:r>
              <a:rPr lang="fr-FR" sz="3600" dirty="0" smtClean="0">
                <a:latin typeface="Calibri" panose="020F0502020204030204" pitchFamily="34" charset="0"/>
                <a:cs typeface="Calibri" panose="020F0502020204030204" pitchFamily="34" charset="0"/>
              </a:rPr>
              <a:t>mpactée </a:t>
            </a:r>
            <a:r>
              <a:rPr lang="fr-FR" sz="3600" dirty="0">
                <a:latin typeface="Calibri" panose="020F0502020204030204" pitchFamily="34" charset="0"/>
                <a:cs typeface="Calibri" panose="020F0502020204030204" pitchFamily="34" charset="0"/>
              </a:rPr>
              <a:t>par le débat autour de l’Islam français : reconnaissance/résurgence des bases chrétiennes (profil droite </a:t>
            </a:r>
            <a:r>
              <a:rPr lang="fr-FR" sz="3600" dirty="0">
                <a:latin typeface="Calibri" panose="020F0502020204030204" pitchFamily="34" charset="0"/>
                <a:cs typeface="Calibri" panose="020F0502020204030204" pitchFamily="34" charset="0"/>
              </a:rPr>
              <a:t>tradi</a:t>
            </a:r>
            <a:r>
              <a:rPr lang="fr-FR" sz="3600" dirty="0">
                <a:latin typeface="Calibri" panose="020F0502020204030204" pitchFamily="34" charset="0"/>
                <a:cs typeface="Calibri" panose="020F0502020204030204" pitchFamily="34" charset="0"/>
              </a:rPr>
              <a:t>), ou bien aux valeurs d’une laïcité pure. Un corpus de valeurs bien identifié par tous jusqu’alors. Il n’existe plus de Loi Fondamentale, de socle mais plusieurs socles et corpus fondamentaux et au moins ces deux-là, la religion et la laïcité.</a:t>
            </a:r>
          </a:p>
          <a:p>
            <a:r>
              <a:rPr lang="fr-FR" sz="3600" dirty="0">
                <a:latin typeface="Calibri" panose="020F0502020204030204" pitchFamily="34" charset="0"/>
                <a:cs typeface="Calibri" panose="020F0502020204030204" pitchFamily="34" charset="0"/>
              </a:rPr>
              <a:t>Ces différentes « chartes » de valeurs constituent autant de modèles séparatistes et de communautarisation/</a:t>
            </a:r>
            <a:r>
              <a:rPr lang="fr-FR" sz="3600" dirty="0">
                <a:latin typeface="Calibri" panose="020F0502020204030204" pitchFamily="34" charset="0"/>
                <a:cs typeface="Calibri" panose="020F0502020204030204" pitchFamily="34" charset="0"/>
              </a:rPr>
              <a:t>archipélisation</a:t>
            </a:r>
            <a:r>
              <a:rPr lang="fr-FR" sz="3600" dirty="0">
                <a:latin typeface="Calibri" panose="020F0502020204030204" pitchFamily="34" charset="0"/>
                <a:cs typeface="Calibri" panose="020F0502020204030204" pitchFamily="34" charset="0"/>
              </a:rPr>
              <a:t> de la société</a:t>
            </a:r>
            <a:r>
              <a:rPr lang="fr-FR" sz="3600" dirty="0" smtClean="0">
                <a:latin typeface="Calibri" panose="020F0502020204030204" pitchFamily="34" charset="0"/>
                <a:cs typeface="Calibri" panose="020F0502020204030204" pitchFamily="34" charset="0"/>
              </a:rPr>
              <a:t>.</a:t>
            </a:r>
          </a:p>
          <a:p>
            <a:endParaRPr lang="fr-FR" sz="3600" dirty="0">
              <a:latin typeface="Calibri" panose="020F0502020204030204" pitchFamily="34" charset="0"/>
              <a:cs typeface="Calibri" panose="020F0502020204030204" pitchFamily="34" charset="0"/>
            </a:endParaRPr>
          </a:p>
          <a:p>
            <a:pPr lvl="0"/>
            <a:r>
              <a:rPr lang="fr-FR" sz="4000" b="1" dirty="0">
                <a:solidFill>
                  <a:schemeClr val="accent1"/>
                </a:solidFill>
                <a:latin typeface="Calibri" panose="020F0502020204030204" pitchFamily="34" charset="0"/>
                <a:cs typeface="Calibri" panose="020F0502020204030204" pitchFamily="34" charset="0"/>
              </a:rPr>
              <a:t>Rapport au travail et aux classes </a:t>
            </a:r>
            <a:r>
              <a:rPr lang="fr-FR" sz="4000" b="1" dirty="0" smtClean="0">
                <a:solidFill>
                  <a:schemeClr val="accent1"/>
                </a:solidFill>
                <a:latin typeface="Calibri" panose="020F0502020204030204" pitchFamily="34" charset="0"/>
                <a:cs typeface="Calibri" panose="020F0502020204030204" pitchFamily="34" charset="0"/>
              </a:rPr>
              <a:t>sociales</a:t>
            </a:r>
            <a:endParaRPr lang="fr-FR" sz="4000" b="1" dirty="0">
              <a:solidFill>
                <a:schemeClr val="accent1"/>
              </a:solidFill>
              <a:latin typeface="Calibri" panose="020F0502020204030204" pitchFamily="34" charset="0"/>
              <a:cs typeface="Calibri" panose="020F0502020204030204" pitchFamily="34" charset="0"/>
            </a:endParaRPr>
          </a:p>
          <a:p>
            <a:pPr lvl="0"/>
            <a:r>
              <a:rPr lang="fr-FR" sz="3600" dirty="0" smtClean="0">
                <a:latin typeface="Calibri" panose="020F0502020204030204" pitchFamily="34" charset="0"/>
                <a:cs typeface="Calibri" panose="020F0502020204030204" pitchFamily="34" charset="0"/>
              </a:rPr>
              <a:t>La </a:t>
            </a:r>
            <a:r>
              <a:rPr lang="fr-FR" sz="3600" dirty="0">
                <a:latin typeface="Calibri" panose="020F0502020204030204" pitchFamily="34" charset="0"/>
                <a:cs typeface="Calibri" panose="020F0502020204030204" pitchFamily="34" charset="0"/>
              </a:rPr>
              <a:t>notion de classe sociale est rejetée au profit de l’attachement aux valeurs du travail, du métier, à la transmission par les ainés, mais aussi à l’ascenseur social. Une fonctionnalité méritocratique en grande partie encalminée qui fait entrevoir pour certains et vivre pour d’autres la relégation dans son propre pays.</a:t>
            </a:r>
          </a:p>
        </p:txBody>
      </p:sp>
      <p:pic>
        <p:nvPicPr>
          <p:cNvPr id="14" name="Image 13"/>
          <p:cNvPicPr>
            <a:picLocks noChangeAspect="1"/>
          </p:cNvPicPr>
          <p:nvPr/>
        </p:nvPicPr>
        <p:blipFill>
          <a:blip r:embed="rId3"/>
          <a:stretch>
            <a:fillRect/>
          </a:stretch>
        </p:blipFill>
        <p:spPr>
          <a:xfrm>
            <a:off x="21694651" y="491989"/>
            <a:ext cx="2143125" cy="1481190"/>
          </a:xfrm>
          <a:prstGeom prst="rect">
            <a:avLst/>
          </a:prstGeom>
        </p:spPr>
      </p:pic>
      <p:sp>
        <p:nvSpPr>
          <p:cNvPr id="15" name="SuBTITLE GOES HERE">
            <a:extLst>
              <a:ext uri="{FF2B5EF4-FFF2-40B4-BE49-F238E27FC236}">
                <a16:creationId xmlns="" xmlns:a16="http://schemas.microsoft.com/office/drawing/2014/main" id="{35871DBC-935A-2347-A21E-2565A12C9458}"/>
              </a:ext>
            </a:extLst>
          </p:cNvPr>
          <p:cNvSpPr txBox="1">
            <a:spLocks noGrp="1"/>
          </p:cNvSpPr>
          <p:nvPr>
            <p:ph type="body" sz="quarter" idx="14"/>
          </p:nvPr>
        </p:nvSpPr>
        <p:spPr>
          <a:xfrm>
            <a:off x="16378357" y="2629501"/>
            <a:ext cx="7459419" cy="449172"/>
          </a:xfrm>
          <a:prstGeom prst="rect">
            <a:avLst/>
          </a:prstGeom>
        </p:spPr>
        <p:txBody>
          <a:bodyPr/>
          <a:lstStyle/>
          <a:p>
            <a:r>
              <a:rPr lang="fr-FR" sz="4000" dirty="0" smtClean="0">
                <a:solidFill>
                  <a:schemeClr val="accent1"/>
                </a:solidFill>
              </a:rPr>
              <a:t>2/2</a:t>
            </a:r>
            <a:endParaRPr lang="fr-FR" sz="4000" dirty="0">
              <a:solidFill>
                <a:schemeClr val="accent1"/>
              </a:solidFill>
            </a:endParaRPr>
          </a:p>
        </p:txBody>
      </p:sp>
      <p:sp>
        <p:nvSpPr>
          <p:cNvPr id="16" name="7 CuadroTexto"/>
          <p:cNvSpPr txBox="1"/>
          <p:nvPr/>
        </p:nvSpPr>
        <p:spPr>
          <a:xfrm>
            <a:off x="660584" y="3426283"/>
            <a:ext cx="13786936" cy="7509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lvl="0" algn="just">
              <a:lnSpc>
                <a:spcPct val="107000"/>
              </a:lnSpc>
              <a:spcAft>
                <a:spcPts val="800"/>
              </a:spcAft>
            </a:pPr>
            <a:r>
              <a:rPr lang="fr-FR" sz="4000" b="1" dirty="0" smtClean="0">
                <a:latin typeface="Calibri" panose="020F0502020204030204" pitchFamily="34" charset="0"/>
                <a:ea typeface="Calibri" panose="020F0502020204030204" pitchFamily="34" charset="0"/>
                <a:cs typeface="Calibri" panose="020F0502020204030204" pitchFamily="34" charset="0"/>
              </a:rPr>
              <a:t>Un attachement </a:t>
            </a:r>
            <a:r>
              <a:rPr lang="fr-FR" sz="4000" b="1" dirty="0">
                <a:latin typeface="Calibri" panose="020F0502020204030204" pitchFamily="34" charset="0"/>
                <a:ea typeface="Calibri" panose="020F0502020204030204" pitchFamily="34" charset="0"/>
                <a:cs typeface="Calibri" panose="020F0502020204030204" pitchFamily="34" charset="0"/>
              </a:rPr>
              <a:t>à des sujets qui participent </a:t>
            </a:r>
            <a:r>
              <a:rPr lang="fr-FR" sz="4000" b="1" dirty="0" smtClean="0">
                <a:latin typeface="Calibri" panose="020F0502020204030204" pitchFamily="34" charset="0"/>
                <a:ea typeface="Calibri" panose="020F0502020204030204" pitchFamily="34" charset="0"/>
                <a:cs typeface="Calibri" panose="020F0502020204030204" pitchFamily="34" charset="0"/>
              </a:rPr>
              <a:t>de l’identité</a:t>
            </a:r>
            <a:endParaRPr lang="fr-FR" sz="40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2851054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fill="hold" grpId="0" nodeType="clickEffect">
                                  <p:stCondLst>
                                    <p:cond delay="0"/>
                                  </p:stCondLst>
                                  <p:iterate>
                                    <p:tmAbs val="0"/>
                                  </p:iterate>
                                  <p:childTnLst>
                                    <p:set>
                                      <p:cBhvr>
                                        <p:cTn id="6" fill="hold"/>
                                        <p:tgtEl>
                                          <p:spTgt spid="13"/>
                                        </p:tgtEl>
                                        <p:attrNameLst>
                                          <p:attrName>style.visibility</p:attrName>
                                        </p:attrNameLst>
                                      </p:cBhvr>
                                      <p:to>
                                        <p:strVal val="visible"/>
                                      </p:to>
                                    </p:set>
                                    <p:animEffect transition="in" filter="fade">
                                      <p:cBhvr>
                                        <p:cTn id="7" dur="75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fill="hold" grpId="0" nodeType="clickEffect">
                                  <p:stCondLst>
                                    <p:cond delay="0"/>
                                  </p:stCondLst>
                                  <p:iterate>
                                    <p:tmAbs val="0"/>
                                  </p:iterate>
                                  <p:childTnLst>
                                    <p:set>
                                      <p:cBhvr>
                                        <p:cTn id="11" fill="hold"/>
                                        <p:tgtEl>
                                          <p:spTgt spid="16"/>
                                        </p:tgtEl>
                                        <p:attrNameLst>
                                          <p:attrName>style.visibility</p:attrName>
                                        </p:attrNameLst>
                                      </p:cBhvr>
                                      <p:to>
                                        <p:strVal val="visible"/>
                                      </p:to>
                                    </p:set>
                                    <p:animEffect transition="in" filter="fade">
                                      <p:cBhvr>
                                        <p:cTn id="12" dur="7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advAuto="0"/>
      <p:bldP spid="16" grpId="0" animBg="1" advAuto="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 xmlns:a16="http://schemas.microsoft.com/office/drawing/2014/main" id="{9A3C046A-B3F5-9A42-B408-759E55BE4BE7}"/>
              </a:ext>
            </a:extLst>
          </p:cNvPr>
          <p:cNvSpPr>
            <a:spLocks noGrp="1"/>
          </p:cNvSpPr>
          <p:nvPr>
            <p:ph type="body" sz="quarter" idx="15"/>
          </p:nvPr>
        </p:nvSpPr>
        <p:spPr/>
        <p:txBody>
          <a:bodyPr/>
          <a:lstStyle/>
          <a:p>
            <a:endParaRPr lang="fr-FR" dirty="0"/>
          </a:p>
        </p:txBody>
      </p:sp>
      <p:sp>
        <p:nvSpPr>
          <p:cNvPr id="5" name="Espace réservé du texte 4">
            <a:extLst>
              <a:ext uri="{FF2B5EF4-FFF2-40B4-BE49-F238E27FC236}">
                <a16:creationId xmlns="" xmlns:a16="http://schemas.microsoft.com/office/drawing/2014/main" id="{81AA34F7-61BD-DE46-A618-3EEE7C67794C}"/>
              </a:ext>
            </a:extLst>
          </p:cNvPr>
          <p:cNvSpPr>
            <a:spLocks noGrp="1"/>
          </p:cNvSpPr>
          <p:nvPr>
            <p:ph type="body" sz="quarter" idx="16"/>
          </p:nvPr>
        </p:nvSpPr>
        <p:spPr/>
        <p:txBody>
          <a:bodyPr/>
          <a:lstStyle/>
          <a:p>
            <a:endParaRPr lang="fr-FR" dirty="0"/>
          </a:p>
        </p:txBody>
      </p:sp>
      <p:sp>
        <p:nvSpPr>
          <p:cNvPr id="885"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56</a:t>
            </a:fld>
            <a:endParaRPr dirty="0"/>
          </a:p>
        </p:txBody>
      </p:sp>
      <p:sp>
        <p:nvSpPr>
          <p:cNvPr id="19" name="Espace réservé du texte 2">
            <a:extLst>
              <a:ext uri="{FF2B5EF4-FFF2-40B4-BE49-F238E27FC236}">
                <a16:creationId xmlns="" xmlns:a16="http://schemas.microsoft.com/office/drawing/2014/main" id="{AB3789C9-0B28-4640-961A-BE451E50B0EF}"/>
              </a:ext>
            </a:extLst>
          </p:cNvPr>
          <p:cNvSpPr>
            <a:spLocks noGrp="1"/>
          </p:cNvSpPr>
          <p:nvPr>
            <p:ph type="body" sz="quarter" idx="13"/>
          </p:nvPr>
        </p:nvSpPr>
        <p:spPr>
          <a:xfrm>
            <a:off x="670560" y="1515818"/>
            <a:ext cx="18296660" cy="1295869"/>
          </a:xfrm>
        </p:spPr>
        <p:txBody>
          <a:bodyPr/>
          <a:lstStyle/>
          <a:p>
            <a:endParaRPr lang="fr-FR" dirty="0"/>
          </a:p>
        </p:txBody>
      </p:sp>
      <p:sp>
        <p:nvSpPr>
          <p:cNvPr id="20" name="Titre 1">
            <a:extLst>
              <a:ext uri="{FF2B5EF4-FFF2-40B4-BE49-F238E27FC236}">
                <a16:creationId xmlns="" xmlns:a16="http://schemas.microsoft.com/office/drawing/2014/main" id="{C3D392D1-BDA7-FA46-919D-428FD8FCC2D7}"/>
              </a:ext>
            </a:extLst>
          </p:cNvPr>
          <p:cNvSpPr>
            <a:spLocks noGrp="1"/>
          </p:cNvSpPr>
          <p:nvPr>
            <p:ph type="title"/>
          </p:nvPr>
        </p:nvSpPr>
        <p:spPr>
          <a:xfrm>
            <a:off x="897443" y="1748253"/>
            <a:ext cx="16831390" cy="935665"/>
          </a:xfrm>
        </p:spPr>
        <p:txBody>
          <a:bodyPr/>
          <a:lstStyle/>
          <a:p>
            <a:pPr lvl="0"/>
            <a:r>
              <a:rPr lang="fr-FR" dirty="0" smtClean="0">
                <a:solidFill>
                  <a:schemeClr val="bg1"/>
                </a:solidFill>
              </a:rPr>
              <a:t>Les axes structurants de l’identité</a:t>
            </a:r>
            <a:endParaRPr lang="fr-FR" dirty="0">
              <a:solidFill>
                <a:schemeClr val="bg1"/>
              </a:solidFill>
            </a:endParaRPr>
          </a:p>
        </p:txBody>
      </p:sp>
      <p:sp>
        <p:nvSpPr>
          <p:cNvPr id="21" name="SuBTITLE GOES HERE">
            <a:extLst>
              <a:ext uri="{FF2B5EF4-FFF2-40B4-BE49-F238E27FC236}">
                <a16:creationId xmlns="" xmlns:a16="http://schemas.microsoft.com/office/drawing/2014/main" id="{35871DBC-935A-2347-A21E-2565A12C9458}"/>
              </a:ext>
            </a:extLst>
          </p:cNvPr>
          <p:cNvSpPr txBox="1">
            <a:spLocks noGrp="1"/>
          </p:cNvSpPr>
          <p:nvPr>
            <p:ph type="body" sz="quarter" idx="14"/>
          </p:nvPr>
        </p:nvSpPr>
        <p:spPr>
          <a:xfrm>
            <a:off x="4836344" y="747149"/>
            <a:ext cx="14711312" cy="371281"/>
          </a:xfrm>
          <a:prstGeom prst="rect">
            <a:avLst/>
          </a:prstGeom>
        </p:spPr>
        <p:txBody>
          <a:bodyPr/>
          <a:lstStyle/>
          <a:p>
            <a:r>
              <a:rPr lang="fr-FR" sz="2400" dirty="0" smtClean="0"/>
              <a:t>Analyse détaillée</a:t>
            </a:r>
            <a:endParaRPr lang="fr-FR" sz="2400" dirty="0"/>
          </a:p>
        </p:txBody>
      </p:sp>
      <p:sp>
        <p:nvSpPr>
          <p:cNvPr id="9" name="ZoneTexte 8">
            <a:extLst>
              <a:ext uri="{FF2B5EF4-FFF2-40B4-BE49-F238E27FC236}">
                <a16:creationId xmlns="" xmlns:a16="http://schemas.microsoft.com/office/drawing/2014/main" id="{C9FA69AC-CE85-7143-AB32-6EDEC5829621}"/>
              </a:ext>
            </a:extLst>
          </p:cNvPr>
          <p:cNvSpPr txBox="1"/>
          <p:nvPr/>
        </p:nvSpPr>
        <p:spPr>
          <a:xfrm>
            <a:off x="897443" y="12362917"/>
            <a:ext cx="7218945" cy="7598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algn="l"/>
            <a:r>
              <a:rPr lang="fr-FR" sz="2000" dirty="0">
                <a:latin typeface="Avenir Next Ultra Light" panose="020B0203020202020204" pitchFamily="34" charset="77"/>
              </a:rPr>
              <a:t>Christophe Gervasi –  Rapport qualitatif  - Construire un Nous européen – Juillet 2021</a:t>
            </a:r>
          </a:p>
        </p:txBody>
      </p:sp>
      <p:pic>
        <p:nvPicPr>
          <p:cNvPr id="12" name="Image 11"/>
          <p:cNvPicPr>
            <a:picLocks noChangeAspect="1"/>
          </p:cNvPicPr>
          <p:nvPr/>
        </p:nvPicPr>
        <p:blipFill rotWithShape="1">
          <a:blip r:embed="rId2"/>
          <a:srcRect t="18883" b="18467"/>
          <a:stretch/>
        </p:blipFill>
        <p:spPr>
          <a:xfrm>
            <a:off x="19551526" y="500510"/>
            <a:ext cx="2143125" cy="1472669"/>
          </a:xfrm>
          <a:prstGeom prst="rect">
            <a:avLst/>
          </a:prstGeom>
        </p:spPr>
      </p:pic>
      <p:sp>
        <p:nvSpPr>
          <p:cNvPr id="13" name="7 CuadroTexto"/>
          <p:cNvSpPr txBox="1"/>
          <p:nvPr/>
        </p:nvSpPr>
        <p:spPr>
          <a:xfrm>
            <a:off x="1737360" y="4322758"/>
            <a:ext cx="20726400" cy="704808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r>
              <a:rPr lang="fr-FR" sz="3600" b="1" dirty="0">
                <a:solidFill>
                  <a:schemeClr val="accent1"/>
                </a:solidFill>
                <a:latin typeface="Calibri" panose="020F0502020204030204" pitchFamily="34" charset="0"/>
                <a:cs typeface="Calibri" panose="020F0502020204030204" pitchFamily="34" charset="0"/>
              </a:rPr>
              <a:t>Jacques </a:t>
            </a:r>
            <a:endParaRPr lang="fr-FR" sz="3600" b="1" dirty="0">
              <a:solidFill>
                <a:schemeClr val="accent1"/>
              </a:solidFill>
              <a:latin typeface="Calibri" panose="020F0502020204030204" pitchFamily="34" charset="0"/>
              <a:cs typeface="Calibri" panose="020F0502020204030204" pitchFamily="34" charset="0"/>
            </a:endParaRPr>
          </a:p>
          <a:p>
            <a:r>
              <a:rPr lang="fr-FR" sz="2800" i="1" dirty="0" smtClean="0">
                <a:latin typeface="Calibri" panose="020F0502020204030204" pitchFamily="34" charset="0"/>
                <a:cs typeface="Calibri" panose="020F0502020204030204" pitchFamily="34" charset="0"/>
              </a:rPr>
              <a:t>Je </a:t>
            </a:r>
            <a:r>
              <a:rPr lang="fr-FR" sz="2800" i="1" dirty="0">
                <a:latin typeface="Calibri" panose="020F0502020204030204" pitchFamily="34" charset="0"/>
                <a:cs typeface="Calibri" panose="020F0502020204030204" pitchFamily="34" charset="0"/>
              </a:rPr>
              <a:t>ne suis </a:t>
            </a:r>
            <a:r>
              <a:rPr lang="fr-FR" sz="2800" i="1" dirty="0" smtClean="0">
                <a:latin typeface="Calibri" panose="020F0502020204030204" pitchFamily="34" charset="0"/>
                <a:cs typeface="Calibri" panose="020F0502020204030204" pitchFamily="34" charset="0"/>
              </a:rPr>
              <a:t>pas </a:t>
            </a:r>
            <a:r>
              <a:rPr lang="fr-FR" sz="2800" i="1" dirty="0">
                <a:latin typeface="Calibri" panose="020F0502020204030204" pitchFamily="34" charset="0"/>
                <a:cs typeface="Calibri" panose="020F0502020204030204" pitchFamily="34" charset="0"/>
              </a:rPr>
              <a:t>régionaliste mais je suis très français. Très en colère par rapport à ce qui se passe. Je suis fils de commerçant depuis trois générations. Et j'aime le contact. Je comprends les difficultés et les désarrois actuels. J'aime aider les autres. Je suis optimiste. J'aime les contacts humains et j'aime la bonne bouffe.</a:t>
            </a:r>
          </a:p>
          <a:p>
            <a:r>
              <a:rPr lang="fr-FR" sz="3600" b="1" dirty="0">
                <a:solidFill>
                  <a:schemeClr val="accent1"/>
                </a:solidFill>
                <a:latin typeface="Calibri" panose="020F0502020204030204" pitchFamily="34" charset="0"/>
                <a:cs typeface="Calibri" panose="020F0502020204030204" pitchFamily="34" charset="0"/>
              </a:rPr>
              <a:t>Daniel </a:t>
            </a:r>
            <a:endParaRPr lang="fr-FR" sz="3600" b="1" dirty="0">
              <a:solidFill>
                <a:schemeClr val="accent1"/>
              </a:solidFill>
              <a:latin typeface="Calibri" panose="020F0502020204030204" pitchFamily="34" charset="0"/>
              <a:cs typeface="Calibri" panose="020F0502020204030204" pitchFamily="34" charset="0"/>
            </a:endParaRPr>
          </a:p>
          <a:p>
            <a:r>
              <a:rPr lang="fr-FR" sz="2800" i="1" dirty="0" smtClean="0">
                <a:latin typeface="Calibri" panose="020F0502020204030204" pitchFamily="34" charset="0"/>
                <a:cs typeface="Calibri" panose="020F0502020204030204" pitchFamily="34" charset="0"/>
              </a:rPr>
              <a:t>Je </a:t>
            </a:r>
            <a:r>
              <a:rPr lang="fr-FR" sz="2800" i="1" dirty="0">
                <a:latin typeface="Calibri" panose="020F0502020204030204" pitchFamily="34" charset="0"/>
                <a:cs typeface="Calibri" panose="020F0502020204030204" pitchFamily="34" charset="0"/>
              </a:rPr>
              <a:t>suis régionaliste. Je suis bourguignon. Je me définirais comme bon vivant. Amateur de bon vin et bons mots. Hédoniste, convivial, tolérant, non encarté et j'y tiens beaucoup à ça. Je suis joueur. Un sens aigu de la famille. Sens du devoir. Bon citoyen. Aimant aider les autres. Et enfin, je suis catholique. Je ne sais pas pourquoi je l'ai mis à la fin.</a:t>
            </a:r>
          </a:p>
          <a:p>
            <a:r>
              <a:rPr lang="fr-FR" sz="3600" b="1" dirty="0">
                <a:solidFill>
                  <a:schemeClr val="accent1"/>
                </a:solidFill>
                <a:latin typeface="Calibri" panose="020F0502020204030204" pitchFamily="34" charset="0"/>
                <a:cs typeface="Calibri" panose="020F0502020204030204" pitchFamily="34" charset="0"/>
              </a:rPr>
              <a:t>Maud </a:t>
            </a:r>
            <a:endParaRPr lang="fr-FR" sz="3600" b="1" dirty="0">
              <a:solidFill>
                <a:schemeClr val="accent1"/>
              </a:solidFill>
              <a:latin typeface="Calibri" panose="020F0502020204030204" pitchFamily="34" charset="0"/>
              <a:cs typeface="Calibri" panose="020F0502020204030204" pitchFamily="34" charset="0"/>
            </a:endParaRPr>
          </a:p>
          <a:p>
            <a:r>
              <a:rPr lang="fr-FR" sz="2800" i="1" dirty="0" smtClean="0">
                <a:latin typeface="Calibri" panose="020F0502020204030204" pitchFamily="34" charset="0"/>
                <a:cs typeface="Calibri" panose="020F0502020204030204" pitchFamily="34" charset="0"/>
              </a:rPr>
              <a:t>Je </a:t>
            </a:r>
            <a:r>
              <a:rPr lang="fr-FR" sz="2800" i="1" dirty="0">
                <a:latin typeface="Calibri" panose="020F0502020204030204" pitchFamily="34" charset="0"/>
                <a:cs typeface="Calibri" panose="020F0502020204030204" pitchFamily="34" charset="0"/>
              </a:rPr>
              <a:t>suis attachée au terroir. Petite-fille et fille d'agriculteurs. Je suis champenoise. Je suis une femme indépendante. Je suis entrepreneuse. J'aime la justice et l'équité. Je milite pour la sécurité routière. Je suis fière du patrimoine historique français. Je suis à l'écoute des autres. Et je suis admirative des personnes créatives.</a:t>
            </a:r>
          </a:p>
          <a:p>
            <a:r>
              <a:rPr lang="fr-FR" sz="3600" b="1" dirty="0" smtClean="0">
                <a:solidFill>
                  <a:schemeClr val="accent1"/>
                </a:solidFill>
                <a:latin typeface="Calibri" panose="020F0502020204030204" pitchFamily="34" charset="0"/>
                <a:cs typeface="Calibri" panose="020F0502020204030204" pitchFamily="34" charset="0"/>
              </a:rPr>
              <a:t>Bruno</a:t>
            </a:r>
            <a:endParaRPr lang="fr-FR" sz="3600" b="1" dirty="0">
              <a:solidFill>
                <a:schemeClr val="accent1"/>
              </a:solidFill>
              <a:latin typeface="Calibri" panose="020F0502020204030204" pitchFamily="34" charset="0"/>
              <a:cs typeface="Calibri" panose="020F0502020204030204" pitchFamily="34" charset="0"/>
            </a:endParaRPr>
          </a:p>
          <a:p>
            <a:r>
              <a:rPr lang="fr-FR" sz="2800" i="1" dirty="0" smtClean="0">
                <a:latin typeface="Calibri" panose="020F0502020204030204" pitchFamily="34" charset="0"/>
                <a:cs typeface="Calibri" panose="020F0502020204030204" pitchFamily="34" charset="0"/>
              </a:rPr>
              <a:t>Je </a:t>
            </a:r>
            <a:r>
              <a:rPr lang="fr-FR" sz="2800" i="1" dirty="0">
                <a:latin typeface="Calibri" panose="020F0502020204030204" pitchFamily="34" charset="0"/>
                <a:cs typeface="Calibri" panose="020F0502020204030204" pitchFamily="34" charset="0"/>
              </a:rPr>
              <a:t>suis pur bourguignon. Plutôt solitaire. </a:t>
            </a:r>
            <a:r>
              <a:rPr lang="fr-FR" sz="2800" i="1" dirty="0">
                <a:latin typeface="Calibri" panose="020F0502020204030204" pitchFamily="34" charset="0"/>
                <a:cs typeface="Calibri" panose="020F0502020204030204" pitchFamily="34" charset="0"/>
              </a:rPr>
              <a:t>Anti-système</a:t>
            </a:r>
            <a:r>
              <a:rPr lang="fr-FR" sz="2800" i="1" dirty="0">
                <a:latin typeface="Calibri" panose="020F0502020204030204" pitchFamily="34" charset="0"/>
                <a:cs typeface="Calibri" panose="020F0502020204030204" pitchFamily="34" charset="0"/>
              </a:rPr>
              <a:t>. Je suis pessimiste selon les uns et je pense que je suis réaliste moi. Je n'aime pas l'injustice</a:t>
            </a:r>
            <a:r>
              <a:rPr lang="fr-FR" sz="2800" i="1" dirty="0" smtClean="0">
                <a:latin typeface="Calibri" panose="020F0502020204030204" pitchFamily="34" charset="0"/>
                <a:cs typeface="Calibri" panose="020F0502020204030204" pitchFamily="34" charset="0"/>
              </a:rPr>
              <a:t>.</a:t>
            </a:r>
            <a:endParaRPr lang="fr-FR" sz="2800" i="1" dirty="0">
              <a:latin typeface="Calibri" panose="020F0502020204030204" pitchFamily="34" charset="0"/>
              <a:cs typeface="Calibri" panose="020F0502020204030204" pitchFamily="34" charset="0"/>
            </a:endParaRPr>
          </a:p>
        </p:txBody>
      </p:sp>
      <p:pic>
        <p:nvPicPr>
          <p:cNvPr id="14" name="Image 13"/>
          <p:cNvPicPr>
            <a:picLocks noChangeAspect="1"/>
          </p:cNvPicPr>
          <p:nvPr/>
        </p:nvPicPr>
        <p:blipFill>
          <a:blip r:embed="rId3"/>
          <a:stretch>
            <a:fillRect/>
          </a:stretch>
        </p:blipFill>
        <p:spPr>
          <a:xfrm>
            <a:off x="21694651" y="491989"/>
            <a:ext cx="2143125" cy="1481190"/>
          </a:xfrm>
          <a:prstGeom prst="rect">
            <a:avLst/>
          </a:prstGeom>
        </p:spPr>
      </p:pic>
      <p:sp>
        <p:nvSpPr>
          <p:cNvPr id="15" name="SuBTITLE GOES HERE">
            <a:extLst>
              <a:ext uri="{FF2B5EF4-FFF2-40B4-BE49-F238E27FC236}">
                <a16:creationId xmlns="" xmlns:a16="http://schemas.microsoft.com/office/drawing/2014/main" id="{35871DBC-935A-2347-A21E-2565A12C9458}"/>
              </a:ext>
            </a:extLst>
          </p:cNvPr>
          <p:cNvSpPr txBox="1">
            <a:spLocks noGrp="1"/>
          </p:cNvSpPr>
          <p:nvPr>
            <p:ph type="body" sz="quarter" idx="14"/>
          </p:nvPr>
        </p:nvSpPr>
        <p:spPr>
          <a:xfrm>
            <a:off x="16378357" y="2629501"/>
            <a:ext cx="7459419" cy="449172"/>
          </a:xfrm>
          <a:prstGeom prst="rect">
            <a:avLst/>
          </a:prstGeom>
        </p:spPr>
        <p:txBody>
          <a:bodyPr/>
          <a:lstStyle/>
          <a:p>
            <a:r>
              <a:rPr lang="fr-FR" sz="4000" dirty="0" smtClean="0">
                <a:solidFill>
                  <a:schemeClr val="accent1"/>
                </a:solidFill>
              </a:rPr>
              <a:t>1/6</a:t>
            </a:r>
            <a:endParaRPr lang="fr-FR" sz="4000" dirty="0">
              <a:solidFill>
                <a:schemeClr val="accent1"/>
              </a:solidFill>
            </a:endParaRPr>
          </a:p>
        </p:txBody>
      </p:sp>
      <p:sp>
        <p:nvSpPr>
          <p:cNvPr id="16" name="7 CuadroTexto"/>
          <p:cNvSpPr txBox="1"/>
          <p:nvPr/>
        </p:nvSpPr>
        <p:spPr>
          <a:xfrm>
            <a:off x="660584" y="3426283"/>
            <a:ext cx="16499656" cy="7509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lvl="0" algn="just">
              <a:lnSpc>
                <a:spcPct val="107000"/>
              </a:lnSpc>
              <a:spcAft>
                <a:spcPts val="800"/>
              </a:spcAft>
            </a:pPr>
            <a:r>
              <a:rPr lang="fr-FR" sz="4000" b="1" dirty="0" smtClean="0">
                <a:latin typeface="Calibri" panose="020F0502020204030204" pitchFamily="34" charset="0"/>
                <a:ea typeface="Calibri" panose="020F0502020204030204" pitchFamily="34" charset="0"/>
                <a:cs typeface="Calibri" panose="020F0502020204030204" pitchFamily="34" charset="0"/>
              </a:rPr>
              <a:t>L’autodéfinition de sa propre identité </a:t>
            </a:r>
            <a:r>
              <a:rPr lang="fr-FR" sz="4000" dirty="0" smtClean="0">
                <a:latin typeface="Calibri" panose="020F0502020204030204" pitchFamily="34" charset="0"/>
                <a:ea typeface="Calibri" panose="020F0502020204030204" pitchFamily="34" charset="0"/>
                <a:cs typeface="Calibri" panose="020F0502020204030204" pitchFamily="34" charset="0"/>
              </a:rPr>
              <a:t>(Groupe sensibilité de droite 1/2) </a:t>
            </a:r>
            <a:endParaRPr lang="fr-FR" sz="40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2174841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fill="hold" grpId="0" nodeType="clickEffect">
                                  <p:stCondLst>
                                    <p:cond delay="0"/>
                                  </p:stCondLst>
                                  <p:iterate>
                                    <p:tmAbs val="0"/>
                                  </p:iterate>
                                  <p:childTnLst>
                                    <p:set>
                                      <p:cBhvr>
                                        <p:cTn id="6" fill="hold"/>
                                        <p:tgtEl>
                                          <p:spTgt spid="13"/>
                                        </p:tgtEl>
                                        <p:attrNameLst>
                                          <p:attrName>style.visibility</p:attrName>
                                        </p:attrNameLst>
                                      </p:cBhvr>
                                      <p:to>
                                        <p:strVal val="visible"/>
                                      </p:to>
                                    </p:set>
                                    <p:animEffect transition="in" filter="fade">
                                      <p:cBhvr>
                                        <p:cTn id="7" dur="75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fill="hold" grpId="0" nodeType="clickEffect">
                                  <p:stCondLst>
                                    <p:cond delay="0"/>
                                  </p:stCondLst>
                                  <p:iterate>
                                    <p:tmAbs val="0"/>
                                  </p:iterate>
                                  <p:childTnLst>
                                    <p:set>
                                      <p:cBhvr>
                                        <p:cTn id="11" fill="hold"/>
                                        <p:tgtEl>
                                          <p:spTgt spid="16"/>
                                        </p:tgtEl>
                                        <p:attrNameLst>
                                          <p:attrName>style.visibility</p:attrName>
                                        </p:attrNameLst>
                                      </p:cBhvr>
                                      <p:to>
                                        <p:strVal val="visible"/>
                                      </p:to>
                                    </p:set>
                                    <p:animEffect transition="in" filter="fade">
                                      <p:cBhvr>
                                        <p:cTn id="12" dur="7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advAuto="0"/>
      <p:bldP spid="16" grpId="0" animBg="1" advAuto="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 xmlns:a16="http://schemas.microsoft.com/office/drawing/2014/main" id="{9A3C046A-B3F5-9A42-B408-759E55BE4BE7}"/>
              </a:ext>
            </a:extLst>
          </p:cNvPr>
          <p:cNvSpPr>
            <a:spLocks noGrp="1"/>
          </p:cNvSpPr>
          <p:nvPr>
            <p:ph type="body" sz="quarter" idx="15"/>
          </p:nvPr>
        </p:nvSpPr>
        <p:spPr/>
        <p:txBody>
          <a:bodyPr/>
          <a:lstStyle/>
          <a:p>
            <a:endParaRPr lang="fr-FR" dirty="0"/>
          </a:p>
        </p:txBody>
      </p:sp>
      <p:sp>
        <p:nvSpPr>
          <p:cNvPr id="5" name="Espace réservé du texte 4">
            <a:extLst>
              <a:ext uri="{FF2B5EF4-FFF2-40B4-BE49-F238E27FC236}">
                <a16:creationId xmlns="" xmlns:a16="http://schemas.microsoft.com/office/drawing/2014/main" id="{81AA34F7-61BD-DE46-A618-3EEE7C67794C}"/>
              </a:ext>
            </a:extLst>
          </p:cNvPr>
          <p:cNvSpPr>
            <a:spLocks noGrp="1"/>
          </p:cNvSpPr>
          <p:nvPr>
            <p:ph type="body" sz="quarter" idx="16"/>
          </p:nvPr>
        </p:nvSpPr>
        <p:spPr/>
        <p:txBody>
          <a:bodyPr/>
          <a:lstStyle/>
          <a:p>
            <a:endParaRPr lang="fr-FR" dirty="0"/>
          </a:p>
        </p:txBody>
      </p:sp>
      <p:sp>
        <p:nvSpPr>
          <p:cNvPr id="885"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57</a:t>
            </a:fld>
            <a:endParaRPr dirty="0"/>
          </a:p>
        </p:txBody>
      </p:sp>
      <p:sp>
        <p:nvSpPr>
          <p:cNvPr id="19" name="Espace réservé du texte 2">
            <a:extLst>
              <a:ext uri="{FF2B5EF4-FFF2-40B4-BE49-F238E27FC236}">
                <a16:creationId xmlns="" xmlns:a16="http://schemas.microsoft.com/office/drawing/2014/main" id="{AB3789C9-0B28-4640-961A-BE451E50B0EF}"/>
              </a:ext>
            </a:extLst>
          </p:cNvPr>
          <p:cNvSpPr>
            <a:spLocks noGrp="1"/>
          </p:cNvSpPr>
          <p:nvPr>
            <p:ph type="body" sz="quarter" idx="13"/>
          </p:nvPr>
        </p:nvSpPr>
        <p:spPr>
          <a:xfrm>
            <a:off x="670560" y="1515818"/>
            <a:ext cx="18296660" cy="1295869"/>
          </a:xfrm>
        </p:spPr>
        <p:txBody>
          <a:bodyPr/>
          <a:lstStyle/>
          <a:p>
            <a:endParaRPr lang="fr-FR" dirty="0"/>
          </a:p>
        </p:txBody>
      </p:sp>
      <p:sp>
        <p:nvSpPr>
          <p:cNvPr id="20" name="Titre 1">
            <a:extLst>
              <a:ext uri="{FF2B5EF4-FFF2-40B4-BE49-F238E27FC236}">
                <a16:creationId xmlns="" xmlns:a16="http://schemas.microsoft.com/office/drawing/2014/main" id="{C3D392D1-BDA7-FA46-919D-428FD8FCC2D7}"/>
              </a:ext>
            </a:extLst>
          </p:cNvPr>
          <p:cNvSpPr>
            <a:spLocks noGrp="1"/>
          </p:cNvSpPr>
          <p:nvPr>
            <p:ph type="title"/>
          </p:nvPr>
        </p:nvSpPr>
        <p:spPr>
          <a:xfrm>
            <a:off x="897443" y="1748253"/>
            <a:ext cx="16831390" cy="935665"/>
          </a:xfrm>
        </p:spPr>
        <p:txBody>
          <a:bodyPr/>
          <a:lstStyle/>
          <a:p>
            <a:pPr lvl="0"/>
            <a:r>
              <a:rPr lang="fr-FR" dirty="0" smtClean="0">
                <a:solidFill>
                  <a:schemeClr val="bg1"/>
                </a:solidFill>
              </a:rPr>
              <a:t>Les axes structurants de l’identité</a:t>
            </a:r>
            <a:endParaRPr lang="fr-FR" dirty="0">
              <a:solidFill>
                <a:schemeClr val="bg1"/>
              </a:solidFill>
            </a:endParaRPr>
          </a:p>
        </p:txBody>
      </p:sp>
      <p:sp>
        <p:nvSpPr>
          <p:cNvPr id="21" name="SuBTITLE GOES HERE">
            <a:extLst>
              <a:ext uri="{FF2B5EF4-FFF2-40B4-BE49-F238E27FC236}">
                <a16:creationId xmlns="" xmlns:a16="http://schemas.microsoft.com/office/drawing/2014/main" id="{35871DBC-935A-2347-A21E-2565A12C9458}"/>
              </a:ext>
            </a:extLst>
          </p:cNvPr>
          <p:cNvSpPr txBox="1">
            <a:spLocks noGrp="1"/>
          </p:cNvSpPr>
          <p:nvPr>
            <p:ph type="body" sz="quarter" idx="14"/>
          </p:nvPr>
        </p:nvSpPr>
        <p:spPr>
          <a:xfrm>
            <a:off x="4836344" y="747149"/>
            <a:ext cx="14711312" cy="371281"/>
          </a:xfrm>
          <a:prstGeom prst="rect">
            <a:avLst/>
          </a:prstGeom>
        </p:spPr>
        <p:txBody>
          <a:bodyPr/>
          <a:lstStyle/>
          <a:p>
            <a:r>
              <a:rPr lang="fr-FR" sz="2400" dirty="0" smtClean="0"/>
              <a:t>Analyse détaillée</a:t>
            </a:r>
            <a:endParaRPr lang="fr-FR" sz="2400" dirty="0"/>
          </a:p>
        </p:txBody>
      </p:sp>
      <p:sp>
        <p:nvSpPr>
          <p:cNvPr id="9" name="ZoneTexte 8">
            <a:extLst>
              <a:ext uri="{FF2B5EF4-FFF2-40B4-BE49-F238E27FC236}">
                <a16:creationId xmlns="" xmlns:a16="http://schemas.microsoft.com/office/drawing/2014/main" id="{C9FA69AC-CE85-7143-AB32-6EDEC5829621}"/>
              </a:ext>
            </a:extLst>
          </p:cNvPr>
          <p:cNvSpPr txBox="1"/>
          <p:nvPr/>
        </p:nvSpPr>
        <p:spPr>
          <a:xfrm>
            <a:off x="897443" y="12362917"/>
            <a:ext cx="7218945" cy="7598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algn="l"/>
            <a:r>
              <a:rPr lang="fr-FR" sz="2000" dirty="0">
                <a:latin typeface="Avenir Next Ultra Light" panose="020B0203020202020204" pitchFamily="34" charset="77"/>
              </a:rPr>
              <a:t>Christophe Gervasi –  Rapport qualitatif  - Construire un Nous européen – Juillet 2021</a:t>
            </a:r>
          </a:p>
        </p:txBody>
      </p:sp>
      <p:pic>
        <p:nvPicPr>
          <p:cNvPr id="12" name="Image 11"/>
          <p:cNvPicPr>
            <a:picLocks noChangeAspect="1"/>
          </p:cNvPicPr>
          <p:nvPr/>
        </p:nvPicPr>
        <p:blipFill rotWithShape="1">
          <a:blip r:embed="rId2"/>
          <a:srcRect t="18883" b="18467"/>
          <a:stretch/>
        </p:blipFill>
        <p:spPr>
          <a:xfrm>
            <a:off x="19551526" y="500510"/>
            <a:ext cx="2143125" cy="1472669"/>
          </a:xfrm>
          <a:prstGeom prst="rect">
            <a:avLst/>
          </a:prstGeom>
        </p:spPr>
      </p:pic>
      <p:sp>
        <p:nvSpPr>
          <p:cNvPr id="13" name="7 CuadroTexto"/>
          <p:cNvSpPr txBox="1"/>
          <p:nvPr/>
        </p:nvSpPr>
        <p:spPr>
          <a:xfrm>
            <a:off x="1717477" y="4090829"/>
            <a:ext cx="20726400" cy="77867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endParaRPr lang="fr-FR" sz="2800" dirty="0">
              <a:latin typeface="Calibri" panose="020F0502020204030204" pitchFamily="34" charset="0"/>
              <a:cs typeface="Calibri" panose="020F0502020204030204" pitchFamily="34" charset="0"/>
            </a:endParaRPr>
          </a:p>
          <a:p>
            <a:r>
              <a:rPr lang="fr-FR" sz="3600" b="1" dirty="0" smtClean="0">
                <a:solidFill>
                  <a:schemeClr val="accent1"/>
                </a:solidFill>
                <a:latin typeface="Calibri" panose="020F0502020204030204" pitchFamily="34" charset="0"/>
                <a:cs typeface="Calibri" panose="020F0502020204030204" pitchFamily="34" charset="0"/>
              </a:rPr>
              <a:t>David</a:t>
            </a:r>
          </a:p>
          <a:p>
            <a:r>
              <a:rPr lang="fr-FR" sz="2800" i="1" dirty="0" smtClean="0">
                <a:latin typeface="Calibri" panose="020F0502020204030204" pitchFamily="34" charset="0"/>
                <a:cs typeface="Calibri" panose="020F0502020204030204" pitchFamily="34" charset="0"/>
              </a:rPr>
              <a:t>Bourguignon</a:t>
            </a:r>
            <a:r>
              <a:rPr lang="fr-FR" sz="2800" i="1" dirty="0">
                <a:latin typeface="Calibri" panose="020F0502020204030204" pitchFamily="34" charset="0"/>
                <a:cs typeface="Calibri" panose="020F0502020204030204" pitchFamily="34" charset="0"/>
              </a:rPr>
              <a:t>. Français d'origine italienne. Travailleur de produits frais. J'aime transmettre ma passion de cuisiner et mon histoire à travers cela. Je suis républicain, nationaliste et souverainiste. Je veux être encore plus fier d'être français et de faire la France. Je ne supporte plus l'insécurité et le sentiment d'impunité. Je suis contre le laxisme. Le travail et le respect me définissent. J'aime la politique. Je vote donc j'ai le droit de donner mon avis.</a:t>
            </a:r>
          </a:p>
          <a:p>
            <a:r>
              <a:rPr lang="fr-FR" sz="3600" b="1" dirty="0">
                <a:solidFill>
                  <a:schemeClr val="accent1"/>
                </a:solidFill>
                <a:latin typeface="Calibri" panose="020F0502020204030204" pitchFamily="34" charset="0"/>
                <a:cs typeface="Calibri" panose="020F0502020204030204" pitchFamily="34" charset="0"/>
              </a:rPr>
              <a:t>Pascal </a:t>
            </a:r>
            <a:endParaRPr lang="fr-FR" sz="3600" b="1" dirty="0">
              <a:solidFill>
                <a:schemeClr val="accent1"/>
              </a:solidFill>
              <a:latin typeface="Calibri" panose="020F0502020204030204" pitchFamily="34" charset="0"/>
              <a:cs typeface="Calibri" panose="020F0502020204030204" pitchFamily="34" charset="0"/>
            </a:endParaRPr>
          </a:p>
          <a:p>
            <a:r>
              <a:rPr lang="fr-FR" sz="2800" i="1" dirty="0" smtClean="0">
                <a:latin typeface="Calibri" panose="020F0502020204030204" pitchFamily="34" charset="0"/>
                <a:cs typeface="Calibri" panose="020F0502020204030204" pitchFamily="34" charset="0"/>
              </a:rPr>
              <a:t>Je </a:t>
            </a:r>
            <a:r>
              <a:rPr lang="fr-FR" sz="2800" i="1" dirty="0">
                <a:latin typeface="Calibri" panose="020F0502020204030204" pitchFamily="34" charset="0"/>
                <a:cs typeface="Calibri" panose="020F0502020204030204" pitchFamily="34" charset="0"/>
              </a:rPr>
              <a:t>suis un citoyen français, attaché à sa région, qui est la Bourgogne. Je suis fils de cheminot. C'est important. Salarié. Respectueux de toutes les valeurs que m'ont inculquées mes parents. J'admire les gens qui exercent des activités difficiles comme dans le milieu médical ou dans les forces de l'ordre. Les valeurs que je porte : le respect, l'aide et l'écoute des </a:t>
            </a:r>
            <a:r>
              <a:rPr lang="fr-FR" sz="2800" i="1" dirty="0" smtClean="0">
                <a:latin typeface="Calibri" panose="020F0502020204030204" pitchFamily="34" charset="0"/>
                <a:cs typeface="Calibri" panose="020F0502020204030204" pitchFamily="34" charset="0"/>
              </a:rPr>
              <a:t>autres.</a:t>
            </a:r>
            <a:endParaRPr lang="fr-FR" sz="2800" i="1" dirty="0">
              <a:latin typeface="Calibri" panose="020F0502020204030204" pitchFamily="34" charset="0"/>
              <a:cs typeface="Calibri" panose="020F0502020204030204" pitchFamily="34" charset="0"/>
            </a:endParaRPr>
          </a:p>
          <a:p>
            <a:r>
              <a:rPr lang="fr-FR" sz="3600" b="1" dirty="0">
                <a:solidFill>
                  <a:schemeClr val="accent1"/>
                </a:solidFill>
                <a:latin typeface="Calibri" panose="020F0502020204030204" pitchFamily="34" charset="0"/>
                <a:cs typeface="Calibri" panose="020F0502020204030204" pitchFamily="34" charset="0"/>
              </a:rPr>
              <a:t>Mélody</a:t>
            </a:r>
            <a:r>
              <a:rPr lang="fr-FR" sz="3600" b="1" dirty="0">
                <a:solidFill>
                  <a:schemeClr val="accent1"/>
                </a:solidFill>
                <a:latin typeface="Calibri" panose="020F0502020204030204" pitchFamily="34" charset="0"/>
                <a:cs typeface="Calibri" panose="020F0502020204030204" pitchFamily="34" charset="0"/>
              </a:rPr>
              <a:t> </a:t>
            </a:r>
            <a:endParaRPr lang="fr-FR" sz="3600" b="1" dirty="0">
              <a:solidFill>
                <a:schemeClr val="accent1"/>
              </a:solidFill>
              <a:latin typeface="Calibri" panose="020F0502020204030204" pitchFamily="34" charset="0"/>
              <a:cs typeface="Calibri" panose="020F0502020204030204" pitchFamily="34" charset="0"/>
            </a:endParaRPr>
          </a:p>
          <a:p>
            <a:r>
              <a:rPr lang="fr-FR" sz="2800" i="1" dirty="0" smtClean="0">
                <a:latin typeface="Calibri" panose="020F0502020204030204" pitchFamily="34" charset="0"/>
                <a:cs typeface="Calibri" panose="020F0502020204030204" pitchFamily="34" charset="0"/>
              </a:rPr>
              <a:t>Je </a:t>
            </a:r>
            <a:r>
              <a:rPr lang="fr-FR" sz="2800" i="1" dirty="0">
                <a:latin typeface="Calibri" panose="020F0502020204030204" pitchFamily="34" charset="0"/>
                <a:cs typeface="Calibri" panose="020F0502020204030204" pitchFamily="34" charset="0"/>
              </a:rPr>
              <a:t>suis employée médico-sociale, fille d'ouvrir, au service de l'autre. Je suis française avec des origines allemandes. Je suis lyonnaise de naissance, dijonnaise depuis trop longtemps. Je suis perdue dans un pays qui a changé. J'aime l'art, l'écris, je peins. Je suis maman de trois enfants. J'aime la justice juste. Je suis une femme combative et courageuse qui se bat comme elle peut. L'être humain m'interroge et il me fascine autant qu'il m'effraie. Je n'ai pas confiance en mes gouvernants. Il faut du temps pour faire confiance. Quand je donne ma confiance, je ne la donne qu'une fois.</a:t>
            </a:r>
          </a:p>
          <a:p>
            <a:r>
              <a:rPr lang="fr-FR" sz="2800" b="1" dirty="0">
                <a:latin typeface="Calibri" panose="020F0502020204030204" pitchFamily="34" charset="0"/>
                <a:cs typeface="Calibri" panose="020F0502020204030204" pitchFamily="34" charset="0"/>
              </a:rPr>
              <a:t> </a:t>
            </a:r>
            <a:endParaRPr lang="fr-FR" sz="2800" dirty="0">
              <a:latin typeface="Calibri" panose="020F0502020204030204" pitchFamily="34" charset="0"/>
              <a:cs typeface="Calibri" panose="020F0502020204030204" pitchFamily="34" charset="0"/>
            </a:endParaRPr>
          </a:p>
        </p:txBody>
      </p:sp>
      <p:pic>
        <p:nvPicPr>
          <p:cNvPr id="14" name="Image 13"/>
          <p:cNvPicPr>
            <a:picLocks noChangeAspect="1"/>
          </p:cNvPicPr>
          <p:nvPr/>
        </p:nvPicPr>
        <p:blipFill>
          <a:blip r:embed="rId3"/>
          <a:stretch>
            <a:fillRect/>
          </a:stretch>
        </p:blipFill>
        <p:spPr>
          <a:xfrm>
            <a:off x="21694651" y="491989"/>
            <a:ext cx="2143125" cy="1481190"/>
          </a:xfrm>
          <a:prstGeom prst="rect">
            <a:avLst/>
          </a:prstGeom>
        </p:spPr>
      </p:pic>
      <p:sp>
        <p:nvSpPr>
          <p:cNvPr id="15" name="SuBTITLE GOES HERE">
            <a:extLst>
              <a:ext uri="{FF2B5EF4-FFF2-40B4-BE49-F238E27FC236}">
                <a16:creationId xmlns="" xmlns:a16="http://schemas.microsoft.com/office/drawing/2014/main" id="{35871DBC-935A-2347-A21E-2565A12C9458}"/>
              </a:ext>
            </a:extLst>
          </p:cNvPr>
          <p:cNvSpPr txBox="1">
            <a:spLocks noGrp="1"/>
          </p:cNvSpPr>
          <p:nvPr>
            <p:ph type="body" sz="quarter" idx="14"/>
          </p:nvPr>
        </p:nvSpPr>
        <p:spPr>
          <a:xfrm>
            <a:off x="16378357" y="2629501"/>
            <a:ext cx="7459419" cy="449172"/>
          </a:xfrm>
          <a:prstGeom prst="rect">
            <a:avLst/>
          </a:prstGeom>
        </p:spPr>
        <p:txBody>
          <a:bodyPr/>
          <a:lstStyle/>
          <a:p>
            <a:r>
              <a:rPr lang="fr-FR" sz="4000" dirty="0" smtClean="0">
                <a:solidFill>
                  <a:schemeClr val="accent1"/>
                </a:solidFill>
              </a:rPr>
              <a:t>2</a:t>
            </a:r>
            <a:r>
              <a:rPr lang="fr-FR" sz="4000" dirty="0" smtClean="0">
                <a:solidFill>
                  <a:schemeClr val="accent1"/>
                </a:solidFill>
              </a:rPr>
              <a:t>/6</a:t>
            </a:r>
            <a:endParaRPr lang="fr-FR" sz="4000" dirty="0">
              <a:solidFill>
                <a:schemeClr val="accent1"/>
              </a:solidFill>
            </a:endParaRPr>
          </a:p>
        </p:txBody>
      </p:sp>
      <p:sp>
        <p:nvSpPr>
          <p:cNvPr id="16" name="7 CuadroTexto"/>
          <p:cNvSpPr txBox="1"/>
          <p:nvPr/>
        </p:nvSpPr>
        <p:spPr>
          <a:xfrm>
            <a:off x="660584" y="3426283"/>
            <a:ext cx="16499656" cy="7509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lvl="0" algn="just">
              <a:lnSpc>
                <a:spcPct val="107000"/>
              </a:lnSpc>
              <a:spcAft>
                <a:spcPts val="800"/>
              </a:spcAft>
            </a:pPr>
            <a:r>
              <a:rPr lang="fr-FR" sz="4000" b="1" dirty="0" smtClean="0">
                <a:latin typeface="Calibri" panose="020F0502020204030204" pitchFamily="34" charset="0"/>
                <a:ea typeface="Calibri" panose="020F0502020204030204" pitchFamily="34" charset="0"/>
                <a:cs typeface="Calibri" panose="020F0502020204030204" pitchFamily="34" charset="0"/>
              </a:rPr>
              <a:t>L’autodéfinition de sa propre identité </a:t>
            </a:r>
            <a:r>
              <a:rPr lang="fr-FR" sz="4000" dirty="0" smtClean="0">
                <a:latin typeface="Calibri" panose="020F0502020204030204" pitchFamily="34" charset="0"/>
                <a:ea typeface="Calibri" panose="020F0502020204030204" pitchFamily="34" charset="0"/>
                <a:cs typeface="Calibri" panose="020F0502020204030204" pitchFamily="34" charset="0"/>
              </a:rPr>
              <a:t>(Groupe sensibilité de droite 2/2) </a:t>
            </a:r>
            <a:endParaRPr lang="fr-FR" sz="40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3784732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fill="hold" grpId="0" nodeType="clickEffect">
                                  <p:stCondLst>
                                    <p:cond delay="0"/>
                                  </p:stCondLst>
                                  <p:iterate>
                                    <p:tmAbs val="0"/>
                                  </p:iterate>
                                  <p:childTnLst>
                                    <p:set>
                                      <p:cBhvr>
                                        <p:cTn id="6" fill="hold"/>
                                        <p:tgtEl>
                                          <p:spTgt spid="13"/>
                                        </p:tgtEl>
                                        <p:attrNameLst>
                                          <p:attrName>style.visibility</p:attrName>
                                        </p:attrNameLst>
                                      </p:cBhvr>
                                      <p:to>
                                        <p:strVal val="visible"/>
                                      </p:to>
                                    </p:set>
                                    <p:animEffect transition="in" filter="fade">
                                      <p:cBhvr>
                                        <p:cTn id="7" dur="75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fill="hold" grpId="0" nodeType="clickEffect">
                                  <p:stCondLst>
                                    <p:cond delay="0"/>
                                  </p:stCondLst>
                                  <p:iterate>
                                    <p:tmAbs val="0"/>
                                  </p:iterate>
                                  <p:childTnLst>
                                    <p:set>
                                      <p:cBhvr>
                                        <p:cTn id="11" fill="hold"/>
                                        <p:tgtEl>
                                          <p:spTgt spid="16"/>
                                        </p:tgtEl>
                                        <p:attrNameLst>
                                          <p:attrName>style.visibility</p:attrName>
                                        </p:attrNameLst>
                                      </p:cBhvr>
                                      <p:to>
                                        <p:strVal val="visible"/>
                                      </p:to>
                                    </p:set>
                                    <p:animEffect transition="in" filter="fade">
                                      <p:cBhvr>
                                        <p:cTn id="12" dur="7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advAuto="0"/>
      <p:bldP spid="16" grpId="0" animBg="1" advAuto="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 xmlns:a16="http://schemas.microsoft.com/office/drawing/2014/main" id="{9A3C046A-B3F5-9A42-B408-759E55BE4BE7}"/>
              </a:ext>
            </a:extLst>
          </p:cNvPr>
          <p:cNvSpPr>
            <a:spLocks noGrp="1"/>
          </p:cNvSpPr>
          <p:nvPr>
            <p:ph type="body" sz="quarter" idx="15"/>
          </p:nvPr>
        </p:nvSpPr>
        <p:spPr>
          <a:xfrm>
            <a:off x="11833975" y="12067149"/>
            <a:ext cx="716050" cy="1160790"/>
          </a:xfrm>
        </p:spPr>
        <p:txBody>
          <a:bodyPr/>
          <a:lstStyle/>
          <a:p>
            <a:endParaRPr lang="fr-FR" dirty="0"/>
          </a:p>
        </p:txBody>
      </p:sp>
      <p:sp>
        <p:nvSpPr>
          <p:cNvPr id="5" name="Espace réservé du texte 4">
            <a:extLst>
              <a:ext uri="{FF2B5EF4-FFF2-40B4-BE49-F238E27FC236}">
                <a16:creationId xmlns="" xmlns:a16="http://schemas.microsoft.com/office/drawing/2014/main" id="{81AA34F7-61BD-DE46-A618-3EEE7C67794C}"/>
              </a:ext>
            </a:extLst>
          </p:cNvPr>
          <p:cNvSpPr>
            <a:spLocks noGrp="1"/>
          </p:cNvSpPr>
          <p:nvPr>
            <p:ph type="body" sz="quarter" idx="16"/>
          </p:nvPr>
        </p:nvSpPr>
        <p:spPr/>
        <p:txBody>
          <a:bodyPr/>
          <a:lstStyle/>
          <a:p>
            <a:endParaRPr lang="fr-FR" dirty="0"/>
          </a:p>
        </p:txBody>
      </p:sp>
      <p:sp>
        <p:nvSpPr>
          <p:cNvPr id="885"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58</a:t>
            </a:fld>
            <a:endParaRPr dirty="0"/>
          </a:p>
        </p:txBody>
      </p:sp>
      <p:sp>
        <p:nvSpPr>
          <p:cNvPr id="19" name="Espace réservé du texte 2">
            <a:extLst>
              <a:ext uri="{FF2B5EF4-FFF2-40B4-BE49-F238E27FC236}">
                <a16:creationId xmlns="" xmlns:a16="http://schemas.microsoft.com/office/drawing/2014/main" id="{AB3789C9-0B28-4640-961A-BE451E50B0EF}"/>
              </a:ext>
            </a:extLst>
          </p:cNvPr>
          <p:cNvSpPr>
            <a:spLocks noGrp="1"/>
          </p:cNvSpPr>
          <p:nvPr>
            <p:ph type="body" sz="quarter" idx="13"/>
          </p:nvPr>
        </p:nvSpPr>
        <p:spPr>
          <a:xfrm>
            <a:off x="670560" y="1306373"/>
            <a:ext cx="18296660" cy="1295869"/>
          </a:xfrm>
        </p:spPr>
        <p:txBody>
          <a:bodyPr/>
          <a:lstStyle/>
          <a:p>
            <a:endParaRPr lang="fr-FR" dirty="0"/>
          </a:p>
        </p:txBody>
      </p:sp>
      <p:sp>
        <p:nvSpPr>
          <p:cNvPr id="20" name="Titre 1">
            <a:extLst>
              <a:ext uri="{FF2B5EF4-FFF2-40B4-BE49-F238E27FC236}">
                <a16:creationId xmlns="" xmlns:a16="http://schemas.microsoft.com/office/drawing/2014/main" id="{C3D392D1-BDA7-FA46-919D-428FD8FCC2D7}"/>
              </a:ext>
            </a:extLst>
          </p:cNvPr>
          <p:cNvSpPr>
            <a:spLocks noGrp="1"/>
          </p:cNvSpPr>
          <p:nvPr>
            <p:ph type="title"/>
          </p:nvPr>
        </p:nvSpPr>
        <p:spPr>
          <a:xfrm>
            <a:off x="897443" y="1539104"/>
            <a:ext cx="16831390" cy="935665"/>
          </a:xfrm>
        </p:spPr>
        <p:txBody>
          <a:bodyPr/>
          <a:lstStyle/>
          <a:p>
            <a:pPr lvl="0"/>
            <a:r>
              <a:rPr lang="fr-FR" dirty="0" smtClean="0">
                <a:solidFill>
                  <a:schemeClr val="bg1"/>
                </a:solidFill>
              </a:rPr>
              <a:t>Les axes structurants de l’identité</a:t>
            </a:r>
            <a:endParaRPr lang="fr-FR" dirty="0">
              <a:solidFill>
                <a:schemeClr val="bg1"/>
              </a:solidFill>
            </a:endParaRPr>
          </a:p>
        </p:txBody>
      </p:sp>
      <p:sp>
        <p:nvSpPr>
          <p:cNvPr id="21" name="SuBTITLE GOES HERE">
            <a:extLst>
              <a:ext uri="{FF2B5EF4-FFF2-40B4-BE49-F238E27FC236}">
                <a16:creationId xmlns="" xmlns:a16="http://schemas.microsoft.com/office/drawing/2014/main" id="{35871DBC-935A-2347-A21E-2565A12C9458}"/>
              </a:ext>
            </a:extLst>
          </p:cNvPr>
          <p:cNvSpPr txBox="1">
            <a:spLocks noGrp="1"/>
          </p:cNvSpPr>
          <p:nvPr>
            <p:ph type="body" sz="quarter" idx="14"/>
          </p:nvPr>
        </p:nvSpPr>
        <p:spPr>
          <a:xfrm>
            <a:off x="4836344" y="747149"/>
            <a:ext cx="14711312" cy="371281"/>
          </a:xfrm>
          <a:prstGeom prst="rect">
            <a:avLst/>
          </a:prstGeom>
        </p:spPr>
        <p:txBody>
          <a:bodyPr/>
          <a:lstStyle/>
          <a:p>
            <a:r>
              <a:rPr lang="fr-FR" sz="2400" dirty="0" smtClean="0"/>
              <a:t>Analyse détaillée</a:t>
            </a:r>
            <a:endParaRPr lang="fr-FR" sz="2400" dirty="0"/>
          </a:p>
        </p:txBody>
      </p:sp>
      <p:sp>
        <p:nvSpPr>
          <p:cNvPr id="9" name="ZoneTexte 8">
            <a:extLst>
              <a:ext uri="{FF2B5EF4-FFF2-40B4-BE49-F238E27FC236}">
                <a16:creationId xmlns="" xmlns:a16="http://schemas.microsoft.com/office/drawing/2014/main" id="{C9FA69AC-CE85-7143-AB32-6EDEC5829621}"/>
              </a:ext>
            </a:extLst>
          </p:cNvPr>
          <p:cNvSpPr txBox="1"/>
          <p:nvPr/>
        </p:nvSpPr>
        <p:spPr>
          <a:xfrm>
            <a:off x="897443" y="12362917"/>
            <a:ext cx="7218945" cy="7598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algn="l"/>
            <a:r>
              <a:rPr lang="fr-FR" sz="2000" dirty="0">
                <a:latin typeface="Avenir Next Ultra Light" panose="020B0203020202020204" pitchFamily="34" charset="77"/>
              </a:rPr>
              <a:t>Christophe Gervasi –  Rapport qualitatif  - Construire un Nous européen – Juillet 2021</a:t>
            </a:r>
          </a:p>
        </p:txBody>
      </p:sp>
      <p:pic>
        <p:nvPicPr>
          <p:cNvPr id="12" name="Image 11"/>
          <p:cNvPicPr>
            <a:picLocks noChangeAspect="1"/>
          </p:cNvPicPr>
          <p:nvPr/>
        </p:nvPicPr>
        <p:blipFill rotWithShape="1">
          <a:blip r:embed="rId2"/>
          <a:srcRect t="18883" b="18467"/>
          <a:stretch/>
        </p:blipFill>
        <p:spPr>
          <a:xfrm>
            <a:off x="19551526" y="500510"/>
            <a:ext cx="2143125" cy="1472669"/>
          </a:xfrm>
          <a:prstGeom prst="rect">
            <a:avLst/>
          </a:prstGeom>
        </p:spPr>
      </p:pic>
      <p:sp>
        <p:nvSpPr>
          <p:cNvPr id="13" name="7 CuadroTexto"/>
          <p:cNvSpPr txBox="1"/>
          <p:nvPr/>
        </p:nvSpPr>
        <p:spPr>
          <a:xfrm>
            <a:off x="2872855" y="3967225"/>
            <a:ext cx="17922240" cy="72943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r>
              <a:rPr lang="fr-FR" sz="3600" b="1" dirty="0" smtClean="0">
                <a:solidFill>
                  <a:schemeClr val="accent1"/>
                </a:solidFill>
                <a:latin typeface="Calibri" panose="020F0502020204030204" pitchFamily="34" charset="0"/>
                <a:cs typeface="Calibri" panose="020F0502020204030204" pitchFamily="34" charset="0"/>
              </a:rPr>
              <a:t>Théo</a:t>
            </a:r>
            <a:r>
              <a:rPr lang="fr-FR" sz="3600" b="1" dirty="0">
                <a:solidFill>
                  <a:schemeClr val="accent1"/>
                </a:solidFill>
                <a:latin typeface="Calibri" panose="020F0502020204030204" pitchFamily="34" charset="0"/>
                <a:cs typeface="Calibri" panose="020F0502020204030204" pitchFamily="34" charset="0"/>
              </a:rPr>
              <a:t> </a:t>
            </a:r>
          </a:p>
          <a:p>
            <a:r>
              <a:rPr lang="fr-FR" sz="3600" i="1" dirty="0">
                <a:latin typeface="Calibri" panose="020F0502020204030204" pitchFamily="34" charset="0"/>
                <a:cs typeface="Calibri" panose="020F0502020204030204" pitchFamily="34" charset="0"/>
              </a:rPr>
              <a:t>Jeune innovant et cultivé, dynamique</a:t>
            </a:r>
            <a:r>
              <a:rPr lang="fr-FR" sz="3600" i="1" dirty="0" smtClean="0">
                <a:latin typeface="Calibri" panose="020F0502020204030204" pitchFamily="34" charset="0"/>
                <a:cs typeface="Calibri" panose="020F0502020204030204" pitchFamily="34" charset="0"/>
              </a:rPr>
              <a:t>, sportif</a:t>
            </a:r>
            <a:r>
              <a:rPr lang="fr-FR" sz="3600" i="1" dirty="0">
                <a:latin typeface="Calibri" panose="020F0502020204030204" pitchFamily="34" charset="0"/>
                <a:cs typeface="Calibri" panose="020F0502020204030204" pitchFamily="34" charset="0"/>
              </a:rPr>
              <a:t>, très fêtard, consommateur, beaucoup d’empathie, j’aime les vacances et je suis </a:t>
            </a:r>
            <a:r>
              <a:rPr lang="fr-FR" sz="3600" i="1" dirty="0" smtClean="0">
                <a:latin typeface="Calibri" panose="020F0502020204030204" pitchFamily="34" charset="0"/>
                <a:cs typeface="Calibri" panose="020F0502020204030204" pitchFamily="34" charset="0"/>
              </a:rPr>
              <a:t>compétiteur</a:t>
            </a:r>
            <a:endParaRPr lang="fr-FR" sz="3600" i="1" dirty="0">
              <a:latin typeface="Calibri" panose="020F0502020204030204" pitchFamily="34" charset="0"/>
              <a:cs typeface="Calibri" panose="020F0502020204030204" pitchFamily="34" charset="0"/>
            </a:endParaRPr>
          </a:p>
          <a:p>
            <a:r>
              <a:rPr lang="fr-FR" sz="3600" b="1" dirty="0" smtClean="0">
                <a:solidFill>
                  <a:schemeClr val="accent1"/>
                </a:solidFill>
                <a:latin typeface="Calibri" panose="020F0502020204030204" pitchFamily="34" charset="0"/>
                <a:cs typeface="Calibri" panose="020F0502020204030204" pitchFamily="34" charset="0"/>
              </a:rPr>
              <a:t>Kahina</a:t>
            </a:r>
            <a:r>
              <a:rPr lang="fr-FR" sz="3600" b="1" dirty="0">
                <a:solidFill>
                  <a:schemeClr val="accent1"/>
                </a:solidFill>
                <a:latin typeface="Calibri" panose="020F0502020204030204" pitchFamily="34" charset="0"/>
                <a:cs typeface="Calibri" panose="020F0502020204030204" pitchFamily="34" charset="0"/>
              </a:rPr>
              <a:t> </a:t>
            </a:r>
          </a:p>
          <a:p>
            <a:r>
              <a:rPr lang="fr-FR" sz="3600" i="1" dirty="0">
                <a:latin typeface="Calibri" panose="020F0502020204030204" pitchFamily="34" charset="0"/>
                <a:cs typeface="Calibri" panose="020F0502020204030204" pitchFamily="34" charset="0"/>
              </a:rPr>
              <a:t>Citoyenne française engagée pour l’éducation, ouverte au monde, sociable,, dynamique, souriante, rencontres sociales, voyages, mode, civilisation américaine, très famille, art, déco, fleurs, lecture politique et documentation recherche, future orientation en étude en psychologie sociale et criminologie</a:t>
            </a:r>
          </a:p>
          <a:p>
            <a:r>
              <a:rPr lang="fr-FR" sz="3600" b="1" dirty="0" smtClean="0">
                <a:solidFill>
                  <a:schemeClr val="accent1"/>
                </a:solidFill>
                <a:latin typeface="Calibri" panose="020F0502020204030204" pitchFamily="34" charset="0"/>
                <a:cs typeface="Calibri" panose="020F0502020204030204" pitchFamily="34" charset="0"/>
              </a:rPr>
              <a:t>Cheikh</a:t>
            </a:r>
            <a:r>
              <a:rPr lang="fr-FR" sz="3600" b="1" dirty="0">
                <a:solidFill>
                  <a:schemeClr val="accent1"/>
                </a:solidFill>
                <a:latin typeface="Calibri" panose="020F0502020204030204" pitchFamily="34" charset="0"/>
                <a:cs typeface="Calibri" panose="020F0502020204030204" pitchFamily="34" charset="0"/>
              </a:rPr>
              <a:t> </a:t>
            </a:r>
            <a:endParaRPr lang="fr-FR" sz="3600" dirty="0">
              <a:solidFill>
                <a:schemeClr val="accent1"/>
              </a:solidFill>
              <a:latin typeface="Calibri" panose="020F0502020204030204" pitchFamily="34" charset="0"/>
              <a:cs typeface="Calibri" panose="020F0502020204030204" pitchFamily="34" charset="0"/>
            </a:endParaRPr>
          </a:p>
          <a:p>
            <a:r>
              <a:rPr lang="fr-FR" sz="3600" i="1" dirty="0">
                <a:latin typeface="Calibri" panose="020F0502020204030204" pitchFamily="34" charset="0"/>
                <a:cs typeface="Calibri" panose="020F0502020204030204" pitchFamily="34" charset="0"/>
              </a:rPr>
              <a:t>Bourguignon français, DJ, musicien, keynésien, de gauche, digne, parole, droit, </a:t>
            </a:r>
            <a:r>
              <a:rPr lang="fr-FR" sz="3600" i="1" dirty="0" smtClean="0">
                <a:latin typeface="Calibri" panose="020F0502020204030204" pitchFamily="34" charset="0"/>
                <a:cs typeface="Calibri" panose="020F0502020204030204" pitchFamily="34" charset="0"/>
              </a:rPr>
              <a:t>politisé</a:t>
            </a:r>
            <a:endParaRPr lang="fr-FR" sz="3600" i="1" dirty="0">
              <a:latin typeface="Calibri" panose="020F0502020204030204" pitchFamily="34" charset="0"/>
              <a:cs typeface="Calibri" panose="020F0502020204030204" pitchFamily="34" charset="0"/>
            </a:endParaRPr>
          </a:p>
          <a:p>
            <a:r>
              <a:rPr lang="fr-FR" sz="3600" b="1" dirty="0" smtClean="0">
                <a:solidFill>
                  <a:schemeClr val="accent1"/>
                </a:solidFill>
                <a:latin typeface="Calibri" panose="020F0502020204030204" pitchFamily="34" charset="0"/>
                <a:cs typeface="Calibri" panose="020F0502020204030204" pitchFamily="34" charset="0"/>
              </a:rPr>
              <a:t>Céline</a:t>
            </a:r>
            <a:r>
              <a:rPr lang="fr-FR" sz="3600" dirty="0">
                <a:solidFill>
                  <a:schemeClr val="accent1"/>
                </a:solidFill>
                <a:latin typeface="Calibri" panose="020F0502020204030204" pitchFamily="34" charset="0"/>
                <a:cs typeface="Calibri" panose="020F0502020204030204" pitchFamily="34" charset="0"/>
              </a:rPr>
              <a:t> </a:t>
            </a:r>
          </a:p>
          <a:p>
            <a:r>
              <a:rPr lang="fr-FR" sz="3600" i="1" dirty="0">
                <a:latin typeface="Calibri" panose="020F0502020204030204" pitchFamily="34" charset="0"/>
                <a:cs typeface="Calibri" panose="020F0502020204030204" pitchFamily="34" charset="0"/>
              </a:rPr>
              <a:t>Infirmière propriétaire, autonome, nature, spontanée, posée, simple, stressée, besoin de changement, et </a:t>
            </a:r>
            <a:r>
              <a:rPr lang="fr-FR" sz="3600" i="1" dirty="0" smtClean="0">
                <a:latin typeface="Calibri" panose="020F0502020204030204" pitchFamily="34" charset="0"/>
                <a:cs typeface="Calibri" panose="020F0502020204030204" pitchFamily="34" charset="0"/>
              </a:rPr>
              <a:t>lectrice</a:t>
            </a:r>
            <a:endParaRPr lang="fr-FR" sz="3600" i="1" dirty="0">
              <a:latin typeface="Calibri" panose="020F0502020204030204" pitchFamily="34" charset="0"/>
              <a:cs typeface="Calibri" panose="020F0502020204030204" pitchFamily="34" charset="0"/>
            </a:endParaRPr>
          </a:p>
        </p:txBody>
      </p:sp>
      <p:pic>
        <p:nvPicPr>
          <p:cNvPr id="14" name="Image 13"/>
          <p:cNvPicPr>
            <a:picLocks noChangeAspect="1"/>
          </p:cNvPicPr>
          <p:nvPr/>
        </p:nvPicPr>
        <p:blipFill>
          <a:blip r:embed="rId3"/>
          <a:stretch>
            <a:fillRect/>
          </a:stretch>
        </p:blipFill>
        <p:spPr>
          <a:xfrm>
            <a:off x="21694651" y="491989"/>
            <a:ext cx="2143125" cy="1481190"/>
          </a:xfrm>
          <a:prstGeom prst="rect">
            <a:avLst/>
          </a:prstGeom>
        </p:spPr>
      </p:pic>
      <p:sp>
        <p:nvSpPr>
          <p:cNvPr id="15" name="SuBTITLE GOES HERE">
            <a:extLst>
              <a:ext uri="{FF2B5EF4-FFF2-40B4-BE49-F238E27FC236}">
                <a16:creationId xmlns="" xmlns:a16="http://schemas.microsoft.com/office/drawing/2014/main" id="{35871DBC-935A-2347-A21E-2565A12C9458}"/>
              </a:ext>
            </a:extLst>
          </p:cNvPr>
          <p:cNvSpPr txBox="1">
            <a:spLocks noGrp="1"/>
          </p:cNvSpPr>
          <p:nvPr>
            <p:ph type="body" sz="quarter" idx="14"/>
          </p:nvPr>
        </p:nvSpPr>
        <p:spPr>
          <a:xfrm>
            <a:off x="16378357" y="2629501"/>
            <a:ext cx="7459419" cy="449172"/>
          </a:xfrm>
          <a:prstGeom prst="rect">
            <a:avLst/>
          </a:prstGeom>
        </p:spPr>
        <p:txBody>
          <a:bodyPr/>
          <a:lstStyle/>
          <a:p>
            <a:r>
              <a:rPr lang="fr-FR" sz="4000" dirty="0" smtClean="0">
                <a:solidFill>
                  <a:schemeClr val="accent1"/>
                </a:solidFill>
              </a:rPr>
              <a:t>3/6</a:t>
            </a:r>
            <a:endParaRPr lang="fr-FR" sz="4000" dirty="0">
              <a:solidFill>
                <a:schemeClr val="accent1"/>
              </a:solidFill>
            </a:endParaRPr>
          </a:p>
        </p:txBody>
      </p:sp>
      <p:sp>
        <p:nvSpPr>
          <p:cNvPr id="16" name="7 CuadroTexto"/>
          <p:cNvSpPr txBox="1"/>
          <p:nvPr/>
        </p:nvSpPr>
        <p:spPr>
          <a:xfrm>
            <a:off x="670560" y="2909246"/>
            <a:ext cx="16499656" cy="7509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lvl="0" algn="just">
              <a:lnSpc>
                <a:spcPct val="107000"/>
              </a:lnSpc>
              <a:spcAft>
                <a:spcPts val="800"/>
              </a:spcAft>
            </a:pPr>
            <a:r>
              <a:rPr lang="fr-FR" sz="4000" b="1" dirty="0" smtClean="0">
                <a:latin typeface="Calibri" panose="020F0502020204030204" pitchFamily="34" charset="0"/>
                <a:ea typeface="Calibri" panose="020F0502020204030204" pitchFamily="34" charset="0"/>
                <a:cs typeface="Calibri" panose="020F0502020204030204" pitchFamily="34" charset="0"/>
              </a:rPr>
              <a:t>L’autodéfinition de sa propre identité </a:t>
            </a:r>
            <a:r>
              <a:rPr lang="fr-FR" sz="4000" dirty="0" smtClean="0">
                <a:latin typeface="Calibri" panose="020F0502020204030204" pitchFamily="34" charset="0"/>
                <a:ea typeface="Calibri" panose="020F0502020204030204" pitchFamily="34" charset="0"/>
                <a:cs typeface="Calibri" panose="020F0502020204030204" pitchFamily="34" charset="0"/>
              </a:rPr>
              <a:t>(Groupe sensibilité de gauche 1/2 ) </a:t>
            </a:r>
            <a:endParaRPr lang="fr-FR" sz="40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4535288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fill="hold" grpId="0" nodeType="clickEffect">
                                  <p:stCondLst>
                                    <p:cond delay="0"/>
                                  </p:stCondLst>
                                  <p:iterate>
                                    <p:tmAbs val="0"/>
                                  </p:iterate>
                                  <p:childTnLst>
                                    <p:set>
                                      <p:cBhvr>
                                        <p:cTn id="6" fill="hold"/>
                                        <p:tgtEl>
                                          <p:spTgt spid="13"/>
                                        </p:tgtEl>
                                        <p:attrNameLst>
                                          <p:attrName>style.visibility</p:attrName>
                                        </p:attrNameLst>
                                      </p:cBhvr>
                                      <p:to>
                                        <p:strVal val="visible"/>
                                      </p:to>
                                    </p:set>
                                    <p:animEffect transition="in" filter="fade">
                                      <p:cBhvr>
                                        <p:cTn id="7" dur="75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fill="hold" grpId="0" nodeType="clickEffect">
                                  <p:stCondLst>
                                    <p:cond delay="0"/>
                                  </p:stCondLst>
                                  <p:iterate>
                                    <p:tmAbs val="0"/>
                                  </p:iterate>
                                  <p:childTnLst>
                                    <p:set>
                                      <p:cBhvr>
                                        <p:cTn id="11" fill="hold"/>
                                        <p:tgtEl>
                                          <p:spTgt spid="16"/>
                                        </p:tgtEl>
                                        <p:attrNameLst>
                                          <p:attrName>style.visibility</p:attrName>
                                        </p:attrNameLst>
                                      </p:cBhvr>
                                      <p:to>
                                        <p:strVal val="visible"/>
                                      </p:to>
                                    </p:set>
                                    <p:animEffect transition="in" filter="fade">
                                      <p:cBhvr>
                                        <p:cTn id="12" dur="7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advAuto="0"/>
      <p:bldP spid="16" grpId="0" animBg="1" advAuto="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 xmlns:a16="http://schemas.microsoft.com/office/drawing/2014/main" id="{9A3C046A-B3F5-9A42-B408-759E55BE4BE7}"/>
              </a:ext>
            </a:extLst>
          </p:cNvPr>
          <p:cNvSpPr>
            <a:spLocks noGrp="1"/>
          </p:cNvSpPr>
          <p:nvPr>
            <p:ph type="body" sz="quarter" idx="15"/>
          </p:nvPr>
        </p:nvSpPr>
        <p:spPr>
          <a:xfrm>
            <a:off x="11833975" y="12067149"/>
            <a:ext cx="716050" cy="1160790"/>
          </a:xfrm>
        </p:spPr>
        <p:txBody>
          <a:bodyPr/>
          <a:lstStyle/>
          <a:p>
            <a:endParaRPr lang="fr-FR" dirty="0"/>
          </a:p>
        </p:txBody>
      </p:sp>
      <p:sp>
        <p:nvSpPr>
          <p:cNvPr id="5" name="Espace réservé du texte 4">
            <a:extLst>
              <a:ext uri="{FF2B5EF4-FFF2-40B4-BE49-F238E27FC236}">
                <a16:creationId xmlns="" xmlns:a16="http://schemas.microsoft.com/office/drawing/2014/main" id="{81AA34F7-61BD-DE46-A618-3EEE7C67794C}"/>
              </a:ext>
            </a:extLst>
          </p:cNvPr>
          <p:cNvSpPr>
            <a:spLocks noGrp="1"/>
          </p:cNvSpPr>
          <p:nvPr>
            <p:ph type="body" sz="quarter" idx="16"/>
          </p:nvPr>
        </p:nvSpPr>
        <p:spPr/>
        <p:txBody>
          <a:bodyPr/>
          <a:lstStyle/>
          <a:p>
            <a:endParaRPr lang="fr-FR" dirty="0"/>
          </a:p>
        </p:txBody>
      </p:sp>
      <p:sp>
        <p:nvSpPr>
          <p:cNvPr id="885"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59</a:t>
            </a:fld>
            <a:endParaRPr dirty="0"/>
          </a:p>
        </p:txBody>
      </p:sp>
      <p:sp>
        <p:nvSpPr>
          <p:cNvPr id="19" name="Espace réservé du texte 2">
            <a:extLst>
              <a:ext uri="{FF2B5EF4-FFF2-40B4-BE49-F238E27FC236}">
                <a16:creationId xmlns="" xmlns:a16="http://schemas.microsoft.com/office/drawing/2014/main" id="{AB3789C9-0B28-4640-961A-BE451E50B0EF}"/>
              </a:ext>
            </a:extLst>
          </p:cNvPr>
          <p:cNvSpPr>
            <a:spLocks noGrp="1"/>
          </p:cNvSpPr>
          <p:nvPr>
            <p:ph type="body" sz="quarter" idx="13"/>
          </p:nvPr>
        </p:nvSpPr>
        <p:spPr>
          <a:xfrm>
            <a:off x="670560" y="1306373"/>
            <a:ext cx="18296660" cy="1295869"/>
          </a:xfrm>
        </p:spPr>
        <p:txBody>
          <a:bodyPr/>
          <a:lstStyle/>
          <a:p>
            <a:endParaRPr lang="fr-FR" dirty="0"/>
          </a:p>
        </p:txBody>
      </p:sp>
      <p:sp>
        <p:nvSpPr>
          <p:cNvPr id="20" name="Titre 1">
            <a:extLst>
              <a:ext uri="{FF2B5EF4-FFF2-40B4-BE49-F238E27FC236}">
                <a16:creationId xmlns="" xmlns:a16="http://schemas.microsoft.com/office/drawing/2014/main" id="{C3D392D1-BDA7-FA46-919D-428FD8FCC2D7}"/>
              </a:ext>
            </a:extLst>
          </p:cNvPr>
          <p:cNvSpPr>
            <a:spLocks noGrp="1"/>
          </p:cNvSpPr>
          <p:nvPr>
            <p:ph type="title"/>
          </p:nvPr>
        </p:nvSpPr>
        <p:spPr>
          <a:xfrm>
            <a:off x="897443" y="1539104"/>
            <a:ext cx="16831390" cy="935665"/>
          </a:xfrm>
        </p:spPr>
        <p:txBody>
          <a:bodyPr/>
          <a:lstStyle/>
          <a:p>
            <a:pPr lvl="0"/>
            <a:r>
              <a:rPr lang="fr-FR" dirty="0" smtClean="0">
                <a:solidFill>
                  <a:schemeClr val="bg1"/>
                </a:solidFill>
              </a:rPr>
              <a:t>Les axes structurants de l’identité</a:t>
            </a:r>
            <a:endParaRPr lang="fr-FR" dirty="0">
              <a:solidFill>
                <a:schemeClr val="bg1"/>
              </a:solidFill>
            </a:endParaRPr>
          </a:p>
        </p:txBody>
      </p:sp>
      <p:sp>
        <p:nvSpPr>
          <p:cNvPr id="21" name="SuBTITLE GOES HERE">
            <a:extLst>
              <a:ext uri="{FF2B5EF4-FFF2-40B4-BE49-F238E27FC236}">
                <a16:creationId xmlns="" xmlns:a16="http://schemas.microsoft.com/office/drawing/2014/main" id="{35871DBC-935A-2347-A21E-2565A12C9458}"/>
              </a:ext>
            </a:extLst>
          </p:cNvPr>
          <p:cNvSpPr txBox="1">
            <a:spLocks noGrp="1"/>
          </p:cNvSpPr>
          <p:nvPr>
            <p:ph type="body" sz="quarter" idx="14"/>
          </p:nvPr>
        </p:nvSpPr>
        <p:spPr>
          <a:xfrm>
            <a:off x="4836344" y="747149"/>
            <a:ext cx="14711312" cy="371281"/>
          </a:xfrm>
          <a:prstGeom prst="rect">
            <a:avLst/>
          </a:prstGeom>
        </p:spPr>
        <p:txBody>
          <a:bodyPr/>
          <a:lstStyle/>
          <a:p>
            <a:r>
              <a:rPr lang="fr-FR" sz="2400" dirty="0" smtClean="0"/>
              <a:t>Analyse détaillée</a:t>
            </a:r>
            <a:endParaRPr lang="fr-FR" sz="2400" dirty="0"/>
          </a:p>
        </p:txBody>
      </p:sp>
      <p:sp>
        <p:nvSpPr>
          <p:cNvPr id="9" name="ZoneTexte 8">
            <a:extLst>
              <a:ext uri="{FF2B5EF4-FFF2-40B4-BE49-F238E27FC236}">
                <a16:creationId xmlns="" xmlns:a16="http://schemas.microsoft.com/office/drawing/2014/main" id="{C9FA69AC-CE85-7143-AB32-6EDEC5829621}"/>
              </a:ext>
            </a:extLst>
          </p:cNvPr>
          <p:cNvSpPr txBox="1"/>
          <p:nvPr/>
        </p:nvSpPr>
        <p:spPr>
          <a:xfrm>
            <a:off x="897443" y="12362917"/>
            <a:ext cx="7218945" cy="7598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algn="l"/>
            <a:r>
              <a:rPr lang="fr-FR" sz="2000" dirty="0">
                <a:latin typeface="Avenir Next Ultra Light" panose="020B0203020202020204" pitchFamily="34" charset="77"/>
              </a:rPr>
              <a:t>Christophe Gervasi –  Rapport qualitatif  - Construire un Nous européen – Juillet 2021</a:t>
            </a:r>
          </a:p>
        </p:txBody>
      </p:sp>
      <p:pic>
        <p:nvPicPr>
          <p:cNvPr id="12" name="Image 11"/>
          <p:cNvPicPr>
            <a:picLocks noChangeAspect="1"/>
          </p:cNvPicPr>
          <p:nvPr/>
        </p:nvPicPr>
        <p:blipFill rotWithShape="1">
          <a:blip r:embed="rId2"/>
          <a:srcRect t="18883" b="18467"/>
          <a:stretch/>
        </p:blipFill>
        <p:spPr>
          <a:xfrm>
            <a:off x="19551526" y="500510"/>
            <a:ext cx="2143125" cy="1472669"/>
          </a:xfrm>
          <a:prstGeom prst="rect">
            <a:avLst/>
          </a:prstGeom>
        </p:spPr>
      </p:pic>
      <p:sp>
        <p:nvSpPr>
          <p:cNvPr id="13" name="7 CuadroTexto"/>
          <p:cNvSpPr txBox="1"/>
          <p:nvPr/>
        </p:nvSpPr>
        <p:spPr>
          <a:xfrm>
            <a:off x="2560320" y="4703039"/>
            <a:ext cx="19134331" cy="61863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r>
              <a:rPr lang="fr-FR" sz="3600" b="1" dirty="0" smtClean="0">
                <a:solidFill>
                  <a:schemeClr val="accent1"/>
                </a:solidFill>
                <a:latin typeface="Calibri" panose="020F0502020204030204" pitchFamily="34" charset="0"/>
                <a:cs typeface="Calibri" panose="020F0502020204030204" pitchFamily="34" charset="0"/>
              </a:rPr>
              <a:t>Alain</a:t>
            </a:r>
            <a:r>
              <a:rPr lang="fr-FR" sz="3600" b="1" dirty="0">
                <a:latin typeface="Calibri" panose="020F0502020204030204" pitchFamily="34" charset="0"/>
                <a:cs typeface="Calibri" panose="020F0502020204030204" pitchFamily="34" charset="0"/>
              </a:rPr>
              <a:t> </a:t>
            </a:r>
            <a:r>
              <a:rPr lang="fr-FR" sz="3600" dirty="0">
                <a:latin typeface="Calibri" panose="020F0502020204030204" pitchFamily="34" charset="0"/>
                <a:cs typeface="Calibri" panose="020F0502020204030204" pitchFamily="34" charset="0"/>
              </a:rPr>
              <a:t> </a:t>
            </a:r>
            <a:endParaRPr lang="fr-FR" sz="3600" i="1" dirty="0">
              <a:latin typeface="Calibri" panose="020F0502020204030204" pitchFamily="34" charset="0"/>
              <a:cs typeface="Calibri" panose="020F0502020204030204" pitchFamily="34" charset="0"/>
            </a:endParaRPr>
          </a:p>
          <a:p>
            <a:r>
              <a:rPr lang="fr-FR" sz="3600" i="1" dirty="0">
                <a:latin typeface="Calibri" panose="020F0502020204030204" pitchFamily="34" charset="0"/>
                <a:cs typeface="Calibri" panose="020F0502020204030204" pitchFamily="34" charset="0"/>
              </a:rPr>
              <a:t>Sportif, aimable, curieux, dynamique, soucieux, convivialité, inquiet, participatif, coopérant, à </a:t>
            </a:r>
            <a:r>
              <a:rPr lang="fr-FR" sz="3600" i="1" dirty="0" smtClean="0">
                <a:latin typeface="Calibri" panose="020F0502020204030204" pitchFamily="34" charset="0"/>
                <a:cs typeface="Calibri" panose="020F0502020204030204" pitchFamily="34" charset="0"/>
              </a:rPr>
              <a:t>l’écoute</a:t>
            </a:r>
            <a:r>
              <a:rPr lang="fr-FR" sz="3600" i="1" dirty="0">
                <a:latin typeface="Calibri" panose="020F0502020204030204" pitchFamily="34" charset="0"/>
                <a:cs typeface="Calibri" panose="020F0502020204030204" pitchFamily="34" charset="0"/>
              </a:rPr>
              <a:t> </a:t>
            </a:r>
          </a:p>
          <a:p>
            <a:r>
              <a:rPr lang="fr-FR" sz="3600" b="1" dirty="0">
                <a:solidFill>
                  <a:schemeClr val="accent1"/>
                </a:solidFill>
                <a:latin typeface="Calibri" panose="020F0502020204030204" pitchFamily="34" charset="0"/>
                <a:cs typeface="Calibri" panose="020F0502020204030204" pitchFamily="34" charset="0"/>
              </a:rPr>
              <a:t>Thierry </a:t>
            </a:r>
            <a:endParaRPr lang="fr-FR" sz="3600" dirty="0">
              <a:solidFill>
                <a:schemeClr val="accent1"/>
              </a:solidFill>
              <a:latin typeface="Calibri" panose="020F0502020204030204" pitchFamily="34" charset="0"/>
              <a:cs typeface="Calibri" panose="020F0502020204030204" pitchFamily="34" charset="0"/>
            </a:endParaRPr>
          </a:p>
          <a:p>
            <a:r>
              <a:rPr lang="fr-FR" sz="3600" i="1" dirty="0">
                <a:latin typeface="Calibri" panose="020F0502020204030204" pitchFamily="34" charset="0"/>
                <a:cs typeface="Calibri" panose="020F0502020204030204" pitchFamily="34" charset="0"/>
              </a:rPr>
              <a:t>Rural dijonnais de 60 ans, sportif, fonctionnaire, de sensibilité de gauche et qui joue au PMU. Je suis un sans dents, comme dirait </a:t>
            </a:r>
            <a:r>
              <a:rPr lang="fr-FR" sz="3600" i="1" dirty="0" smtClean="0">
                <a:latin typeface="Calibri" panose="020F0502020204030204" pitchFamily="34" charset="0"/>
                <a:cs typeface="Calibri" panose="020F0502020204030204" pitchFamily="34" charset="0"/>
              </a:rPr>
              <a:t>Hollande</a:t>
            </a:r>
            <a:endParaRPr lang="fr-FR" sz="3600" i="1" dirty="0">
              <a:latin typeface="Calibri" panose="020F0502020204030204" pitchFamily="34" charset="0"/>
              <a:cs typeface="Calibri" panose="020F0502020204030204" pitchFamily="34" charset="0"/>
            </a:endParaRPr>
          </a:p>
          <a:p>
            <a:r>
              <a:rPr lang="fr-FR" sz="3600" b="1" dirty="0">
                <a:solidFill>
                  <a:schemeClr val="accent1"/>
                </a:solidFill>
                <a:latin typeface="Calibri" panose="020F0502020204030204" pitchFamily="34" charset="0"/>
                <a:cs typeface="Calibri" panose="020F0502020204030204" pitchFamily="34" charset="0"/>
              </a:rPr>
              <a:t>Christian </a:t>
            </a:r>
            <a:endParaRPr lang="fr-FR" sz="3600" dirty="0">
              <a:solidFill>
                <a:schemeClr val="accent1"/>
              </a:solidFill>
              <a:latin typeface="Calibri" panose="020F0502020204030204" pitchFamily="34" charset="0"/>
              <a:cs typeface="Calibri" panose="020F0502020204030204" pitchFamily="34" charset="0"/>
            </a:endParaRPr>
          </a:p>
          <a:p>
            <a:r>
              <a:rPr lang="fr-FR" sz="3600" i="1" dirty="0">
                <a:latin typeface="Calibri" panose="020F0502020204030204" pitchFamily="34" charset="0"/>
                <a:cs typeface="Calibri" panose="020F0502020204030204" pitchFamily="34" charset="0"/>
              </a:rPr>
              <a:t>Père de famille, écrivain, politisé, </a:t>
            </a:r>
            <a:r>
              <a:rPr lang="fr-FR" sz="3600" i="1" dirty="0" smtClean="0">
                <a:latin typeface="Calibri" panose="020F0502020204030204" pitchFamily="34" charset="0"/>
                <a:cs typeface="Calibri" panose="020F0502020204030204" pitchFamily="34" charset="0"/>
              </a:rPr>
              <a:t>cinéphile</a:t>
            </a:r>
            <a:r>
              <a:rPr lang="fr-FR" sz="3600" i="1" dirty="0">
                <a:latin typeface="Calibri" panose="020F0502020204030204" pitchFamily="34" charset="0"/>
                <a:cs typeface="Calibri" panose="020F0502020204030204" pitchFamily="34" charset="0"/>
              </a:rPr>
              <a:t>, passionné de musique, débatteur, fouineur d’infos, féru de sciences, lecteur assidu et </a:t>
            </a:r>
            <a:r>
              <a:rPr lang="fr-FR" sz="3600" i="1" dirty="0" smtClean="0">
                <a:latin typeface="Calibri" panose="020F0502020204030204" pitchFamily="34" charset="0"/>
                <a:cs typeface="Calibri" panose="020F0502020204030204" pitchFamily="34" charset="0"/>
              </a:rPr>
              <a:t>anarchiste</a:t>
            </a:r>
            <a:endParaRPr lang="fr-FR" sz="3600" i="1" dirty="0">
              <a:latin typeface="Calibri" panose="020F0502020204030204" pitchFamily="34" charset="0"/>
              <a:cs typeface="Calibri" panose="020F0502020204030204" pitchFamily="34" charset="0"/>
            </a:endParaRPr>
          </a:p>
          <a:p>
            <a:r>
              <a:rPr lang="fr-FR" sz="3600" b="1" dirty="0">
                <a:solidFill>
                  <a:schemeClr val="accent1"/>
                </a:solidFill>
                <a:latin typeface="Calibri" panose="020F0502020204030204" pitchFamily="34" charset="0"/>
                <a:cs typeface="Calibri" panose="020F0502020204030204" pitchFamily="34" charset="0"/>
              </a:rPr>
              <a:t>Hedoum</a:t>
            </a:r>
            <a:r>
              <a:rPr lang="fr-FR" sz="3600" b="1" dirty="0">
                <a:solidFill>
                  <a:schemeClr val="accent1"/>
                </a:solidFill>
                <a:latin typeface="Calibri" panose="020F0502020204030204" pitchFamily="34" charset="0"/>
                <a:cs typeface="Calibri" panose="020F0502020204030204" pitchFamily="34" charset="0"/>
              </a:rPr>
              <a:t> </a:t>
            </a:r>
            <a:endParaRPr lang="fr-FR" sz="3600" dirty="0">
              <a:solidFill>
                <a:schemeClr val="accent1"/>
              </a:solidFill>
              <a:latin typeface="Calibri" panose="020F0502020204030204" pitchFamily="34" charset="0"/>
              <a:cs typeface="Calibri" panose="020F0502020204030204" pitchFamily="34" charset="0"/>
            </a:endParaRPr>
          </a:p>
          <a:p>
            <a:r>
              <a:rPr lang="fr-FR" sz="3600" i="1" dirty="0">
                <a:latin typeface="Calibri" panose="020F0502020204030204" pitchFamily="34" charset="0"/>
                <a:cs typeface="Calibri" panose="020F0502020204030204" pitchFamily="34" charset="0"/>
              </a:rPr>
              <a:t>Urbaine, mondialiste, féministe, travailleuse, humaniste, sensible, raisonnable, ouverte d’esprit, écologiste et curieuse</a:t>
            </a:r>
          </a:p>
        </p:txBody>
      </p:sp>
      <p:pic>
        <p:nvPicPr>
          <p:cNvPr id="14" name="Image 13"/>
          <p:cNvPicPr>
            <a:picLocks noChangeAspect="1"/>
          </p:cNvPicPr>
          <p:nvPr/>
        </p:nvPicPr>
        <p:blipFill>
          <a:blip r:embed="rId3"/>
          <a:stretch>
            <a:fillRect/>
          </a:stretch>
        </p:blipFill>
        <p:spPr>
          <a:xfrm>
            <a:off x="21694651" y="491989"/>
            <a:ext cx="2143125" cy="1481190"/>
          </a:xfrm>
          <a:prstGeom prst="rect">
            <a:avLst/>
          </a:prstGeom>
        </p:spPr>
      </p:pic>
      <p:sp>
        <p:nvSpPr>
          <p:cNvPr id="15" name="SuBTITLE GOES HERE">
            <a:extLst>
              <a:ext uri="{FF2B5EF4-FFF2-40B4-BE49-F238E27FC236}">
                <a16:creationId xmlns="" xmlns:a16="http://schemas.microsoft.com/office/drawing/2014/main" id="{35871DBC-935A-2347-A21E-2565A12C9458}"/>
              </a:ext>
            </a:extLst>
          </p:cNvPr>
          <p:cNvSpPr txBox="1">
            <a:spLocks noGrp="1"/>
          </p:cNvSpPr>
          <p:nvPr>
            <p:ph type="body" sz="quarter" idx="14"/>
          </p:nvPr>
        </p:nvSpPr>
        <p:spPr>
          <a:xfrm>
            <a:off x="16378357" y="2629501"/>
            <a:ext cx="7459419" cy="449172"/>
          </a:xfrm>
          <a:prstGeom prst="rect">
            <a:avLst/>
          </a:prstGeom>
        </p:spPr>
        <p:txBody>
          <a:bodyPr/>
          <a:lstStyle/>
          <a:p>
            <a:r>
              <a:rPr lang="fr-FR" sz="4000" dirty="0" smtClean="0">
                <a:solidFill>
                  <a:schemeClr val="accent1"/>
                </a:solidFill>
              </a:rPr>
              <a:t>4</a:t>
            </a:r>
            <a:r>
              <a:rPr lang="fr-FR" sz="4000" dirty="0" smtClean="0">
                <a:solidFill>
                  <a:schemeClr val="accent1"/>
                </a:solidFill>
              </a:rPr>
              <a:t>/6</a:t>
            </a:r>
            <a:endParaRPr lang="fr-FR" sz="4000" dirty="0">
              <a:solidFill>
                <a:schemeClr val="accent1"/>
              </a:solidFill>
            </a:endParaRPr>
          </a:p>
        </p:txBody>
      </p:sp>
      <p:sp>
        <p:nvSpPr>
          <p:cNvPr id="16" name="7 CuadroTexto"/>
          <p:cNvSpPr txBox="1"/>
          <p:nvPr/>
        </p:nvSpPr>
        <p:spPr>
          <a:xfrm>
            <a:off x="670560" y="2909246"/>
            <a:ext cx="16499656" cy="7509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lvl="0" algn="just">
              <a:lnSpc>
                <a:spcPct val="107000"/>
              </a:lnSpc>
              <a:spcAft>
                <a:spcPts val="800"/>
              </a:spcAft>
            </a:pPr>
            <a:r>
              <a:rPr lang="fr-FR" sz="4000" b="1" dirty="0" smtClean="0">
                <a:latin typeface="Calibri" panose="020F0502020204030204" pitchFamily="34" charset="0"/>
                <a:ea typeface="Calibri" panose="020F0502020204030204" pitchFamily="34" charset="0"/>
                <a:cs typeface="Calibri" panose="020F0502020204030204" pitchFamily="34" charset="0"/>
              </a:rPr>
              <a:t>L’autodéfinition de sa propre identité </a:t>
            </a:r>
            <a:r>
              <a:rPr lang="fr-FR" sz="4000" dirty="0" smtClean="0">
                <a:latin typeface="Calibri" panose="020F0502020204030204" pitchFamily="34" charset="0"/>
                <a:ea typeface="Calibri" panose="020F0502020204030204" pitchFamily="34" charset="0"/>
                <a:cs typeface="Calibri" panose="020F0502020204030204" pitchFamily="34" charset="0"/>
              </a:rPr>
              <a:t>(Groupe sensibilité de gauche 2/2 ) </a:t>
            </a:r>
            <a:endParaRPr lang="fr-FR" sz="40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9766432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fill="hold" grpId="0" nodeType="clickEffect">
                                  <p:stCondLst>
                                    <p:cond delay="0"/>
                                  </p:stCondLst>
                                  <p:iterate>
                                    <p:tmAbs val="0"/>
                                  </p:iterate>
                                  <p:childTnLst>
                                    <p:set>
                                      <p:cBhvr>
                                        <p:cTn id="6" fill="hold"/>
                                        <p:tgtEl>
                                          <p:spTgt spid="13"/>
                                        </p:tgtEl>
                                        <p:attrNameLst>
                                          <p:attrName>style.visibility</p:attrName>
                                        </p:attrNameLst>
                                      </p:cBhvr>
                                      <p:to>
                                        <p:strVal val="visible"/>
                                      </p:to>
                                    </p:set>
                                    <p:animEffect transition="in" filter="fade">
                                      <p:cBhvr>
                                        <p:cTn id="7" dur="75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fill="hold" grpId="0" nodeType="clickEffect">
                                  <p:stCondLst>
                                    <p:cond delay="0"/>
                                  </p:stCondLst>
                                  <p:iterate>
                                    <p:tmAbs val="0"/>
                                  </p:iterate>
                                  <p:childTnLst>
                                    <p:set>
                                      <p:cBhvr>
                                        <p:cTn id="11" fill="hold"/>
                                        <p:tgtEl>
                                          <p:spTgt spid="16"/>
                                        </p:tgtEl>
                                        <p:attrNameLst>
                                          <p:attrName>style.visibility</p:attrName>
                                        </p:attrNameLst>
                                      </p:cBhvr>
                                      <p:to>
                                        <p:strVal val="visible"/>
                                      </p:to>
                                    </p:set>
                                    <p:animEffect transition="in" filter="fade">
                                      <p:cBhvr>
                                        <p:cTn id="12" dur="7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advAuto="0"/>
      <p:bldP spid="16" grpId="0"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 xmlns:a16="http://schemas.microsoft.com/office/drawing/2014/main" id="{9A3C046A-B3F5-9A42-B408-759E55BE4BE7}"/>
              </a:ext>
            </a:extLst>
          </p:cNvPr>
          <p:cNvSpPr>
            <a:spLocks noGrp="1"/>
          </p:cNvSpPr>
          <p:nvPr>
            <p:ph type="body" sz="quarter" idx="15"/>
          </p:nvPr>
        </p:nvSpPr>
        <p:spPr/>
        <p:txBody>
          <a:bodyPr/>
          <a:lstStyle/>
          <a:p>
            <a:endParaRPr lang="fr-FR" dirty="0"/>
          </a:p>
        </p:txBody>
      </p:sp>
      <p:sp>
        <p:nvSpPr>
          <p:cNvPr id="5" name="Espace réservé du texte 4">
            <a:extLst>
              <a:ext uri="{FF2B5EF4-FFF2-40B4-BE49-F238E27FC236}">
                <a16:creationId xmlns="" xmlns:a16="http://schemas.microsoft.com/office/drawing/2014/main" id="{81AA34F7-61BD-DE46-A618-3EEE7C67794C}"/>
              </a:ext>
            </a:extLst>
          </p:cNvPr>
          <p:cNvSpPr>
            <a:spLocks noGrp="1"/>
          </p:cNvSpPr>
          <p:nvPr>
            <p:ph type="body" sz="quarter" idx="16"/>
          </p:nvPr>
        </p:nvSpPr>
        <p:spPr/>
        <p:txBody>
          <a:bodyPr/>
          <a:lstStyle/>
          <a:p>
            <a:endParaRPr lang="fr-FR" dirty="0"/>
          </a:p>
        </p:txBody>
      </p:sp>
      <p:sp>
        <p:nvSpPr>
          <p:cNvPr id="885"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6</a:t>
            </a:fld>
            <a:endParaRPr dirty="0"/>
          </a:p>
        </p:txBody>
      </p:sp>
      <p:sp>
        <p:nvSpPr>
          <p:cNvPr id="886" name="Body"/>
          <p:cNvSpPr txBox="1">
            <a:spLocks noGrp="1"/>
          </p:cNvSpPr>
          <p:nvPr>
            <p:ph type="body" sz="half" idx="1"/>
          </p:nvPr>
        </p:nvSpPr>
        <p:spPr>
          <a:xfrm>
            <a:off x="3032295" y="3741049"/>
            <a:ext cx="19733919" cy="6381146"/>
          </a:xfrm>
          <a:prstGeom prst="rect">
            <a:avLst/>
          </a:prstGeom>
        </p:spPr>
        <p:txBody>
          <a:bodyPr wrap="square" numCol="1"/>
          <a:lstStyle/>
          <a:p>
            <a:pPr marL="704850" indent="-571500">
              <a:buSzPct val="124000"/>
              <a:buBlip>
                <a:blip r:embed="rId2"/>
              </a:buBlip>
              <a:tabLst>
                <a:tab pos="1508125" algn="l"/>
              </a:tabLst>
            </a:pPr>
            <a:r>
              <a:rPr lang="fr-FR" sz="4000" dirty="0"/>
              <a:t>Porteuse d’espérance pour l’avenir.</a:t>
            </a:r>
          </a:p>
          <a:p>
            <a:pPr marL="704850" indent="-571500">
              <a:buSzPct val="124000"/>
              <a:buBlip>
                <a:blip r:embed="rId2"/>
              </a:buBlip>
              <a:tabLst>
                <a:tab pos="1508125" algn="l"/>
              </a:tabLst>
            </a:pPr>
            <a:endParaRPr lang="fr-FR" sz="4000" dirty="0"/>
          </a:p>
          <a:p>
            <a:pPr marL="704850" indent="-571500">
              <a:buSzPct val="124000"/>
              <a:buBlip>
                <a:blip r:embed="rId2"/>
              </a:buBlip>
              <a:tabLst>
                <a:tab pos="1508125" algn="l"/>
              </a:tabLst>
            </a:pPr>
            <a:r>
              <a:rPr lang="fr-FR" sz="4000" dirty="0" smtClean="0"/>
              <a:t>Déclinable </a:t>
            </a:r>
            <a:r>
              <a:rPr lang="fr-FR" sz="4000" dirty="0"/>
              <a:t>selon les grands enjeux européens.</a:t>
            </a:r>
          </a:p>
          <a:p>
            <a:pPr marL="704850" indent="-571500">
              <a:buSzPct val="124000"/>
              <a:buBlip>
                <a:blip r:embed="rId2"/>
              </a:buBlip>
              <a:tabLst>
                <a:tab pos="1508125" algn="l"/>
              </a:tabLst>
            </a:pPr>
            <a:endParaRPr lang="fr-FR" sz="4000" dirty="0"/>
          </a:p>
          <a:p>
            <a:pPr marL="704850" indent="-571500">
              <a:buSzPct val="124000"/>
              <a:buBlip>
                <a:blip r:embed="rId2"/>
              </a:buBlip>
              <a:tabLst>
                <a:tab pos="1508125" algn="l"/>
              </a:tabLst>
            </a:pPr>
            <a:r>
              <a:rPr lang="fr-FR" sz="4000" dirty="0" smtClean="0"/>
              <a:t>Efficace </a:t>
            </a:r>
            <a:r>
              <a:rPr lang="fr-FR" sz="4000" dirty="0"/>
              <a:t>pour développer un projet politique s’adressant au plus grand nombre de citoyens européens.</a:t>
            </a:r>
          </a:p>
          <a:p>
            <a:pPr marL="704850" indent="-571500">
              <a:buSzPct val="124000"/>
              <a:buBlip>
                <a:blip r:embed="rId2"/>
              </a:buBlip>
              <a:tabLst>
                <a:tab pos="1508125" algn="l"/>
              </a:tabLst>
            </a:pPr>
            <a:endParaRPr lang="fr-FR" sz="4000" dirty="0"/>
          </a:p>
          <a:p>
            <a:pPr marL="704850" indent="-571500">
              <a:buSzPct val="124000"/>
              <a:buBlip>
                <a:blip r:embed="rId2"/>
              </a:buBlip>
              <a:tabLst>
                <a:tab pos="1508125" algn="l"/>
              </a:tabLst>
            </a:pPr>
            <a:r>
              <a:rPr lang="fr-FR" sz="4000" dirty="0"/>
              <a:t> Compatible avec les propositions du groupe Identité et Démocratie.</a:t>
            </a:r>
          </a:p>
        </p:txBody>
      </p:sp>
      <p:sp>
        <p:nvSpPr>
          <p:cNvPr id="19" name="Espace réservé du texte 2">
            <a:extLst>
              <a:ext uri="{FF2B5EF4-FFF2-40B4-BE49-F238E27FC236}">
                <a16:creationId xmlns="" xmlns:a16="http://schemas.microsoft.com/office/drawing/2014/main" id="{AB3789C9-0B28-4640-961A-BE451E50B0EF}"/>
              </a:ext>
            </a:extLst>
          </p:cNvPr>
          <p:cNvSpPr>
            <a:spLocks noGrp="1"/>
          </p:cNvSpPr>
          <p:nvPr>
            <p:ph type="body" sz="quarter" idx="13"/>
          </p:nvPr>
        </p:nvSpPr>
        <p:spPr>
          <a:xfrm>
            <a:off x="11988227" y="1823979"/>
            <a:ext cx="7707949" cy="793703"/>
          </a:xfrm>
        </p:spPr>
        <p:txBody>
          <a:bodyPr/>
          <a:lstStyle/>
          <a:p>
            <a:endParaRPr lang="fr-FR" dirty="0"/>
          </a:p>
        </p:txBody>
      </p:sp>
      <p:sp>
        <p:nvSpPr>
          <p:cNvPr id="20" name="Titre 1">
            <a:extLst>
              <a:ext uri="{FF2B5EF4-FFF2-40B4-BE49-F238E27FC236}">
                <a16:creationId xmlns="" xmlns:a16="http://schemas.microsoft.com/office/drawing/2014/main" id="{C3D392D1-BDA7-FA46-919D-428FD8FCC2D7}"/>
              </a:ext>
            </a:extLst>
          </p:cNvPr>
          <p:cNvSpPr>
            <a:spLocks noGrp="1"/>
          </p:cNvSpPr>
          <p:nvPr>
            <p:ph type="title"/>
          </p:nvPr>
        </p:nvSpPr>
        <p:spPr>
          <a:xfrm>
            <a:off x="3032295" y="1685023"/>
            <a:ext cx="20494487" cy="935665"/>
          </a:xfrm>
        </p:spPr>
        <p:txBody>
          <a:bodyPr/>
          <a:lstStyle/>
          <a:p>
            <a:pPr algn="just">
              <a:lnSpc>
                <a:spcPct val="90000"/>
              </a:lnSpc>
              <a:spcBef>
                <a:spcPct val="25000"/>
              </a:spcBef>
              <a:buClr>
                <a:schemeClr val="accent2"/>
              </a:buClr>
              <a:buSzPct val="90000"/>
              <a:tabLst>
                <a:tab pos="5918200" algn="l"/>
                <a:tab pos="6096000" algn="l"/>
              </a:tabLst>
              <a:defRPr/>
            </a:pPr>
            <a:r>
              <a:rPr lang="fr-FR" dirty="0">
                <a:solidFill>
                  <a:schemeClr val="tx1"/>
                </a:solidFill>
              </a:rPr>
              <a:t>DONC, </a:t>
            </a:r>
            <a:r>
              <a:rPr lang="fr-FR" dirty="0">
                <a:solidFill>
                  <a:schemeClr val="tx1">
                    <a:lumMod val="50000"/>
                    <a:lumOff val="50000"/>
                  </a:schemeClr>
                </a:solidFill>
              </a:rPr>
              <a:t>Il importe de proposer aux citoyens de l’Union européenne des formules porteuses d’une </a:t>
            </a:r>
            <a:r>
              <a:rPr lang="fr-FR" dirty="0" smtClean="0">
                <a:solidFill>
                  <a:schemeClr val="tx1">
                    <a:lumMod val="50000"/>
                    <a:lumOff val="50000"/>
                  </a:schemeClr>
                </a:solidFill>
              </a:rPr>
              <a:t> </a:t>
            </a:r>
            <a:r>
              <a:rPr lang="fr-FR" dirty="0" smtClean="0">
                <a:solidFill>
                  <a:schemeClr val="bg1"/>
                </a:solidFill>
              </a:rPr>
              <a:t>identification </a:t>
            </a:r>
            <a:r>
              <a:rPr lang="fr-FR" dirty="0">
                <a:solidFill>
                  <a:schemeClr val="bg1"/>
                </a:solidFill>
              </a:rPr>
              <a:t>positive</a:t>
            </a:r>
          </a:p>
        </p:txBody>
      </p:sp>
      <p:sp>
        <p:nvSpPr>
          <p:cNvPr id="21" name="SuBTITLE GOES HERE">
            <a:extLst>
              <a:ext uri="{FF2B5EF4-FFF2-40B4-BE49-F238E27FC236}">
                <a16:creationId xmlns="" xmlns:a16="http://schemas.microsoft.com/office/drawing/2014/main" id="{35871DBC-935A-2347-A21E-2565A12C9458}"/>
              </a:ext>
            </a:extLst>
          </p:cNvPr>
          <p:cNvSpPr txBox="1">
            <a:spLocks noGrp="1"/>
          </p:cNvSpPr>
          <p:nvPr>
            <p:ph type="body" sz="quarter" idx="14"/>
          </p:nvPr>
        </p:nvSpPr>
        <p:spPr>
          <a:xfrm>
            <a:off x="4836344" y="883484"/>
            <a:ext cx="14711312" cy="371281"/>
          </a:xfrm>
          <a:prstGeom prst="rect">
            <a:avLst/>
          </a:prstGeom>
        </p:spPr>
        <p:txBody>
          <a:bodyPr/>
          <a:lstStyle/>
          <a:p>
            <a:r>
              <a:rPr lang="fr-FR" sz="2400" dirty="0"/>
              <a:t>Objectifs détaillés</a:t>
            </a:r>
          </a:p>
        </p:txBody>
      </p:sp>
      <p:sp>
        <p:nvSpPr>
          <p:cNvPr id="9" name="ZoneTexte 8">
            <a:extLst>
              <a:ext uri="{FF2B5EF4-FFF2-40B4-BE49-F238E27FC236}">
                <a16:creationId xmlns="" xmlns:a16="http://schemas.microsoft.com/office/drawing/2014/main" id="{C9FA69AC-CE85-7143-AB32-6EDEC5829621}"/>
              </a:ext>
            </a:extLst>
          </p:cNvPr>
          <p:cNvSpPr txBox="1"/>
          <p:nvPr/>
        </p:nvSpPr>
        <p:spPr>
          <a:xfrm>
            <a:off x="897443" y="12362917"/>
            <a:ext cx="7384407" cy="7598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algn="l"/>
            <a:r>
              <a:rPr lang="fr-FR" sz="2000" dirty="0">
                <a:latin typeface="Avenir Next Ultra Light" panose="020B0203020202020204" pitchFamily="34" charset="77"/>
              </a:rPr>
              <a:t>Christophe Gervasi –  Rapport qualitatif  - Construire un Nous européen – Juillet 2021</a:t>
            </a:r>
          </a:p>
        </p:txBody>
      </p:sp>
    </p:spTree>
    <p:extLst>
      <p:ext uri="{BB962C8B-B14F-4D97-AF65-F5344CB8AC3E}">
        <p14:creationId xmlns:p14="http://schemas.microsoft.com/office/powerpoint/2010/main" val="110108253"/>
      </p:ext>
    </p:extLst>
  </p:cSld>
  <p:clrMapOvr>
    <a:masterClrMapping/>
  </p:clrMapOvr>
  <p:transition spd="med"/>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 xmlns:a16="http://schemas.microsoft.com/office/drawing/2014/main" id="{9A3C046A-B3F5-9A42-B408-759E55BE4BE7}"/>
              </a:ext>
            </a:extLst>
          </p:cNvPr>
          <p:cNvSpPr>
            <a:spLocks noGrp="1"/>
          </p:cNvSpPr>
          <p:nvPr>
            <p:ph type="body" sz="quarter" idx="15"/>
          </p:nvPr>
        </p:nvSpPr>
        <p:spPr>
          <a:xfrm>
            <a:off x="11833974" y="11856011"/>
            <a:ext cx="716050" cy="1160790"/>
          </a:xfrm>
        </p:spPr>
        <p:txBody>
          <a:bodyPr/>
          <a:lstStyle/>
          <a:p>
            <a:endParaRPr lang="fr-FR" dirty="0"/>
          </a:p>
        </p:txBody>
      </p:sp>
      <p:sp>
        <p:nvSpPr>
          <p:cNvPr id="5" name="Espace réservé du texte 4">
            <a:extLst>
              <a:ext uri="{FF2B5EF4-FFF2-40B4-BE49-F238E27FC236}">
                <a16:creationId xmlns="" xmlns:a16="http://schemas.microsoft.com/office/drawing/2014/main" id="{81AA34F7-61BD-DE46-A618-3EEE7C67794C}"/>
              </a:ext>
            </a:extLst>
          </p:cNvPr>
          <p:cNvSpPr>
            <a:spLocks noGrp="1"/>
          </p:cNvSpPr>
          <p:nvPr>
            <p:ph type="body" sz="quarter" idx="16"/>
          </p:nvPr>
        </p:nvSpPr>
        <p:spPr/>
        <p:txBody>
          <a:bodyPr/>
          <a:lstStyle/>
          <a:p>
            <a:endParaRPr lang="fr-FR" dirty="0"/>
          </a:p>
        </p:txBody>
      </p:sp>
      <p:sp>
        <p:nvSpPr>
          <p:cNvPr id="885"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60</a:t>
            </a:fld>
            <a:endParaRPr dirty="0"/>
          </a:p>
        </p:txBody>
      </p:sp>
      <p:sp>
        <p:nvSpPr>
          <p:cNvPr id="19" name="Espace réservé du texte 2">
            <a:extLst>
              <a:ext uri="{FF2B5EF4-FFF2-40B4-BE49-F238E27FC236}">
                <a16:creationId xmlns="" xmlns:a16="http://schemas.microsoft.com/office/drawing/2014/main" id="{AB3789C9-0B28-4640-961A-BE451E50B0EF}"/>
              </a:ext>
            </a:extLst>
          </p:cNvPr>
          <p:cNvSpPr>
            <a:spLocks noGrp="1"/>
          </p:cNvSpPr>
          <p:nvPr>
            <p:ph type="body" sz="quarter" idx="13"/>
          </p:nvPr>
        </p:nvSpPr>
        <p:spPr>
          <a:xfrm>
            <a:off x="670560" y="1515818"/>
            <a:ext cx="18296660" cy="1295869"/>
          </a:xfrm>
        </p:spPr>
        <p:txBody>
          <a:bodyPr/>
          <a:lstStyle/>
          <a:p>
            <a:endParaRPr lang="fr-FR" dirty="0"/>
          </a:p>
        </p:txBody>
      </p:sp>
      <p:sp>
        <p:nvSpPr>
          <p:cNvPr id="20" name="Titre 1">
            <a:extLst>
              <a:ext uri="{FF2B5EF4-FFF2-40B4-BE49-F238E27FC236}">
                <a16:creationId xmlns="" xmlns:a16="http://schemas.microsoft.com/office/drawing/2014/main" id="{C3D392D1-BDA7-FA46-919D-428FD8FCC2D7}"/>
              </a:ext>
            </a:extLst>
          </p:cNvPr>
          <p:cNvSpPr>
            <a:spLocks noGrp="1"/>
          </p:cNvSpPr>
          <p:nvPr>
            <p:ph type="title"/>
          </p:nvPr>
        </p:nvSpPr>
        <p:spPr>
          <a:xfrm>
            <a:off x="897443" y="1748253"/>
            <a:ext cx="16831390" cy="935665"/>
          </a:xfrm>
        </p:spPr>
        <p:txBody>
          <a:bodyPr/>
          <a:lstStyle/>
          <a:p>
            <a:pPr lvl="0"/>
            <a:r>
              <a:rPr lang="fr-FR" dirty="0" smtClean="0">
                <a:solidFill>
                  <a:schemeClr val="bg1"/>
                </a:solidFill>
              </a:rPr>
              <a:t>Les axes structurants de l’identité</a:t>
            </a:r>
            <a:endParaRPr lang="fr-FR" dirty="0">
              <a:solidFill>
                <a:schemeClr val="bg1"/>
              </a:solidFill>
            </a:endParaRPr>
          </a:p>
        </p:txBody>
      </p:sp>
      <p:sp>
        <p:nvSpPr>
          <p:cNvPr id="21" name="SuBTITLE GOES HERE">
            <a:extLst>
              <a:ext uri="{FF2B5EF4-FFF2-40B4-BE49-F238E27FC236}">
                <a16:creationId xmlns="" xmlns:a16="http://schemas.microsoft.com/office/drawing/2014/main" id="{35871DBC-935A-2347-A21E-2565A12C9458}"/>
              </a:ext>
            </a:extLst>
          </p:cNvPr>
          <p:cNvSpPr txBox="1">
            <a:spLocks noGrp="1"/>
          </p:cNvSpPr>
          <p:nvPr>
            <p:ph type="body" sz="quarter" idx="14"/>
          </p:nvPr>
        </p:nvSpPr>
        <p:spPr>
          <a:xfrm>
            <a:off x="4836344" y="747149"/>
            <a:ext cx="14711312" cy="371281"/>
          </a:xfrm>
          <a:prstGeom prst="rect">
            <a:avLst/>
          </a:prstGeom>
        </p:spPr>
        <p:txBody>
          <a:bodyPr/>
          <a:lstStyle/>
          <a:p>
            <a:r>
              <a:rPr lang="fr-FR" sz="2400" dirty="0" smtClean="0"/>
              <a:t>Analyse détaillée</a:t>
            </a:r>
            <a:endParaRPr lang="fr-FR" sz="2400" dirty="0"/>
          </a:p>
        </p:txBody>
      </p:sp>
      <p:sp>
        <p:nvSpPr>
          <p:cNvPr id="9" name="ZoneTexte 8">
            <a:extLst>
              <a:ext uri="{FF2B5EF4-FFF2-40B4-BE49-F238E27FC236}">
                <a16:creationId xmlns="" xmlns:a16="http://schemas.microsoft.com/office/drawing/2014/main" id="{C9FA69AC-CE85-7143-AB32-6EDEC5829621}"/>
              </a:ext>
            </a:extLst>
          </p:cNvPr>
          <p:cNvSpPr txBox="1"/>
          <p:nvPr/>
        </p:nvSpPr>
        <p:spPr>
          <a:xfrm>
            <a:off x="897443" y="12362917"/>
            <a:ext cx="7218945" cy="7598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algn="l"/>
            <a:r>
              <a:rPr lang="fr-FR" sz="2000" dirty="0">
                <a:latin typeface="Avenir Next Ultra Light" panose="020B0203020202020204" pitchFamily="34" charset="77"/>
              </a:rPr>
              <a:t>Christophe Gervasi –  Rapport qualitatif  - Construire un Nous européen – Juillet 2021</a:t>
            </a:r>
          </a:p>
        </p:txBody>
      </p:sp>
      <p:pic>
        <p:nvPicPr>
          <p:cNvPr id="12" name="Image 11"/>
          <p:cNvPicPr>
            <a:picLocks noChangeAspect="1"/>
          </p:cNvPicPr>
          <p:nvPr/>
        </p:nvPicPr>
        <p:blipFill rotWithShape="1">
          <a:blip r:embed="rId2"/>
          <a:srcRect t="18883" b="18467"/>
          <a:stretch/>
        </p:blipFill>
        <p:spPr>
          <a:xfrm>
            <a:off x="19551526" y="500510"/>
            <a:ext cx="2143125" cy="1472669"/>
          </a:xfrm>
          <a:prstGeom prst="rect">
            <a:avLst/>
          </a:prstGeom>
        </p:spPr>
      </p:pic>
      <p:sp>
        <p:nvSpPr>
          <p:cNvPr id="13" name="7 CuadroTexto"/>
          <p:cNvSpPr txBox="1"/>
          <p:nvPr/>
        </p:nvSpPr>
        <p:spPr>
          <a:xfrm>
            <a:off x="1625028" y="3911129"/>
            <a:ext cx="20726400" cy="754052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lvl="0"/>
            <a:r>
              <a:rPr lang="fr-FR" sz="4000" b="1" dirty="0" smtClean="0">
                <a:solidFill>
                  <a:schemeClr val="accent1"/>
                </a:solidFill>
                <a:latin typeface="Calibri" panose="020F0502020204030204" pitchFamily="34" charset="0"/>
                <a:cs typeface="Calibri" panose="020F0502020204030204" pitchFamily="34" charset="0"/>
              </a:rPr>
              <a:t>Marc</a:t>
            </a:r>
          </a:p>
          <a:p>
            <a:pPr lvl="0"/>
            <a:r>
              <a:rPr lang="fr-FR" sz="3600" i="1" dirty="0">
                <a:latin typeface="Calibri" panose="020F0502020204030204" pitchFamily="34" charset="0"/>
                <a:cs typeface="Calibri" panose="020F0502020204030204" pitchFamily="34" charset="0"/>
              </a:rPr>
              <a:t>T</a:t>
            </a:r>
            <a:r>
              <a:rPr lang="fr-FR" sz="3600" i="1" dirty="0" smtClean="0">
                <a:latin typeface="Calibri" panose="020F0502020204030204" pitchFamily="34" charset="0"/>
                <a:cs typeface="Calibri" panose="020F0502020204030204" pitchFamily="34" charset="0"/>
              </a:rPr>
              <a:t>rès </a:t>
            </a:r>
            <a:r>
              <a:rPr lang="fr-FR" sz="3600" i="1" dirty="0">
                <a:latin typeface="Calibri" panose="020F0502020204030204" pitchFamily="34" charset="0"/>
                <a:cs typeface="Calibri" panose="020F0502020204030204" pitchFamily="34" charset="0"/>
              </a:rPr>
              <a:t>attaché à mes racines normandes et savoyardes, pour la préservation de la chrétienne Europe et de le </a:t>
            </a:r>
            <a:r>
              <a:rPr lang="fr-FR" sz="3600" i="1" dirty="0" smtClean="0">
                <a:latin typeface="Calibri" panose="020F0502020204030204" pitchFamily="34" charset="0"/>
                <a:cs typeface="Calibri" panose="020F0502020204030204" pitchFamily="34" charset="0"/>
              </a:rPr>
              <a:t>France, conservateur, </a:t>
            </a:r>
            <a:r>
              <a:rPr lang="fr-FR" sz="3600" i="1" dirty="0">
                <a:latin typeface="Calibri" panose="020F0502020204030204" pitchFamily="34" charset="0"/>
                <a:cs typeface="Calibri" panose="020F0502020204030204" pitchFamily="34" charset="0"/>
              </a:rPr>
              <a:t>souverainiste</a:t>
            </a:r>
          </a:p>
          <a:p>
            <a:r>
              <a:rPr lang="fr-FR" sz="3600" dirty="0">
                <a:latin typeface="Calibri" panose="020F0502020204030204" pitchFamily="34" charset="0"/>
                <a:cs typeface="Calibri" panose="020F0502020204030204" pitchFamily="34" charset="0"/>
              </a:rPr>
              <a:t> </a:t>
            </a:r>
          </a:p>
          <a:p>
            <a:pPr lvl="0"/>
            <a:r>
              <a:rPr lang="fr-FR" sz="4000" b="1" dirty="0" smtClean="0">
                <a:solidFill>
                  <a:schemeClr val="accent1"/>
                </a:solidFill>
                <a:latin typeface="Calibri" panose="020F0502020204030204" pitchFamily="34" charset="0"/>
                <a:cs typeface="Calibri" panose="020F0502020204030204" pitchFamily="34" charset="0"/>
              </a:rPr>
              <a:t>Jacques</a:t>
            </a:r>
          </a:p>
          <a:p>
            <a:pPr lvl="0"/>
            <a:r>
              <a:rPr lang="fr-FR" sz="3600" i="1" dirty="0" smtClean="0">
                <a:latin typeface="Calibri" panose="020F0502020204030204" pitchFamily="34" charset="0"/>
                <a:cs typeface="Calibri" panose="020F0502020204030204" pitchFamily="34" charset="0"/>
              </a:rPr>
              <a:t>Français</a:t>
            </a:r>
            <a:r>
              <a:rPr lang="fr-FR" sz="3600" i="1" dirty="0">
                <a:latin typeface="Calibri" panose="020F0502020204030204" pitchFamily="34" charset="0"/>
                <a:cs typeface="Calibri" panose="020F0502020204030204" pitchFamily="34" charset="0"/>
              </a:rPr>
              <a:t>, sérieux, droit, justice, égalité, ensemble, liberté, amour, écologie, parisien. Je crois en ces valeurs</a:t>
            </a:r>
          </a:p>
          <a:p>
            <a:r>
              <a:rPr lang="fr-FR" sz="3600" dirty="0">
                <a:latin typeface="Calibri" panose="020F0502020204030204" pitchFamily="34" charset="0"/>
                <a:cs typeface="Calibri" panose="020F0502020204030204" pitchFamily="34" charset="0"/>
              </a:rPr>
              <a:t> </a:t>
            </a:r>
          </a:p>
          <a:p>
            <a:pPr lvl="0"/>
            <a:r>
              <a:rPr lang="fr-FR" sz="4000" b="1" dirty="0" smtClean="0">
                <a:solidFill>
                  <a:schemeClr val="accent1"/>
                </a:solidFill>
                <a:latin typeface="Calibri" panose="020F0502020204030204" pitchFamily="34" charset="0"/>
                <a:cs typeface="Calibri" panose="020F0502020204030204" pitchFamily="34" charset="0"/>
              </a:rPr>
              <a:t>Laurine</a:t>
            </a:r>
          </a:p>
          <a:p>
            <a:pPr lvl="0"/>
            <a:r>
              <a:rPr lang="fr-FR" sz="3600" i="1" dirty="0">
                <a:latin typeface="Calibri" panose="020F0502020204030204" pitchFamily="34" charset="0"/>
                <a:cs typeface="Calibri" panose="020F0502020204030204" pitchFamily="34" charset="0"/>
              </a:rPr>
              <a:t>C</a:t>
            </a:r>
            <a:r>
              <a:rPr lang="fr-FR" sz="3600" i="1" dirty="0" smtClean="0">
                <a:latin typeface="Calibri" panose="020F0502020204030204" pitchFamily="34" charset="0"/>
                <a:cs typeface="Calibri" panose="020F0502020204030204" pitchFamily="34" charset="0"/>
              </a:rPr>
              <a:t>itoyenne </a:t>
            </a:r>
            <a:r>
              <a:rPr lang="fr-FR" sz="3600" i="1" dirty="0">
                <a:latin typeface="Calibri" panose="020F0502020204030204" pitchFamily="34" charset="0"/>
                <a:cs typeface="Calibri" panose="020F0502020204030204" pitchFamily="34" charset="0"/>
              </a:rPr>
              <a:t>française, de gauche, j'aime la mixité sociale et culturelle, le mélange de culture, la cuisine du monde</a:t>
            </a:r>
          </a:p>
          <a:p>
            <a:r>
              <a:rPr lang="fr-FR" sz="3600" dirty="0">
                <a:latin typeface="Calibri" panose="020F0502020204030204" pitchFamily="34" charset="0"/>
                <a:cs typeface="Calibri" panose="020F0502020204030204" pitchFamily="34" charset="0"/>
              </a:rPr>
              <a:t> </a:t>
            </a:r>
          </a:p>
          <a:p>
            <a:pPr lvl="0"/>
            <a:r>
              <a:rPr lang="fr-FR" sz="4000" b="1" dirty="0">
                <a:solidFill>
                  <a:schemeClr val="accent1"/>
                </a:solidFill>
                <a:latin typeface="Calibri" panose="020F0502020204030204" pitchFamily="34" charset="0"/>
                <a:cs typeface="Calibri" panose="020F0502020204030204" pitchFamily="34" charset="0"/>
              </a:rPr>
              <a:t>Mikael</a:t>
            </a:r>
          </a:p>
          <a:p>
            <a:pPr lvl="0"/>
            <a:r>
              <a:rPr lang="fr-FR" sz="3600" i="1" dirty="0">
                <a:latin typeface="Calibri" panose="020F0502020204030204" pitchFamily="34" charset="0"/>
                <a:cs typeface="Calibri" panose="020F0502020204030204" pitchFamily="34" charset="0"/>
              </a:rPr>
              <a:t>Français, espagnol par mon père et breton. Travailleur reconnaissant de le France, ce qu'elle m'a offert, je suis sportif, football, rugby, tennis. Je suis fan de cinéma</a:t>
            </a:r>
            <a:r>
              <a:rPr lang="fr-FR" sz="3600" dirty="0">
                <a:latin typeface="Calibri" panose="020F0502020204030204" pitchFamily="34" charset="0"/>
                <a:cs typeface="Calibri" panose="020F0502020204030204" pitchFamily="34" charset="0"/>
              </a:rPr>
              <a:t>.</a:t>
            </a:r>
            <a:endParaRPr lang="fr-FR" sz="3600" dirty="0">
              <a:latin typeface="Calibri" panose="020F0502020204030204" pitchFamily="34" charset="0"/>
              <a:cs typeface="Calibri" panose="020F0502020204030204" pitchFamily="34" charset="0"/>
            </a:endParaRPr>
          </a:p>
        </p:txBody>
      </p:sp>
      <p:pic>
        <p:nvPicPr>
          <p:cNvPr id="14" name="Image 13"/>
          <p:cNvPicPr>
            <a:picLocks noChangeAspect="1"/>
          </p:cNvPicPr>
          <p:nvPr/>
        </p:nvPicPr>
        <p:blipFill>
          <a:blip r:embed="rId3"/>
          <a:stretch>
            <a:fillRect/>
          </a:stretch>
        </p:blipFill>
        <p:spPr>
          <a:xfrm>
            <a:off x="21694651" y="491989"/>
            <a:ext cx="2143125" cy="1481190"/>
          </a:xfrm>
          <a:prstGeom prst="rect">
            <a:avLst/>
          </a:prstGeom>
        </p:spPr>
      </p:pic>
      <p:sp>
        <p:nvSpPr>
          <p:cNvPr id="15" name="SuBTITLE GOES HERE">
            <a:extLst>
              <a:ext uri="{FF2B5EF4-FFF2-40B4-BE49-F238E27FC236}">
                <a16:creationId xmlns="" xmlns:a16="http://schemas.microsoft.com/office/drawing/2014/main" id="{35871DBC-935A-2347-A21E-2565A12C9458}"/>
              </a:ext>
            </a:extLst>
          </p:cNvPr>
          <p:cNvSpPr txBox="1">
            <a:spLocks noGrp="1"/>
          </p:cNvSpPr>
          <p:nvPr>
            <p:ph type="body" sz="quarter" idx="14"/>
          </p:nvPr>
        </p:nvSpPr>
        <p:spPr>
          <a:xfrm>
            <a:off x="16378357" y="2629501"/>
            <a:ext cx="7459419" cy="449172"/>
          </a:xfrm>
          <a:prstGeom prst="rect">
            <a:avLst/>
          </a:prstGeom>
        </p:spPr>
        <p:txBody>
          <a:bodyPr/>
          <a:lstStyle/>
          <a:p>
            <a:r>
              <a:rPr lang="fr-FR" sz="4000" dirty="0" smtClean="0">
                <a:solidFill>
                  <a:schemeClr val="accent1"/>
                </a:solidFill>
              </a:rPr>
              <a:t>5/6</a:t>
            </a:r>
            <a:endParaRPr lang="fr-FR" sz="4000" dirty="0">
              <a:solidFill>
                <a:schemeClr val="accent1"/>
              </a:solidFill>
            </a:endParaRPr>
          </a:p>
        </p:txBody>
      </p:sp>
      <p:sp>
        <p:nvSpPr>
          <p:cNvPr id="16" name="7 CuadroTexto"/>
          <p:cNvSpPr txBox="1"/>
          <p:nvPr/>
        </p:nvSpPr>
        <p:spPr>
          <a:xfrm>
            <a:off x="660584" y="3075872"/>
            <a:ext cx="13786936" cy="7509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lvl="0" algn="just">
              <a:lnSpc>
                <a:spcPct val="107000"/>
              </a:lnSpc>
              <a:spcAft>
                <a:spcPts val="800"/>
              </a:spcAft>
            </a:pPr>
            <a:r>
              <a:rPr lang="fr-FR" sz="4000" b="1" dirty="0" smtClean="0">
                <a:latin typeface="Calibri" panose="020F0502020204030204" pitchFamily="34" charset="0"/>
                <a:ea typeface="Calibri" panose="020F0502020204030204" pitchFamily="34" charset="0"/>
                <a:cs typeface="Calibri" panose="020F0502020204030204" pitchFamily="34" charset="0"/>
              </a:rPr>
              <a:t>L’autodéfinition de sa propre identité </a:t>
            </a:r>
            <a:r>
              <a:rPr lang="fr-FR" sz="4000" dirty="0" smtClean="0">
                <a:latin typeface="Calibri" panose="020F0502020204030204" pitchFamily="34" charset="0"/>
                <a:ea typeface="Calibri" panose="020F0502020204030204" pitchFamily="34" charset="0"/>
                <a:cs typeface="Calibri" panose="020F0502020204030204" pitchFamily="34" charset="0"/>
              </a:rPr>
              <a:t>(Groupe mixte 1/2) </a:t>
            </a:r>
            <a:endParaRPr lang="fr-FR" sz="40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8377607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fill="hold" grpId="0" nodeType="clickEffect">
                                  <p:stCondLst>
                                    <p:cond delay="0"/>
                                  </p:stCondLst>
                                  <p:iterate>
                                    <p:tmAbs val="0"/>
                                  </p:iterate>
                                  <p:childTnLst>
                                    <p:set>
                                      <p:cBhvr>
                                        <p:cTn id="6" fill="hold"/>
                                        <p:tgtEl>
                                          <p:spTgt spid="13"/>
                                        </p:tgtEl>
                                        <p:attrNameLst>
                                          <p:attrName>style.visibility</p:attrName>
                                        </p:attrNameLst>
                                      </p:cBhvr>
                                      <p:to>
                                        <p:strVal val="visible"/>
                                      </p:to>
                                    </p:set>
                                    <p:animEffect transition="in" filter="fade">
                                      <p:cBhvr>
                                        <p:cTn id="7" dur="75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fill="hold" grpId="0" nodeType="clickEffect">
                                  <p:stCondLst>
                                    <p:cond delay="0"/>
                                  </p:stCondLst>
                                  <p:iterate>
                                    <p:tmAbs val="0"/>
                                  </p:iterate>
                                  <p:childTnLst>
                                    <p:set>
                                      <p:cBhvr>
                                        <p:cTn id="11" fill="hold"/>
                                        <p:tgtEl>
                                          <p:spTgt spid="16"/>
                                        </p:tgtEl>
                                        <p:attrNameLst>
                                          <p:attrName>style.visibility</p:attrName>
                                        </p:attrNameLst>
                                      </p:cBhvr>
                                      <p:to>
                                        <p:strVal val="visible"/>
                                      </p:to>
                                    </p:set>
                                    <p:animEffect transition="in" filter="fade">
                                      <p:cBhvr>
                                        <p:cTn id="12" dur="7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advAuto="0"/>
      <p:bldP spid="16" grpId="0" animBg="1" advAuto="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 xmlns:a16="http://schemas.microsoft.com/office/drawing/2014/main" id="{9A3C046A-B3F5-9A42-B408-759E55BE4BE7}"/>
              </a:ext>
            </a:extLst>
          </p:cNvPr>
          <p:cNvSpPr>
            <a:spLocks noGrp="1"/>
          </p:cNvSpPr>
          <p:nvPr>
            <p:ph type="body" sz="quarter" idx="15"/>
          </p:nvPr>
        </p:nvSpPr>
        <p:spPr/>
        <p:txBody>
          <a:bodyPr/>
          <a:lstStyle/>
          <a:p>
            <a:endParaRPr lang="fr-FR" dirty="0"/>
          </a:p>
        </p:txBody>
      </p:sp>
      <p:sp>
        <p:nvSpPr>
          <p:cNvPr id="5" name="Espace réservé du texte 4">
            <a:extLst>
              <a:ext uri="{FF2B5EF4-FFF2-40B4-BE49-F238E27FC236}">
                <a16:creationId xmlns="" xmlns:a16="http://schemas.microsoft.com/office/drawing/2014/main" id="{81AA34F7-61BD-DE46-A618-3EEE7C67794C}"/>
              </a:ext>
            </a:extLst>
          </p:cNvPr>
          <p:cNvSpPr>
            <a:spLocks noGrp="1"/>
          </p:cNvSpPr>
          <p:nvPr>
            <p:ph type="body" sz="quarter" idx="16"/>
          </p:nvPr>
        </p:nvSpPr>
        <p:spPr/>
        <p:txBody>
          <a:bodyPr/>
          <a:lstStyle/>
          <a:p>
            <a:endParaRPr lang="fr-FR" dirty="0"/>
          </a:p>
        </p:txBody>
      </p:sp>
      <p:sp>
        <p:nvSpPr>
          <p:cNvPr id="885"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61</a:t>
            </a:fld>
            <a:endParaRPr dirty="0"/>
          </a:p>
        </p:txBody>
      </p:sp>
      <p:sp>
        <p:nvSpPr>
          <p:cNvPr id="19" name="Espace réservé du texte 2">
            <a:extLst>
              <a:ext uri="{FF2B5EF4-FFF2-40B4-BE49-F238E27FC236}">
                <a16:creationId xmlns="" xmlns:a16="http://schemas.microsoft.com/office/drawing/2014/main" id="{AB3789C9-0B28-4640-961A-BE451E50B0EF}"/>
              </a:ext>
            </a:extLst>
          </p:cNvPr>
          <p:cNvSpPr>
            <a:spLocks noGrp="1"/>
          </p:cNvSpPr>
          <p:nvPr>
            <p:ph type="body" sz="quarter" idx="13"/>
          </p:nvPr>
        </p:nvSpPr>
        <p:spPr>
          <a:xfrm>
            <a:off x="670560" y="1515818"/>
            <a:ext cx="18296660" cy="1295869"/>
          </a:xfrm>
        </p:spPr>
        <p:txBody>
          <a:bodyPr/>
          <a:lstStyle/>
          <a:p>
            <a:endParaRPr lang="fr-FR" dirty="0"/>
          </a:p>
        </p:txBody>
      </p:sp>
      <p:sp>
        <p:nvSpPr>
          <p:cNvPr id="20" name="Titre 1">
            <a:extLst>
              <a:ext uri="{FF2B5EF4-FFF2-40B4-BE49-F238E27FC236}">
                <a16:creationId xmlns="" xmlns:a16="http://schemas.microsoft.com/office/drawing/2014/main" id="{C3D392D1-BDA7-FA46-919D-428FD8FCC2D7}"/>
              </a:ext>
            </a:extLst>
          </p:cNvPr>
          <p:cNvSpPr>
            <a:spLocks noGrp="1"/>
          </p:cNvSpPr>
          <p:nvPr>
            <p:ph type="title"/>
          </p:nvPr>
        </p:nvSpPr>
        <p:spPr>
          <a:xfrm>
            <a:off x="897443" y="1748253"/>
            <a:ext cx="16831390" cy="935665"/>
          </a:xfrm>
        </p:spPr>
        <p:txBody>
          <a:bodyPr/>
          <a:lstStyle/>
          <a:p>
            <a:pPr lvl="0"/>
            <a:r>
              <a:rPr lang="fr-FR" dirty="0" smtClean="0">
                <a:solidFill>
                  <a:schemeClr val="bg1"/>
                </a:solidFill>
              </a:rPr>
              <a:t>Les axes structurants de l’identité</a:t>
            </a:r>
            <a:endParaRPr lang="fr-FR" dirty="0">
              <a:solidFill>
                <a:schemeClr val="bg1"/>
              </a:solidFill>
            </a:endParaRPr>
          </a:p>
        </p:txBody>
      </p:sp>
      <p:sp>
        <p:nvSpPr>
          <p:cNvPr id="21" name="SuBTITLE GOES HERE">
            <a:extLst>
              <a:ext uri="{FF2B5EF4-FFF2-40B4-BE49-F238E27FC236}">
                <a16:creationId xmlns="" xmlns:a16="http://schemas.microsoft.com/office/drawing/2014/main" id="{35871DBC-935A-2347-A21E-2565A12C9458}"/>
              </a:ext>
            </a:extLst>
          </p:cNvPr>
          <p:cNvSpPr txBox="1">
            <a:spLocks noGrp="1"/>
          </p:cNvSpPr>
          <p:nvPr>
            <p:ph type="body" sz="quarter" idx="14"/>
          </p:nvPr>
        </p:nvSpPr>
        <p:spPr>
          <a:xfrm>
            <a:off x="4836344" y="747149"/>
            <a:ext cx="14711312" cy="371281"/>
          </a:xfrm>
          <a:prstGeom prst="rect">
            <a:avLst/>
          </a:prstGeom>
        </p:spPr>
        <p:txBody>
          <a:bodyPr/>
          <a:lstStyle/>
          <a:p>
            <a:r>
              <a:rPr lang="fr-FR" sz="2400" dirty="0" smtClean="0"/>
              <a:t>Analyse détaillée</a:t>
            </a:r>
            <a:endParaRPr lang="fr-FR" sz="2400" dirty="0"/>
          </a:p>
        </p:txBody>
      </p:sp>
      <p:sp>
        <p:nvSpPr>
          <p:cNvPr id="9" name="ZoneTexte 8">
            <a:extLst>
              <a:ext uri="{FF2B5EF4-FFF2-40B4-BE49-F238E27FC236}">
                <a16:creationId xmlns="" xmlns:a16="http://schemas.microsoft.com/office/drawing/2014/main" id="{C9FA69AC-CE85-7143-AB32-6EDEC5829621}"/>
              </a:ext>
            </a:extLst>
          </p:cNvPr>
          <p:cNvSpPr txBox="1"/>
          <p:nvPr/>
        </p:nvSpPr>
        <p:spPr>
          <a:xfrm>
            <a:off x="897443" y="12362917"/>
            <a:ext cx="7218945" cy="7598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algn="l"/>
            <a:r>
              <a:rPr lang="fr-FR" sz="2000" dirty="0">
                <a:latin typeface="Avenir Next Ultra Light" panose="020B0203020202020204" pitchFamily="34" charset="77"/>
              </a:rPr>
              <a:t>Christophe Gervasi –  Rapport qualitatif  - Construire un Nous européen – Juillet 2021</a:t>
            </a:r>
          </a:p>
        </p:txBody>
      </p:sp>
      <p:pic>
        <p:nvPicPr>
          <p:cNvPr id="12" name="Image 11"/>
          <p:cNvPicPr>
            <a:picLocks noChangeAspect="1"/>
          </p:cNvPicPr>
          <p:nvPr/>
        </p:nvPicPr>
        <p:blipFill rotWithShape="1">
          <a:blip r:embed="rId2"/>
          <a:srcRect t="18883" b="18467"/>
          <a:stretch/>
        </p:blipFill>
        <p:spPr>
          <a:xfrm>
            <a:off x="19551526" y="500510"/>
            <a:ext cx="2143125" cy="1472669"/>
          </a:xfrm>
          <a:prstGeom prst="rect">
            <a:avLst/>
          </a:prstGeom>
        </p:spPr>
      </p:pic>
      <p:sp>
        <p:nvSpPr>
          <p:cNvPr id="13" name="7 CuadroTexto"/>
          <p:cNvSpPr txBox="1"/>
          <p:nvPr/>
        </p:nvSpPr>
        <p:spPr>
          <a:xfrm>
            <a:off x="1737360" y="4037015"/>
            <a:ext cx="20726400" cy="754052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r>
              <a:rPr lang="fr-FR" sz="4000" b="1" dirty="0">
                <a:solidFill>
                  <a:schemeClr val="accent1"/>
                </a:solidFill>
                <a:latin typeface="Calibri" panose="020F0502020204030204" pitchFamily="34" charset="0"/>
                <a:cs typeface="Calibri" panose="020F0502020204030204" pitchFamily="34" charset="0"/>
              </a:rPr>
              <a:t> </a:t>
            </a:r>
            <a:r>
              <a:rPr lang="fr-FR" sz="4000" b="1" dirty="0" smtClean="0">
                <a:solidFill>
                  <a:schemeClr val="accent1"/>
                </a:solidFill>
                <a:latin typeface="Calibri" panose="020F0502020204030204" pitchFamily="34" charset="0"/>
                <a:cs typeface="Calibri" panose="020F0502020204030204" pitchFamily="34" charset="0"/>
              </a:rPr>
              <a:t>Sylviane</a:t>
            </a:r>
          </a:p>
          <a:p>
            <a:pPr lvl="0"/>
            <a:r>
              <a:rPr lang="fr-FR" sz="3600" i="1" dirty="0">
                <a:latin typeface="Calibri" panose="020F0502020204030204" pitchFamily="34" charset="0"/>
                <a:cs typeface="Calibri" panose="020F0502020204030204" pitchFamily="34" charset="0"/>
              </a:rPr>
              <a:t>C</a:t>
            </a:r>
            <a:r>
              <a:rPr lang="fr-FR" sz="3600" i="1" dirty="0" smtClean="0">
                <a:latin typeface="Calibri" panose="020F0502020204030204" pitchFamily="34" charset="0"/>
                <a:cs typeface="Calibri" panose="020F0502020204030204" pitchFamily="34" charset="0"/>
              </a:rPr>
              <a:t>ontente </a:t>
            </a:r>
            <a:r>
              <a:rPr lang="fr-FR" sz="3600" i="1" dirty="0">
                <a:latin typeface="Calibri" panose="020F0502020204030204" pitchFamily="34" charset="0"/>
                <a:cs typeface="Calibri" panose="020F0502020204030204" pitchFamily="34" charset="0"/>
              </a:rPr>
              <a:t>et fière d’être Française, assez chauvine. Je suis pessimiste sur l'avenir. Paris ne me fait plus rêver, je ne supporte pas le désordre, la crasse. J'ai l'impression que bien travailler, n'est plus récompensé. Et avec internet, j'ai l'impression d’être surveillée en permanence. Je vote à droite</a:t>
            </a:r>
          </a:p>
          <a:p>
            <a:r>
              <a:rPr lang="fr-FR" sz="3600" dirty="0">
                <a:latin typeface="Calibri" panose="020F0502020204030204" pitchFamily="34" charset="0"/>
                <a:cs typeface="Calibri" panose="020F0502020204030204" pitchFamily="34" charset="0"/>
              </a:rPr>
              <a:t> </a:t>
            </a:r>
          </a:p>
          <a:p>
            <a:pPr lvl="0"/>
            <a:r>
              <a:rPr lang="fr-FR" sz="4000" b="1" dirty="0" smtClean="0">
                <a:solidFill>
                  <a:schemeClr val="accent1"/>
                </a:solidFill>
                <a:latin typeface="Calibri" panose="020F0502020204030204" pitchFamily="34" charset="0"/>
                <a:cs typeface="Calibri" panose="020F0502020204030204" pitchFamily="34" charset="0"/>
              </a:rPr>
              <a:t>Christine</a:t>
            </a:r>
          </a:p>
          <a:p>
            <a:pPr lvl="0"/>
            <a:r>
              <a:rPr lang="fr-FR" sz="3600" i="1" dirty="0" smtClean="0">
                <a:latin typeface="Calibri" panose="020F0502020204030204" pitchFamily="34" charset="0"/>
                <a:cs typeface="Calibri" panose="020F0502020204030204" pitchFamily="34" charset="0"/>
              </a:rPr>
              <a:t>Française </a:t>
            </a:r>
            <a:r>
              <a:rPr lang="fr-FR" sz="3600" i="1" dirty="0">
                <a:latin typeface="Calibri" panose="020F0502020204030204" pitchFamily="34" charset="0"/>
                <a:cs typeface="Calibri" panose="020F0502020204030204" pitchFamily="34" charset="0"/>
              </a:rPr>
              <a:t>avant d’être européenne, je suis exigeante, volontaire, souvent anxieuse. J'attends avec impatience la retraite je suis triste de ne plus pouvoir faire mon 1er métier, jardinier, je fais tout moi-même, mon pain, les yaourts</a:t>
            </a:r>
          </a:p>
          <a:p>
            <a:r>
              <a:rPr lang="fr-FR" sz="4000" b="1" dirty="0">
                <a:solidFill>
                  <a:schemeClr val="accent1"/>
                </a:solidFill>
                <a:latin typeface="Calibri" panose="020F0502020204030204" pitchFamily="34" charset="0"/>
                <a:cs typeface="Calibri" panose="020F0502020204030204" pitchFamily="34" charset="0"/>
              </a:rPr>
              <a:t> </a:t>
            </a:r>
          </a:p>
          <a:p>
            <a:pPr lvl="0"/>
            <a:r>
              <a:rPr lang="fr-FR" sz="4000" b="1" dirty="0" smtClean="0">
                <a:solidFill>
                  <a:schemeClr val="accent1"/>
                </a:solidFill>
                <a:latin typeface="Calibri" panose="020F0502020204030204" pitchFamily="34" charset="0"/>
                <a:cs typeface="Calibri" panose="020F0502020204030204" pitchFamily="34" charset="0"/>
              </a:rPr>
              <a:t>Lionel</a:t>
            </a:r>
          </a:p>
          <a:p>
            <a:pPr lvl="0"/>
            <a:r>
              <a:rPr lang="fr-FR" sz="3600" i="1" dirty="0">
                <a:latin typeface="Calibri" panose="020F0502020204030204" pitchFamily="34" charset="0"/>
                <a:cs typeface="Calibri" panose="020F0502020204030204" pitchFamily="34" charset="0"/>
              </a:rPr>
              <a:t>E</a:t>
            </a:r>
            <a:r>
              <a:rPr lang="fr-FR" sz="3600" i="1" dirty="0" smtClean="0">
                <a:latin typeface="Calibri" panose="020F0502020204030204" pitchFamily="34" charset="0"/>
                <a:cs typeface="Calibri" panose="020F0502020204030204" pitchFamily="34" charset="0"/>
              </a:rPr>
              <a:t>uropéen </a:t>
            </a:r>
            <a:r>
              <a:rPr lang="fr-FR" sz="3600" i="1" dirty="0">
                <a:latin typeface="Calibri" panose="020F0502020204030204" pitchFamily="34" charset="0"/>
                <a:cs typeface="Calibri" panose="020F0502020204030204" pitchFamily="34" charset="0"/>
              </a:rPr>
              <a:t>dans le sens continental, athée, pas sportif mais j'aime marcher . Résilient dans tous les cas de ma vie, je vois le verre à moitié plein et pas à moitié vide</a:t>
            </a:r>
          </a:p>
        </p:txBody>
      </p:sp>
      <p:pic>
        <p:nvPicPr>
          <p:cNvPr id="14" name="Image 13"/>
          <p:cNvPicPr>
            <a:picLocks noChangeAspect="1"/>
          </p:cNvPicPr>
          <p:nvPr/>
        </p:nvPicPr>
        <p:blipFill>
          <a:blip r:embed="rId3"/>
          <a:stretch>
            <a:fillRect/>
          </a:stretch>
        </p:blipFill>
        <p:spPr>
          <a:xfrm>
            <a:off x="21694651" y="491989"/>
            <a:ext cx="2143125" cy="1481190"/>
          </a:xfrm>
          <a:prstGeom prst="rect">
            <a:avLst/>
          </a:prstGeom>
        </p:spPr>
      </p:pic>
      <p:sp>
        <p:nvSpPr>
          <p:cNvPr id="15" name="SuBTITLE GOES HERE">
            <a:extLst>
              <a:ext uri="{FF2B5EF4-FFF2-40B4-BE49-F238E27FC236}">
                <a16:creationId xmlns="" xmlns:a16="http://schemas.microsoft.com/office/drawing/2014/main" id="{35871DBC-935A-2347-A21E-2565A12C9458}"/>
              </a:ext>
            </a:extLst>
          </p:cNvPr>
          <p:cNvSpPr txBox="1">
            <a:spLocks noGrp="1"/>
          </p:cNvSpPr>
          <p:nvPr>
            <p:ph type="body" sz="quarter" idx="14"/>
          </p:nvPr>
        </p:nvSpPr>
        <p:spPr>
          <a:xfrm>
            <a:off x="16378357" y="2629501"/>
            <a:ext cx="7459419" cy="449172"/>
          </a:xfrm>
          <a:prstGeom prst="rect">
            <a:avLst/>
          </a:prstGeom>
        </p:spPr>
        <p:txBody>
          <a:bodyPr/>
          <a:lstStyle/>
          <a:p>
            <a:r>
              <a:rPr lang="fr-FR" sz="4000" dirty="0" smtClean="0">
                <a:solidFill>
                  <a:schemeClr val="accent1"/>
                </a:solidFill>
              </a:rPr>
              <a:t>6</a:t>
            </a:r>
            <a:r>
              <a:rPr lang="fr-FR" sz="4000" dirty="0" smtClean="0">
                <a:solidFill>
                  <a:schemeClr val="accent1"/>
                </a:solidFill>
              </a:rPr>
              <a:t>/6</a:t>
            </a:r>
            <a:endParaRPr lang="fr-FR" sz="4000" dirty="0">
              <a:solidFill>
                <a:schemeClr val="accent1"/>
              </a:solidFill>
            </a:endParaRPr>
          </a:p>
        </p:txBody>
      </p:sp>
      <p:sp>
        <p:nvSpPr>
          <p:cNvPr id="16" name="7 CuadroTexto"/>
          <p:cNvSpPr txBox="1"/>
          <p:nvPr/>
        </p:nvSpPr>
        <p:spPr>
          <a:xfrm>
            <a:off x="670560" y="3183551"/>
            <a:ext cx="13786936" cy="7509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lvl="0" algn="just">
              <a:lnSpc>
                <a:spcPct val="107000"/>
              </a:lnSpc>
              <a:spcAft>
                <a:spcPts val="800"/>
              </a:spcAft>
            </a:pPr>
            <a:r>
              <a:rPr lang="fr-FR" sz="4000" b="1" dirty="0" smtClean="0">
                <a:latin typeface="Calibri" panose="020F0502020204030204" pitchFamily="34" charset="0"/>
                <a:ea typeface="Calibri" panose="020F0502020204030204" pitchFamily="34" charset="0"/>
                <a:cs typeface="Calibri" panose="020F0502020204030204" pitchFamily="34" charset="0"/>
              </a:rPr>
              <a:t>L’autodéfinition de sa propre identité </a:t>
            </a:r>
            <a:r>
              <a:rPr lang="fr-FR" sz="4000" dirty="0" smtClean="0">
                <a:latin typeface="Calibri" panose="020F0502020204030204" pitchFamily="34" charset="0"/>
                <a:ea typeface="Calibri" panose="020F0502020204030204" pitchFamily="34" charset="0"/>
                <a:cs typeface="Calibri" panose="020F0502020204030204" pitchFamily="34" charset="0"/>
              </a:rPr>
              <a:t>(Groupe mixte 2/2) </a:t>
            </a:r>
            <a:endParaRPr lang="fr-FR" sz="40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5267799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fill="hold" grpId="0" nodeType="clickEffect">
                                  <p:stCondLst>
                                    <p:cond delay="0"/>
                                  </p:stCondLst>
                                  <p:iterate>
                                    <p:tmAbs val="0"/>
                                  </p:iterate>
                                  <p:childTnLst>
                                    <p:set>
                                      <p:cBhvr>
                                        <p:cTn id="6" fill="hold"/>
                                        <p:tgtEl>
                                          <p:spTgt spid="13"/>
                                        </p:tgtEl>
                                        <p:attrNameLst>
                                          <p:attrName>style.visibility</p:attrName>
                                        </p:attrNameLst>
                                      </p:cBhvr>
                                      <p:to>
                                        <p:strVal val="visible"/>
                                      </p:to>
                                    </p:set>
                                    <p:animEffect transition="in" filter="fade">
                                      <p:cBhvr>
                                        <p:cTn id="7" dur="75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fill="hold" grpId="0" nodeType="clickEffect">
                                  <p:stCondLst>
                                    <p:cond delay="0"/>
                                  </p:stCondLst>
                                  <p:iterate>
                                    <p:tmAbs val="0"/>
                                  </p:iterate>
                                  <p:childTnLst>
                                    <p:set>
                                      <p:cBhvr>
                                        <p:cTn id="11" fill="hold"/>
                                        <p:tgtEl>
                                          <p:spTgt spid="16"/>
                                        </p:tgtEl>
                                        <p:attrNameLst>
                                          <p:attrName>style.visibility</p:attrName>
                                        </p:attrNameLst>
                                      </p:cBhvr>
                                      <p:to>
                                        <p:strVal val="visible"/>
                                      </p:to>
                                    </p:set>
                                    <p:animEffect transition="in" filter="fade">
                                      <p:cBhvr>
                                        <p:cTn id="12" dur="7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advAuto="0"/>
      <p:bldP spid="16" grpId="0" animBg="1" advAuto="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 xmlns:a16="http://schemas.microsoft.com/office/drawing/2014/main" id="{9A3C046A-B3F5-9A42-B408-759E55BE4BE7}"/>
              </a:ext>
            </a:extLst>
          </p:cNvPr>
          <p:cNvSpPr>
            <a:spLocks noGrp="1"/>
          </p:cNvSpPr>
          <p:nvPr>
            <p:ph type="body" sz="quarter" idx="15"/>
          </p:nvPr>
        </p:nvSpPr>
        <p:spPr/>
        <p:txBody>
          <a:bodyPr/>
          <a:lstStyle/>
          <a:p>
            <a:endParaRPr lang="fr-FR" dirty="0"/>
          </a:p>
        </p:txBody>
      </p:sp>
      <p:sp>
        <p:nvSpPr>
          <p:cNvPr id="5" name="Espace réservé du texte 4">
            <a:extLst>
              <a:ext uri="{FF2B5EF4-FFF2-40B4-BE49-F238E27FC236}">
                <a16:creationId xmlns="" xmlns:a16="http://schemas.microsoft.com/office/drawing/2014/main" id="{81AA34F7-61BD-DE46-A618-3EEE7C67794C}"/>
              </a:ext>
            </a:extLst>
          </p:cNvPr>
          <p:cNvSpPr>
            <a:spLocks noGrp="1"/>
          </p:cNvSpPr>
          <p:nvPr>
            <p:ph type="body" sz="quarter" idx="16"/>
          </p:nvPr>
        </p:nvSpPr>
        <p:spPr/>
        <p:txBody>
          <a:bodyPr/>
          <a:lstStyle/>
          <a:p>
            <a:endParaRPr lang="fr-FR" dirty="0"/>
          </a:p>
        </p:txBody>
      </p:sp>
      <p:sp>
        <p:nvSpPr>
          <p:cNvPr id="885"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62</a:t>
            </a:fld>
            <a:endParaRPr dirty="0"/>
          </a:p>
        </p:txBody>
      </p:sp>
      <p:sp>
        <p:nvSpPr>
          <p:cNvPr id="19" name="Espace réservé du texte 2">
            <a:extLst>
              <a:ext uri="{FF2B5EF4-FFF2-40B4-BE49-F238E27FC236}">
                <a16:creationId xmlns="" xmlns:a16="http://schemas.microsoft.com/office/drawing/2014/main" id="{AB3789C9-0B28-4640-961A-BE451E50B0EF}"/>
              </a:ext>
            </a:extLst>
          </p:cNvPr>
          <p:cNvSpPr>
            <a:spLocks noGrp="1"/>
          </p:cNvSpPr>
          <p:nvPr>
            <p:ph type="body" sz="quarter" idx="13"/>
          </p:nvPr>
        </p:nvSpPr>
        <p:spPr>
          <a:xfrm>
            <a:off x="670560" y="1515818"/>
            <a:ext cx="18296660" cy="1295869"/>
          </a:xfrm>
        </p:spPr>
        <p:txBody>
          <a:bodyPr/>
          <a:lstStyle/>
          <a:p>
            <a:endParaRPr lang="fr-FR" dirty="0"/>
          </a:p>
        </p:txBody>
      </p:sp>
      <p:sp>
        <p:nvSpPr>
          <p:cNvPr id="20" name="Titre 1">
            <a:extLst>
              <a:ext uri="{FF2B5EF4-FFF2-40B4-BE49-F238E27FC236}">
                <a16:creationId xmlns="" xmlns:a16="http://schemas.microsoft.com/office/drawing/2014/main" id="{C3D392D1-BDA7-FA46-919D-428FD8FCC2D7}"/>
              </a:ext>
            </a:extLst>
          </p:cNvPr>
          <p:cNvSpPr>
            <a:spLocks noGrp="1"/>
          </p:cNvSpPr>
          <p:nvPr>
            <p:ph type="title"/>
          </p:nvPr>
        </p:nvSpPr>
        <p:spPr>
          <a:xfrm>
            <a:off x="897443" y="1748253"/>
            <a:ext cx="16831390" cy="935665"/>
          </a:xfrm>
        </p:spPr>
        <p:txBody>
          <a:bodyPr/>
          <a:lstStyle/>
          <a:p>
            <a:pPr lvl="0"/>
            <a:r>
              <a:rPr lang="fr-FR" dirty="0" smtClean="0">
                <a:solidFill>
                  <a:schemeClr val="bg1"/>
                </a:solidFill>
              </a:rPr>
              <a:t>L’europe des fiertés</a:t>
            </a:r>
            <a:endParaRPr lang="fr-FR" dirty="0">
              <a:solidFill>
                <a:schemeClr val="bg1"/>
              </a:solidFill>
            </a:endParaRPr>
          </a:p>
        </p:txBody>
      </p:sp>
      <p:sp>
        <p:nvSpPr>
          <p:cNvPr id="21" name="SuBTITLE GOES HERE">
            <a:extLst>
              <a:ext uri="{FF2B5EF4-FFF2-40B4-BE49-F238E27FC236}">
                <a16:creationId xmlns="" xmlns:a16="http://schemas.microsoft.com/office/drawing/2014/main" id="{35871DBC-935A-2347-A21E-2565A12C9458}"/>
              </a:ext>
            </a:extLst>
          </p:cNvPr>
          <p:cNvSpPr txBox="1">
            <a:spLocks noGrp="1"/>
          </p:cNvSpPr>
          <p:nvPr>
            <p:ph type="body" sz="quarter" idx="14"/>
          </p:nvPr>
        </p:nvSpPr>
        <p:spPr>
          <a:xfrm>
            <a:off x="4836344" y="747149"/>
            <a:ext cx="14711312" cy="371281"/>
          </a:xfrm>
          <a:prstGeom prst="rect">
            <a:avLst/>
          </a:prstGeom>
        </p:spPr>
        <p:txBody>
          <a:bodyPr/>
          <a:lstStyle/>
          <a:p>
            <a:r>
              <a:rPr lang="fr-FR" sz="2400" dirty="0" smtClean="0"/>
              <a:t>Analyse détaillée</a:t>
            </a:r>
            <a:endParaRPr lang="fr-FR" sz="2400" dirty="0"/>
          </a:p>
        </p:txBody>
      </p:sp>
      <p:sp>
        <p:nvSpPr>
          <p:cNvPr id="9" name="ZoneTexte 8">
            <a:extLst>
              <a:ext uri="{FF2B5EF4-FFF2-40B4-BE49-F238E27FC236}">
                <a16:creationId xmlns="" xmlns:a16="http://schemas.microsoft.com/office/drawing/2014/main" id="{C9FA69AC-CE85-7143-AB32-6EDEC5829621}"/>
              </a:ext>
            </a:extLst>
          </p:cNvPr>
          <p:cNvSpPr txBox="1"/>
          <p:nvPr/>
        </p:nvSpPr>
        <p:spPr>
          <a:xfrm>
            <a:off x="897443" y="12362917"/>
            <a:ext cx="7218945" cy="7598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algn="l"/>
            <a:r>
              <a:rPr lang="fr-FR" sz="2000" dirty="0">
                <a:latin typeface="Avenir Next Ultra Light" panose="020B0203020202020204" pitchFamily="34" charset="77"/>
              </a:rPr>
              <a:t>Christophe Gervasi –  Rapport qualitatif  - Construire un Nous européen – Juillet 2021</a:t>
            </a:r>
          </a:p>
        </p:txBody>
      </p:sp>
      <p:pic>
        <p:nvPicPr>
          <p:cNvPr id="12" name="Image 11"/>
          <p:cNvPicPr>
            <a:picLocks noChangeAspect="1"/>
          </p:cNvPicPr>
          <p:nvPr/>
        </p:nvPicPr>
        <p:blipFill rotWithShape="1">
          <a:blip r:embed="rId2"/>
          <a:srcRect t="18883" b="18467"/>
          <a:stretch/>
        </p:blipFill>
        <p:spPr>
          <a:xfrm>
            <a:off x="19551526" y="500510"/>
            <a:ext cx="2143125" cy="1472669"/>
          </a:xfrm>
          <a:prstGeom prst="rect">
            <a:avLst/>
          </a:prstGeom>
        </p:spPr>
      </p:pic>
      <p:sp>
        <p:nvSpPr>
          <p:cNvPr id="13" name="7 CuadroTexto"/>
          <p:cNvSpPr txBox="1"/>
          <p:nvPr/>
        </p:nvSpPr>
        <p:spPr>
          <a:xfrm>
            <a:off x="1737360" y="4453739"/>
            <a:ext cx="20726400" cy="754052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r>
              <a:rPr lang="fr-FR" sz="4000" b="1" dirty="0" smtClean="0">
                <a:solidFill>
                  <a:schemeClr val="accent1"/>
                </a:solidFill>
                <a:latin typeface="Calibri" panose="020F0502020204030204" pitchFamily="34" charset="0"/>
                <a:cs typeface="Calibri" panose="020F0502020204030204" pitchFamily="34" charset="0"/>
              </a:rPr>
              <a:t>La Monnaie unique</a:t>
            </a:r>
          </a:p>
          <a:p>
            <a:pPr lvl="0"/>
            <a:r>
              <a:rPr lang="fr-FR" sz="3600" dirty="0" smtClean="0">
                <a:latin typeface="Calibri" panose="020F0502020204030204" pitchFamily="34" charset="0"/>
                <a:cs typeface="Calibri" panose="020F0502020204030204" pitchFamily="34" charset="0"/>
              </a:rPr>
              <a:t>L’Euro, monnaie unique est apprécié pour son aspect pratique et fluide . Il facilite les échanges et la fluidité des déplacements au sein de la zone Euro. Un constat qui se fait indépendamment de l’aspect financier du sujet.</a:t>
            </a:r>
          </a:p>
          <a:p>
            <a:pPr lvl="0"/>
            <a:r>
              <a:rPr lang="fr-FR" sz="3600" dirty="0" smtClean="0">
                <a:latin typeface="Calibri" panose="020F0502020204030204" pitchFamily="34" charset="0"/>
                <a:cs typeface="Calibri" panose="020F0502020204030204" pitchFamily="34" charset="0"/>
              </a:rPr>
              <a:t>L’euro apparaît également comme un contrepoids au Dollar et à sa zone d’influence.</a:t>
            </a:r>
            <a:endParaRPr lang="fr-FR" sz="3600" dirty="0">
              <a:latin typeface="Calibri" panose="020F0502020204030204" pitchFamily="34" charset="0"/>
              <a:cs typeface="Calibri" panose="020F0502020204030204" pitchFamily="34" charset="0"/>
            </a:endParaRPr>
          </a:p>
          <a:p>
            <a:r>
              <a:rPr lang="fr-FR" sz="3600" dirty="0">
                <a:latin typeface="Calibri" panose="020F0502020204030204" pitchFamily="34" charset="0"/>
                <a:cs typeface="Calibri" panose="020F0502020204030204" pitchFamily="34" charset="0"/>
              </a:rPr>
              <a:t> </a:t>
            </a:r>
          </a:p>
          <a:p>
            <a:pPr lvl="0"/>
            <a:r>
              <a:rPr lang="fr-FR" sz="4000" b="1" dirty="0" smtClean="0">
                <a:solidFill>
                  <a:schemeClr val="accent1"/>
                </a:solidFill>
                <a:latin typeface="Calibri" panose="020F0502020204030204" pitchFamily="34" charset="0"/>
                <a:cs typeface="Calibri" panose="020F0502020204030204" pitchFamily="34" charset="0"/>
              </a:rPr>
              <a:t>La coopération industrielle</a:t>
            </a:r>
          </a:p>
          <a:p>
            <a:pPr lvl="0"/>
            <a:r>
              <a:rPr lang="fr-FR" sz="3600" dirty="0" smtClean="0">
                <a:latin typeface="Calibri" panose="020F0502020204030204" pitchFamily="34" charset="0"/>
                <a:cs typeface="Calibri" panose="020F0502020204030204" pitchFamily="34" charset="0"/>
              </a:rPr>
              <a:t>Airbus apparait comme l’emblème de la coopération industrielle réussie entre certaines états membres. Un modèle déjà ancien mais qui correspond à une attente forte. Un modèle qui porte des valeurs profondes de solidarités, de connaissances échangées, de valeur ajoutée qui dépasse les simples Etats membres.</a:t>
            </a:r>
            <a:endParaRPr lang="fr-FR" sz="3600" dirty="0">
              <a:latin typeface="Calibri" panose="020F0502020204030204" pitchFamily="34" charset="0"/>
              <a:cs typeface="Calibri" panose="020F0502020204030204" pitchFamily="34" charset="0"/>
            </a:endParaRPr>
          </a:p>
          <a:p>
            <a:r>
              <a:rPr lang="fr-FR" sz="4000" b="1" dirty="0">
                <a:solidFill>
                  <a:schemeClr val="accent1"/>
                </a:solidFill>
                <a:latin typeface="Calibri" panose="020F0502020204030204" pitchFamily="34" charset="0"/>
                <a:cs typeface="Calibri" panose="020F0502020204030204" pitchFamily="34" charset="0"/>
              </a:rPr>
              <a:t> </a:t>
            </a:r>
          </a:p>
          <a:p>
            <a:pPr lvl="0"/>
            <a:r>
              <a:rPr lang="fr-FR" sz="4000" b="1" dirty="0" smtClean="0">
                <a:solidFill>
                  <a:schemeClr val="accent1"/>
                </a:solidFill>
                <a:latin typeface="Calibri" panose="020F0502020204030204" pitchFamily="34" charset="0"/>
                <a:cs typeface="Calibri" panose="020F0502020204030204" pitchFamily="34" charset="0"/>
              </a:rPr>
              <a:t>La mise à distance de la Turquie</a:t>
            </a:r>
          </a:p>
          <a:p>
            <a:pPr lvl="0"/>
            <a:r>
              <a:rPr lang="fr-FR" sz="3600" dirty="0" smtClean="0">
                <a:latin typeface="Calibri" panose="020F0502020204030204" pitchFamily="34" charset="0"/>
                <a:cs typeface="Calibri" panose="020F0502020204030204" pitchFamily="34" charset="0"/>
              </a:rPr>
              <a:t>Bien que l’entrée de la Turquie dans l’Union Européenne ne soit plus un sujet aussi brulant qu’il y a 10 ou 20 ans. Sa mise à distance par l’UE est une thématique transversale largement partagée.</a:t>
            </a:r>
            <a:endParaRPr lang="fr-FR" sz="3600" dirty="0">
              <a:latin typeface="Calibri" panose="020F0502020204030204" pitchFamily="34" charset="0"/>
              <a:cs typeface="Calibri" panose="020F0502020204030204" pitchFamily="34" charset="0"/>
            </a:endParaRPr>
          </a:p>
        </p:txBody>
      </p:sp>
      <p:sp>
        <p:nvSpPr>
          <p:cNvPr id="16" name="7 CuadroTexto"/>
          <p:cNvSpPr txBox="1"/>
          <p:nvPr/>
        </p:nvSpPr>
        <p:spPr>
          <a:xfrm>
            <a:off x="937375" y="3044122"/>
            <a:ext cx="21793200" cy="140961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lvl="0" algn="just">
              <a:lnSpc>
                <a:spcPct val="107000"/>
              </a:lnSpc>
              <a:spcAft>
                <a:spcPts val="800"/>
              </a:spcAft>
            </a:pPr>
            <a:r>
              <a:rPr lang="fr-FR" sz="4000" b="1" dirty="0" smtClean="0">
                <a:latin typeface="Calibri" panose="020F0502020204030204" pitchFamily="34" charset="0"/>
                <a:ea typeface="Calibri" panose="020F0502020204030204" pitchFamily="34" charset="0"/>
                <a:cs typeface="Calibri" panose="020F0502020204030204" pitchFamily="34" charset="0"/>
              </a:rPr>
              <a:t>C’est avant tout l’aspect « pratique » de l’Europe qui est apprécié. Avec un fort contrepoint transversal, la mise à distance de la Turquie et de ce qu’elle représente</a:t>
            </a:r>
            <a:endParaRPr lang="fr-FR" sz="40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3682512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fill="hold" grpId="0" nodeType="clickEffect">
                                  <p:stCondLst>
                                    <p:cond delay="0"/>
                                  </p:stCondLst>
                                  <p:iterate>
                                    <p:tmAbs val="0"/>
                                  </p:iterate>
                                  <p:childTnLst>
                                    <p:set>
                                      <p:cBhvr>
                                        <p:cTn id="6" fill="hold"/>
                                        <p:tgtEl>
                                          <p:spTgt spid="13"/>
                                        </p:tgtEl>
                                        <p:attrNameLst>
                                          <p:attrName>style.visibility</p:attrName>
                                        </p:attrNameLst>
                                      </p:cBhvr>
                                      <p:to>
                                        <p:strVal val="visible"/>
                                      </p:to>
                                    </p:set>
                                    <p:animEffect transition="in" filter="fade">
                                      <p:cBhvr>
                                        <p:cTn id="7" dur="75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fill="hold" grpId="0" nodeType="clickEffect">
                                  <p:stCondLst>
                                    <p:cond delay="0"/>
                                  </p:stCondLst>
                                  <p:iterate>
                                    <p:tmAbs val="0"/>
                                  </p:iterate>
                                  <p:childTnLst>
                                    <p:set>
                                      <p:cBhvr>
                                        <p:cTn id="11" fill="hold"/>
                                        <p:tgtEl>
                                          <p:spTgt spid="16"/>
                                        </p:tgtEl>
                                        <p:attrNameLst>
                                          <p:attrName>style.visibility</p:attrName>
                                        </p:attrNameLst>
                                      </p:cBhvr>
                                      <p:to>
                                        <p:strVal val="visible"/>
                                      </p:to>
                                    </p:set>
                                    <p:animEffect transition="in" filter="fade">
                                      <p:cBhvr>
                                        <p:cTn id="12" dur="7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advAuto="0"/>
      <p:bldP spid="16" grpId="0" animBg="1" advAuto="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 xmlns:a16="http://schemas.microsoft.com/office/drawing/2014/main" id="{9A3C046A-B3F5-9A42-B408-759E55BE4BE7}"/>
              </a:ext>
            </a:extLst>
          </p:cNvPr>
          <p:cNvSpPr>
            <a:spLocks noGrp="1"/>
          </p:cNvSpPr>
          <p:nvPr>
            <p:ph type="body" sz="quarter" idx="15"/>
          </p:nvPr>
        </p:nvSpPr>
        <p:spPr/>
        <p:txBody>
          <a:bodyPr/>
          <a:lstStyle/>
          <a:p>
            <a:endParaRPr lang="fr-FR" dirty="0"/>
          </a:p>
        </p:txBody>
      </p:sp>
      <p:sp>
        <p:nvSpPr>
          <p:cNvPr id="5" name="Espace réservé du texte 4">
            <a:extLst>
              <a:ext uri="{FF2B5EF4-FFF2-40B4-BE49-F238E27FC236}">
                <a16:creationId xmlns="" xmlns:a16="http://schemas.microsoft.com/office/drawing/2014/main" id="{81AA34F7-61BD-DE46-A618-3EEE7C67794C}"/>
              </a:ext>
            </a:extLst>
          </p:cNvPr>
          <p:cNvSpPr>
            <a:spLocks noGrp="1"/>
          </p:cNvSpPr>
          <p:nvPr>
            <p:ph type="body" sz="quarter" idx="16"/>
          </p:nvPr>
        </p:nvSpPr>
        <p:spPr/>
        <p:txBody>
          <a:bodyPr/>
          <a:lstStyle/>
          <a:p>
            <a:endParaRPr lang="fr-FR" dirty="0"/>
          </a:p>
        </p:txBody>
      </p:sp>
      <p:sp>
        <p:nvSpPr>
          <p:cNvPr id="885"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63</a:t>
            </a:fld>
            <a:endParaRPr dirty="0"/>
          </a:p>
        </p:txBody>
      </p:sp>
      <p:sp>
        <p:nvSpPr>
          <p:cNvPr id="19" name="Espace réservé du texte 2">
            <a:extLst>
              <a:ext uri="{FF2B5EF4-FFF2-40B4-BE49-F238E27FC236}">
                <a16:creationId xmlns="" xmlns:a16="http://schemas.microsoft.com/office/drawing/2014/main" id="{AB3789C9-0B28-4640-961A-BE451E50B0EF}"/>
              </a:ext>
            </a:extLst>
          </p:cNvPr>
          <p:cNvSpPr>
            <a:spLocks noGrp="1"/>
          </p:cNvSpPr>
          <p:nvPr>
            <p:ph type="body" sz="quarter" idx="13"/>
          </p:nvPr>
        </p:nvSpPr>
        <p:spPr>
          <a:xfrm>
            <a:off x="670560" y="1515818"/>
            <a:ext cx="18296660" cy="1295869"/>
          </a:xfrm>
        </p:spPr>
        <p:txBody>
          <a:bodyPr/>
          <a:lstStyle/>
          <a:p>
            <a:endParaRPr lang="fr-FR" dirty="0"/>
          </a:p>
        </p:txBody>
      </p:sp>
      <p:sp>
        <p:nvSpPr>
          <p:cNvPr id="20" name="Titre 1">
            <a:extLst>
              <a:ext uri="{FF2B5EF4-FFF2-40B4-BE49-F238E27FC236}">
                <a16:creationId xmlns="" xmlns:a16="http://schemas.microsoft.com/office/drawing/2014/main" id="{C3D392D1-BDA7-FA46-919D-428FD8FCC2D7}"/>
              </a:ext>
            </a:extLst>
          </p:cNvPr>
          <p:cNvSpPr>
            <a:spLocks noGrp="1"/>
          </p:cNvSpPr>
          <p:nvPr>
            <p:ph type="title"/>
          </p:nvPr>
        </p:nvSpPr>
        <p:spPr>
          <a:xfrm>
            <a:off x="897443" y="1748253"/>
            <a:ext cx="16831390" cy="935665"/>
          </a:xfrm>
        </p:spPr>
        <p:txBody>
          <a:bodyPr/>
          <a:lstStyle/>
          <a:p>
            <a:pPr lvl="0"/>
            <a:r>
              <a:rPr lang="fr-FR" dirty="0" smtClean="0">
                <a:solidFill>
                  <a:schemeClr val="bg1"/>
                </a:solidFill>
              </a:rPr>
              <a:t>L’europe des défis</a:t>
            </a:r>
            <a:endParaRPr lang="fr-FR" dirty="0">
              <a:solidFill>
                <a:schemeClr val="bg1"/>
              </a:solidFill>
            </a:endParaRPr>
          </a:p>
        </p:txBody>
      </p:sp>
      <p:sp>
        <p:nvSpPr>
          <p:cNvPr id="21" name="SuBTITLE GOES HERE">
            <a:extLst>
              <a:ext uri="{FF2B5EF4-FFF2-40B4-BE49-F238E27FC236}">
                <a16:creationId xmlns="" xmlns:a16="http://schemas.microsoft.com/office/drawing/2014/main" id="{35871DBC-935A-2347-A21E-2565A12C9458}"/>
              </a:ext>
            </a:extLst>
          </p:cNvPr>
          <p:cNvSpPr txBox="1">
            <a:spLocks noGrp="1"/>
          </p:cNvSpPr>
          <p:nvPr>
            <p:ph type="body" sz="quarter" idx="14"/>
          </p:nvPr>
        </p:nvSpPr>
        <p:spPr>
          <a:xfrm>
            <a:off x="4836344" y="747149"/>
            <a:ext cx="14711312" cy="371281"/>
          </a:xfrm>
          <a:prstGeom prst="rect">
            <a:avLst/>
          </a:prstGeom>
        </p:spPr>
        <p:txBody>
          <a:bodyPr/>
          <a:lstStyle/>
          <a:p>
            <a:r>
              <a:rPr lang="fr-FR" sz="2400" dirty="0" smtClean="0"/>
              <a:t>Analyse détaillée</a:t>
            </a:r>
            <a:endParaRPr lang="fr-FR" sz="2400" dirty="0"/>
          </a:p>
        </p:txBody>
      </p:sp>
      <p:sp>
        <p:nvSpPr>
          <p:cNvPr id="9" name="ZoneTexte 8">
            <a:extLst>
              <a:ext uri="{FF2B5EF4-FFF2-40B4-BE49-F238E27FC236}">
                <a16:creationId xmlns="" xmlns:a16="http://schemas.microsoft.com/office/drawing/2014/main" id="{C9FA69AC-CE85-7143-AB32-6EDEC5829621}"/>
              </a:ext>
            </a:extLst>
          </p:cNvPr>
          <p:cNvSpPr txBox="1"/>
          <p:nvPr/>
        </p:nvSpPr>
        <p:spPr>
          <a:xfrm>
            <a:off x="897443" y="12362917"/>
            <a:ext cx="7218945" cy="7598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algn="l"/>
            <a:r>
              <a:rPr lang="fr-FR" sz="2000" dirty="0">
                <a:latin typeface="Avenir Next Ultra Light" panose="020B0203020202020204" pitchFamily="34" charset="77"/>
              </a:rPr>
              <a:t>Christophe Gervasi –  Rapport qualitatif  - Construire un Nous européen – Juillet 2021</a:t>
            </a:r>
          </a:p>
        </p:txBody>
      </p:sp>
      <p:pic>
        <p:nvPicPr>
          <p:cNvPr id="12" name="Image 11"/>
          <p:cNvPicPr>
            <a:picLocks noChangeAspect="1"/>
          </p:cNvPicPr>
          <p:nvPr/>
        </p:nvPicPr>
        <p:blipFill rotWithShape="1">
          <a:blip r:embed="rId2"/>
          <a:srcRect t="18883" b="18467"/>
          <a:stretch/>
        </p:blipFill>
        <p:spPr>
          <a:xfrm>
            <a:off x="19551526" y="500510"/>
            <a:ext cx="2143125" cy="1472669"/>
          </a:xfrm>
          <a:prstGeom prst="rect">
            <a:avLst/>
          </a:prstGeom>
        </p:spPr>
      </p:pic>
      <p:sp>
        <p:nvSpPr>
          <p:cNvPr id="13" name="7 CuadroTexto"/>
          <p:cNvSpPr txBox="1"/>
          <p:nvPr/>
        </p:nvSpPr>
        <p:spPr>
          <a:xfrm>
            <a:off x="937375" y="4511179"/>
            <a:ext cx="21793200" cy="69865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r>
              <a:rPr lang="fr-FR" sz="4000" b="1" dirty="0" smtClean="0">
                <a:solidFill>
                  <a:schemeClr val="accent1"/>
                </a:solidFill>
                <a:latin typeface="Calibri" panose="020F0502020204030204" pitchFamily="34" charset="0"/>
                <a:cs typeface="Calibri" panose="020F0502020204030204" pitchFamily="34" charset="0"/>
              </a:rPr>
              <a:t>La gestion de la crise sanitaire</a:t>
            </a:r>
          </a:p>
          <a:p>
            <a:pPr lvl="0"/>
            <a:r>
              <a:rPr lang="fr-FR" sz="3600" dirty="0" smtClean="0">
                <a:latin typeface="Calibri" panose="020F0502020204030204" pitchFamily="34" charset="0"/>
                <a:cs typeface="Calibri" panose="020F0502020204030204" pitchFamily="34" charset="0"/>
              </a:rPr>
              <a:t>Manque de solidarité et de coordination, notamment en début de crise sanitaire.</a:t>
            </a:r>
            <a:r>
              <a:rPr lang="fr-FR" sz="3600" dirty="0">
                <a:latin typeface="Calibri" panose="020F0502020204030204" pitchFamily="34" charset="0"/>
                <a:cs typeface="Calibri" panose="020F0502020204030204" pitchFamily="34" charset="0"/>
              </a:rPr>
              <a:t> </a:t>
            </a:r>
            <a:endParaRPr lang="fr-FR" sz="3600" dirty="0" smtClean="0">
              <a:latin typeface="Calibri" panose="020F0502020204030204" pitchFamily="34" charset="0"/>
              <a:cs typeface="Calibri" panose="020F0502020204030204" pitchFamily="34" charset="0"/>
            </a:endParaRPr>
          </a:p>
          <a:p>
            <a:pPr lvl="0"/>
            <a:endParaRPr lang="fr-FR" sz="3600" dirty="0">
              <a:latin typeface="Calibri" panose="020F0502020204030204" pitchFamily="34" charset="0"/>
              <a:cs typeface="Calibri" panose="020F0502020204030204" pitchFamily="34" charset="0"/>
            </a:endParaRPr>
          </a:p>
          <a:p>
            <a:pPr lvl="0"/>
            <a:r>
              <a:rPr lang="fr-FR" sz="4000" b="1" dirty="0" smtClean="0">
                <a:solidFill>
                  <a:schemeClr val="accent1"/>
                </a:solidFill>
                <a:latin typeface="Calibri" panose="020F0502020204030204" pitchFamily="34" charset="0"/>
                <a:cs typeface="Calibri" panose="020F0502020204030204" pitchFamily="34" charset="0"/>
              </a:rPr>
              <a:t>La gestion de l’immigration</a:t>
            </a:r>
          </a:p>
          <a:p>
            <a:pPr lvl="0"/>
            <a:r>
              <a:rPr lang="fr-FR" sz="3600" dirty="0" smtClean="0">
                <a:latin typeface="Calibri" panose="020F0502020204030204" pitchFamily="34" charset="0"/>
                <a:cs typeface="Calibri" panose="020F0502020204030204" pitchFamily="34" charset="0"/>
              </a:rPr>
              <a:t>Les vagues de migrants que doit affronter l’Union Européenne sont considérées come un échec. Soit parce que les populations craignent le débordement; vire la submersion économique et culturelle. Soit parce que les nombreux trafics et tragédies inhérents aux mouvement de populations migrantes sont mal gérées et connaissent de nombreux échecs.</a:t>
            </a:r>
          </a:p>
          <a:p>
            <a:pPr lvl="0"/>
            <a:endParaRPr lang="fr-FR" sz="4000" b="1" dirty="0">
              <a:solidFill>
                <a:schemeClr val="accent1"/>
              </a:solidFill>
              <a:latin typeface="Calibri" panose="020F0502020204030204" pitchFamily="34" charset="0"/>
              <a:cs typeface="Calibri" panose="020F0502020204030204" pitchFamily="34" charset="0"/>
            </a:endParaRPr>
          </a:p>
          <a:p>
            <a:pPr lvl="0"/>
            <a:r>
              <a:rPr lang="fr-FR" sz="4000" b="1" dirty="0" smtClean="0">
                <a:solidFill>
                  <a:schemeClr val="accent1"/>
                </a:solidFill>
                <a:latin typeface="Calibri" panose="020F0502020204030204" pitchFamily="34" charset="0"/>
                <a:cs typeface="Calibri" panose="020F0502020204030204" pitchFamily="34" charset="0"/>
              </a:rPr>
              <a:t>La mise à distance de la Turquie</a:t>
            </a:r>
          </a:p>
          <a:p>
            <a:pPr lvl="0"/>
            <a:r>
              <a:rPr lang="fr-FR" sz="3600" dirty="0" smtClean="0">
                <a:latin typeface="Calibri" panose="020F0502020204030204" pitchFamily="34" charset="0"/>
                <a:cs typeface="Calibri" panose="020F0502020204030204" pitchFamily="34" charset="0"/>
              </a:rPr>
              <a:t>Bien que l’entrée de la Turquie dans l’Union Européenne ne soit plus un sujet aussi brulant qu’il y a 10 ou 20 ans. Sa mise à distance par l’UE est une thématique transversale largement partagée.</a:t>
            </a:r>
            <a:endParaRPr lang="fr-FR" sz="3600" dirty="0">
              <a:latin typeface="Calibri" panose="020F0502020204030204" pitchFamily="34" charset="0"/>
              <a:cs typeface="Calibri" panose="020F0502020204030204" pitchFamily="34" charset="0"/>
            </a:endParaRPr>
          </a:p>
        </p:txBody>
      </p:sp>
      <p:sp>
        <p:nvSpPr>
          <p:cNvPr id="16" name="7 CuadroTexto"/>
          <p:cNvSpPr txBox="1"/>
          <p:nvPr/>
        </p:nvSpPr>
        <p:spPr>
          <a:xfrm>
            <a:off x="937375" y="3044122"/>
            <a:ext cx="21793200" cy="140961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lvl="0" algn="just">
              <a:lnSpc>
                <a:spcPct val="107000"/>
              </a:lnSpc>
              <a:spcAft>
                <a:spcPts val="800"/>
              </a:spcAft>
            </a:pPr>
            <a:r>
              <a:rPr lang="fr-FR" sz="4000" b="1" dirty="0" smtClean="0">
                <a:latin typeface="Calibri" panose="020F0502020204030204" pitchFamily="34" charset="0"/>
                <a:ea typeface="Calibri" panose="020F0502020204030204" pitchFamily="34" charset="0"/>
                <a:cs typeface="Calibri" panose="020F0502020204030204" pitchFamily="34" charset="0"/>
              </a:rPr>
              <a:t>La capacité de l’Union Européenne à gérer les thématiques </a:t>
            </a:r>
            <a:r>
              <a:rPr lang="fr-FR" sz="4000" b="1" dirty="0" smtClean="0">
                <a:latin typeface="Calibri" panose="020F0502020204030204" pitchFamily="34" charset="0"/>
                <a:ea typeface="Calibri" panose="020F0502020204030204" pitchFamily="34" charset="0"/>
                <a:cs typeface="Calibri" panose="020F0502020204030204" pitchFamily="34" charset="0"/>
              </a:rPr>
              <a:t>clivantes</a:t>
            </a:r>
            <a:r>
              <a:rPr lang="fr-FR" sz="4000" b="1" dirty="0" smtClean="0">
                <a:latin typeface="Calibri" panose="020F0502020204030204" pitchFamily="34" charset="0"/>
                <a:ea typeface="Calibri" panose="020F0502020204030204" pitchFamily="34" charset="0"/>
                <a:cs typeface="Calibri" panose="020F0502020204030204" pitchFamily="34" charset="0"/>
              </a:rPr>
              <a:t> sont stigmatisées par les participants </a:t>
            </a:r>
            <a:endParaRPr lang="fr-FR" sz="4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4" name="SuBTITLE GOES HERE">
            <a:extLst>
              <a:ext uri="{FF2B5EF4-FFF2-40B4-BE49-F238E27FC236}">
                <a16:creationId xmlns="" xmlns:a16="http://schemas.microsoft.com/office/drawing/2014/main" id="{35871DBC-935A-2347-A21E-2565A12C9458}"/>
              </a:ext>
            </a:extLst>
          </p:cNvPr>
          <p:cNvSpPr txBox="1">
            <a:spLocks noGrp="1"/>
          </p:cNvSpPr>
          <p:nvPr>
            <p:ph type="body" sz="quarter" idx="14"/>
          </p:nvPr>
        </p:nvSpPr>
        <p:spPr>
          <a:xfrm>
            <a:off x="16378357" y="2629501"/>
            <a:ext cx="7459419" cy="449172"/>
          </a:xfrm>
          <a:prstGeom prst="rect">
            <a:avLst/>
          </a:prstGeom>
        </p:spPr>
        <p:txBody>
          <a:bodyPr/>
          <a:lstStyle/>
          <a:p>
            <a:r>
              <a:rPr lang="fr-FR" sz="4000" dirty="0" smtClean="0">
                <a:solidFill>
                  <a:schemeClr val="accent1"/>
                </a:solidFill>
              </a:rPr>
              <a:t>1/2</a:t>
            </a:r>
            <a:endParaRPr lang="fr-FR" sz="4000" dirty="0">
              <a:solidFill>
                <a:schemeClr val="accent1"/>
              </a:solidFill>
            </a:endParaRPr>
          </a:p>
        </p:txBody>
      </p:sp>
    </p:spTree>
    <p:extLst>
      <p:ext uri="{BB962C8B-B14F-4D97-AF65-F5344CB8AC3E}">
        <p14:creationId xmlns:p14="http://schemas.microsoft.com/office/powerpoint/2010/main" val="239854699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fill="hold" grpId="0" nodeType="clickEffect">
                                  <p:stCondLst>
                                    <p:cond delay="0"/>
                                  </p:stCondLst>
                                  <p:iterate>
                                    <p:tmAbs val="0"/>
                                  </p:iterate>
                                  <p:childTnLst>
                                    <p:set>
                                      <p:cBhvr>
                                        <p:cTn id="6" fill="hold"/>
                                        <p:tgtEl>
                                          <p:spTgt spid="13"/>
                                        </p:tgtEl>
                                        <p:attrNameLst>
                                          <p:attrName>style.visibility</p:attrName>
                                        </p:attrNameLst>
                                      </p:cBhvr>
                                      <p:to>
                                        <p:strVal val="visible"/>
                                      </p:to>
                                    </p:set>
                                    <p:animEffect transition="in" filter="fade">
                                      <p:cBhvr>
                                        <p:cTn id="7" dur="75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fill="hold" grpId="0" nodeType="clickEffect">
                                  <p:stCondLst>
                                    <p:cond delay="0"/>
                                  </p:stCondLst>
                                  <p:iterate>
                                    <p:tmAbs val="0"/>
                                  </p:iterate>
                                  <p:childTnLst>
                                    <p:set>
                                      <p:cBhvr>
                                        <p:cTn id="11" fill="hold"/>
                                        <p:tgtEl>
                                          <p:spTgt spid="16"/>
                                        </p:tgtEl>
                                        <p:attrNameLst>
                                          <p:attrName>style.visibility</p:attrName>
                                        </p:attrNameLst>
                                      </p:cBhvr>
                                      <p:to>
                                        <p:strVal val="visible"/>
                                      </p:to>
                                    </p:set>
                                    <p:animEffect transition="in" filter="fade">
                                      <p:cBhvr>
                                        <p:cTn id="12" dur="7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advAuto="0"/>
      <p:bldP spid="16" grpId="0" animBg="1" advAuto="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 xmlns:a16="http://schemas.microsoft.com/office/drawing/2014/main" id="{9A3C046A-B3F5-9A42-B408-759E55BE4BE7}"/>
              </a:ext>
            </a:extLst>
          </p:cNvPr>
          <p:cNvSpPr>
            <a:spLocks noGrp="1"/>
          </p:cNvSpPr>
          <p:nvPr>
            <p:ph type="body" sz="quarter" idx="15"/>
          </p:nvPr>
        </p:nvSpPr>
        <p:spPr/>
        <p:txBody>
          <a:bodyPr/>
          <a:lstStyle/>
          <a:p>
            <a:endParaRPr lang="fr-FR" dirty="0"/>
          </a:p>
        </p:txBody>
      </p:sp>
      <p:sp>
        <p:nvSpPr>
          <p:cNvPr id="5" name="Espace réservé du texte 4">
            <a:extLst>
              <a:ext uri="{FF2B5EF4-FFF2-40B4-BE49-F238E27FC236}">
                <a16:creationId xmlns="" xmlns:a16="http://schemas.microsoft.com/office/drawing/2014/main" id="{81AA34F7-61BD-DE46-A618-3EEE7C67794C}"/>
              </a:ext>
            </a:extLst>
          </p:cNvPr>
          <p:cNvSpPr>
            <a:spLocks noGrp="1"/>
          </p:cNvSpPr>
          <p:nvPr>
            <p:ph type="body" sz="quarter" idx="16"/>
          </p:nvPr>
        </p:nvSpPr>
        <p:spPr/>
        <p:txBody>
          <a:bodyPr/>
          <a:lstStyle/>
          <a:p>
            <a:endParaRPr lang="fr-FR" dirty="0"/>
          </a:p>
        </p:txBody>
      </p:sp>
      <p:sp>
        <p:nvSpPr>
          <p:cNvPr id="885"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64</a:t>
            </a:fld>
            <a:endParaRPr dirty="0"/>
          </a:p>
        </p:txBody>
      </p:sp>
      <p:sp>
        <p:nvSpPr>
          <p:cNvPr id="19" name="Espace réservé du texte 2">
            <a:extLst>
              <a:ext uri="{FF2B5EF4-FFF2-40B4-BE49-F238E27FC236}">
                <a16:creationId xmlns="" xmlns:a16="http://schemas.microsoft.com/office/drawing/2014/main" id="{AB3789C9-0B28-4640-961A-BE451E50B0EF}"/>
              </a:ext>
            </a:extLst>
          </p:cNvPr>
          <p:cNvSpPr>
            <a:spLocks noGrp="1"/>
          </p:cNvSpPr>
          <p:nvPr>
            <p:ph type="body" sz="quarter" idx="13"/>
          </p:nvPr>
        </p:nvSpPr>
        <p:spPr>
          <a:xfrm>
            <a:off x="670560" y="1515818"/>
            <a:ext cx="18296660" cy="1295869"/>
          </a:xfrm>
        </p:spPr>
        <p:txBody>
          <a:bodyPr/>
          <a:lstStyle/>
          <a:p>
            <a:endParaRPr lang="fr-FR" dirty="0"/>
          </a:p>
        </p:txBody>
      </p:sp>
      <p:sp>
        <p:nvSpPr>
          <p:cNvPr id="20" name="Titre 1">
            <a:extLst>
              <a:ext uri="{FF2B5EF4-FFF2-40B4-BE49-F238E27FC236}">
                <a16:creationId xmlns="" xmlns:a16="http://schemas.microsoft.com/office/drawing/2014/main" id="{C3D392D1-BDA7-FA46-919D-428FD8FCC2D7}"/>
              </a:ext>
            </a:extLst>
          </p:cNvPr>
          <p:cNvSpPr>
            <a:spLocks noGrp="1"/>
          </p:cNvSpPr>
          <p:nvPr>
            <p:ph type="title"/>
          </p:nvPr>
        </p:nvSpPr>
        <p:spPr>
          <a:xfrm>
            <a:off x="897443" y="1748253"/>
            <a:ext cx="16831390" cy="935665"/>
          </a:xfrm>
        </p:spPr>
        <p:txBody>
          <a:bodyPr/>
          <a:lstStyle/>
          <a:p>
            <a:pPr lvl="0"/>
            <a:r>
              <a:rPr lang="fr-FR" dirty="0" smtClean="0">
                <a:solidFill>
                  <a:schemeClr val="bg1"/>
                </a:solidFill>
              </a:rPr>
              <a:t>L’europe des défis</a:t>
            </a:r>
            <a:endParaRPr lang="fr-FR" dirty="0">
              <a:solidFill>
                <a:schemeClr val="bg1"/>
              </a:solidFill>
            </a:endParaRPr>
          </a:p>
        </p:txBody>
      </p:sp>
      <p:sp>
        <p:nvSpPr>
          <p:cNvPr id="21" name="SuBTITLE GOES HERE">
            <a:extLst>
              <a:ext uri="{FF2B5EF4-FFF2-40B4-BE49-F238E27FC236}">
                <a16:creationId xmlns="" xmlns:a16="http://schemas.microsoft.com/office/drawing/2014/main" id="{35871DBC-935A-2347-A21E-2565A12C9458}"/>
              </a:ext>
            </a:extLst>
          </p:cNvPr>
          <p:cNvSpPr txBox="1">
            <a:spLocks noGrp="1"/>
          </p:cNvSpPr>
          <p:nvPr>
            <p:ph type="body" sz="quarter" idx="14"/>
          </p:nvPr>
        </p:nvSpPr>
        <p:spPr>
          <a:xfrm>
            <a:off x="4836344" y="747149"/>
            <a:ext cx="14711312" cy="371281"/>
          </a:xfrm>
          <a:prstGeom prst="rect">
            <a:avLst/>
          </a:prstGeom>
        </p:spPr>
        <p:txBody>
          <a:bodyPr/>
          <a:lstStyle/>
          <a:p>
            <a:r>
              <a:rPr lang="fr-FR" sz="2400" dirty="0" smtClean="0"/>
              <a:t>Analyse détaillée</a:t>
            </a:r>
            <a:endParaRPr lang="fr-FR" sz="2400" dirty="0"/>
          </a:p>
        </p:txBody>
      </p:sp>
      <p:sp>
        <p:nvSpPr>
          <p:cNvPr id="9" name="ZoneTexte 8">
            <a:extLst>
              <a:ext uri="{FF2B5EF4-FFF2-40B4-BE49-F238E27FC236}">
                <a16:creationId xmlns="" xmlns:a16="http://schemas.microsoft.com/office/drawing/2014/main" id="{C9FA69AC-CE85-7143-AB32-6EDEC5829621}"/>
              </a:ext>
            </a:extLst>
          </p:cNvPr>
          <p:cNvSpPr txBox="1"/>
          <p:nvPr/>
        </p:nvSpPr>
        <p:spPr>
          <a:xfrm>
            <a:off x="897443" y="12362917"/>
            <a:ext cx="7218945" cy="7598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algn="l"/>
            <a:r>
              <a:rPr lang="fr-FR" sz="2000" dirty="0">
                <a:latin typeface="Avenir Next Ultra Light" panose="020B0203020202020204" pitchFamily="34" charset="77"/>
              </a:rPr>
              <a:t>Christophe Gervasi –  Rapport qualitatif  - Construire un Nous européen – Juillet 2021</a:t>
            </a:r>
          </a:p>
        </p:txBody>
      </p:sp>
      <p:pic>
        <p:nvPicPr>
          <p:cNvPr id="12" name="Image 11"/>
          <p:cNvPicPr>
            <a:picLocks noChangeAspect="1"/>
          </p:cNvPicPr>
          <p:nvPr/>
        </p:nvPicPr>
        <p:blipFill rotWithShape="1">
          <a:blip r:embed="rId2"/>
          <a:srcRect t="18883" b="18467"/>
          <a:stretch/>
        </p:blipFill>
        <p:spPr>
          <a:xfrm>
            <a:off x="19551526" y="500510"/>
            <a:ext cx="2143125" cy="1472669"/>
          </a:xfrm>
          <a:prstGeom prst="rect">
            <a:avLst/>
          </a:prstGeom>
        </p:spPr>
      </p:pic>
      <p:sp>
        <p:nvSpPr>
          <p:cNvPr id="13" name="7 CuadroTexto"/>
          <p:cNvSpPr txBox="1"/>
          <p:nvPr/>
        </p:nvSpPr>
        <p:spPr>
          <a:xfrm>
            <a:off x="937375" y="4511179"/>
            <a:ext cx="21793200" cy="64325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r>
              <a:rPr lang="fr-FR" sz="4000" b="1" dirty="0" smtClean="0">
                <a:solidFill>
                  <a:schemeClr val="accent1"/>
                </a:solidFill>
                <a:latin typeface="Calibri" panose="020F0502020204030204" pitchFamily="34" charset="0"/>
                <a:cs typeface="Calibri" panose="020F0502020204030204" pitchFamily="34" charset="0"/>
              </a:rPr>
              <a:t>Une Europe divisée</a:t>
            </a:r>
          </a:p>
          <a:p>
            <a:r>
              <a:rPr lang="fr-FR" sz="3600" dirty="0" smtClean="0">
                <a:latin typeface="Calibri" panose="020F0502020204030204" pitchFamily="34" charset="0"/>
                <a:cs typeface="Calibri" panose="020F0502020204030204" pitchFamily="34" charset="0"/>
              </a:rPr>
              <a:t>Une Europe divisée entre Latins et Germains et aussi Slaves depuis l’extension à l’Est. Trois pôles qui s’opposent fréquemment.</a:t>
            </a:r>
          </a:p>
          <a:p>
            <a:pPr lvl="0"/>
            <a:endParaRPr lang="fr-FR" sz="3600" dirty="0">
              <a:latin typeface="Calibri" panose="020F0502020204030204" pitchFamily="34" charset="0"/>
              <a:cs typeface="Calibri" panose="020F0502020204030204" pitchFamily="34" charset="0"/>
            </a:endParaRPr>
          </a:p>
          <a:p>
            <a:pPr lvl="0"/>
            <a:r>
              <a:rPr lang="fr-FR" sz="4000" b="1" dirty="0" smtClean="0">
                <a:solidFill>
                  <a:schemeClr val="accent1"/>
                </a:solidFill>
                <a:latin typeface="Calibri" panose="020F0502020204030204" pitchFamily="34" charset="0"/>
                <a:cs typeface="Calibri" panose="020F0502020204030204" pitchFamily="34" charset="0"/>
              </a:rPr>
              <a:t>La suprématie Allemande</a:t>
            </a:r>
          </a:p>
          <a:p>
            <a:pPr lvl="0"/>
            <a:r>
              <a:rPr lang="fr-FR" sz="3600" dirty="0" smtClean="0">
                <a:latin typeface="Calibri" panose="020F0502020204030204" pitchFamily="34" charset="0"/>
                <a:cs typeface="Calibri" panose="020F0502020204030204" pitchFamily="34" charset="0"/>
              </a:rPr>
              <a:t>Une thématique un peu plus en retrait dans son intensité mais qui est portée indépendamment de la proximité partisane des participants.</a:t>
            </a:r>
          </a:p>
          <a:p>
            <a:pPr lvl="0"/>
            <a:endParaRPr lang="fr-FR" sz="4000" b="1" dirty="0">
              <a:solidFill>
                <a:schemeClr val="accent1"/>
              </a:solidFill>
              <a:latin typeface="Calibri" panose="020F0502020204030204" pitchFamily="34" charset="0"/>
              <a:cs typeface="Calibri" panose="020F0502020204030204" pitchFamily="34" charset="0"/>
            </a:endParaRPr>
          </a:p>
          <a:p>
            <a:pPr lvl="0"/>
            <a:r>
              <a:rPr lang="fr-FR" sz="4000" b="1" dirty="0" smtClean="0">
                <a:solidFill>
                  <a:schemeClr val="accent1"/>
                </a:solidFill>
                <a:latin typeface="Calibri" panose="020F0502020204030204" pitchFamily="34" charset="0"/>
                <a:cs typeface="Calibri" panose="020F0502020204030204" pitchFamily="34" charset="0"/>
              </a:rPr>
              <a:t>La perte de suprématie des Etats membres</a:t>
            </a:r>
          </a:p>
          <a:p>
            <a:pPr lvl="0"/>
            <a:r>
              <a:rPr lang="fr-FR" sz="3600" dirty="0" smtClean="0">
                <a:latin typeface="Calibri" panose="020F0502020204030204" pitchFamily="34" charset="0"/>
                <a:cs typeface="Calibri" panose="020F0502020204030204" pitchFamily="34" charset="0"/>
              </a:rPr>
              <a:t>Une perte de suprématie parfois très mal acceptée par les plus souverainistes des participants. Elle est également pointée du doigt lorsqu’elle investie les aspects les plus anecdotiques de la vie quotidienne.</a:t>
            </a:r>
            <a:endParaRPr lang="fr-FR" sz="3600" dirty="0">
              <a:latin typeface="Calibri" panose="020F0502020204030204" pitchFamily="34" charset="0"/>
              <a:cs typeface="Calibri" panose="020F0502020204030204" pitchFamily="34" charset="0"/>
            </a:endParaRPr>
          </a:p>
        </p:txBody>
      </p:sp>
      <p:sp>
        <p:nvSpPr>
          <p:cNvPr id="16" name="7 CuadroTexto"/>
          <p:cNvSpPr txBox="1"/>
          <p:nvPr/>
        </p:nvSpPr>
        <p:spPr>
          <a:xfrm>
            <a:off x="937375" y="3044122"/>
            <a:ext cx="21793200" cy="7509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lvl="0" algn="just">
              <a:lnSpc>
                <a:spcPct val="107000"/>
              </a:lnSpc>
              <a:spcAft>
                <a:spcPts val="800"/>
              </a:spcAft>
            </a:pPr>
            <a:r>
              <a:rPr lang="fr-FR" sz="4000" b="1" dirty="0" smtClean="0">
                <a:latin typeface="Calibri" panose="020F0502020204030204" pitchFamily="34" charset="0"/>
                <a:ea typeface="Calibri" panose="020F0502020204030204" pitchFamily="34" charset="0"/>
                <a:cs typeface="Calibri" panose="020F0502020204030204" pitchFamily="34" charset="0"/>
              </a:rPr>
              <a:t>C’est également une Europe divisée qui fait jour dans la perception des participants</a:t>
            </a:r>
            <a:endParaRPr lang="fr-FR" sz="4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4" name="SuBTITLE GOES HERE">
            <a:extLst>
              <a:ext uri="{FF2B5EF4-FFF2-40B4-BE49-F238E27FC236}">
                <a16:creationId xmlns="" xmlns:a16="http://schemas.microsoft.com/office/drawing/2014/main" id="{35871DBC-935A-2347-A21E-2565A12C9458}"/>
              </a:ext>
            </a:extLst>
          </p:cNvPr>
          <p:cNvSpPr txBox="1">
            <a:spLocks noGrp="1"/>
          </p:cNvSpPr>
          <p:nvPr>
            <p:ph type="body" sz="quarter" idx="14"/>
          </p:nvPr>
        </p:nvSpPr>
        <p:spPr>
          <a:xfrm>
            <a:off x="16378357" y="2629501"/>
            <a:ext cx="7459419" cy="449172"/>
          </a:xfrm>
          <a:prstGeom prst="rect">
            <a:avLst/>
          </a:prstGeom>
        </p:spPr>
        <p:txBody>
          <a:bodyPr/>
          <a:lstStyle/>
          <a:p>
            <a:r>
              <a:rPr lang="fr-FR" sz="4000" dirty="0">
                <a:solidFill>
                  <a:schemeClr val="accent1"/>
                </a:solidFill>
              </a:rPr>
              <a:t>2</a:t>
            </a:r>
            <a:r>
              <a:rPr lang="fr-FR" sz="4000" dirty="0" smtClean="0">
                <a:solidFill>
                  <a:schemeClr val="accent1"/>
                </a:solidFill>
              </a:rPr>
              <a:t>/2</a:t>
            </a:r>
            <a:endParaRPr lang="fr-FR" sz="4000" dirty="0">
              <a:solidFill>
                <a:schemeClr val="accent1"/>
              </a:solidFill>
            </a:endParaRPr>
          </a:p>
        </p:txBody>
      </p:sp>
    </p:spTree>
    <p:extLst>
      <p:ext uri="{BB962C8B-B14F-4D97-AF65-F5344CB8AC3E}">
        <p14:creationId xmlns:p14="http://schemas.microsoft.com/office/powerpoint/2010/main" val="334505862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fill="hold" grpId="0" nodeType="clickEffect">
                                  <p:stCondLst>
                                    <p:cond delay="0"/>
                                  </p:stCondLst>
                                  <p:iterate>
                                    <p:tmAbs val="0"/>
                                  </p:iterate>
                                  <p:childTnLst>
                                    <p:set>
                                      <p:cBhvr>
                                        <p:cTn id="6" fill="hold"/>
                                        <p:tgtEl>
                                          <p:spTgt spid="13"/>
                                        </p:tgtEl>
                                        <p:attrNameLst>
                                          <p:attrName>style.visibility</p:attrName>
                                        </p:attrNameLst>
                                      </p:cBhvr>
                                      <p:to>
                                        <p:strVal val="visible"/>
                                      </p:to>
                                    </p:set>
                                    <p:animEffect transition="in" filter="fade">
                                      <p:cBhvr>
                                        <p:cTn id="7" dur="75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fill="hold" grpId="0" nodeType="clickEffect">
                                  <p:stCondLst>
                                    <p:cond delay="0"/>
                                  </p:stCondLst>
                                  <p:iterate>
                                    <p:tmAbs val="0"/>
                                  </p:iterate>
                                  <p:childTnLst>
                                    <p:set>
                                      <p:cBhvr>
                                        <p:cTn id="11" fill="hold"/>
                                        <p:tgtEl>
                                          <p:spTgt spid="16"/>
                                        </p:tgtEl>
                                        <p:attrNameLst>
                                          <p:attrName>style.visibility</p:attrName>
                                        </p:attrNameLst>
                                      </p:cBhvr>
                                      <p:to>
                                        <p:strVal val="visible"/>
                                      </p:to>
                                    </p:set>
                                    <p:animEffect transition="in" filter="fade">
                                      <p:cBhvr>
                                        <p:cTn id="12" dur="7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advAuto="0"/>
      <p:bldP spid="16" grpId="0" animBg="1" advAuto="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8" name="Image"/>
          <p:cNvPicPr>
            <a:picLocks noGrp="1"/>
          </p:cNvPicPr>
          <p:nvPr>
            <p:ph type="pic" idx="13"/>
          </p:nvPr>
        </p:nvPicPr>
        <p:blipFill>
          <a:blip r:embed="rId2">
            <a:extLst>
              <a:ext uri="{28A0092B-C50C-407E-A947-70E740481C1C}">
                <a14:useLocalDpi xmlns:a14="http://schemas.microsoft.com/office/drawing/2010/main" val="0"/>
              </a:ext>
            </a:extLst>
          </a:blip>
          <a:srcRect/>
          <a:stretch/>
        </p:blipFill>
        <p:spPr>
          <a:xfrm>
            <a:off x="585216" y="520515"/>
            <a:ext cx="23262335" cy="4372190"/>
          </a:xfrm>
          <a:custGeom>
            <a:avLst/>
            <a:gdLst/>
            <a:ahLst/>
            <a:cxnLst>
              <a:cxn ang="0">
                <a:pos x="wd2" y="hd2"/>
              </a:cxn>
              <a:cxn ang="5400000">
                <a:pos x="wd2" y="hd2"/>
              </a:cxn>
              <a:cxn ang="10800000">
                <a:pos x="wd2" y="hd2"/>
              </a:cxn>
              <a:cxn ang="16200000">
                <a:pos x="wd2" y="hd2"/>
              </a:cxn>
            </a:cxnLst>
            <a:rect l="0" t="0" r="r" b="b"/>
            <a:pathLst>
              <a:path w="21600" h="21599" extrusionOk="0">
                <a:moveTo>
                  <a:pt x="0" y="0"/>
                </a:moveTo>
                <a:lnTo>
                  <a:pt x="3" y="21532"/>
                </a:lnTo>
                <a:cubicBezTo>
                  <a:pt x="112" y="21536"/>
                  <a:pt x="220" y="21544"/>
                  <a:pt x="328" y="21555"/>
                </a:cubicBezTo>
                <a:cubicBezTo>
                  <a:pt x="430" y="21565"/>
                  <a:pt x="525" y="21589"/>
                  <a:pt x="627" y="21592"/>
                </a:cubicBezTo>
                <a:cubicBezTo>
                  <a:pt x="818" y="21600"/>
                  <a:pt x="1011" y="21600"/>
                  <a:pt x="1203" y="21599"/>
                </a:cubicBezTo>
                <a:cubicBezTo>
                  <a:pt x="1272" y="21599"/>
                  <a:pt x="1341" y="21584"/>
                  <a:pt x="1411" y="21583"/>
                </a:cubicBezTo>
                <a:cubicBezTo>
                  <a:pt x="1585" y="21580"/>
                  <a:pt x="1762" y="21587"/>
                  <a:pt x="1934" y="21579"/>
                </a:cubicBezTo>
                <a:cubicBezTo>
                  <a:pt x="2288" y="21563"/>
                  <a:pt x="2639" y="21555"/>
                  <a:pt x="2996" y="21565"/>
                </a:cubicBezTo>
                <a:cubicBezTo>
                  <a:pt x="3222" y="21571"/>
                  <a:pt x="3454" y="21593"/>
                  <a:pt x="3680" y="21553"/>
                </a:cubicBezTo>
                <a:cubicBezTo>
                  <a:pt x="3776" y="21537"/>
                  <a:pt x="3887" y="21525"/>
                  <a:pt x="3990" y="21525"/>
                </a:cubicBezTo>
                <a:cubicBezTo>
                  <a:pt x="4155" y="21527"/>
                  <a:pt x="4319" y="21488"/>
                  <a:pt x="4493" y="21542"/>
                </a:cubicBezTo>
                <a:cubicBezTo>
                  <a:pt x="4586" y="21570"/>
                  <a:pt x="4760" y="21556"/>
                  <a:pt x="4895" y="21561"/>
                </a:cubicBezTo>
                <a:cubicBezTo>
                  <a:pt x="4893" y="21559"/>
                  <a:pt x="4890" y="21557"/>
                  <a:pt x="4888" y="21555"/>
                </a:cubicBezTo>
                <a:cubicBezTo>
                  <a:pt x="4885" y="21552"/>
                  <a:pt x="4882" y="21551"/>
                  <a:pt x="4880" y="21548"/>
                </a:cubicBezTo>
                <a:cubicBezTo>
                  <a:pt x="4931" y="21546"/>
                  <a:pt x="4979" y="21542"/>
                  <a:pt x="5026" y="21540"/>
                </a:cubicBezTo>
                <a:cubicBezTo>
                  <a:pt x="5199" y="21535"/>
                  <a:pt x="5384" y="21512"/>
                  <a:pt x="5541" y="21530"/>
                </a:cubicBezTo>
                <a:cubicBezTo>
                  <a:pt x="5735" y="21553"/>
                  <a:pt x="5857" y="21520"/>
                  <a:pt x="5987" y="21491"/>
                </a:cubicBezTo>
                <a:cubicBezTo>
                  <a:pt x="5897" y="21477"/>
                  <a:pt x="5806" y="21463"/>
                  <a:pt x="5714" y="21449"/>
                </a:cubicBezTo>
                <a:cubicBezTo>
                  <a:pt x="5658" y="21440"/>
                  <a:pt x="5599" y="21434"/>
                  <a:pt x="5547" y="21423"/>
                </a:cubicBezTo>
                <a:cubicBezTo>
                  <a:pt x="5485" y="21409"/>
                  <a:pt x="5428" y="21391"/>
                  <a:pt x="5369" y="21375"/>
                </a:cubicBezTo>
                <a:cubicBezTo>
                  <a:pt x="5361" y="21373"/>
                  <a:pt x="5352" y="21371"/>
                  <a:pt x="5343" y="21369"/>
                </a:cubicBezTo>
                <a:cubicBezTo>
                  <a:pt x="5488" y="21380"/>
                  <a:pt x="5654" y="21330"/>
                  <a:pt x="5779" y="21393"/>
                </a:cubicBezTo>
                <a:cubicBezTo>
                  <a:pt x="5785" y="21397"/>
                  <a:pt x="5829" y="21392"/>
                  <a:pt x="5852" y="21387"/>
                </a:cubicBezTo>
                <a:cubicBezTo>
                  <a:pt x="5875" y="21381"/>
                  <a:pt x="5893" y="21366"/>
                  <a:pt x="5914" y="21365"/>
                </a:cubicBezTo>
                <a:cubicBezTo>
                  <a:pt x="6028" y="21363"/>
                  <a:pt x="6143" y="21364"/>
                  <a:pt x="6257" y="21362"/>
                </a:cubicBezTo>
                <a:cubicBezTo>
                  <a:pt x="6365" y="21360"/>
                  <a:pt x="6486" y="21374"/>
                  <a:pt x="6584" y="21326"/>
                </a:cubicBezTo>
                <a:cubicBezTo>
                  <a:pt x="6555" y="21320"/>
                  <a:pt x="6529" y="21314"/>
                  <a:pt x="6505" y="21308"/>
                </a:cubicBezTo>
                <a:cubicBezTo>
                  <a:pt x="6480" y="21303"/>
                  <a:pt x="6457" y="21297"/>
                  <a:pt x="6434" y="21292"/>
                </a:cubicBezTo>
                <a:cubicBezTo>
                  <a:pt x="6433" y="21289"/>
                  <a:pt x="6433" y="21286"/>
                  <a:pt x="6432" y="21284"/>
                </a:cubicBezTo>
                <a:cubicBezTo>
                  <a:pt x="6432" y="21281"/>
                  <a:pt x="6431" y="21278"/>
                  <a:pt x="6431" y="21276"/>
                </a:cubicBezTo>
                <a:cubicBezTo>
                  <a:pt x="6567" y="21269"/>
                  <a:pt x="6705" y="21267"/>
                  <a:pt x="6837" y="21254"/>
                </a:cubicBezTo>
                <a:cubicBezTo>
                  <a:pt x="6997" y="21239"/>
                  <a:pt x="7165" y="21265"/>
                  <a:pt x="7325" y="21228"/>
                </a:cubicBezTo>
                <a:cubicBezTo>
                  <a:pt x="7410" y="21209"/>
                  <a:pt x="7533" y="21218"/>
                  <a:pt x="7639" y="21213"/>
                </a:cubicBezTo>
                <a:cubicBezTo>
                  <a:pt x="7640" y="21215"/>
                  <a:pt x="7641" y="21215"/>
                  <a:pt x="7642" y="21217"/>
                </a:cubicBezTo>
                <a:cubicBezTo>
                  <a:pt x="7642" y="21218"/>
                  <a:pt x="7643" y="21220"/>
                  <a:pt x="7644" y="21222"/>
                </a:cubicBezTo>
                <a:cubicBezTo>
                  <a:pt x="7622" y="21227"/>
                  <a:pt x="7600" y="21231"/>
                  <a:pt x="7578" y="21236"/>
                </a:cubicBezTo>
                <a:cubicBezTo>
                  <a:pt x="7556" y="21242"/>
                  <a:pt x="7534" y="21247"/>
                  <a:pt x="7512" y="21253"/>
                </a:cubicBezTo>
                <a:cubicBezTo>
                  <a:pt x="7514" y="21255"/>
                  <a:pt x="7515" y="21257"/>
                  <a:pt x="7517" y="21259"/>
                </a:cubicBezTo>
                <a:cubicBezTo>
                  <a:pt x="7519" y="21261"/>
                  <a:pt x="7521" y="21262"/>
                  <a:pt x="7522" y="21264"/>
                </a:cubicBezTo>
                <a:cubicBezTo>
                  <a:pt x="7605" y="21257"/>
                  <a:pt x="7687" y="21249"/>
                  <a:pt x="7769" y="21241"/>
                </a:cubicBezTo>
                <a:cubicBezTo>
                  <a:pt x="7851" y="21234"/>
                  <a:pt x="7934" y="21226"/>
                  <a:pt x="8016" y="21218"/>
                </a:cubicBezTo>
                <a:cubicBezTo>
                  <a:pt x="8017" y="21221"/>
                  <a:pt x="8019" y="21224"/>
                  <a:pt x="8020" y="21227"/>
                </a:cubicBezTo>
                <a:cubicBezTo>
                  <a:pt x="8022" y="21229"/>
                  <a:pt x="8023" y="21234"/>
                  <a:pt x="8024" y="21236"/>
                </a:cubicBezTo>
                <a:cubicBezTo>
                  <a:pt x="7667" y="21276"/>
                  <a:pt x="7309" y="21315"/>
                  <a:pt x="6948" y="21349"/>
                </a:cubicBezTo>
                <a:cubicBezTo>
                  <a:pt x="6587" y="21383"/>
                  <a:pt x="6222" y="21411"/>
                  <a:pt x="5851" y="21427"/>
                </a:cubicBezTo>
                <a:cubicBezTo>
                  <a:pt x="6018" y="21444"/>
                  <a:pt x="6191" y="21462"/>
                  <a:pt x="6365" y="21478"/>
                </a:cubicBezTo>
                <a:cubicBezTo>
                  <a:pt x="6445" y="21486"/>
                  <a:pt x="6527" y="21497"/>
                  <a:pt x="6606" y="21494"/>
                </a:cubicBezTo>
                <a:cubicBezTo>
                  <a:pt x="6706" y="21491"/>
                  <a:pt x="6802" y="21476"/>
                  <a:pt x="6900" y="21467"/>
                </a:cubicBezTo>
                <a:cubicBezTo>
                  <a:pt x="7215" y="21437"/>
                  <a:pt x="7529" y="21403"/>
                  <a:pt x="7847" y="21380"/>
                </a:cubicBezTo>
                <a:cubicBezTo>
                  <a:pt x="8321" y="21346"/>
                  <a:pt x="8801" y="21325"/>
                  <a:pt x="9274" y="21290"/>
                </a:cubicBezTo>
                <a:cubicBezTo>
                  <a:pt x="9694" y="21259"/>
                  <a:pt x="10111" y="21221"/>
                  <a:pt x="10524" y="21178"/>
                </a:cubicBezTo>
                <a:cubicBezTo>
                  <a:pt x="10861" y="21142"/>
                  <a:pt x="11189" y="21095"/>
                  <a:pt x="11523" y="21053"/>
                </a:cubicBezTo>
                <a:cubicBezTo>
                  <a:pt x="11733" y="21027"/>
                  <a:pt x="11947" y="21004"/>
                  <a:pt x="12157" y="20977"/>
                </a:cubicBezTo>
                <a:cubicBezTo>
                  <a:pt x="12192" y="20972"/>
                  <a:pt x="12240" y="20955"/>
                  <a:pt x="12242" y="20942"/>
                </a:cubicBezTo>
                <a:cubicBezTo>
                  <a:pt x="12256" y="20875"/>
                  <a:pt x="12339" y="20836"/>
                  <a:pt x="12495" y="20813"/>
                </a:cubicBezTo>
                <a:cubicBezTo>
                  <a:pt x="12662" y="20789"/>
                  <a:pt x="12702" y="20760"/>
                  <a:pt x="12703" y="20688"/>
                </a:cubicBezTo>
                <a:cubicBezTo>
                  <a:pt x="12703" y="20676"/>
                  <a:pt x="12720" y="20664"/>
                  <a:pt x="12736" y="20643"/>
                </a:cubicBezTo>
                <a:cubicBezTo>
                  <a:pt x="12592" y="20672"/>
                  <a:pt x="12466" y="20650"/>
                  <a:pt x="12337" y="20645"/>
                </a:cubicBezTo>
                <a:cubicBezTo>
                  <a:pt x="12194" y="20640"/>
                  <a:pt x="12068" y="20618"/>
                  <a:pt x="11937" y="20603"/>
                </a:cubicBezTo>
                <a:cubicBezTo>
                  <a:pt x="11896" y="20598"/>
                  <a:pt x="11838" y="20593"/>
                  <a:pt x="11825" y="20581"/>
                </a:cubicBezTo>
                <a:cubicBezTo>
                  <a:pt x="11783" y="20543"/>
                  <a:pt x="11709" y="20542"/>
                  <a:pt x="11627" y="20542"/>
                </a:cubicBezTo>
                <a:cubicBezTo>
                  <a:pt x="11556" y="20542"/>
                  <a:pt x="11486" y="20542"/>
                  <a:pt x="11415" y="20542"/>
                </a:cubicBezTo>
                <a:cubicBezTo>
                  <a:pt x="11413" y="20539"/>
                  <a:pt x="11410" y="20537"/>
                  <a:pt x="11407" y="20534"/>
                </a:cubicBezTo>
                <a:cubicBezTo>
                  <a:pt x="11404" y="20531"/>
                  <a:pt x="11402" y="20527"/>
                  <a:pt x="11399" y="20524"/>
                </a:cubicBezTo>
                <a:cubicBezTo>
                  <a:pt x="11439" y="20516"/>
                  <a:pt x="11477" y="20505"/>
                  <a:pt x="11518" y="20500"/>
                </a:cubicBezTo>
                <a:cubicBezTo>
                  <a:pt x="11573" y="20492"/>
                  <a:pt x="11673" y="20494"/>
                  <a:pt x="11680" y="20483"/>
                </a:cubicBezTo>
                <a:cubicBezTo>
                  <a:pt x="11716" y="20429"/>
                  <a:pt x="11829" y="20431"/>
                  <a:pt x="11920" y="20425"/>
                </a:cubicBezTo>
                <a:cubicBezTo>
                  <a:pt x="12038" y="20416"/>
                  <a:pt x="12173" y="20432"/>
                  <a:pt x="12238" y="20372"/>
                </a:cubicBezTo>
                <a:cubicBezTo>
                  <a:pt x="12241" y="20370"/>
                  <a:pt x="12253" y="20369"/>
                  <a:pt x="12261" y="20367"/>
                </a:cubicBezTo>
                <a:cubicBezTo>
                  <a:pt x="12401" y="20341"/>
                  <a:pt x="12542" y="20314"/>
                  <a:pt x="12684" y="20287"/>
                </a:cubicBezTo>
                <a:cubicBezTo>
                  <a:pt x="12678" y="20282"/>
                  <a:pt x="12670" y="20278"/>
                  <a:pt x="12659" y="20274"/>
                </a:cubicBezTo>
                <a:cubicBezTo>
                  <a:pt x="12649" y="20270"/>
                  <a:pt x="12637" y="20266"/>
                  <a:pt x="12624" y="20263"/>
                </a:cubicBezTo>
                <a:cubicBezTo>
                  <a:pt x="12671" y="20263"/>
                  <a:pt x="12718" y="20261"/>
                  <a:pt x="12766" y="20261"/>
                </a:cubicBezTo>
                <a:cubicBezTo>
                  <a:pt x="13169" y="20266"/>
                  <a:pt x="13572" y="20281"/>
                  <a:pt x="13980" y="20291"/>
                </a:cubicBezTo>
                <a:cubicBezTo>
                  <a:pt x="13916" y="20280"/>
                  <a:pt x="13863" y="20264"/>
                  <a:pt x="13805" y="20261"/>
                </a:cubicBezTo>
                <a:cubicBezTo>
                  <a:pt x="13500" y="20244"/>
                  <a:pt x="13194" y="20223"/>
                  <a:pt x="12887" y="20217"/>
                </a:cubicBezTo>
                <a:cubicBezTo>
                  <a:pt x="12765" y="20215"/>
                  <a:pt x="12643" y="20221"/>
                  <a:pt x="12520" y="20225"/>
                </a:cubicBezTo>
                <a:cubicBezTo>
                  <a:pt x="12513" y="20219"/>
                  <a:pt x="12508" y="20214"/>
                  <a:pt x="12509" y="20206"/>
                </a:cubicBezTo>
                <a:cubicBezTo>
                  <a:pt x="12510" y="20198"/>
                  <a:pt x="12516" y="20189"/>
                  <a:pt x="12531" y="20178"/>
                </a:cubicBezTo>
                <a:cubicBezTo>
                  <a:pt x="12840" y="20189"/>
                  <a:pt x="13150" y="20198"/>
                  <a:pt x="13458" y="20211"/>
                </a:cubicBezTo>
                <a:cubicBezTo>
                  <a:pt x="13545" y="20214"/>
                  <a:pt x="13626" y="20230"/>
                  <a:pt x="13712" y="20237"/>
                </a:cubicBezTo>
                <a:cubicBezTo>
                  <a:pt x="13891" y="20250"/>
                  <a:pt x="14071" y="20263"/>
                  <a:pt x="14250" y="20274"/>
                </a:cubicBezTo>
                <a:cubicBezTo>
                  <a:pt x="14385" y="20283"/>
                  <a:pt x="14520" y="20289"/>
                  <a:pt x="14653" y="20263"/>
                </a:cubicBezTo>
                <a:cubicBezTo>
                  <a:pt x="14518" y="20248"/>
                  <a:pt x="14382" y="20243"/>
                  <a:pt x="14246" y="20237"/>
                </a:cubicBezTo>
                <a:cubicBezTo>
                  <a:pt x="14204" y="20235"/>
                  <a:pt x="14164" y="20226"/>
                  <a:pt x="14123" y="20220"/>
                </a:cubicBezTo>
                <a:cubicBezTo>
                  <a:pt x="13995" y="20204"/>
                  <a:pt x="13863" y="20173"/>
                  <a:pt x="13738" y="20176"/>
                </a:cubicBezTo>
                <a:cubicBezTo>
                  <a:pt x="13592" y="20180"/>
                  <a:pt x="13484" y="20145"/>
                  <a:pt x="13352" y="20140"/>
                </a:cubicBezTo>
                <a:cubicBezTo>
                  <a:pt x="13329" y="20140"/>
                  <a:pt x="13289" y="20124"/>
                  <a:pt x="13289" y="20116"/>
                </a:cubicBezTo>
                <a:cubicBezTo>
                  <a:pt x="13288" y="20075"/>
                  <a:pt x="13207" y="20075"/>
                  <a:pt x="13152" y="20077"/>
                </a:cubicBezTo>
                <a:cubicBezTo>
                  <a:pt x="12990" y="20081"/>
                  <a:pt x="12828" y="20089"/>
                  <a:pt x="12667" y="20099"/>
                </a:cubicBezTo>
                <a:cubicBezTo>
                  <a:pt x="12393" y="20118"/>
                  <a:pt x="12124" y="20154"/>
                  <a:pt x="11840" y="20135"/>
                </a:cubicBezTo>
                <a:cubicBezTo>
                  <a:pt x="11810" y="20133"/>
                  <a:pt x="11777" y="20135"/>
                  <a:pt x="11746" y="20137"/>
                </a:cubicBezTo>
                <a:cubicBezTo>
                  <a:pt x="11752" y="20135"/>
                  <a:pt x="11759" y="20132"/>
                  <a:pt x="11765" y="20131"/>
                </a:cubicBezTo>
                <a:cubicBezTo>
                  <a:pt x="11772" y="20129"/>
                  <a:pt x="11778" y="20128"/>
                  <a:pt x="11784" y="20126"/>
                </a:cubicBezTo>
                <a:cubicBezTo>
                  <a:pt x="12080" y="20102"/>
                  <a:pt x="12376" y="20077"/>
                  <a:pt x="12675" y="20067"/>
                </a:cubicBezTo>
                <a:cubicBezTo>
                  <a:pt x="13025" y="20055"/>
                  <a:pt x="13382" y="20069"/>
                  <a:pt x="13735" y="20077"/>
                </a:cubicBezTo>
                <a:cubicBezTo>
                  <a:pt x="13995" y="20082"/>
                  <a:pt x="14253" y="20094"/>
                  <a:pt x="14512" y="20104"/>
                </a:cubicBezTo>
                <a:cubicBezTo>
                  <a:pt x="14586" y="20108"/>
                  <a:pt x="14660" y="20115"/>
                  <a:pt x="14733" y="20121"/>
                </a:cubicBezTo>
                <a:cubicBezTo>
                  <a:pt x="14940" y="20138"/>
                  <a:pt x="15147" y="20156"/>
                  <a:pt x="15355" y="20171"/>
                </a:cubicBezTo>
                <a:cubicBezTo>
                  <a:pt x="15542" y="20185"/>
                  <a:pt x="15731" y="20194"/>
                  <a:pt x="15918" y="20206"/>
                </a:cubicBezTo>
                <a:cubicBezTo>
                  <a:pt x="15952" y="20208"/>
                  <a:pt x="15984" y="20215"/>
                  <a:pt x="16048" y="20224"/>
                </a:cubicBezTo>
                <a:cubicBezTo>
                  <a:pt x="16008" y="20225"/>
                  <a:pt x="15977" y="20226"/>
                  <a:pt x="15948" y="20227"/>
                </a:cubicBezTo>
                <a:cubicBezTo>
                  <a:pt x="15919" y="20228"/>
                  <a:pt x="15893" y="20229"/>
                  <a:pt x="15865" y="20230"/>
                </a:cubicBezTo>
                <a:cubicBezTo>
                  <a:pt x="15924" y="20243"/>
                  <a:pt x="15981" y="20254"/>
                  <a:pt x="16035" y="20266"/>
                </a:cubicBezTo>
                <a:cubicBezTo>
                  <a:pt x="16090" y="20278"/>
                  <a:pt x="16143" y="20289"/>
                  <a:pt x="16196" y="20300"/>
                </a:cubicBezTo>
                <a:cubicBezTo>
                  <a:pt x="16197" y="20299"/>
                  <a:pt x="16199" y="20298"/>
                  <a:pt x="16201" y="20297"/>
                </a:cubicBezTo>
                <a:cubicBezTo>
                  <a:pt x="16203" y="20296"/>
                  <a:pt x="16204" y="20295"/>
                  <a:pt x="16206" y="20294"/>
                </a:cubicBezTo>
                <a:cubicBezTo>
                  <a:pt x="16194" y="20288"/>
                  <a:pt x="16183" y="20283"/>
                  <a:pt x="16168" y="20276"/>
                </a:cubicBezTo>
                <a:cubicBezTo>
                  <a:pt x="16154" y="20269"/>
                  <a:pt x="16137" y="20262"/>
                  <a:pt x="16113" y="20251"/>
                </a:cubicBezTo>
                <a:cubicBezTo>
                  <a:pt x="16211" y="20246"/>
                  <a:pt x="16283" y="20237"/>
                  <a:pt x="16354" y="20238"/>
                </a:cubicBezTo>
                <a:cubicBezTo>
                  <a:pt x="16485" y="20240"/>
                  <a:pt x="16617" y="20245"/>
                  <a:pt x="16747" y="20253"/>
                </a:cubicBezTo>
                <a:cubicBezTo>
                  <a:pt x="16811" y="20257"/>
                  <a:pt x="16872" y="20272"/>
                  <a:pt x="16935" y="20279"/>
                </a:cubicBezTo>
                <a:cubicBezTo>
                  <a:pt x="17026" y="20289"/>
                  <a:pt x="17129" y="20312"/>
                  <a:pt x="17205" y="20302"/>
                </a:cubicBezTo>
                <a:cubicBezTo>
                  <a:pt x="17341" y="20285"/>
                  <a:pt x="17447" y="20300"/>
                  <a:pt x="17560" y="20320"/>
                </a:cubicBezTo>
                <a:cubicBezTo>
                  <a:pt x="17888" y="20379"/>
                  <a:pt x="18213" y="20441"/>
                  <a:pt x="18546" y="20495"/>
                </a:cubicBezTo>
                <a:cubicBezTo>
                  <a:pt x="18720" y="20523"/>
                  <a:pt x="18913" y="20533"/>
                  <a:pt x="19091" y="20558"/>
                </a:cubicBezTo>
                <a:cubicBezTo>
                  <a:pt x="19324" y="20592"/>
                  <a:pt x="19550" y="20634"/>
                  <a:pt x="19782" y="20670"/>
                </a:cubicBezTo>
                <a:cubicBezTo>
                  <a:pt x="19882" y="20685"/>
                  <a:pt x="19934" y="20701"/>
                  <a:pt x="19831" y="20741"/>
                </a:cubicBezTo>
                <a:cubicBezTo>
                  <a:pt x="19891" y="20758"/>
                  <a:pt x="19950" y="20774"/>
                  <a:pt x="20008" y="20790"/>
                </a:cubicBezTo>
                <a:cubicBezTo>
                  <a:pt x="20066" y="20807"/>
                  <a:pt x="20123" y="20824"/>
                  <a:pt x="20180" y="20839"/>
                </a:cubicBezTo>
                <a:cubicBezTo>
                  <a:pt x="20186" y="20836"/>
                  <a:pt x="20193" y="20833"/>
                  <a:pt x="20199" y="20830"/>
                </a:cubicBezTo>
                <a:cubicBezTo>
                  <a:pt x="20206" y="20826"/>
                  <a:pt x="20213" y="20823"/>
                  <a:pt x="20219" y="20820"/>
                </a:cubicBezTo>
                <a:cubicBezTo>
                  <a:pt x="20193" y="20805"/>
                  <a:pt x="20166" y="20790"/>
                  <a:pt x="20140" y="20776"/>
                </a:cubicBezTo>
                <a:cubicBezTo>
                  <a:pt x="20113" y="20761"/>
                  <a:pt x="20087" y="20746"/>
                  <a:pt x="20061" y="20732"/>
                </a:cubicBezTo>
                <a:cubicBezTo>
                  <a:pt x="20066" y="20730"/>
                  <a:pt x="20071" y="20730"/>
                  <a:pt x="20076" y="20728"/>
                </a:cubicBezTo>
                <a:cubicBezTo>
                  <a:pt x="20081" y="20727"/>
                  <a:pt x="20086" y="20725"/>
                  <a:pt x="20091" y="20723"/>
                </a:cubicBezTo>
                <a:cubicBezTo>
                  <a:pt x="20109" y="20725"/>
                  <a:pt x="20127" y="20726"/>
                  <a:pt x="20146" y="20728"/>
                </a:cubicBezTo>
                <a:cubicBezTo>
                  <a:pt x="20166" y="20730"/>
                  <a:pt x="20187" y="20733"/>
                  <a:pt x="20212" y="20735"/>
                </a:cubicBezTo>
                <a:cubicBezTo>
                  <a:pt x="20197" y="20721"/>
                  <a:pt x="20184" y="20709"/>
                  <a:pt x="20172" y="20697"/>
                </a:cubicBezTo>
                <a:cubicBezTo>
                  <a:pt x="20160" y="20686"/>
                  <a:pt x="20148" y="20674"/>
                  <a:pt x="20136" y="20663"/>
                </a:cubicBezTo>
                <a:cubicBezTo>
                  <a:pt x="20149" y="20664"/>
                  <a:pt x="20163" y="20665"/>
                  <a:pt x="20177" y="20666"/>
                </a:cubicBezTo>
                <a:cubicBezTo>
                  <a:pt x="20191" y="20667"/>
                  <a:pt x="20206" y="20667"/>
                  <a:pt x="20220" y="20668"/>
                </a:cubicBezTo>
                <a:cubicBezTo>
                  <a:pt x="20194" y="20651"/>
                  <a:pt x="20169" y="20634"/>
                  <a:pt x="20143" y="20617"/>
                </a:cubicBezTo>
                <a:cubicBezTo>
                  <a:pt x="20117" y="20600"/>
                  <a:pt x="20090" y="20583"/>
                  <a:pt x="20061" y="20563"/>
                </a:cubicBezTo>
                <a:cubicBezTo>
                  <a:pt x="20261" y="20579"/>
                  <a:pt x="20429" y="20615"/>
                  <a:pt x="20594" y="20658"/>
                </a:cubicBezTo>
                <a:cubicBezTo>
                  <a:pt x="20760" y="20701"/>
                  <a:pt x="21000" y="20686"/>
                  <a:pt x="21123" y="20774"/>
                </a:cubicBezTo>
                <a:cubicBezTo>
                  <a:pt x="21157" y="20758"/>
                  <a:pt x="21188" y="20742"/>
                  <a:pt x="21217" y="20728"/>
                </a:cubicBezTo>
                <a:cubicBezTo>
                  <a:pt x="21246" y="20714"/>
                  <a:pt x="21272" y="20701"/>
                  <a:pt x="21297" y="20689"/>
                </a:cubicBezTo>
                <a:cubicBezTo>
                  <a:pt x="21315" y="20701"/>
                  <a:pt x="21330" y="20711"/>
                  <a:pt x="21345" y="20720"/>
                </a:cubicBezTo>
                <a:cubicBezTo>
                  <a:pt x="21359" y="20729"/>
                  <a:pt x="21372" y="20738"/>
                  <a:pt x="21385" y="20746"/>
                </a:cubicBezTo>
                <a:cubicBezTo>
                  <a:pt x="21389" y="20741"/>
                  <a:pt x="21393" y="20737"/>
                  <a:pt x="21397" y="20732"/>
                </a:cubicBezTo>
                <a:cubicBezTo>
                  <a:pt x="21401" y="20726"/>
                  <a:pt x="21405" y="20720"/>
                  <a:pt x="21409" y="20715"/>
                </a:cubicBezTo>
                <a:cubicBezTo>
                  <a:pt x="21446" y="20722"/>
                  <a:pt x="21483" y="20707"/>
                  <a:pt x="21514" y="20673"/>
                </a:cubicBezTo>
                <a:cubicBezTo>
                  <a:pt x="21568" y="20614"/>
                  <a:pt x="21587" y="20504"/>
                  <a:pt x="21544" y="20443"/>
                </a:cubicBezTo>
                <a:cubicBezTo>
                  <a:pt x="21514" y="20398"/>
                  <a:pt x="21465" y="20409"/>
                  <a:pt x="21443" y="20465"/>
                </a:cubicBezTo>
                <a:cubicBezTo>
                  <a:pt x="21445" y="20416"/>
                  <a:pt x="21375" y="20392"/>
                  <a:pt x="21298" y="20371"/>
                </a:cubicBezTo>
                <a:cubicBezTo>
                  <a:pt x="21221" y="20349"/>
                  <a:pt x="21136" y="20332"/>
                  <a:pt x="21108" y="20291"/>
                </a:cubicBezTo>
                <a:cubicBezTo>
                  <a:pt x="21192" y="20265"/>
                  <a:pt x="21276" y="20237"/>
                  <a:pt x="21362" y="20207"/>
                </a:cubicBezTo>
                <a:cubicBezTo>
                  <a:pt x="21441" y="20180"/>
                  <a:pt x="21521" y="20150"/>
                  <a:pt x="21600" y="20121"/>
                </a:cubicBezTo>
                <a:lnTo>
                  <a:pt x="21590" y="0"/>
                </a:lnTo>
                <a:lnTo>
                  <a:pt x="0" y="0"/>
                </a:lnTo>
                <a:close/>
                <a:moveTo>
                  <a:pt x="9192" y="19629"/>
                </a:moveTo>
                <a:lnTo>
                  <a:pt x="9218" y="19716"/>
                </a:lnTo>
                <a:lnTo>
                  <a:pt x="9132" y="19721"/>
                </a:lnTo>
                <a:lnTo>
                  <a:pt x="8709" y="19799"/>
                </a:lnTo>
                <a:cubicBezTo>
                  <a:pt x="8715" y="19804"/>
                  <a:pt x="8724" y="19808"/>
                  <a:pt x="8734" y="19812"/>
                </a:cubicBezTo>
                <a:cubicBezTo>
                  <a:pt x="8744" y="19816"/>
                  <a:pt x="8757" y="19820"/>
                  <a:pt x="8770" y="19823"/>
                </a:cubicBezTo>
                <a:cubicBezTo>
                  <a:pt x="8722" y="19824"/>
                  <a:pt x="8675" y="19826"/>
                  <a:pt x="8627" y="19825"/>
                </a:cubicBezTo>
                <a:cubicBezTo>
                  <a:pt x="8224" y="19820"/>
                  <a:pt x="7821" y="19807"/>
                  <a:pt x="7413" y="19797"/>
                </a:cubicBezTo>
                <a:cubicBezTo>
                  <a:pt x="7477" y="19808"/>
                  <a:pt x="7531" y="19822"/>
                  <a:pt x="7588" y="19825"/>
                </a:cubicBezTo>
                <a:cubicBezTo>
                  <a:pt x="7894" y="19842"/>
                  <a:pt x="8199" y="19864"/>
                  <a:pt x="8506" y="19871"/>
                </a:cubicBezTo>
                <a:cubicBezTo>
                  <a:pt x="8628" y="19873"/>
                  <a:pt x="8752" y="19867"/>
                  <a:pt x="8874" y="19863"/>
                </a:cubicBezTo>
                <a:cubicBezTo>
                  <a:pt x="8882" y="19868"/>
                  <a:pt x="8886" y="19874"/>
                  <a:pt x="8884" y="19882"/>
                </a:cubicBezTo>
                <a:cubicBezTo>
                  <a:pt x="8883" y="19890"/>
                  <a:pt x="8877" y="19899"/>
                  <a:pt x="8862" y="19910"/>
                </a:cubicBezTo>
                <a:cubicBezTo>
                  <a:pt x="8553" y="19899"/>
                  <a:pt x="8243" y="19889"/>
                  <a:pt x="7935" y="19876"/>
                </a:cubicBezTo>
                <a:cubicBezTo>
                  <a:pt x="7849" y="19872"/>
                  <a:pt x="7766" y="19856"/>
                  <a:pt x="7680" y="19850"/>
                </a:cubicBezTo>
                <a:cubicBezTo>
                  <a:pt x="7502" y="19836"/>
                  <a:pt x="7323" y="19825"/>
                  <a:pt x="7144" y="19814"/>
                </a:cubicBezTo>
                <a:cubicBezTo>
                  <a:pt x="7008" y="19805"/>
                  <a:pt x="6873" y="19799"/>
                  <a:pt x="6740" y="19825"/>
                </a:cubicBezTo>
                <a:cubicBezTo>
                  <a:pt x="6875" y="19840"/>
                  <a:pt x="7012" y="19845"/>
                  <a:pt x="7148" y="19851"/>
                </a:cubicBezTo>
                <a:cubicBezTo>
                  <a:pt x="7189" y="19853"/>
                  <a:pt x="7229" y="19861"/>
                  <a:pt x="7270" y="19866"/>
                </a:cubicBezTo>
                <a:cubicBezTo>
                  <a:pt x="7399" y="19882"/>
                  <a:pt x="7530" y="19914"/>
                  <a:pt x="7655" y="19910"/>
                </a:cubicBezTo>
                <a:cubicBezTo>
                  <a:pt x="7802" y="19906"/>
                  <a:pt x="7909" y="19943"/>
                  <a:pt x="8041" y="19948"/>
                </a:cubicBezTo>
                <a:cubicBezTo>
                  <a:pt x="8064" y="19948"/>
                  <a:pt x="8104" y="19962"/>
                  <a:pt x="8104" y="19970"/>
                </a:cubicBezTo>
                <a:cubicBezTo>
                  <a:pt x="8105" y="20011"/>
                  <a:pt x="8185" y="20011"/>
                  <a:pt x="8241" y="20010"/>
                </a:cubicBezTo>
                <a:cubicBezTo>
                  <a:pt x="8403" y="20006"/>
                  <a:pt x="8566" y="19997"/>
                  <a:pt x="8726" y="19987"/>
                </a:cubicBezTo>
                <a:cubicBezTo>
                  <a:pt x="9000" y="19969"/>
                  <a:pt x="9269" y="19934"/>
                  <a:pt x="9553" y="19952"/>
                </a:cubicBezTo>
                <a:cubicBezTo>
                  <a:pt x="9583" y="19954"/>
                  <a:pt x="9615" y="19951"/>
                  <a:pt x="9647" y="19949"/>
                </a:cubicBezTo>
                <a:cubicBezTo>
                  <a:pt x="9640" y="19951"/>
                  <a:pt x="9634" y="19954"/>
                  <a:pt x="9627" y="19956"/>
                </a:cubicBezTo>
                <a:cubicBezTo>
                  <a:pt x="9621" y="19958"/>
                  <a:pt x="9615" y="19960"/>
                  <a:pt x="9608" y="19962"/>
                </a:cubicBezTo>
                <a:cubicBezTo>
                  <a:pt x="9312" y="19986"/>
                  <a:pt x="9017" y="20009"/>
                  <a:pt x="8718" y="20019"/>
                </a:cubicBezTo>
                <a:cubicBezTo>
                  <a:pt x="8368" y="20031"/>
                  <a:pt x="8011" y="20019"/>
                  <a:pt x="7658" y="20011"/>
                </a:cubicBezTo>
                <a:cubicBezTo>
                  <a:pt x="7398" y="20006"/>
                  <a:pt x="7140" y="19993"/>
                  <a:pt x="6881" y="19982"/>
                </a:cubicBezTo>
                <a:cubicBezTo>
                  <a:pt x="6807" y="19979"/>
                  <a:pt x="6734" y="19972"/>
                  <a:pt x="6661" y="19966"/>
                </a:cubicBezTo>
                <a:cubicBezTo>
                  <a:pt x="6453" y="19949"/>
                  <a:pt x="6247" y="19930"/>
                  <a:pt x="6038" y="19915"/>
                </a:cubicBezTo>
                <a:cubicBezTo>
                  <a:pt x="5851" y="19902"/>
                  <a:pt x="5662" y="19892"/>
                  <a:pt x="5474" y="19881"/>
                </a:cubicBezTo>
                <a:cubicBezTo>
                  <a:pt x="5441" y="19878"/>
                  <a:pt x="5409" y="19871"/>
                  <a:pt x="5345" y="19863"/>
                </a:cubicBezTo>
                <a:cubicBezTo>
                  <a:pt x="5385" y="19861"/>
                  <a:pt x="5417" y="19860"/>
                  <a:pt x="5445" y="19859"/>
                </a:cubicBezTo>
                <a:cubicBezTo>
                  <a:pt x="5474" y="19858"/>
                  <a:pt x="5500" y="19857"/>
                  <a:pt x="5528" y="19856"/>
                </a:cubicBezTo>
                <a:cubicBezTo>
                  <a:pt x="5469" y="19844"/>
                  <a:pt x="5413" y="19832"/>
                  <a:pt x="5358" y="19820"/>
                </a:cubicBezTo>
                <a:cubicBezTo>
                  <a:pt x="5304" y="19809"/>
                  <a:pt x="5251" y="19797"/>
                  <a:pt x="5198" y="19786"/>
                </a:cubicBezTo>
                <a:cubicBezTo>
                  <a:pt x="5196" y="19787"/>
                  <a:pt x="5194" y="19788"/>
                  <a:pt x="5192" y="19789"/>
                </a:cubicBezTo>
                <a:cubicBezTo>
                  <a:pt x="5191" y="19790"/>
                  <a:pt x="5189" y="19791"/>
                  <a:pt x="5188" y="19792"/>
                </a:cubicBezTo>
                <a:cubicBezTo>
                  <a:pt x="5199" y="19798"/>
                  <a:pt x="5210" y="19803"/>
                  <a:pt x="5225" y="19810"/>
                </a:cubicBezTo>
                <a:cubicBezTo>
                  <a:pt x="5239" y="19817"/>
                  <a:pt x="5256" y="19826"/>
                  <a:pt x="5280" y="19837"/>
                </a:cubicBezTo>
                <a:cubicBezTo>
                  <a:pt x="5182" y="19842"/>
                  <a:pt x="5111" y="19851"/>
                  <a:pt x="5039" y="19850"/>
                </a:cubicBezTo>
                <a:cubicBezTo>
                  <a:pt x="4908" y="19847"/>
                  <a:pt x="4776" y="19841"/>
                  <a:pt x="4646" y="19833"/>
                </a:cubicBezTo>
                <a:cubicBezTo>
                  <a:pt x="4582" y="19829"/>
                  <a:pt x="4522" y="19816"/>
                  <a:pt x="4458" y="19809"/>
                </a:cubicBezTo>
                <a:cubicBezTo>
                  <a:pt x="4368" y="19799"/>
                  <a:pt x="4264" y="19776"/>
                  <a:pt x="4188" y="19786"/>
                </a:cubicBezTo>
                <a:cubicBezTo>
                  <a:pt x="4052" y="19803"/>
                  <a:pt x="3945" y="19786"/>
                  <a:pt x="3833" y="19766"/>
                </a:cubicBezTo>
                <a:cubicBezTo>
                  <a:pt x="3699" y="19742"/>
                  <a:pt x="3566" y="19720"/>
                  <a:pt x="3433" y="19696"/>
                </a:cubicBezTo>
                <a:lnTo>
                  <a:pt x="9192" y="19629"/>
                </a:lnTo>
                <a:close/>
                <a:moveTo>
                  <a:pt x="9149" y="19905"/>
                </a:moveTo>
                <a:cubicBezTo>
                  <a:pt x="9132" y="19907"/>
                  <a:pt x="9109" y="19911"/>
                  <a:pt x="9091" y="19913"/>
                </a:cubicBezTo>
                <a:cubicBezTo>
                  <a:pt x="9060" y="19917"/>
                  <a:pt x="9023" y="19915"/>
                  <a:pt x="8990" y="19913"/>
                </a:cubicBezTo>
                <a:cubicBezTo>
                  <a:pt x="9016" y="19912"/>
                  <a:pt x="9043" y="19910"/>
                  <a:pt x="9070" y="19908"/>
                </a:cubicBezTo>
                <a:cubicBezTo>
                  <a:pt x="9096" y="19907"/>
                  <a:pt x="9123" y="19906"/>
                  <a:pt x="9149" y="19905"/>
                </a:cubicBezTo>
                <a:close/>
                <a:moveTo>
                  <a:pt x="12302" y="20173"/>
                </a:moveTo>
                <a:cubicBezTo>
                  <a:pt x="12335" y="20169"/>
                  <a:pt x="12373" y="20172"/>
                  <a:pt x="12408" y="20173"/>
                </a:cubicBezTo>
                <a:cubicBezTo>
                  <a:pt x="12379" y="20175"/>
                  <a:pt x="12351" y="20176"/>
                  <a:pt x="12322" y="20178"/>
                </a:cubicBezTo>
                <a:cubicBezTo>
                  <a:pt x="12293" y="20179"/>
                  <a:pt x="12264" y="20182"/>
                  <a:pt x="12236" y="20183"/>
                </a:cubicBezTo>
                <a:cubicBezTo>
                  <a:pt x="12256" y="20180"/>
                  <a:pt x="12282" y="20176"/>
                  <a:pt x="12302" y="20173"/>
                </a:cubicBezTo>
                <a:close/>
              </a:path>
            </a:pathLst>
          </a:custGeom>
        </p:spPr>
      </p:pic>
      <p:sp>
        <p:nvSpPr>
          <p:cNvPr id="891" name="Shape"/>
          <p:cNvSpPr>
            <a:spLocks noGrp="1"/>
          </p:cNvSpPr>
          <p:nvPr>
            <p:ph type="body" idx="15"/>
          </p:nvPr>
        </p:nvSpPr>
        <p:spPr>
          <a:xfrm>
            <a:off x="8581313" y="7702771"/>
            <a:ext cx="1236455" cy="1178650"/>
          </a:xfrm>
          <a:custGeom>
            <a:avLst/>
            <a:gdLst/>
            <a:ahLst/>
            <a:cxnLst>
              <a:cxn ang="0">
                <a:pos x="wd2" y="hd2"/>
              </a:cxn>
              <a:cxn ang="5400000">
                <a:pos x="wd2" y="hd2"/>
              </a:cxn>
              <a:cxn ang="10800000">
                <a:pos x="wd2" y="hd2"/>
              </a:cxn>
              <a:cxn ang="16200000">
                <a:pos x="wd2" y="hd2"/>
              </a:cxn>
            </a:cxnLst>
            <a:rect l="0" t="0" r="r" b="b"/>
            <a:pathLst>
              <a:path w="21568" h="21583" extrusionOk="0">
                <a:moveTo>
                  <a:pt x="16592" y="2"/>
                </a:moveTo>
                <a:cubicBezTo>
                  <a:pt x="16492" y="-9"/>
                  <a:pt x="16386" y="16"/>
                  <a:pt x="16290" y="57"/>
                </a:cubicBezTo>
                <a:cubicBezTo>
                  <a:pt x="16249" y="74"/>
                  <a:pt x="16225" y="182"/>
                  <a:pt x="16193" y="245"/>
                </a:cubicBezTo>
                <a:cubicBezTo>
                  <a:pt x="16240" y="268"/>
                  <a:pt x="16289" y="302"/>
                  <a:pt x="16336" y="306"/>
                </a:cubicBezTo>
                <a:cubicBezTo>
                  <a:pt x="16441" y="316"/>
                  <a:pt x="16545" y="312"/>
                  <a:pt x="16650" y="312"/>
                </a:cubicBezTo>
                <a:cubicBezTo>
                  <a:pt x="16653" y="348"/>
                  <a:pt x="16656" y="380"/>
                  <a:pt x="16659" y="416"/>
                </a:cubicBezTo>
                <a:cubicBezTo>
                  <a:pt x="16603" y="443"/>
                  <a:pt x="16546" y="497"/>
                  <a:pt x="16491" y="495"/>
                </a:cubicBezTo>
                <a:cubicBezTo>
                  <a:pt x="16260" y="486"/>
                  <a:pt x="16030" y="460"/>
                  <a:pt x="15799" y="440"/>
                </a:cubicBezTo>
                <a:cubicBezTo>
                  <a:pt x="15671" y="429"/>
                  <a:pt x="15542" y="420"/>
                  <a:pt x="15414" y="404"/>
                </a:cubicBezTo>
                <a:cubicBezTo>
                  <a:pt x="15307" y="390"/>
                  <a:pt x="15200" y="344"/>
                  <a:pt x="15095" y="355"/>
                </a:cubicBezTo>
                <a:cubicBezTo>
                  <a:pt x="14983" y="367"/>
                  <a:pt x="14871" y="428"/>
                  <a:pt x="14731" y="477"/>
                </a:cubicBezTo>
                <a:cubicBezTo>
                  <a:pt x="14755" y="314"/>
                  <a:pt x="14770" y="216"/>
                  <a:pt x="14785" y="118"/>
                </a:cubicBezTo>
                <a:cubicBezTo>
                  <a:pt x="14476" y="3"/>
                  <a:pt x="14417" y="373"/>
                  <a:pt x="14295" y="623"/>
                </a:cubicBezTo>
                <a:cubicBezTo>
                  <a:pt x="14133" y="296"/>
                  <a:pt x="13756" y="295"/>
                  <a:pt x="13548" y="550"/>
                </a:cubicBezTo>
                <a:cubicBezTo>
                  <a:pt x="13464" y="495"/>
                  <a:pt x="13378" y="393"/>
                  <a:pt x="13343" y="422"/>
                </a:cubicBezTo>
                <a:cubicBezTo>
                  <a:pt x="13121" y="604"/>
                  <a:pt x="12922" y="745"/>
                  <a:pt x="12643" y="616"/>
                </a:cubicBezTo>
                <a:cubicBezTo>
                  <a:pt x="12449" y="527"/>
                  <a:pt x="12219" y="591"/>
                  <a:pt x="12006" y="586"/>
                </a:cubicBezTo>
                <a:cubicBezTo>
                  <a:pt x="11905" y="584"/>
                  <a:pt x="11803" y="567"/>
                  <a:pt x="11704" y="586"/>
                </a:cubicBezTo>
                <a:cubicBezTo>
                  <a:pt x="11466" y="631"/>
                  <a:pt x="11225" y="671"/>
                  <a:pt x="10991" y="750"/>
                </a:cubicBezTo>
                <a:cubicBezTo>
                  <a:pt x="10704" y="848"/>
                  <a:pt x="10421" y="982"/>
                  <a:pt x="10136" y="1097"/>
                </a:cubicBezTo>
                <a:cubicBezTo>
                  <a:pt x="10040" y="1136"/>
                  <a:pt x="9932" y="1221"/>
                  <a:pt x="9847" y="1188"/>
                </a:cubicBezTo>
                <a:cubicBezTo>
                  <a:pt x="9372" y="1005"/>
                  <a:pt x="8962" y="1257"/>
                  <a:pt x="8548" y="1541"/>
                </a:cubicBezTo>
                <a:cubicBezTo>
                  <a:pt x="8169" y="1799"/>
                  <a:pt x="7784" y="2030"/>
                  <a:pt x="7395" y="2252"/>
                </a:cubicBezTo>
                <a:cubicBezTo>
                  <a:pt x="7186" y="2372"/>
                  <a:pt x="6961" y="2441"/>
                  <a:pt x="6745" y="2538"/>
                </a:cubicBezTo>
                <a:cubicBezTo>
                  <a:pt x="5965" y="2891"/>
                  <a:pt x="5188" y="3250"/>
                  <a:pt x="4406" y="3596"/>
                </a:cubicBezTo>
                <a:cubicBezTo>
                  <a:pt x="4214" y="3682"/>
                  <a:pt x="4011" y="3714"/>
                  <a:pt x="3815" y="3785"/>
                </a:cubicBezTo>
                <a:cubicBezTo>
                  <a:pt x="3506" y="3897"/>
                  <a:pt x="3188" y="3983"/>
                  <a:pt x="2893" y="4150"/>
                </a:cubicBezTo>
                <a:cubicBezTo>
                  <a:pt x="2407" y="4424"/>
                  <a:pt x="1934" y="4749"/>
                  <a:pt x="1459" y="5062"/>
                </a:cubicBezTo>
                <a:cubicBezTo>
                  <a:pt x="1365" y="5124"/>
                  <a:pt x="1283" y="5228"/>
                  <a:pt x="1195" y="5311"/>
                </a:cubicBezTo>
                <a:cubicBezTo>
                  <a:pt x="1210" y="5357"/>
                  <a:pt x="1226" y="5400"/>
                  <a:pt x="1242" y="5445"/>
                </a:cubicBezTo>
                <a:cubicBezTo>
                  <a:pt x="1678" y="5255"/>
                  <a:pt x="2113" y="5064"/>
                  <a:pt x="2549" y="4874"/>
                </a:cubicBezTo>
                <a:cubicBezTo>
                  <a:pt x="2555" y="4900"/>
                  <a:pt x="2564" y="4927"/>
                  <a:pt x="2570" y="4953"/>
                </a:cubicBezTo>
                <a:cubicBezTo>
                  <a:pt x="2474" y="5018"/>
                  <a:pt x="2378" y="5106"/>
                  <a:pt x="2277" y="5147"/>
                </a:cubicBezTo>
                <a:cubicBezTo>
                  <a:pt x="1845" y="5322"/>
                  <a:pt x="1413" y="5491"/>
                  <a:pt x="977" y="5646"/>
                </a:cubicBezTo>
                <a:cubicBezTo>
                  <a:pt x="734" y="5732"/>
                  <a:pt x="576" y="5952"/>
                  <a:pt x="592" y="6193"/>
                </a:cubicBezTo>
                <a:cubicBezTo>
                  <a:pt x="732" y="6230"/>
                  <a:pt x="865" y="6268"/>
                  <a:pt x="998" y="6303"/>
                </a:cubicBezTo>
                <a:cubicBezTo>
                  <a:pt x="1000" y="6332"/>
                  <a:pt x="1005" y="6358"/>
                  <a:pt x="1007" y="6388"/>
                </a:cubicBezTo>
                <a:cubicBezTo>
                  <a:pt x="761" y="6533"/>
                  <a:pt x="419" y="6398"/>
                  <a:pt x="286" y="6868"/>
                </a:cubicBezTo>
                <a:cubicBezTo>
                  <a:pt x="456" y="7047"/>
                  <a:pt x="436" y="7105"/>
                  <a:pt x="80" y="7428"/>
                </a:cubicBezTo>
                <a:cubicBezTo>
                  <a:pt x="296" y="7412"/>
                  <a:pt x="480" y="7400"/>
                  <a:pt x="688" y="7385"/>
                </a:cubicBezTo>
                <a:cubicBezTo>
                  <a:pt x="494" y="7693"/>
                  <a:pt x="126" y="7500"/>
                  <a:pt x="1" y="8006"/>
                </a:cubicBezTo>
                <a:cubicBezTo>
                  <a:pt x="97" y="7971"/>
                  <a:pt x="165" y="7951"/>
                  <a:pt x="231" y="7927"/>
                </a:cubicBezTo>
                <a:cubicBezTo>
                  <a:pt x="351" y="7884"/>
                  <a:pt x="467" y="7835"/>
                  <a:pt x="588" y="7799"/>
                </a:cubicBezTo>
                <a:cubicBezTo>
                  <a:pt x="876" y="7712"/>
                  <a:pt x="1166" y="7633"/>
                  <a:pt x="1455" y="7549"/>
                </a:cubicBezTo>
                <a:cubicBezTo>
                  <a:pt x="1584" y="7512"/>
                  <a:pt x="1711" y="7468"/>
                  <a:pt x="1841" y="7440"/>
                </a:cubicBezTo>
                <a:cubicBezTo>
                  <a:pt x="1848" y="7439"/>
                  <a:pt x="1869" y="7544"/>
                  <a:pt x="1879" y="7586"/>
                </a:cubicBezTo>
                <a:cubicBezTo>
                  <a:pt x="2276" y="7512"/>
                  <a:pt x="2605" y="6999"/>
                  <a:pt x="3094" y="7282"/>
                </a:cubicBezTo>
                <a:cubicBezTo>
                  <a:pt x="2357" y="7676"/>
                  <a:pt x="1648" y="8053"/>
                  <a:pt x="940" y="8431"/>
                </a:cubicBezTo>
                <a:cubicBezTo>
                  <a:pt x="940" y="8442"/>
                  <a:pt x="939" y="8451"/>
                  <a:pt x="940" y="8462"/>
                </a:cubicBezTo>
                <a:cubicBezTo>
                  <a:pt x="1094" y="8433"/>
                  <a:pt x="1250" y="8404"/>
                  <a:pt x="1363" y="8383"/>
                </a:cubicBezTo>
                <a:cubicBezTo>
                  <a:pt x="1256" y="8490"/>
                  <a:pt x="1135" y="8615"/>
                  <a:pt x="1015" y="8735"/>
                </a:cubicBezTo>
                <a:cubicBezTo>
                  <a:pt x="954" y="8716"/>
                  <a:pt x="892" y="8700"/>
                  <a:pt x="831" y="8650"/>
                </a:cubicBezTo>
                <a:cubicBezTo>
                  <a:pt x="798" y="8624"/>
                  <a:pt x="714" y="8642"/>
                  <a:pt x="697" y="8681"/>
                </a:cubicBezTo>
                <a:cubicBezTo>
                  <a:pt x="672" y="8735"/>
                  <a:pt x="668" y="8838"/>
                  <a:pt x="688" y="8900"/>
                </a:cubicBezTo>
                <a:cubicBezTo>
                  <a:pt x="746" y="9078"/>
                  <a:pt x="843" y="9181"/>
                  <a:pt x="965" y="9228"/>
                </a:cubicBezTo>
                <a:cubicBezTo>
                  <a:pt x="968" y="9255"/>
                  <a:pt x="970" y="9280"/>
                  <a:pt x="973" y="9307"/>
                </a:cubicBezTo>
                <a:cubicBezTo>
                  <a:pt x="1019" y="9300"/>
                  <a:pt x="1065" y="9290"/>
                  <a:pt x="1112" y="9283"/>
                </a:cubicBezTo>
                <a:cubicBezTo>
                  <a:pt x="1199" y="9290"/>
                  <a:pt x="1248" y="9346"/>
                  <a:pt x="1271" y="9435"/>
                </a:cubicBezTo>
                <a:cubicBezTo>
                  <a:pt x="1187" y="9483"/>
                  <a:pt x="1103" y="9533"/>
                  <a:pt x="1019" y="9581"/>
                </a:cubicBezTo>
                <a:cubicBezTo>
                  <a:pt x="1013" y="9579"/>
                  <a:pt x="1005" y="9577"/>
                  <a:pt x="998" y="9575"/>
                </a:cubicBezTo>
                <a:cubicBezTo>
                  <a:pt x="988" y="9593"/>
                  <a:pt x="985" y="9598"/>
                  <a:pt x="982" y="9605"/>
                </a:cubicBezTo>
                <a:cubicBezTo>
                  <a:pt x="959" y="9618"/>
                  <a:pt x="937" y="9629"/>
                  <a:pt x="915" y="9642"/>
                </a:cubicBezTo>
                <a:cubicBezTo>
                  <a:pt x="936" y="9679"/>
                  <a:pt x="951" y="9702"/>
                  <a:pt x="969" y="9733"/>
                </a:cubicBezTo>
                <a:cubicBezTo>
                  <a:pt x="965" y="9808"/>
                  <a:pt x="965" y="9884"/>
                  <a:pt x="977" y="9958"/>
                </a:cubicBezTo>
                <a:cubicBezTo>
                  <a:pt x="923" y="9986"/>
                  <a:pt x="870" y="10011"/>
                  <a:pt x="797" y="10049"/>
                </a:cubicBezTo>
                <a:cubicBezTo>
                  <a:pt x="885" y="10163"/>
                  <a:pt x="962" y="10247"/>
                  <a:pt x="1040" y="10353"/>
                </a:cubicBezTo>
                <a:cubicBezTo>
                  <a:pt x="1054" y="10486"/>
                  <a:pt x="1053" y="10627"/>
                  <a:pt x="994" y="10779"/>
                </a:cubicBezTo>
                <a:cubicBezTo>
                  <a:pt x="905" y="11008"/>
                  <a:pt x="1293" y="11361"/>
                  <a:pt x="1501" y="11223"/>
                </a:cubicBezTo>
                <a:cubicBezTo>
                  <a:pt x="1665" y="11114"/>
                  <a:pt x="1667" y="11257"/>
                  <a:pt x="1686" y="11332"/>
                </a:cubicBezTo>
                <a:cubicBezTo>
                  <a:pt x="1608" y="11492"/>
                  <a:pt x="1549" y="11607"/>
                  <a:pt x="1506" y="11697"/>
                </a:cubicBezTo>
                <a:cubicBezTo>
                  <a:pt x="1433" y="11715"/>
                  <a:pt x="1324" y="11707"/>
                  <a:pt x="1313" y="11752"/>
                </a:cubicBezTo>
                <a:cubicBezTo>
                  <a:pt x="1286" y="11858"/>
                  <a:pt x="1275" y="12017"/>
                  <a:pt x="1313" y="12105"/>
                </a:cubicBezTo>
                <a:cubicBezTo>
                  <a:pt x="1399" y="12302"/>
                  <a:pt x="1518" y="12471"/>
                  <a:pt x="1610" y="12628"/>
                </a:cubicBezTo>
                <a:cubicBezTo>
                  <a:pt x="1317" y="12641"/>
                  <a:pt x="1130" y="12818"/>
                  <a:pt x="1091" y="13102"/>
                </a:cubicBezTo>
                <a:cubicBezTo>
                  <a:pt x="999" y="13173"/>
                  <a:pt x="898" y="13254"/>
                  <a:pt x="856" y="13376"/>
                </a:cubicBezTo>
                <a:cubicBezTo>
                  <a:pt x="727" y="13753"/>
                  <a:pt x="983" y="13793"/>
                  <a:pt x="1124" y="13941"/>
                </a:cubicBezTo>
                <a:cubicBezTo>
                  <a:pt x="1049" y="13959"/>
                  <a:pt x="986" y="13957"/>
                  <a:pt x="923" y="13953"/>
                </a:cubicBezTo>
                <a:cubicBezTo>
                  <a:pt x="727" y="13943"/>
                  <a:pt x="660" y="14071"/>
                  <a:pt x="751" y="14312"/>
                </a:cubicBezTo>
                <a:cubicBezTo>
                  <a:pt x="791" y="14419"/>
                  <a:pt x="850" y="14525"/>
                  <a:pt x="919" y="14592"/>
                </a:cubicBezTo>
                <a:cubicBezTo>
                  <a:pt x="1129" y="14798"/>
                  <a:pt x="1134" y="14791"/>
                  <a:pt x="936" y="15103"/>
                </a:cubicBezTo>
                <a:cubicBezTo>
                  <a:pt x="1078" y="15261"/>
                  <a:pt x="1202" y="15462"/>
                  <a:pt x="1359" y="15559"/>
                </a:cubicBezTo>
                <a:cubicBezTo>
                  <a:pt x="1520" y="15659"/>
                  <a:pt x="1712" y="15651"/>
                  <a:pt x="1887" y="15711"/>
                </a:cubicBezTo>
                <a:cubicBezTo>
                  <a:pt x="1946" y="15731"/>
                  <a:pt x="2021" y="15806"/>
                  <a:pt x="2038" y="15881"/>
                </a:cubicBezTo>
                <a:cubicBezTo>
                  <a:pt x="2056" y="15961"/>
                  <a:pt x="2015" y="16067"/>
                  <a:pt x="1992" y="16210"/>
                </a:cubicBezTo>
                <a:cubicBezTo>
                  <a:pt x="1826" y="15931"/>
                  <a:pt x="1771" y="15873"/>
                  <a:pt x="1610" y="16015"/>
                </a:cubicBezTo>
                <a:cubicBezTo>
                  <a:pt x="1335" y="16260"/>
                  <a:pt x="977" y="16418"/>
                  <a:pt x="927" y="17019"/>
                </a:cubicBezTo>
                <a:cubicBezTo>
                  <a:pt x="683" y="17155"/>
                  <a:pt x="331" y="17611"/>
                  <a:pt x="219" y="17955"/>
                </a:cubicBezTo>
                <a:cubicBezTo>
                  <a:pt x="200" y="18012"/>
                  <a:pt x="173" y="18090"/>
                  <a:pt x="185" y="18138"/>
                </a:cubicBezTo>
                <a:cubicBezTo>
                  <a:pt x="250" y="18389"/>
                  <a:pt x="165" y="18556"/>
                  <a:pt x="59" y="18734"/>
                </a:cubicBezTo>
                <a:cubicBezTo>
                  <a:pt x="15" y="18809"/>
                  <a:pt x="-16" y="18968"/>
                  <a:pt x="9" y="19044"/>
                </a:cubicBezTo>
                <a:cubicBezTo>
                  <a:pt x="30" y="19107"/>
                  <a:pt x="142" y="19104"/>
                  <a:pt x="215" y="19129"/>
                </a:cubicBezTo>
                <a:cubicBezTo>
                  <a:pt x="239" y="19137"/>
                  <a:pt x="265" y="19138"/>
                  <a:pt x="311" y="19141"/>
                </a:cubicBezTo>
                <a:cubicBezTo>
                  <a:pt x="234" y="19360"/>
                  <a:pt x="171" y="19546"/>
                  <a:pt x="85" y="19792"/>
                </a:cubicBezTo>
                <a:cubicBezTo>
                  <a:pt x="309" y="19878"/>
                  <a:pt x="538" y="19949"/>
                  <a:pt x="759" y="20053"/>
                </a:cubicBezTo>
                <a:cubicBezTo>
                  <a:pt x="1272" y="20294"/>
                  <a:pt x="1775" y="20566"/>
                  <a:pt x="2289" y="20795"/>
                </a:cubicBezTo>
                <a:cubicBezTo>
                  <a:pt x="2523" y="20900"/>
                  <a:pt x="2793" y="21055"/>
                  <a:pt x="3010" y="20978"/>
                </a:cubicBezTo>
                <a:cubicBezTo>
                  <a:pt x="3330" y="20864"/>
                  <a:pt x="3591" y="20988"/>
                  <a:pt x="3845" y="21166"/>
                </a:cubicBezTo>
                <a:cubicBezTo>
                  <a:pt x="4208" y="21421"/>
                  <a:pt x="4587" y="21536"/>
                  <a:pt x="4981" y="21580"/>
                </a:cubicBezTo>
                <a:cubicBezTo>
                  <a:pt x="5080" y="21591"/>
                  <a:pt x="5187" y="21566"/>
                  <a:pt x="5282" y="21525"/>
                </a:cubicBezTo>
                <a:cubicBezTo>
                  <a:pt x="5323" y="21508"/>
                  <a:pt x="5343" y="21406"/>
                  <a:pt x="5375" y="21343"/>
                </a:cubicBezTo>
                <a:cubicBezTo>
                  <a:pt x="5328" y="21320"/>
                  <a:pt x="5284" y="21280"/>
                  <a:pt x="5236" y="21276"/>
                </a:cubicBezTo>
                <a:cubicBezTo>
                  <a:pt x="5131" y="21266"/>
                  <a:pt x="5023" y="21276"/>
                  <a:pt x="4918" y="21276"/>
                </a:cubicBezTo>
                <a:cubicBezTo>
                  <a:pt x="4915" y="21240"/>
                  <a:pt x="4912" y="21202"/>
                  <a:pt x="4909" y="21166"/>
                </a:cubicBezTo>
                <a:cubicBezTo>
                  <a:pt x="4965" y="21139"/>
                  <a:pt x="5022" y="21085"/>
                  <a:pt x="5077" y="21087"/>
                </a:cubicBezTo>
                <a:cubicBezTo>
                  <a:pt x="5308" y="21096"/>
                  <a:pt x="5538" y="21122"/>
                  <a:pt x="5769" y="21142"/>
                </a:cubicBezTo>
                <a:cubicBezTo>
                  <a:pt x="5897" y="21153"/>
                  <a:pt x="6026" y="21168"/>
                  <a:pt x="6154" y="21184"/>
                </a:cubicBezTo>
                <a:cubicBezTo>
                  <a:pt x="6261" y="21198"/>
                  <a:pt x="6368" y="21238"/>
                  <a:pt x="6473" y="21227"/>
                </a:cubicBezTo>
                <a:cubicBezTo>
                  <a:pt x="6585" y="21215"/>
                  <a:pt x="6697" y="21154"/>
                  <a:pt x="6837" y="21105"/>
                </a:cubicBezTo>
                <a:cubicBezTo>
                  <a:pt x="6813" y="21268"/>
                  <a:pt x="6798" y="21372"/>
                  <a:pt x="6783" y="21470"/>
                </a:cubicBezTo>
                <a:cubicBezTo>
                  <a:pt x="7092" y="21585"/>
                  <a:pt x="7156" y="21209"/>
                  <a:pt x="7278" y="20959"/>
                </a:cubicBezTo>
                <a:cubicBezTo>
                  <a:pt x="7439" y="21286"/>
                  <a:pt x="7812" y="21293"/>
                  <a:pt x="8020" y="21039"/>
                </a:cubicBezTo>
                <a:cubicBezTo>
                  <a:pt x="8104" y="21093"/>
                  <a:pt x="8190" y="21189"/>
                  <a:pt x="8225" y="21160"/>
                </a:cubicBezTo>
                <a:cubicBezTo>
                  <a:pt x="8447" y="20978"/>
                  <a:pt x="8651" y="20837"/>
                  <a:pt x="8929" y="20966"/>
                </a:cubicBezTo>
                <a:cubicBezTo>
                  <a:pt x="9124" y="21055"/>
                  <a:pt x="9349" y="20997"/>
                  <a:pt x="9562" y="21002"/>
                </a:cubicBezTo>
                <a:cubicBezTo>
                  <a:pt x="9663" y="21004"/>
                  <a:pt x="9769" y="21021"/>
                  <a:pt x="9868" y="21002"/>
                </a:cubicBezTo>
                <a:cubicBezTo>
                  <a:pt x="10107" y="20957"/>
                  <a:pt x="10343" y="20911"/>
                  <a:pt x="10577" y="20832"/>
                </a:cubicBezTo>
                <a:cubicBezTo>
                  <a:pt x="10864" y="20734"/>
                  <a:pt x="11147" y="20600"/>
                  <a:pt x="11432" y="20485"/>
                </a:cubicBezTo>
                <a:cubicBezTo>
                  <a:pt x="11528" y="20446"/>
                  <a:pt x="11636" y="20361"/>
                  <a:pt x="11721" y="20394"/>
                </a:cubicBezTo>
                <a:cubicBezTo>
                  <a:pt x="12196" y="20577"/>
                  <a:pt x="12606" y="20331"/>
                  <a:pt x="13020" y="20047"/>
                </a:cubicBezTo>
                <a:cubicBezTo>
                  <a:pt x="13399" y="19789"/>
                  <a:pt x="13788" y="19552"/>
                  <a:pt x="14177" y="19330"/>
                </a:cubicBezTo>
                <a:cubicBezTo>
                  <a:pt x="14386" y="19210"/>
                  <a:pt x="14607" y="19147"/>
                  <a:pt x="14823" y="19050"/>
                </a:cubicBezTo>
                <a:cubicBezTo>
                  <a:pt x="15603" y="18697"/>
                  <a:pt x="16380" y="18332"/>
                  <a:pt x="17162" y="17986"/>
                </a:cubicBezTo>
                <a:cubicBezTo>
                  <a:pt x="17354" y="17900"/>
                  <a:pt x="17561" y="17868"/>
                  <a:pt x="17757" y="17797"/>
                </a:cubicBezTo>
                <a:cubicBezTo>
                  <a:pt x="18066" y="17685"/>
                  <a:pt x="18380" y="17605"/>
                  <a:pt x="18675" y="17438"/>
                </a:cubicBezTo>
                <a:cubicBezTo>
                  <a:pt x="19161" y="17164"/>
                  <a:pt x="19634" y="16833"/>
                  <a:pt x="20109" y="16520"/>
                </a:cubicBezTo>
                <a:cubicBezTo>
                  <a:pt x="20203" y="16458"/>
                  <a:pt x="20285" y="16360"/>
                  <a:pt x="20373" y="16277"/>
                </a:cubicBezTo>
                <a:cubicBezTo>
                  <a:pt x="20358" y="16231"/>
                  <a:pt x="20342" y="16182"/>
                  <a:pt x="20326" y="16137"/>
                </a:cubicBezTo>
                <a:cubicBezTo>
                  <a:pt x="19890" y="16327"/>
                  <a:pt x="19455" y="16518"/>
                  <a:pt x="19019" y="16708"/>
                </a:cubicBezTo>
                <a:cubicBezTo>
                  <a:pt x="19013" y="16682"/>
                  <a:pt x="19008" y="16655"/>
                  <a:pt x="19002" y="16629"/>
                </a:cubicBezTo>
                <a:cubicBezTo>
                  <a:pt x="19099" y="16564"/>
                  <a:pt x="19190" y="16482"/>
                  <a:pt x="19291" y="16441"/>
                </a:cubicBezTo>
                <a:cubicBezTo>
                  <a:pt x="19723" y="16266"/>
                  <a:pt x="20155" y="16097"/>
                  <a:pt x="20591" y="15942"/>
                </a:cubicBezTo>
                <a:cubicBezTo>
                  <a:pt x="20834" y="15856"/>
                  <a:pt x="20992" y="15630"/>
                  <a:pt x="20976" y="15389"/>
                </a:cubicBezTo>
                <a:cubicBezTo>
                  <a:pt x="20836" y="15352"/>
                  <a:pt x="20703" y="15320"/>
                  <a:pt x="20570" y="15285"/>
                </a:cubicBezTo>
                <a:cubicBezTo>
                  <a:pt x="20568" y="15256"/>
                  <a:pt x="20567" y="15224"/>
                  <a:pt x="20565" y="15194"/>
                </a:cubicBezTo>
                <a:cubicBezTo>
                  <a:pt x="20811" y="15049"/>
                  <a:pt x="21153" y="15184"/>
                  <a:pt x="21286" y="14714"/>
                </a:cubicBezTo>
                <a:cubicBezTo>
                  <a:pt x="21116" y="14535"/>
                  <a:pt x="21136" y="14477"/>
                  <a:pt x="21492" y="14154"/>
                </a:cubicBezTo>
                <a:cubicBezTo>
                  <a:pt x="21276" y="14170"/>
                  <a:pt x="21088" y="14182"/>
                  <a:pt x="20880" y="14197"/>
                </a:cubicBezTo>
                <a:cubicBezTo>
                  <a:pt x="21074" y="13889"/>
                  <a:pt x="21442" y="14082"/>
                  <a:pt x="21567" y="13576"/>
                </a:cubicBezTo>
                <a:cubicBezTo>
                  <a:pt x="21471" y="13611"/>
                  <a:pt x="21408" y="13637"/>
                  <a:pt x="21341" y="13662"/>
                </a:cubicBezTo>
                <a:cubicBezTo>
                  <a:pt x="21222" y="13704"/>
                  <a:pt x="21101" y="13753"/>
                  <a:pt x="20980" y="13789"/>
                </a:cubicBezTo>
                <a:cubicBezTo>
                  <a:pt x="20692" y="13876"/>
                  <a:pt x="20402" y="13955"/>
                  <a:pt x="20113" y="14039"/>
                </a:cubicBezTo>
                <a:cubicBezTo>
                  <a:pt x="19984" y="14076"/>
                  <a:pt x="19857" y="14114"/>
                  <a:pt x="19727" y="14142"/>
                </a:cubicBezTo>
                <a:cubicBezTo>
                  <a:pt x="19720" y="14143"/>
                  <a:pt x="19703" y="14038"/>
                  <a:pt x="19694" y="13996"/>
                </a:cubicBezTo>
                <a:cubicBezTo>
                  <a:pt x="19297" y="14070"/>
                  <a:pt x="18968" y="14583"/>
                  <a:pt x="18478" y="14300"/>
                </a:cubicBezTo>
                <a:cubicBezTo>
                  <a:pt x="19215" y="13906"/>
                  <a:pt x="19920" y="13529"/>
                  <a:pt x="20628" y="13151"/>
                </a:cubicBezTo>
                <a:cubicBezTo>
                  <a:pt x="20628" y="13140"/>
                  <a:pt x="20629" y="13131"/>
                  <a:pt x="20628" y="13120"/>
                </a:cubicBezTo>
                <a:cubicBezTo>
                  <a:pt x="20474" y="13149"/>
                  <a:pt x="20318" y="13178"/>
                  <a:pt x="20205" y="13199"/>
                </a:cubicBezTo>
                <a:cubicBezTo>
                  <a:pt x="20312" y="13092"/>
                  <a:pt x="20437" y="12973"/>
                  <a:pt x="20557" y="12853"/>
                </a:cubicBezTo>
                <a:cubicBezTo>
                  <a:pt x="20618" y="12872"/>
                  <a:pt x="20680" y="12888"/>
                  <a:pt x="20741" y="12938"/>
                </a:cubicBezTo>
                <a:cubicBezTo>
                  <a:pt x="20774" y="12964"/>
                  <a:pt x="20854" y="12946"/>
                  <a:pt x="20871" y="12907"/>
                </a:cubicBezTo>
                <a:cubicBezTo>
                  <a:pt x="20896" y="12853"/>
                  <a:pt x="20900" y="12744"/>
                  <a:pt x="20880" y="12682"/>
                </a:cubicBezTo>
                <a:cubicBezTo>
                  <a:pt x="20822" y="12503"/>
                  <a:pt x="20725" y="12406"/>
                  <a:pt x="20603" y="12360"/>
                </a:cubicBezTo>
                <a:cubicBezTo>
                  <a:pt x="20600" y="12332"/>
                  <a:pt x="20598" y="12303"/>
                  <a:pt x="20595" y="12275"/>
                </a:cubicBezTo>
                <a:cubicBezTo>
                  <a:pt x="20549" y="12282"/>
                  <a:pt x="20503" y="12292"/>
                  <a:pt x="20456" y="12299"/>
                </a:cubicBezTo>
                <a:cubicBezTo>
                  <a:pt x="20369" y="12292"/>
                  <a:pt x="20320" y="12237"/>
                  <a:pt x="20297" y="12147"/>
                </a:cubicBezTo>
                <a:cubicBezTo>
                  <a:pt x="20381" y="12099"/>
                  <a:pt x="20465" y="12049"/>
                  <a:pt x="20549" y="12001"/>
                </a:cubicBezTo>
                <a:cubicBezTo>
                  <a:pt x="20555" y="12003"/>
                  <a:pt x="20563" y="12005"/>
                  <a:pt x="20570" y="12007"/>
                </a:cubicBezTo>
                <a:cubicBezTo>
                  <a:pt x="20580" y="11989"/>
                  <a:pt x="20583" y="11984"/>
                  <a:pt x="20586" y="11977"/>
                </a:cubicBezTo>
                <a:cubicBezTo>
                  <a:pt x="20609" y="11964"/>
                  <a:pt x="20631" y="11953"/>
                  <a:pt x="20653" y="11940"/>
                </a:cubicBezTo>
                <a:cubicBezTo>
                  <a:pt x="20631" y="11902"/>
                  <a:pt x="20617" y="11880"/>
                  <a:pt x="20599" y="11849"/>
                </a:cubicBezTo>
                <a:cubicBezTo>
                  <a:pt x="20603" y="11776"/>
                  <a:pt x="20606" y="11702"/>
                  <a:pt x="20595" y="11630"/>
                </a:cubicBezTo>
                <a:cubicBezTo>
                  <a:pt x="20649" y="11602"/>
                  <a:pt x="20699" y="11571"/>
                  <a:pt x="20771" y="11533"/>
                </a:cubicBezTo>
                <a:cubicBezTo>
                  <a:pt x="20683" y="11419"/>
                  <a:pt x="20610" y="11334"/>
                  <a:pt x="20532" y="11229"/>
                </a:cubicBezTo>
                <a:cubicBezTo>
                  <a:pt x="20518" y="11097"/>
                  <a:pt x="20519" y="10960"/>
                  <a:pt x="20578" y="10809"/>
                </a:cubicBezTo>
                <a:cubicBezTo>
                  <a:pt x="20667" y="10580"/>
                  <a:pt x="20275" y="10221"/>
                  <a:pt x="20067" y="10359"/>
                </a:cubicBezTo>
                <a:cubicBezTo>
                  <a:pt x="19903" y="10468"/>
                  <a:pt x="19905" y="10325"/>
                  <a:pt x="19886" y="10250"/>
                </a:cubicBezTo>
                <a:cubicBezTo>
                  <a:pt x="19964" y="10090"/>
                  <a:pt x="20019" y="9981"/>
                  <a:pt x="20062" y="9891"/>
                </a:cubicBezTo>
                <a:cubicBezTo>
                  <a:pt x="20135" y="9873"/>
                  <a:pt x="20248" y="9882"/>
                  <a:pt x="20259" y="9836"/>
                </a:cubicBezTo>
                <a:cubicBezTo>
                  <a:pt x="20287" y="9730"/>
                  <a:pt x="20293" y="9571"/>
                  <a:pt x="20255" y="9483"/>
                </a:cubicBezTo>
                <a:cubicBezTo>
                  <a:pt x="20169" y="9286"/>
                  <a:pt x="20050" y="9117"/>
                  <a:pt x="19958" y="8960"/>
                </a:cubicBezTo>
                <a:cubicBezTo>
                  <a:pt x="20251" y="8947"/>
                  <a:pt x="20442" y="8764"/>
                  <a:pt x="20482" y="8480"/>
                </a:cubicBezTo>
                <a:cubicBezTo>
                  <a:pt x="20573" y="8409"/>
                  <a:pt x="20670" y="8334"/>
                  <a:pt x="20712" y="8212"/>
                </a:cubicBezTo>
                <a:cubicBezTo>
                  <a:pt x="20841" y="7835"/>
                  <a:pt x="20585" y="7789"/>
                  <a:pt x="20444" y="7641"/>
                </a:cubicBezTo>
                <a:cubicBezTo>
                  <a:pt x="20519" y="7623"/>
                  <a:pt x="20582" y="7631"/>
                  <a:pt x="20645" y="7635"/>
                </a:cubicBezTo>
                <a:cubicBezTo>
                  <a:pt x="20841" y="7645"/>
                  <a:pt x="20908" y="7511"/>
                  <a:pt x="20817" y="7270"/>
                </a:cubicBezTo>
                <a:cubicBezTo>
                  <a:pt x="20777" y="7163"/>
                  <a:pt x="20718" y="7057"/>
                  <a:pt x="20649" y="6990"/>
                </a:cubicBezTo>
                <a:cubicBezTo>
                  <a:pt x="20439" y="6784"/>
                  <a:pt x="20438" y="6791"/>
                  <a:pt x="20637" y="6479"/>
                </a:cubicBezTo>
                <a:cubicBezTo>
                  <a:pt x="20494" y="6321"/>
                  <a:pt x="20366" y="6120"/>
                  <a:pt x="20209" y="6023"/>
                </a:cubicBezTo>
                <a:cubicBezTo>
                  <a:pt x="20048" y="5923"/>
                  <a:pt x="19856" y="5937"/>
                  <a:pt x="19681" y="5877"/>
                </a:cubicBezTo>
                <a:cubicBezTo>
                  <a:pt x="19622" y="5857"/>
                  <a:pt x="19547" y="5782"/>
                  <a:pt x="19530" y="5707"/>
                </a:cubicBezTo>
                <a:cubicBezTo>
                  <a:pt x="19512" y="5627"/>
                  <a:pt x="19553" y="5515"/>
                  <a:pt x="19576" y="5372"/>
                </a:cubicBezTo>
                <a:cubicBezTo>
                  <a:pt x="19742" y="5651"/>
                  <a:pt x="19801" y="5709"/>
                  <a:pt x="19962" y="5567"/>
                </a:cubicBezTo>
                <a:cubicBezTo>
                  <a:pt x="20237" y="5322"/>
                  <a:pt x="20591" y="5164"/>
                  <a:pt x="20641" y="4563"/>
                </a:cubicBezTo>
                <a:cubicBezTo>
                  <a:pt x="20885" y="4427"/>
                  <a:pt x="21237" y="3971"/>
                  <a:pt x="21349" y="3627"/>
                </a:cubicBezTo>
                <a:cubicBezTo>
                  <a:pt x="21368" y="3570"/>
                  <a:pt x="21395" y="3492"/>
                  <a:pt x="21383" y="3444"/>
                </a:cubicBezTo>
                <a:cubicBezTo>
                  <a:pt x="21318" y="3193"/>
                  <a:pt x="21403" y="3033"/>
                  <a:pt x="21509" y="2854"/>
                </a:cubicBezTo>
                <a:cubicBezTo>
                  <a:pt x="21553" y="2779"/>
                  <a:pt x="21584" y="2621"/>
                  <a:pt x="21559" y="2544"/>
                </a:cubicBezTo>
                <a:cubicBezTo>
                  <a:pt x="21538" y="2481"/>
                  <a:pt x="21426" y="2478"/>
                  <a:pt x="21353" y="2453"/>
                </a:cubicBezTo>
                <a:cubicBezTo>
                  <a:pt x="21329" y="2445"/>
                  <a:pt x="21303" y="2450"/>
                  <a:pt x="21257" y="2447"/>
                </a:cubicBezTo>
                <a:cubicBezTo>
                  <a:pt x="21334" y="2228"/>
                  <a:pt x="21402" y="2042"/>
                  <a:pt x="21488" y="1796"/>
                </a:cubicBezTo>
                <a:cubicBezTo>
                  <a:pt x="21263" y="1710"/>
                  <a:pt x="21034" y="1633"/>
                  <a:pt x="20813" y="1529"/>
                </a:cubicBezTo>
                <a:cubicBezTo>
                  <a:pt x="20301" y="1288"/>
                  <a:pt x="19793" y="1016"/>
                  <a:pt x="19279" y="787"/>
                </a:cubicBezTo>
                <a:cubicBezTo>
                  <a:pt x="19045" y="682"/>
                  <a:pt x="18779" y="533"/>
                  <a:pt x="18562" y="610"/>
                </a:cubicBezTo>
                <a:cubicBezTo>
                  <a:pt x="18242" y="724"/>
                  <a:pt x="17977" y="600"/>
                  <a:pt x="17723" y="422"/>
                </a:cubicBezTo>
                <a:cubicBezTo>
                  <a:pt x="17360" y="167"/>
                  <a:pt x="16986" y="46"/>
                  <a:pt x="16592" y="2"/>
                </a:cubicBezTo>
                <a:close/>
              </a:path>
            </a:pathLst>
          </a:custGeom>
        </p:spPr>
        <p:txBody>
          <a:bodyPr/>
          <a:lstStyle/>
          <a:p>
            <a:pPr defTabSz="642937">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p>
        </p:txBody>
      </p:sp>
      <p:sp>
        <p:nvSpPr>
          <p:cNvPr id="892" name="Venenatis Euismod Purus"/>
          <p:cNvSpPr txBox="1">
            <a:spLocks noGrp="1"/>
          </p:cNvSpPr>
          <p:nvPr>
            <p:ph type="body" idx="16"/>
          </p:nvPr>
        </p:nvSpPr>
        <p:spPr>
          <a:xfrm>
            <a:off x="11087196" y="7832332"/>
            <a:ext cx="12138564" cy="984568"/>
          </a:xfrm>
          <a:prstGeom prst="rect">
            <a:avLst/>
          </a:prstGeom>
        </p:spPr>
        <p:txBody>
          <a:bodyPr/>
          <a:lstStyle/>
          <a:p>
            <a:pPr>
              <a:lnSpc>
                <a:spcPct val="80000"/>
              </a:lnSpc>
            </a:pPr>
            <a:r>
              <a:rPr lang="fr-FR" sz="6000" dirty="0" smtClean="0"/>
              <a:t>Principales conclusions</a:t>
            </a:r>
            <a:endParaRPr sz="2800" dirty="0"/>
          </a:p>
        </p:txBody>
      </p:sp>
      <p:sp>
        <p:nvSpPr>
          <p:cNvPr id="894" name="Rectangle"/>
          <p:cNvSpPr>
            <a:spLocks noGrp="1"/>
          </p:cNvSpPr>
          <p:nvPr>
            <p:ph type="body" idx="17"/>
          </p:nvPr>
        </p:nvSpPr>
        <p:spPr>
          <a:prstGeom prst="rect">
            <a:avLst/>
          </a:prstGeom>
        </p:spPr>
        <p:txBody>
          <a:bodyPr/>
          <a:lstStyle/>
          <a:p>
            <a:pPr>
              <a:defRPr sz="5800">
                <a:latin typeface="Gill Sans"/>
                <a:ea typeface="Gill Sans"/>
                <a:cs typeface="Gill Sans"/>
                <a:sym typeface="Gill Sans"/>
              </a:defRPr>
            </a:pPr>
            <a:endParaRPr dirty="0"/>
          </a:p>
        </p:txBody>
      </p:sp>
      <p:sp>
        <p:nvSpPr>
          <p:cNvPr id="895" name="Line"/>
          <p:cNvSpPr>
            <a:spLocks noGrp="1"/>
          </p:cNvSpPr>
          <p:nvPr>
            <p:ph type="body" idx="18"/>
          </p:nvPr>
        </p:nvSpPr>
        <p:spPr>
          <a:xfrm>
            <a:off x="12191999" y="12260426"/>
            <a:ext cx="1" cy="371869"/>
          </a:xfrm>
          <a:prstGeom prst="line">
            <a:avLst/>
          </a:prstGeom>
        </p:spPr>
        <p:txBody>
          <a:bodyPr/>
          <a:lstStyle/>
          <a:p>
            <a:pPr>
              <a:defRPr sz="56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p>
        </p:txBody>
      </p:sp>
      <p:sp>
        <p:nvSpPr>
          <p:cNvPr id="896" name="Slide Number"/>
          <p:cNvSpPr txBox="1">
            <a:spLocks noGrp="1"/>
          </p:cNvSpPr>
          <p:nvPr>
            <p:ph type="sldNum" sz="quarter" idx="2"/>
          </p:nvPr>
        </p:nvSpPr>
        <p:spPr>
          <a:xfrm>
            <a:off x="12051220" y="11772503"/>
            <a:ext cx="281560" cy="422276"/>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65</a:t>
            </a:fld>
            <a:endParaRPr dirty="0"/>
          </a:p>
        </p:txBody>
      </p:sp>
      <p:sp>
        <p:nvSpPr>
          <p:cNvPr id="897" name="#1"/>
          <p:cNvSpPr txBox="1">
            <a:spLocks noGrp="1"/>
          </p:cNvSpPr>
          <p:nvPr>
            <p:ph type="body" idx="19"/>
          </p:nvPr>
        </p:nvSpPr>
        <p:spPr>
          <a:xfrm>
            <a:off x="8787016" y="7896853"/>
            <a:ext cx="1030752" cy="984568"/>
          </a:xfrm>
          <a:prstGeom prst="rect">
            <a:avLst/>
          </a:prstGeom>
        </p:spPr>
        <p:txBody>
          <a:bodyPr/>
          <a:lstStyle/>
          <a:p>
            <a:r>
              <a:rPr dirty="0" smtClean="0"/>
              <a:t>#</a:t>
            </a:r>
            <a:r>
              <a:rPr lang="fr-FR" dirty="0" smtClean="0"/>
              <a:t> </a:t>
            </a:r>
            <a:r>
              <a:rPr lang="fr-FR" dirty="0"/>
              <a:t>5</a:t>
            </a:r>
            <a:endParaRPr dirty="0"/>
          </a:p>
        </p:txBody>
      </p:sp>
      <p:sp>
        <p:nvSpPr>
          <p:cNvPr id="900" name="#2"/>
          <p:cNvSpPr txBox="1">
            <a:spLocks noGrp="1"/>
          </p:cNvSpPr>
          <p:nvPr>
            <p:ph type="body" idx="22"/>
          </p:nvPr>
        </p:nvSpPr>
        <p:spPr>
          <a:xfrm>
            <a:off x="3745523" y="8977455"/>
            <a:ext cx="1030752" cy="984568"/>
          </a:xfrm>
          <a:prstGeom prst="rect">
            <a:avLst/>
          </a:prstGeom>
        </p:spPr>
        <p:txBody>
          <a:bodyPr/>
          <a:lstStyle/>
          <a:p>
            <a:r>
              <a:rPr dirty="0"/>
              <a:t>#2</a:t>
            </a:r>
          </a:p>
        </p:txBody>
      </p:sp>
      <p:sp>
        <p:nvSpPr>
          <p:cNvPr id="904" name="#3"/>
          <p:cNvSpPr txBox="1">
            <a:spLocks noGrp="1"/>
          </p:cNvSpPr>
          <p:nvPr>
            <p:ph type="body" idx="26"/>
          </p:nvPr>
        </p:nvSpPr>
        <p:spPr>
          <a:xfrm>
            <a:off x="13730491" y="6280498"/>
            <a:ext cx="1030752" cy="984568"/>
          </a:xfrm>
          <a:prstGeom prst="rect">
            <a:avLst/>
          </a:prstGeom>
        </p:spPr>
        <p:txBody>
          <a:bodyPr/>
          <a:lstStyle/>
          <a:p>
            <a:r>
              <a:rPr dirty="0"/>
              <a:t>#3</a:t>
            </a:r>
          </a:p>
        </p:txBody>
      </p:sp>
      <p:sp>
        <p:nvSpPr>
          <p:cNvPr id="22" name="#3">
            <a:extLst>
              <a:ext uri="{FF2B5EF4-FFF2-40B4-BE49-F238E27FC236}">
                <a16:creationId xmlns="" xmlns:a16="http://schemas.microsoft.com/office/drawing/2014/main" id="{A5EDDBB0-B435-894F-AB23-B334E1D7CBEC}"/>
              </a:ext>
            </a:extLst>
          </p:cNvPr>
          <p:cNvSpPr txBox="1">
            <a:spLocks/>
          </p:cNvSpPr>
          <p:nvPr/>
        </p:nvSpPr>
        <p:spPr>
          <a:xfrm>
            <a:off x="14132913" y="9030625"/>
            <a:ext cx="1030752" cy="984568"/>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lstStyle>
            <a:lvl1pPr marL="0" marR="0" indent="0" algn="l" defTabSz="821531" eaLnBrk="1" latinLnBrk="0" hangingPunct="1">
              <a:lnSpc>
                <a:spcPct val="70000"/>
              </a:lnSpc>
              <a:spcBef>
                <a:spcPts val="0"/>
              </a:spcBef>
              <a:spcAft>
                <a:spcPts val="0"/>
              </a:spcAft>
              <a:buClrTx/>
              <a:buSzTx/>
              <a:buFontTx/>
              <a:buNone/>
              <a:tabLst/>
              <a:defRPr sz="5000" b="1" i="0" u="none" strike="noStrike" cap="all" spc="0" baseline="0">
                <a:ln>
                  <a:noFill/>
                </a:ln>
                <a:solidFill>
                  <a:srgbClr val="FFFFFF"/>
                </a:solidFill>
                <a:uFillTx/>
                <a:latin typeface="+mj-lt"/>
                <a:ea typeface="+mj-ea"/>
                <a:cs typeface="+mj-cs"/>
                <a:sym typeface="Avenir Next"/>
              </a:defRPr>
            </a:lvl1pPr>
            <a:lvl2pPr marL="0" marR="0" indent="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2pPr>
            <a:lvl3pPr marL="0" marR="0" indent="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3pPr>
            <a:lvl4pPr marL="0" marR="0" indent="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4pPr>
            <a:lvl5pPr marL="0" marR="0" indent="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5pPr>
            <a:lvl6pPr marL="0" marR="0" indent="35560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6pPr>
            <a:lvl7pPr marL="0" marR="0" indent="71120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7pPr>
            <a:lvl8pPr marL="0" marR="0" indent="106680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8pPr>
            <a:lvl9pPr marL="0" marR="0" indent="142240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9pPr>
          </a:lstStyle>
          <a:p>
            <a:r>
              <a:rPr lang="fr-FR" dirty="0"/>
              <a:t>#3</a:t>
            </a:r>
          </a:p>
        </p:txBody>
      </p:sp>
      <p:sp>
        <p:nvSpPr>
          <p:cNvPr id="42" name="ZoneTexte 41">
            <a:extLst>
              <a:ext uri="{FF2B5EF4-FFF2-40B4-BE49-F238E27FC236}">
                <a16:creationId xmlns="" xmlns:a16="http://schemas.microsoft.com/office/drawing/2014/main" id="{1F2D9E2C-2BAD-6A4A-BC28-3DF9F36E2171}"/>
              </a:ext>
            </a:extLst>
          </p:cNvPr>
          <p:cNvSpPr txBox="1"/>
          <p:nvPr/>
        </p:nvSpPr>
        <p:spPr>
          <a:xfrm>
            <a:off x="897444" y="12362917"/>
            <a:ext cx="7636956" cy="7598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algn="l"/>
            <a:r>
              <a:rPr lang="fr-FR" sz="2000" dirty="0">
                <a:latin typeface="Avenir Next Ultra Light" panose="020B0203020202020204" pitchFamily="34" charset="77"/>
              </a:rPr>
              <a:t>Christophe Gervasi – </a:t>
            </a:r>
            <a:r>
              <a:rPr lang="fr-FR" sz="2000" dirty="0" smtClean="0">
                <a:latin typeface="Avenir Next Ultra Light" panose="020B0203020202020204" pitchFamily="34" charset="77"/>
              </a:rPr>
              <a:t> Rapport qualitatif  - Construire un </a:t>
            </a:r>
            <a:r>
              <a:rPr lang="fr-FR" sz="2000" dirty="0">
                <a:latin typeface="Avenir Next Ultra Light" panose="020B0203020202020204" pitchFamily="34" charset="77"/>
              </a:rPr>
              <a:t>Nous </a:t>
            </a:r>
            <a:r>
              <a:rPr lang="fr-FR" sz="2000" dirty="0" smtClean="0">
                <a:latin typeface="Avenir Next Ultra Light" panose="020B0203020202020204" pitchFamily="34" charset="77"/>
              </a:rPr>
              <a:t>européen – Juillet 2021</a:t>
            </a:r>
            <a:endParaRPr kumimoji="0" lang="fr-FR" sz="2000" u="none" strike="noStrike" cap="none" spc="0" normalizeH="0" baseline="0" dirty="0">
              <a:ln>
                <a:noFill/>
              </a:ln>
              <a:solidFill>
                <a:srgbClr val="000000"/>
              </a:solidFill>
              <a:effectLst/>
              <a:uFillTx/>
              <a:latin typeface="Avenir Next Ultra Light" panose="020B0203020202020204" pitchFamily="34" charset="77"/>
              <a:sym typeface="Gill Sans"/>
            </a:endParaRPr>
          </a:p>
        </p:txBody>
      </p:sp>
      <p:pic>
        <p:nvPicPr>
          <p:cNvPr id="18" name="Image 17"/>
          <p:cNvPicPr>
            <a:picLocks noChangeAspect="1"/>
          </p:cNvPicPr>
          <p:nvPr/>
        </p:nvPicPr>
        <p:blipFill rotWithShape="1">
          <a:blip r:embed="rId3"/>
          <a:srcRect t="18883" b="18467"/>
          <a:stretch/>
        </p:blipFill>
        <p:spPr>
          <a:xfrm>
            <a:off x="19551525" y="3461290"/>
            <a:ext cx="2143125" cy="1431415"/>
          </a:xfrm>
          <a:prstGeom prst="rect">
            <a:avLst/>
          </a:prstGeom>
        </p:spPr>
      </p:pic>
      <p:pic>
        <p:nvPicPr>
          <p:cNvPr id="16" name="Image 15"/>
          <p:cNvPicPr>
            <a:picLocks noChangeAspect="1"/>
          </p:cNvPicPr>
          <p:nvPr/>
        </p:nvPicPr>
        <p:blipFill>
          <a:blip r:embed="rId4"/>
          <a:stretch>
            <a:fillRect/>
          </a:stretch>
        </p:blipFill>
        <p:spPr>
          <a:xfrm>
            <a:off x="21694651" y="3450437"/>
            <a:ext cx="2143125" cy="1481190"/>
          </a:xfrm>
          <a:prstGeom prst="rect">
            <a:avLst/>
          </a:prstGeom>
        </p:spPr>
      </p:pic>
    </p:spTree>
    <p:extLst>
      <p:ext uri="{BB962C8B-B14F-4D97-AF65-F5344CB8AC3E}">
        <p14:creationId xmlns:p14="http://schemas.microsoft.com/office/powerpoint/2010/main" val="1738076457"/>
      </p:ext>
    </p:extLst>
  </p:cSld>
  <p:clrMapOvr>
    <a:masterClrMapping/>
  </p:clrMapOvr>
  <p:transition spd="med"/>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 xmlns:a16="http://schemas.microsoft.com/office/drawing/2014/main" id="{9A3C046A-B3F5-9A42-B408-759E55BE4BE7}"/>
              </a:ext>
            </a:extLst>
          </p:cNvPr>
          <p:cNvSpPr>
            <a:spLocks noGrp="1"/>
          </p:cNvSpPr>
          <p:nvPr>
            <p:ph type="body" sz="quarter" idx="15"/>
          </p:nvPr>
        </p:nvSpPr>
        <p:spPr/>
        <p:txBody>
          <a:bodyPr/>
          <a:lstStyle/>
          <a:p>
            <a:endParaRPr lang="fr-FR" dirty="0"/>
          </a:p>
        </p:txBody>
      </p:sp>
      <p:sp>
        <p:nvSpPr>
          <p:cNvPr id="5" name="Espace réservé du texte 4">
            <a:extLst>
              <a:ext uri="{FF2B5EF4-FFF2-40B4-BE49-F238E27FC236}">
                <a16:creationId xmlns="" xmlns:a16="http://schemas.microsoft.com/office/drawing/2014/main" id="{81AA34F7-61BD-DE46-A618-3EEE7C67794C}"/>
              </a:ext>
            </a:extLst>
          </p:cNvPr>
          <p:cNvSpPr>
            <a:spLocks noGrp="1"/>
          </p:cNvSpPr>
          <p:nvPr>
            <p:ph type="body" sz="quarter" idx="16"/>
          </p:nvPr>
        </p:nvSpPr>
        <p:spPr/>
        <p:txBody>
          <a:bodyPr/>
          <a:lstStyle/>
          <a:p>
            <a:endParaRPr lang="fr-FR" dirty="0"/>
          </a:p>
        </p:txBody>
      </p:sp>
      <p:sp>
        <p:nvSpPr>
          <p:cNvPr id="885"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66</a:t>
            </a:fld>
            <a:endParaRPr dirty="0"/>
          </a:p>
        </p:txBody>
      </p:sp>
      <p:sp>
        <p:nvSpPr>
          <p:cNvPr id="19" name="Espace réservé du texte 2">
            <a:extLst>
              <a:ext uri="{FF2B5EF4-FFF2-40B4-BE49-F238E27FC236}">
                <a16:creationId xmlns="" xmlns:a16="http://schemas.microsoft.com/office/drawing/2014/main" id="{AB3789C9-0B28-4640-961A-BE451E50B0EF}"/>
              </a:ext>
            </a:extLst>
          </p:cNvPr>
          <p:cNvSpPr>
            <a:spLocks noGrp="1"/>
          </p:cNvSpPr>
          <p:nvPr>
            <p:ph type="body" sz="quarter" idx="13"/>
          </p:nvPr>
        </p:nvSpPr>
        <p:spPr>
          <a:xfrm>
            <a:off x="670560" y="1515818"/>
            <a:ext cx="18296660" cy="1295869"/>
          </a:xfrm>
        </p:spPr>
        <p:txBody>
          <a:bodyPr/>
          <a:lstStyle/>
          <a:p>
            <a:endParaRPr lang="fr-FR" dirty="0"/>
          </a:p>
        </p:txBody>
      </p:sp>
      <p:sp>
        <p:nvSpPr>
          <p:cNvPr id="20" name="Titre 1">
            <a:extLst>
              <a:ext uri="{FF2B5EF4-FFF2-40B4-BE49-F238E27FC236}">
                <a16:creationId xmlns="" xmlns:a16="http://schemas.microsoft.com/office/drawing/2014/main" id="{C3D392D1-BDA7-FA46-919D-428FD8FCC2D7}"/>
              </a:ext>
            </a:extLst>
          </p:cNvPr>
          <p:cNvSpPr>
            <a:spLocks noGrp="1"/>
          </p:cNvSpPr>
          <p:nvPr>
            <p:ph type="title"/>
          </p:nvPr>
        </p:nvSpPr>
        <p:spPr>
          <a:xfrm>
            <a:off x="897443" y="1748253"/>
            <a:ext cx="16831390" cy="935665"/>
          </a:xfrm>
        </p:spPr>
        <p:txBody>
          <a:bodyPr/>
          <a:lstStyle/>
          <a:p>
            <a:pPr lvl="0"/>
            <a:r>
              <a:rPr lang="fr-FR" dirty="0" smtClean="0">
                <a:solidFill>
                  <a:schemeClr val="bg1"/>
                </a:solidFill>
              </a:rPr>
              <a:t>conclusion</a:t>
            </a:r>
            <a:endParaRPr lang="fr-FR" dirty="0">
              <a:solidFill>
                <a:schemeClr val="bg1"/>
              </a:solidFill>
            </a:endParaRPr>
          </a:p>
        </p:txBody>
      </p:sp>
      <p:sp>
        <p:nvSpPr>
          <p:cNvPr id="21" name="SuBTITLE GOES HERE">
            <a:extLst>
              <a:ext uri="{FF2B5EF4-FFF2-40B4-BE49-F238E27FC236}">
                <a16:creationId xmlns="" xmlns:a16="http://schemas.microsoft.com/office/drawing/2014/main" id="{35871DBC-935A-2347-A21E-2565A12C9458}"/>
              </a:ext>
            </a:extLst>
          </p:cNvPr>
          <p:cNvSpPr txBox="1">
            <a:spLocks noGrp="1"/>
          </p:cNvSpPr>
          <p:nvPr>
            <p:ph type="body" sz="quarter" idx="14"/>
          </p:nvPr>
        </p:nvSpPr>
        <p:spPr>
          <a:xfrm>
            <a:off x="4836344" y="747149"/>
            <a:ext cx="14711312" cy="371281"/>
          </a:xfrm>
          <a:prstGeom prst="rect">
            <a:avLst/>
          </a:prstGeom>
        </p:spPr>
        <p:txBody>
          <a:bodyPr/>
          <a:lstStyle/>
          <a:p>
            <a:r>
              <a:rPr lang="fr-FR" sz="2400" dirty="0" smtClean="0"/>
              <a:t>Principales conclusions</a:t>
            </a:r>
            <a:endParaRPr lang="fr-FR" sz="2400" dirty="0"/>
          </a:p>
        </p:txBody>
      </p:sp>
      <p:sp>
        <p:nvSpPr>
          <p:cNvPr id="9" name="ZoneTexte 8">
            <a:extLst>
              <a:ext uri="{FF2B5EF4-FFF2-40B4-BE49-F238E27FC236}">
                <a16:creationId xmlns="" xmlns:a16="http://schemas.microsoft.com/office/drawing/2014/main" id="{C9FA69AC-CE85-7143-AB32-6EDEC5829621}"/>
              </a:ext>
            </a:extLst>
          </p:cNvPr>
          <p:cNvSpPr txBox="1"/>
          <p:nvPr/>
        </p:nvSpPr>
        <p:spPr>
          <a:xfrm>
            <a:off x="897443" y="12362917"/>
            <a:ext cx="7218945" cy="7598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algn="l"/>
            <a:r>
              <a:rPr lang="fr-FR" sz="2000" dirty="0">
                <a:latin typeface="Avenir Next Ultra Light" panose="020B0203020202020204" pitchFamily="34" charset="77"/>
              </a:rPr>
              <a:t>Christophe Gervasi –  Rapport qualitatif  - Construire un Nous européen – Juillet 2021</a:t>
            </a:r>
          </a:p>
        </p:txBody>
      </p:sp>
      <p:pic>
        <p:nvPicPr>
          <p:cNvPr id="12" name="Image 11"/>
          <p:cNvPicPr>
            <a:picLocks noChangeAspect="1"/>
          </p:cNvPicPr>
          <p:nvPr/>
        </p:nvPicPr>
        <p:blipFill rotWithShape="1">
          <a:blip r:embed="rId2"/>
          <a:srcRect t="18883" b="18467"/>
          <a:stretch/>
        </p:blipFill>
        <p:spPr>
          <a:xfrm>
            <a:off x="19551526" y="500510"/>
            <a:ext cx="2143125" cy="1472669"/>
          </a:xfrm>
          <a:prstGeom prst="rect">
            <a:avLst/>
          </a:prstGeom>
        </p:spPr>
      </p:pic>
      <p:sp>
        <p:nvSpPr>
          <p:cNvPr id="13" name="7 CuadroTexto"/>
          <p:cNvSpPr txBox="1"/>
          <p:nvPr/>
        </p:nvSpPr>
        <p:spPr>
          <a:xfrm>
            <a:off x="2346960" y="4976190"/>
            <a:ext cx="19347692" cy="28623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lvl="0"/>
            <a:r>
              <a:rPr lang="fr-FR" sz="3600" dirty="0">
                <a:latin typeface="Calibri" panose="020F0502020204030204" pitchFamily="34" charset="0"/>
                <a:cs typeface="Calibri" panose="020F0502020204030204" pitchFamily="34" charset="0"/>
              </a:rPr>
              <a:t>Au-delà des différences sociales, notion moins importante aujourd’hui, le peuple se construit sur des valeurs identitaires </a:t>
            </a:r>
            <a:r>
              <a:rPr lang="fr-FR" sz="3600" dirty="0" smtClean="0">
                <a:latin typeface="Calibri" panose="020F0502020204030204" pitchFamily="34" charset="0"/>
                <a:cs typeface="Calibri" panose="020F0502020204030204" pitchFamily="34" charset="0"/>
              </a:rPr>
              <a:t>que nous avons vues </a:t>
            </a:r>
            <a:r>
              <a:rPr lang="fr-FR" sz="3600" dirty="0">
                <a:latin typeface="Calibri" panose="020F0502020204030204" pitchFamily="34" charset="0"/>
                <a:cs typeface="Calibri" panose="020F0502020204030204" pitchFamily="34" charset="0"/>
              </a:rPr>
              <a:t>(question de la religion, patrimoine, terroir, métier, etc.). </a:t>
            </a:r>
            <a:endParaRPr lang="fr-FR" sz="3600" dirty="0" smtClean="0">
              <a:latin typeface="Calibri" panose="020F0502020204030204" pitchFamily="34" charset="0"/>
              <a:cs typeface="Calibri" panose="020F0502020204030204" pitchFamily="34" charset="0"/>
            </a:endParaRPr>
          </a:p>
          <a:p>
            <a:pPr lvl="0"/>
            <a:r>
              <a:rPr lang="fr-FR" sz="3600" dirty="0">
                <a:latin typeface="Calibri" panose="020F0502020204030204" pitchFamily="34" charset="0"/>
                <a:cs typeface="Calibri" panose="020F0502020204030204" pitchFamily="34" charset="0"/>
              </a:rPr>
              <a:t>C</a:t>
            </a:r>
            <a:r>
              <a:rPr lang="fr-FR" sz="3600" dirty="0" smtClean="0">
                <a:latin typeface="Calibri" panose="020F0502020204030204" pitchFamily="34" charset="0"/>
                <a:cs typeface="Calibri" panose="020F0502020204030204" pitchFamily="34" charset="0"/>
              </a:rPr>
              <a:t>e </a:t>
            </a:r>
            <a:r>
              <a:rPr lang="fr-FR" sz="3600" dirty="0">
                <a:latin typeface="Calibri" panose="020F0502020204030204" pitchFamily="34" charset="0"/>
                <a:cs typeface="Calibri" panose="020F0502020204030204" pitchFamily="34" charset="0"/>
              </a:rPr>
              <a:t>qui ressort du désir  de l’alliance entre le dirigeant et </a:t>
            </a:r>
            <a:r>
              <a:rPr lang="fr-FR" sz="3600" dirty="0" smtClean="0">
                <a:latin typeface="Calibri" panose="020F0502020204030204" pitchFamily="34" charset="0"/>
                <a:cs typeface="Calibri" panose="020F0502020204030204" pitchFamily="34" charset="0"/>
              </a:rPr>
              <a:t>l’électeur c’est </a:t>
            </a:r>
            <a:r>
              <a:rPr lang="fr-FR" sz="3600" b="1" dirty="0">
                <a:latin typeface="Calibri" panose="020F0502020204030204" pitchFamily="34" charset="0"/>
                <a:cs typeface="Calibri" panose="020F0502020204030204" pitchFamily="34" charset="0"/>
              </a:rPr>
              <a:t>le désir d’être souverain, maître de son destin, définissant les valeurs (</a:t>
            </a:r>
            <a:r>
              <a:rPr lang="fr-FR" sz="3600" b="1" dirty="0">
                <a:latin typeface="Calibri" panose="020F0502020204030204" pitchFamily="34" charset="0"/>
                <a:cs typeface="Calibri" panose="020F0502020204030204" pitchFamily="34" charset="0"/>
              </a:rPr>
              <a:t>re</a:t>
            </a:r>
            <a:r>
              <a:rPr lang="fr-FR" sz="3600" b="1" dirty="0">
                <a:latin typeface="Calibri" panose="020F0502020204030204" pitchFamily="34" charset="0"/>
                <a:cs typeface="Calibri" panose="020F0502020204030204" pitchFamily="34" charset="0"/>
              </a:rPr>
              <a:t>)créant son identité</a:t>
            </a:r>
            <a:r>
              <a:rPr lang="fr-FR" sz="3600" dirty="0">
                <a:latin typeface="Calibri" panose="020F0502020204030204" pitchFamily="34" charset="0"/>
                <a:cs typeface="Calibri" panose="020F0502020204030204" pitchFamily="34" charset="0"/>
              </a:rPr>
              <a:t>, et non marionnette des influences extérieures macro, globalisation, immigration </a:t>
            </a:r>
            <a:r>
              <a:rPr lang="fr-FR" sz="3600" dirty="0" smtClean="0">
                <a:latin typeface="Calibri" panose="020F0502020204030204" pitchFamily="34" charset="0"/>
                <a:cs typeface="Calibri" panose="020F0502020204030204" pitchFamily="34" charset="0"/>
              </a:rPr>
              <a:t>etc.</a:t>
            </a:r>
            <a:endParaRPr lang="fr-FR" sz="3600" dirty="0">
              <a:latin typeface="Calibri" panose="020F0502020204030204" pitchFamily="34" charset="0"/>
              <a:cs typeface="Calibri" panose="020F0502020204030204" pitchFamily="34" charset="0"/>
            </a:endParaRPr>
          </a:p>
        </p:txBody>
      </p:sp>
      <p:pic>
        <p:nvPicPr>
          <p:cNvPr id="15" name="Image 14"/>
          <p:cNvPicPr>
            <a:picLocks noChangeAspect="1"/>
          </p:cNvPicPr>
          <p:nvPr/>
        </p:nvPicPr>
        <p:blipFill>
          <a:blip r:embed="rId3"/>
          <a:stretch>
            <a:fillRect/>
          </a:stretch>
        </p:blipFill>
        <p:spPr>
          <a:xfrm>
            <a:off x="21694651" y="491989"/>
            <a:ext cx="2143125" cy="1481190"/>
          </a:xfrm>
          <a:prstGeom prst="rect">
            <a:avLst/>
          </a:prstGeom>
        </p:spPr>
      </p:pic>
    </p:spTree>
    <p:extLst>
      <p:ext uri="{BB962C8B-B14F-4D97-AF65-F5344CB8AC3E}">
        <p14:creationId xmlns:p14="http://schemas.microsoft.com/office/powerpoint/2010/main" val="214302406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fill="hold" grpId="0" nodeType="clickEffect">
                                  <p:stCondLst>
                                    <p:cond delay="0"/>
                                  </p:stCondLst>
                                  <p:iterate>
                                    <p:tmAbs val="0"/>
                                  </p:iterate>
                                  <p:childTnLst>
                                    <p:set>
                                      <p:cBhvr>
                                        <p:cTn id="6" fill="hold"/>
                                        <p:tgtEl>
                                          <p:spTgt spid="13"/>
                                        </p:tgtEl>
                                        <p:attrNameLst>
                                          <p:attrName>style.visibility</p:attrName>
                                        </p:attrNameLst>
                                      </p:cBhvr>
                                      <p:to>
                                        <p:strVal val="visible"/>
                                      </p:to>
                                    </p:set>
                                    <p:animEffect transition="in" filter="fade">
                                      <p:cBhvr>
                                        <p:cTn id="7" dur="7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advAuto="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 xmlns:a16="http://schemas.microsoft.com/office/drawing/2014/main" id="{9A3C046A-B3F5-9A42-B408-759E55BE4BE7}"/>
              </a:ext>
            </a:extLst>
          </p:cNvPr>
          <p:cNvSpPr>
            <a:spLocks noGrp="1"/>
          </p:cNvSpPr>
          <p:nvPr>
            <p:ph type="body" sz="quarter" idx="15"/>
          </p:nvPr>
        </p:nvSpPr>
        <p:spPr/>
        <p:txBody>
          <a:bodyPr/>
          <a:lstStyle/>
          <a:p>
            <a:endParaRPr lang="fr-FR" dirty="0"/>
          </a:p>
        </p:txBody>
      </p:sp>
      <p:sp>
        <p:nvSpPr>
          <p:cNvPr id="5" name="Espace réservé du texte 4">
            <a:extLst>
              <a:ext uri="{FF2B5EF4-FFF2-40B4-BE49-F238E27FC236}">
                <a16:creationId xmlns="" xmlns:a16="http://schemas.microsoft.com/office/drawing/2014/main" id="{81AA34F7-61BD-DE46-A618-3EEE7C67794C}"/>
              </a:ext>
            </a:extLst>
          </p:cNvPr>
          <p:cNvSpPr>
            <a:spLocks noGrp="1"/>
          </p:cNvSpPr>
          <p:nvPr>
            <p:ph type="body" sz="quarter" idx="16"/>
          </p:nvPr>
        </p:nvSpPr>
        <p:spPr/>
        <p:txBody>
          <a:bodyPr/>
          <a:lstStyle/>
          <a:p>
            <a:endParaRPr lang="fr-FR" dirty="0"/>
          </a:p>
        </p:txBody>
      </p:sp>
      <p:sp>
        <p:nvSpPr>
          <p:cNvPr id="885"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67</a:t>
            </a:fld>
            <a:endParaRPr dirty="0"/>
          </a:p>
        </p:txBody>
      </p:sp>
      <p:sp>
        <p:nvSpPr>
          <p:cNvPr id="19" name="Espace réservé du texte 2">
            <a:extLst>
              <a:ext uri="{FF2B5EF4-FFF2-40B4-BE49-F238E27FC236}">
                <a16:creationId xmlns="" xmlns:a16="http://schemas.microsoft.com/office/drawing/2014/main" id="{AB3789C9-0B28-4640-961A-BE451E50B0EF}"/>
              </a:ext>
            </a:extLst>
          </p:cNvPr>
          <p:cNvSpPr>
            <a:spLocks noGrp="1"/>
          </p:cNvSpPr>
          <p:nvPr>
            <p:ph type="body" sz="quarter" idx="13"/>
          </p:nvPr>
        </p:nvSpPr>
        <p:spPr>
          <a:xfrm>
            <a:off x="670560" y="1515818"/>
            <a:ext cx="18296660" cy="1295869"/>
          </a:xfrm>
        </p:spPr>
        <p:txBody>
          <a:bodyPr/>
          <a:lstStyle/>
          <a:p>
            <a:endParaRPr lang="fr-FR" dirty="0"/>
          </a:p>
        </p:txBody>
      </p:sp>
      <p:sp>
        <p:nvSpPr>
          <p:cNvPr id="20" name="Titre 1">
            <a:extLst>
              <a:ext uri="{FF2B5EF4-FFF2-40B4-BE49-F238E27FC236}">
                <a16:creationId xmlns="" xmlns:a16="http://schemas.microsoft.com/office/drawing/2014/main" id="{C3D392D1-BDA7-FA46-919D-428FD8FCC2D7}"/>
              </a:ext>
            </a:extLst>
          </p:cNvPr>
          <p:cNvSpPr>
            <a:spLocks noGrp="1"/>
          </p:cNvSpPr>
          <p:nvPr>
            <p:ph type="title"/>
          </p:nvPr>
        </p:nvSpPr>
        <p:spPr>
          <a:xfrm>
            <a:off x="897443" y="1748253"/>
            <a:ext cx="16831390" cy="935665"/>
          </a:xfrm>
        </p:spPr>
        <p:txBody>
          <a:bodyPr/>
          <a:lstStyle/>
          <a:p>
            <a:pPr lvl="0"/>
            <a:r>
              <a:rPr lang="fr-FR" dirty="0" smtClean="0">
                <a:solidFill>
                  <a:schemeClr val="bg1"/>
                </a:solidFill>
              </a:rPr>
              <a:t>conclusion</a:t>
            </a:r>
            <a:endParaRPr lang="fr-FR" dirty="0">
              <a:solidFill>
                <a:schemeClr val="bg1"/>
              </a:solidFill>
            </a:endParaRPr>
          </a:p>
        </p:txBody>
      </p:sp>
      <p:sp>
        <p:nvSpPr>
          <p:cNvPr id="21" name="SuBTITLE GOES HERE">
            <a:extLst>
              <a:ext uri="{FF2B5EF4-FFF2-40B4-BE49-F238E27FC236}">
                <a16:creationId xmlns="" xmlns:a16="http://schemas.microsoft.com/office/drawing/2014/main" id="{35871DBC-935A-2347-A21E-2565A12C9458}"/>
              </a:ext>
            </a:extLst>
          </p:cNvPr>
          <p:cNvSpPr txBox="1">
            <a:spLocks noGrp="1"/>
          </p:cNvSpPr>
          <p:nvPr>
            <p:ph type="body" sz="quarter" idx="14"/>
          </p:nvPr>
        </p:nvSpPr>
        <p:spPr>
          <a:xfrm>
            <a:off x="4836344" y="747149"/>
            <a:ext cx="14711312" cy="371281"/>
          </a:xfrm>
          <a:prstGeom prst="rect">
            <a:avLst/>
          </a:prstGeom>
        </p:spPr>
        <p:txBody>
          <a:bodyPr/>
          <a:lstStyle/>
          <a:p>
            <a:r>
              <a:rPr lang="fr-FR" sz="2400" dirty="0" smtClean="0"/>
              <a:t>Principales conclusions</a:t>
            </a:r>
            <a:endParaRPr lang="fr-FR" sz="2400" dirty="0"/>
          </a:p>
        </p:txBody>
      </p:sp>
      <p:sp>
        <p:nvSpPr>
          <p:cNvPr id="9" name="ZoneTexte 8">
            <a:extLst>
              <a:ext uri="{FF2B5EF4-FFF2-40B4-BE49-F238E27FC236}">
                <a16:creationId xmlns="" xmlns:a16="http://schemas.microsoft.com/office/drawing/2014/main" id="{C9FA69AC-CE85-7143-AB32-6EDEC5829621}"/>
              </a:ext>
            </a:extLst>
          </p:cNvPr>
          <p:cNvSpPr txBox="1"/>
          <p:nvPr/>
        </p:nvSpPr>
        <p:spPr>
          <a:xfrm>
            <a:off x="897443" y="12362917"/>
            <a:ext cx="7218945" cy="7598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algn="l"/>
            <a:r>
              <a:rPr lang="fr-FR" sz="2000" dirty="0">
                <a:latin typeface="Avenir Next Ultra Light" panose="020B0203020202020204" pitchFamily="34" charset="77"/>
              </a:rPr>
              <a:t>Christophe Gervasi –  Rapport qualitatif  - Construire un Nous européen – Juillet 2021</a:t>
            </a:r>
          </a:p>
        </p:txBody>
      </p:sp>
      <p:pic>
        <p:nvPicPr>
          <p:cNvPr id="12" name="Image 11"/>
          <p:cNvPicPr>
            <a:picLocks noChangeAspect="1"/>
          </p:cNvPicPr>
          <p:nvPr/>
        </p:nvPicPr>
        <p:blipFill rotWithShape="1">
          <a:blip r:embed="rId2"/>
          <a:srcRect t="18883" b="18467"/>
          <a:stretch/>
        </p:blipFill>
        <p:spPr>
          <a:xfrm>
            <a:off x="19551526" y="500510"/>
            <a:ext cx="2143125" cy="1472669"/>
          </a:xfrm>
          <a:prstGeom prst="rect">
            <a:avLst/>
          </a:prstGeom>
        </p:spPr>
      </p:pic>
      <p:sp>
        <p:nvSpPr>
          <p:cNvPr id="13" name="7 CuadroTexto"/>
          <p:cNvSpPr txBox="1"/>
          <p:nvPr/>
        </p:nvSpPr>
        <p:spPr>
          <a:xfrm>
            <a:off x="2346960" y="4976190"/>
            <a:ext cx="19347692" cy="452431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r>
              <a:rPr lang="fr-FR" sz="3600" dirty="0">
                <a:latin typeface="Calibri" panose="020F0502020204030204" pitchFamily="34" charset="0"/>
                <a:cs typeface="Calibri" panose="020F0502020204030204" pitchFamily="34" charset="0"/>
              </a:rPr>
              <a:t>C’est l’axe du régalien qui semble être l’élément structurant. A un moment où les grands domaines régaliens sont jugés affaiblis (Police, Justice, Education etc.), l’Etat n’apparait plus comme le gardien et la garantie aux citoyens d’un fonctionnement impartial de l’Etat et du pays et surtout la sécurité du citoyen. </a:t>
            </a:r>
            <a:endParaRPr lang="fr-FR" sz="3600" dirty="0" smtClean="0">
              <a:latin typeface="Calibri" panose="020F0502020204030204" pitchFamily="34" charset="0"/>
              <a:cs typeface="Calibri" panose="020F0502020204030204" pitchFamily="34" charset="0"/>
            </a:endParaRPr>
          </a:p>
          <a:p>
            <a:endParaRPr lang="fr-FR" sz="3600" dirty="0">
              <a:latin typeface="Calibri" panose="020F0502020204030204" pitchFamily="34" charset="0"/>
              <a:cs typeface="Calibri" panose="020F0502020204030204" pitchFamily="34" charset="0"/>
            </a:endParaRPr>
          </a:p>
          <a:p>
            <a:r>
              <a:rPr lang="fr-FR" sz="3600" dirty="0" smtClean="0">
                <a:latin typeface="Calibri" panose="020F0502020204030204" pitchFamily="34" charset="0"/>
                <a:cs typeface="Calibri" panose="020F0502020204030204" pitchFamily="34" charset="0"/>
              </a:rPr>
              <a:t>Sécurité </a:t>
            </a:r>
            <a:r>
              <a:rPr lang="fr-FR" sz="3600" dirty="0">
                <a:latin typeface="Calibri" panose="020F0502020204030204" pitchFamily="34" charset="0"/>
                <a:cs typeface="Calibri" panose="020F0502020204030204" pitchFamily="34" charset="0"/>
              </a:rPr>
              <a:t>des biens et personnes, alimentaires, sanitaire, culturelle, identitaire etc. </a:t>
            </a:r>
          </a:p>
          <a:p>
            <a:r>
              <a:rPr lang="fr-FR" sz="3600" dirty="0">
                <a:latin typeface="Calibri" panose="020F0502020204030204" pitchFamily="34" charset="0"/>
                <a:cs typeface="Calibri" panose="020F0502020204030204" pitchFamily="34" charset="0"/>
              </a:rPr>
              <a:t>Dans les discours, la sécurité et l’immigration sont donc les deux pivots qui démontre l’importance du régalien.   </a:t>
            </a:r>
          </a:p>
        </p:txBody>
      </p:sp>
      <p:pic>
        <p:nvPicPr>
          <p:cNvPr id="15" name="Image 14"/>
          <p:cNvPicPr>
            <a:picLocks noChangeAspect="1"/>
          </p:cNvPicPr>
          <p:nvPr/>
        </p:nvPicPr>
        <p:blipFill>
          <a:blip r:embed="rId3"/>
          <a:stretch>
            <a:fillRect/>
          </a:stretch>
        </p:blipFill>
        <p:spPr>
          <a:xfrm>
            <a:off x="21694651" y="491989"/>
            <a:ext cx="2143125" cy="1481190"/>
          </a:xfrm>
          <a:prstGeom prst="rect">
            <a:avLst/>
          </a:prstGeom>
        </p:spPr>
      </p:pic>
    </p:spTree>
    <p:extLst>
      <p:ext uri="{BB962C8B-B14F-4D97-AF65-F5344CB8AC3E}">
        <p14:creationId xmlns:p14="http://schemas.microsoft.com/office/powerpoint/2010/main" val="364879754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fill="hold" grpId="0" nodeType="clickEffect">
                                  <p:stCondLst>
                                    <p:cond delay="0"/>
                                  </p:stCondLst>
                                  <p:iterate>
                                    <p:tmAbs val="0"/>
                                  </p:iterate>
                                  <p:childTnLst>
                                    <p:set>
                                      <p:cBhvr>
                                        <p:cTn id="6" fill="hold"/>
                                        <p:tgtEl>
                                          <p:spTgt spid="13"/>
                                        </p:tgtEl>
                                        <p:attrNameLst>
                                          <p:attrName>style.visibility</p:attrName>
                                        </p:attrNameLst>
                                      </p:cBhvr>
                                      <p:to>
                                        <p:strVal val="visible"/>
                                      </p:to>
                                    </p:set>
                                    <p:animEffect transition="in" filter="fade">
                                      <p:cBhvr>
                                        <p:cTn id="7" dur="7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advAuto="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 xmlns:a16="http://schemas.microsoft.com/office/drawing/2014/main" id="{9A3C046A-B3F5-9A42-B408-759E55BE4BE7}"/>
              </a:ext>
            </a:extLst>
          </p:cNvPr>
          <p:cNvSpPr>
            <a:spLocks noGrp="1"/>
          </p:cNvSpPr>
          <p:nvPr>
            <p:ph type="body" sz="quarter" idx="15"/>
          </p:nvPr>
        </p:nvSpPr>
        <p:spPr>
          <a:xfrm>
            <a:off x="11806325" y="11874222"/>
            <a:ext cx="716050" cy="1160790"/>
          </a:xfrm>
        </p:spPr>
        <p:txBody>
          <a:bodyPr/>
          <a:lstStyle/>
          <a:p>
            <a:endParaRPr lang="fr-FR" dirty="0"/>
          </a:p>
        </p:txBody>
      </p:sp>
      <p:sp>
        <p:nvSpPr>
          <p:cNvPr id="5" name="Espace réservé du texte 4">
            <a:extLst>
              <a:ext uri="{FF2B5EF4-FFF2-40B4-BE49-F238E27FC236}">
                <a16:creationId xmlns="" xmlns:a16="http://schemas.microsoft.com/office/drawing/2014/main" id="{81AA34F7-61BD-DE46-A618-3EEE7C67794C}"/>
              </a:ext>
            </a:extLst>
          </p:cNvPr>
          <p:cNvSpPr>
            <a:spLocks noGrp="1"/>
          </p:cNvSpPr>
          <p:nvPr>
            <p:ph type="body" sz="quarter" idx="16"/>
          </p:nvPr>
        </p:nvSpPr>
        <p:spPr/>
        <p:txBody>
          <a:bodyPr/>
          <a:lstStyle/>
          <a:p>
            <a:endParaRPr lang="fr-FR" dirty="0"/>
          </a:p>
        </p:txBody>
      </p:sp>
      <p:sp>
        <p:nvSpPr>
          <p:cNvPr id="885"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68</a:t>
            </a:fld>
            <a:endParaRPr dirty="0"/>
          </a:p>
        </p:txBody>
      </p:sp>
      <p:sp>
        <p:nvSpPr>
          <p:cNvPr id="19" name="Espace réservé du texte 2">
            <a:extLst>
              <a:ext uri="{FF2B5EF4-FFF2-40B4-BE49-F238E27FC236}">
                <a16:creationId xmlns="" xmlns:a16="http://schemas.microsoft.com/office/drawing/2014/main" id="{AB3789C9-0B28-4640-961A-BE451E50B0EF}"/>
              </a:ext>
            </a:extLst>
          </p:cNvPr>
          <p:cNvSpPr>
            <a:spLocks noGrp="1"/>
          </p:cNvSpPr>
          <p:nvPr>
            <p:ph type="body" sz="quarter" idx="13"/>
          </p:nvPr>
        </p:nvSpPr>
        <p:spPr>
          <a:xfrm>
            <a:off x="1275347" y="1630608"/>
            <a:ext cx="19418969" cy="793703"/>
          </a:xfrm>
        </p:spPr>
        <p:txBody>
          <a:bodyPr/>
          <a:lstStyle/>
          <a:p>
            <a:endParaRPr lang="fr-FR" dirty="0"/>
          </a:p>
        </p:txBody>
      </p:sp>
      <p:sp>
        <p:nvSpPr>
          <p:cNvPr id="20" name="Titre 1">
            <a:extLst>
              <a:ext uri="{FF2B5EF4-FFF2-40B4-BE49-F238E27FC236}">
                <a16:creationId xmlns="" xmlns:a16="http://schemas.microsoft.com/office/drawing/2014/main" id="{C3D392D1-BDA7-FA46-919D-428FD8FCC2D7}"/>
              </a:ext>
            </a:extLst>
          </p:cNvPr>
          <p:cNvSpPr>
            <a:spLocks noGrp="1"/>
          </p:cNvSpPr>
          <p:nvPr>
            <p:ph type="title"/>
          </p:nvPr>
        </p:nvSpPr>
        <p:spPr>
          <a:xfrm>
            <a:off x="1112884" y="1607107"/>
            <a:ext cx="18438641" cy="935665"/>
          </a:xfrm>
        </p:spPr>
        <p:txBody>
          <a:bodyPr/>
          <a:lstStyle/>
          <a:p>
            <a:r>
              <a:rPr lang="en-US" dirty="0" smtClean="0">
                <a:solidFill>
                  <a:schemeClr val="bg1"/>
                </a:solidFill>
              </a:rPr>
              <a:t>Principaux</a:t>
            </a:r>
            <a:r>
              <a:rPr lang="en-US" dirty="0" smtClean="0">
                <a:solidFill>
                  <a:schemeClr val="bg1"/>
                </a:solidFill>
              </a:rPr>
              <a:t> verbatim</a:t>
            </a:r>
            <a:endParaRPr lang="en-US" dirty="0">
              <a:solidFill>
                <a:schemeClr val="bg1"/>
              </a:solidFill>
            </a:endParaRPr>
          </a:p>
        </p:txBody>
      </p:sp>
      <p:sp>
        <p:nvSpPr>
          <p:cNvPr id="21" name="SuBTITLE GOES HERE">
            <a:extLst>
              <a:ext uri="{FF2B5EF4-FFF2-40B4-BE49-F238E27FC236}">
                <a16:creationId xmlns="" xmlns:a16="http://schemas.microsoft.com/office/drawing/2014/main" id="{35871DBC-935A-2347-A21E-2565A12C9458}"/>
              </a:ext>
            </a:extLst>
          </p:cNvPr>
          <p:cNvSpPr txBox="1">
            <a:spLocks noGrp="1"/>
          </p:cNvSpPr>
          <p:nvPr>
            <p:ph type="body" sz="quarter" idx="14"/>
          </p:nvPr>
        </p:nvSpPr>
        <p:spPr>
          <a:xfrm>
            <a:off x="4836344" y="747149"/>
            <a:ext cx="14711312" cy="371281"/>
          </a:xfrm>
          <a:prstGeom prst="rect">
            <a:avLst/>
          </a:prstGeom>
        </p:spPr>
        <p:txBody>
          <a:bodyPr/>
          <a:lstStyle/>
          <a:p>
            <a:r>
              <a:rPr lang="fr-FR" sz="2400" dirty="0" smtClean="0"/>
              <a:t>Principales conclusions</a:t>
            </a:r>
            <a:endParaRPr lang="fr-FR" sz="2400" dirty="0"/>
          </a:p>
        </p:txBody>
      </p:sp>
      <p:sp>
        <p:nvSpPr>
          <p:cNvPr id="9" name="ZoneTexte 8">
            <a:extLst>
              <a:ext uri="{FF2B5EF4-FFF2-40B4-BE49-F238E27FC236}">
                <a16:creationId xmlns="" xmlns:a16="http://schemas.microsoft.com/office/drawing/2014/main" id="{C9FA69AC-CE85-7143-AB32-6EDEC5829621}"/>
              </a:ext>
            </a:extLst>
          </p:cNvPr>
          <p:cNvSpPr txBox="1"/>
          <p:nvPr/>
        </p:nvSpPr>
        <p:spPr>
          <a:xfrm>
            <a:off x="897443" y="12362917"/>
            <a:ext cx="7218945" cy="7598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algn="l"/>
            <a:r>
              <a:rPr lang="fr-FR" sz="2000" dirty="0">
                <a:latin typeface="Avenir Next Ultra Light" panose="020B0203020202020204" pitchFamily="34" charset="77"/>
              </a:rPr>
              <a:t>Christophe Gervasi –  Rapport qualitatif  - Construire un Nous européen – Juillet 2021</a:t>
            </a:r>
          </a:p>
        </p:txBody>
      </p:sp>
      <p:pic>
        <p:nvPicPr>
          <p:cNvPr id="10" name="Image 9"/>
          <p:cNvPicPr>
            <a:picLocks noChangeAspect="1"/>
          </p:cNvPicPr>
          <p:nvPr/>
        </p:nvPicPr>
        <p:blipFill rotWithShape="1">
          <a:blip r:embed="rId2"/>
          <a:srcRect t="18883" b="18467"/>
          <a:stretch/>
        </p:blipFill>
        <p:spPr>
          <a:xfrm>
            <a:off x="19551526" y="500510"/>
            <a:ext cx="2143125" cy="1472669"/>
          </a:xfrm>
          <a:prstGeom prst="rect">
            <a:avLst/>
          </a:prstGeom>
        </p:spPr>
      </p:pic>
      <p:sp>
        <p:nvSpPr>
          <p:cNvPr id="42" name="Inhaltsplatzhalter 2"/>
          <p:cNvSpPr txBox="1">
            <a:spLocks/>
          </p:cNvSpPr>
          <p:nvPr/>
        </p:nvSpPr>
        <p:spPr>
          <a:xfrm>
            <a:off x="3368842" y="2936489"/>
            <a:ext cx="16182684" cy="7079176"/>
          </a:xfrm>
          <a:prstGeom prst="rect">
            <a:avLst/>
          </a:prstGeom>
          <a:ln w="12700">
            <a:miter lim="400000"/>
          </a:ln>
          <a:extLst>
            <a:ext uri="{C572A759-6A51-4108-AA02-DFA0A04FC94B}">
              <ma14:wrappingTextBoxFlag xmlns:ma14="http://schemas.microsoft.com/office/mac/drawingml/2011/main" xmlns="" val="1"/>
            </a:ext>
          </a:extLst>
        </p:spPr>
        <p:txBody>
          <a:bodyPr lIns="0" tIns="0" rIns="0" bIns="0" numCol="2" spcCol="838574"/>
          <a:lstStyle>
            <a:lvl1pPr marL="0" marR="0" indent="0" algn="l" defTabSz="821531" eaLnBrk="1" latinLnBrk="0" hangingPunct="1">
              <a:lnSpc>
                <a:spcPct val="120000"/>
              </a:lnSpc>
              <a:spcBef>
                <a:spcPts val="0"/>
              </a:spcBef>
              <a:spcAft>
                <a:spcPts val="0"/>
              </a:spcAft>
              <a:buClrTx/>
              <a:buSzTx/>
              <a:buFontTx/>
              <a:buNone/>
              <a:tabLst/>
              <a:defRPr sz="1800" b="0" i="0" u="none" strike="noStrike" cap="none" spc="0" baseline="0">
                <a:ln>
                  <a:noFill/>
                </a:ln>
                <a:solidFill>
                  <a:srgbClr val="000000"/>
                </a:solidFill>
                <a:uFillTx/>
                <a:latin typeface="Avenir Book"/>
                <a:ea typeface="Avenir Book"/>
                <a:cs typeface="Avenir Book"/>
                <a:sym typeface="Avenir Book"/>
              </a:defRPr>
            </a:lvl1pPr>
            <a:lvl2pPr marL="0" marR="0" indent="0" algn="l" defTabSz="821531" eaLnBrk="1" latinLnBrk="0" hangingPunct="1">
              <a:lnSpc>
                <a:spcPct val="120000"/>
              </a:lnSpc>
              <a:spcBef>
                <a:spcPts val="0"/>
              </a:spcBef>
              <a:spcAft>
                <a:spcPts val="0"/>
              </a:spcAft>
              <a:buClrTx/>
              <a:buSzTx/>
              <a:buFontTx/>
              <a:buNone/>
              <a:tabLst/>
              <a:defRPr sz="1800" b="0" i="0" u="none" strike="noStrike" cap="none" spc="0" baseline="0">
                <a:ln>
                  <a:noFill/>
                </a:ln>
                <a:solidFill>
                  <a:srgbClr val="000000"/>
                </a:solidFill>
                <a:uFillTx/>
                <a:latin typeface="Avenir Book"/>
                <a:ea typeface="Avenir Book"/>
                <a:cs typeface="Avenir Book"/>
                <a:sym typeface="Avenir Book"/>
              </a:defRPr>
            </a:lvl2pPr>
            <a:lvl3pPr marL="0" marR="0" indent="0" algn="l" defTabSz="821531" eaLnBrk="1" latinLnBrk="0" hangingPunct="1">
              <a:lnSpc>
                <a:spcPct val="120000"/>
              </a:lnSpc>
              <a:spcBef>
                <a:spcPts val="0"/>
              </a:spcBef>
              <a:spcAft>
                <a:spcPts val="0"/>
              </a:spcAft>
              <a:buClrTx/>
              <a:buSzTx/>
              <a:buFontTx/>
              <a:buNone/>
              <a:tabLst/>
              <a:defRPr sz="1800" b="0" i="0" u="none" strike="noStrike" cap="none" spc="0" baseline="0">
                <a:ln>
                  <a:noFill/>
                </a:ln>
                <a:solidFill>
                  <a:srgbClr val="000000"/>
                </a:solidFill>
                <a:uFillTx/>
                <a:latin typeface="Avenir Book"/>
                <a:ea typeface="Avenir Book"/>
                <a:cs typeface="Avenir Book"/>
                <a:sym typeface="Avenir Book"/>
              </a:defRPr>
            </a:lvl3pPr>
            <a:lvl4pPr marL="0" marR="0" indent="0" algn="l" defTabSz="821531" eaLnBrk="1" latinLnBrk="0" hangingPunct="1">
              <a:lnSpc>
                <a:spcPct val="120000"/>
              </a:lnSpc>
              <a:spcBef>
                <a:spcPts val="0"/>
              </a:spcBef>
              <a:spcAft>
                <a:spcPts val="0"/>
              </a:spcAft>
              <a:buClrTx/>
              <a:buSzTx/>
              <a:buFontTx/>
              <a:buNone/>
              <a:tabLst/>
              <a:defRPr sz="1800" b="0" i="0" u="none" strike="noStrike" cap="none" spc="0" baseline="0">
                <a:ln>
                  <a:noFill/>
                </a:ln>
                <a:solidFill>
                  <a:srgbClr val="000000"/>
                </a:solidFill>
                <a:uFillTx/>
                <a:latin typeface="Avenir Book"/>
                <a:ea typeface="Avenir Book"/>
                <a:cs typeface="Avenir Book"/>
                <a:sym typeface="Avenir Book"/>
              </a:defRPr>
            </a:lvl4pPr>
            <a:lvl5pPr marL="0" marR="0" indent="0" algn="l" defTabSz="821531" eaLnBrk="1" latinLnBrk="0" hangingPunct="1">
              <a:lnSpc>
                <a:spcPct val="120000"/>
              </a:lnSpc>
              <a:spcBef>
                <a:spcPts val="0"/>
              </a:spcBef>
              <a:spcAft>
                <a:spcPts val="0"/>
              </a:spcAft>
              <a:buClrTx/>
              <a:buSzTx/>
              <a:buFontTx/>
              <a:buNone/>
              <a:tabLst/>
              <a:defRPr sz="1800" b="0" i="0" u="none" strike="noStrike" cap="none" spc="0" baseline="0">
                <a:ln>
                  <a:noFill/>
                </a:ln>
                <a:solidFill>
                  <a:srgbClr val="000000"/>
                </a:solidFill>
                <a:uFillTx/>
                <a:latin typeface="Avenir Book"/>
                <a:ea typeface="Avenir Book"/>
                <a:cs typeface="Avenir Book"/>
                <a:sym typeface="Avenir Book"/>
              </a:defRPr>
            </a:lvl5pPr>
            <a:lvl6pPr marL="0" marR="0" indent="35560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6pPr>
            <a:lvl7pPr marL="0" marR="0" indent="71120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7pPr>
            <a:lvl8pPr marL="0" marR="0" indent="106680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8pPr>
            <a:lvl9pPr marL="0" marR="0" indent="142240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9pPr>
          </a:lstStyle>
          <a:p>
            <a:pPr marL="109538" algn="just"/>
            <a:endParaRPr lang="en-US" sz="1200" dirty="0" smtClean="0"/>
          </a:p>
          <a:p>
            <a:pPr marL="109538" algn="just"/>
            <a:endParaRPr lang="en-US" sz="1200" dirty="0" smtClean="0"/>
          </a:p>
          <a:p>
            <a:pPr marL="109538" algn="just"/>
            <a:endParaRPr lang="en-US" sz="1200" dirty="0" smtClean="0"/>
          </a:p>
        </p:txBody>
      </p:sp>
      <p:pic>
        <p:nvPicPr>
          <p:cNvPr id="15" name="Bild 5" descr="screenshot_19.png"/>
          <p:cNvPicPr>
            <a:picLocks noChangeAspect="1"/>
          </p:cNvPicPr>
          <p:nvPr/>
        </p:nvPicPr>
        <p:blipFill>
          <a:blip r:embed="rId3">
            <a:alphaModFix amt="15000"/>
            <a:extLst>
              <a:ext uri="{28A0092B-C50C-407E-A947-70E740481C1C}">
                <a14:useLocalDpi xmlns:a14="http://schemas.microsoft.com/office/drawing/2010/main" val="0"/>
              </a:ext>
            </a:extLst>
          </a:blip>
          <a:stretch>
            <a:fillRect/>
          </a:stretch>
        </p:blipFill>
        <p:spPr>
          <a:xfrm>
            <a:off x="1660358" y="6304547"/>
            <a:ext cx="20044068" cy="5188932"/>
          </a:xfrm>
          <a:prstGeom prst="rect">
            <a:avLst/>
          </a:prstGeom>
        </p:spPr>
      </p:pic>
      <p:sp>
        <p:nvSpPr>
          <p:cNvPr id="17" name="Foliennummernplatzhalter 1"/>
          <p:cNvSpPr txBox="1">
            <a:spLocks noGrp="1"/>
          </p:cNvSpPr>
          <p:nvPr/>
        </p:nvSpPr>
        <p:spPr bwMode="auto">
          <a:xfrm>
            <a:off x="13950616" y="9576565"/>
            <a:ext cx="1905000" cy="25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a:solidFill>
                  <a:schemeClr val="tx1"/>
                </a:solidFill>
                <a:latin typeface="Arial" charset="0"/>
                <a:ea typeface="ＭＳ Ｐゴシック" pitchFamily="34" charset="-128"/>
              </a:defRPr>
            </a:lvl1pPr>
            <a:lvl2pPr marL="742950" indent="-285750">
              <a:defRPr sz="2300">
                <a:solidFill>
                  <a:schemeClr val="tx1"/>
                </a:solidFill>
                <a:latin typeface="Arial" charset="0"/>
                <a:ea typeface="ＭＳ Ｐゴシック" pitchFamily="34" charset="-128"/>
              </a:defRPr>
            </a:lvl2pPr>
            <a:lvl3pPr marL="1143000" indent="-228600">
              <a:defRPr sz="2300">
                <a:solidFill>
                  <a:schemeClr val="tx1"/>
                </a:solidFill>
                <a:latin typeface="Arial" charset="0"/>
                <a:ea typeface="ＭＳ Ｐゴシック" pitchFamily="34" charset="-128"/>
              </a:defRPr>
            </a:lvl3pPr>
            <a:lvl4pPr marL="1600200" indent="-228600">
              <a:defRPr sz="2300">
                <a:solidFill>
                  <a:schemeClr val="tx1"/>
                </a:solidFill>
                <a:latin typeface="Arial" charset="0"/>
                <a:ea typeface="ＭＳ Ｐゴシック" pitchFamily="34" charset="-128"/>
              </a:defRPr>
            </a:lvl4pPr>
            <a:lvl5pPr marL="2057400" indent="-228600">
              <a:defRPr sz="23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3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3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3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300">
                <a:solidFill>
                  <a:schemeClr val="tx1"/>
                </a:solidFill>
                <a:latin typeface="Arial" charset="0"/>
                <a:ea typeface="ＭＳ Ｐゴシック" pitchFamily="34" charset="-128"/>
              </a:defRPr>
            </a:lvl9pPr>
          </a:lstStyle>
          <a:p>
            <a:pPr algn="r" eaLnBrk="1" hangingPunct="1"/>
            <a:fld id="{B705F44E-51DA-4B3E-B9BF-287A371233B9}" type="slidenum">
              <a:rPr lang="en-GB" altLang="de-DE" sz="900"/>
              <a:pPr algn="r" eaLnBrk="1" hangingPunct="1"/>
              <a:t>68</a:t>
            </a:fld>
            <a:endParaRPr lang="en-GB" altLang="de-DE" sz="900" dirty="0"/>
          </a:p>
        </p:txBody>
      </p:sp>
      <p:sp>
        <p:nvSpPr>
          <p:cNvPr id="23" name="Ovale Legende 6"/>
          <p:cNvSpPr/>
          <p:nvPr/>
        </p:nvSpPr>
        <p:spPr>
          <a:xfrm>
            <a:off x="1660358" y="2936489"/>
            <a:ext cx="6101348" cy="2987315"/>
          </a:xfrm>
          <a:prstGeom prst="wedgeEllipseCallout">
            <a:avLst>
              <a:gd name="adj1" fmla="val -52590"/>
              <a:gd name="adj2" fmla="val 43112"/>
            </a:avLst>
          </a:prstGeom>
          <a:solidFill>
            <a:schemeClr val="bg1"/>
          </a:solid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lvl="0"/>
            <a:r>
              <a:rPr lang="fr-FR" sz="1800" i="1" dirty="0">
                <a:solidFill>
                  <a:schemeClr val="accent1"/>
                </a:solidFill>
              </a:rPr>
              <a:t>depuis l’ouverture des pays de l'Est, il y a des problèmes avec les </a:t>
            </a:r>
            <a:r>
              <a:rPr lang="fr-FR" sz="1800" i="1" dirty="0">
                <a:solidFill>
                  <a:schemeClr val="accent1"/>
                </a:solidFill>
              </a:rPr>
              <a:t>roms</a:t>
            </a:r>
            <a:r>
              <a:rPr lang="fr-FR" sz="1800" i="1" dirty="0">
                <a:solidFill>
                  <a:schemeClr val="accent1"/>
                </a:solidFill>
              </a:rPr>
              <a:t>, l’ouverture de la frontière, ça a fait un appel d'air à tous les trafics divers et variés, ça fait monter l’extrême droite, il y a un effet boule de neige qui fait que les gens n'en peuvent plus</a:t>
            </a:r>
          </a:p>
        </p:txBody>
      </p:sp>
      <p:sp>
        <p:nvSpPr>
          <p:cNvPr id="24" name="Ovale Legende 8"/>
          <p:cNvSpPr/>
          <p:nvPr/>
        </p:nvSpPr>
        <p:spPr>
          <a:xfrm>
            <a:off x="17747374" y="2854825"/>
            <a:ext cx="3957052" cy="1631664"/>
          </a:xfrm>
          <a:prstGeom prst="wedgeEllipseCallout">
            <a:avLst>
              <a:gd name="adj1" fmla="val 33897"/>
              <a:gd name="adj2" fmla="val 51664"/>
            </a:avLst>
          </a:prstGeom>
          <a:solidFill>
            <a:schemeClr val="bg1"/>
          </a:solid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lvl="0"/>
            <a:r>
              <a:rPr lang="fr-FR" sz="1800" i="1" dirty="0">
                <a:solidFill>
                  <a:schemeClr val="accent1"/>
                </a:solidFill>
              </a:rPr>
              <a:t>l'immigration, par rapport aux bateaux qui arrivent en Italie, et les pays se rejettent un peu la balle. </a:t>
            </a:r>
          </a:p>
        </p:txBody>
      </p:sp>
      <p:sp>
        <p:nvSpPr>
          <p:cNvPr id="25" name="Ovale Legende 9"/>
          <p:cNvSpPr/>
          <p:nvPr/>
        </p:nvSpPr>
        <p:spPr>
          <a:xfrm>
            <a:off x="13199979" y="3753897"/>
            <a:ext cx="3957052" cy="1728594"/>
          </a:xfrm>
          <a:prstGeom prst="wedgeEllipseCallout">
            <a:avLst>
              <a:gd name="adj1" fmla="val 33897"/>
              <a:gd name="adj2" fmla="val 51664"/>
            </a:avLst>
          </a:prstGeom>
          <a:solidFill>
            <a:schemeClr val="bg1"/>
          </a:solid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lvl="0"/>
            <a:r>
              <a:rPr lang="fr-FR" sz="1800" i="1" dirty="0">
                <a:solidFill>
                  <a:schemeClr val="accent1"/>
                </a:solidFill>
              </a:rPr>
              <a:t>une monnaie unique, l'euro, c’est un plus énorme pour les échanges entre les pays</a:t>
            </a:r>
          </a:p>
        </p:txBody>
      </p:sp>
      <p:sp>
        <p:nvSpPr>
          <p:cNvPr id="26" name="Ovale Legende 11"/>
          <p:cNvSpPr/>
          <p:nvPr/>
        </p:nvSpPr>
        <p:spPr>
          <a:xfrm>
            <a:off x="7793789" y="4435195"/>
            <a:ext cx="3957052" cy="1783248"/>
          </a:xfrm>
          <a:prstGeom prst="wedgeEllipseCallout">
            <a:avLst>
              <a:gd name="adj1" fmla="val -14076"/>
              <a:gd name="adj2" fmla="val 96803"/>
            </a:avLst>
          </a:prstGeom>
          <a:solidFill>
            <a:schemeClr val="bg1"/>
          </a:solid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lvl="0"/>
            <a:r>
              <a:rPr lang="fr-FR" sz="1800" i="1" dirty="0">
                <a:solidFill>
                  <a:schemeClr val="accent1"/>
                </a:solidFill>
              </a:rPr>
              <a:t>On n’arrive pas à protéger les Grecs de la Turquie, on n'arrive pas à endiguer  le terrorisme</a:t>
            </a:r>
          </a:p>
        </p:txBody>
      </p:sp>
      <p:sp>
        <p:nvSpPr>
          <p:cNvPr id="27" name="Ovale Legende 12"/>
          <p:cNvSpPr/>
          <p:nvPr/>
        </p:nvSpPr>
        <p:spPr>
          <a:xfrm>
            <a:off x="3368842" y="6304547"/>
            <a:ext cx="4720809" cy="2055751"/>
          </a:xfrm>
          <a:prstGeom prst="wedgeEllipseCallout">
            <a:avLst>
              <a:gd name="adj1" fmla="val 37951"/>
              <a:gd name="adj2" fmla="val 55136"/>
            </a:avLst>
          </a:prstGeom>
          <a:solidFill>
            <a:schemeClr val="bg1"/>
          </a:solid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lvl="0"/>
            <a:r>
              <a:rPr lang="en-US" sz="1800" i="1" dirty="0" smtClean="0">
                <a:solidFill>
                  <a:schemeClr val="accent1"/>
                </a:solidFill>
              </a:rPr>
              <a:t>“</a:t>
            </a:r>
            <a:r>
              <a:rPr lang="fr-FR" sz="1800" i="1" dirty="0">
                <a:solidFill>
                  <a:schemeClr val="accent1"/>
                </a:solidFill>
              </a:rPr>
              <a:t>ça ne marche pas, ils n'ont pas acheté correctement les vaccins, ils ont mal négocié, ils n'ont pas su quand ça serait livré, quel était le </a:t>
            </a:r>
            <a:r>
              <a:rPr lang="fr-FR" sz="1800" dirty="0"/>
              <a:t>bon vaccin à prendre</a:t>
            </a:r>
          </a:p>
        </p:txBody>
      </p:sp>
      <p:sp>
        <p:nvSpPr>
          <p:cNvPr id="28" name="Ovale Legende 14"/>
          <p:cNvSpPr/>
          <p:nvPr/>
        </p:nvSpPr>
        <p:spPr>
          <a:xfrm>
            <a:off x="15635704" y="5303897"/>
            <a:ext cx="5347369" cy="2771205"/>
          </a:xfrm>
          <a:prstGeom prst="wedgeEllipseCallout">
            <a:avLst>
              <a:gd name="adj1" fmla="val -13400"/>
              <a:gd name="adj2" fmla="val 66929"/>
            </a:avLst>
          </a:prstGeom>
          <a:solidFill>
            <a:schemeClr val="bg1"/>
          </a:solid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fr-FR" sz="1800" i="1" dirty="0">
                <a:solidFill>
                  <a:schemeClr val="accent1"/>
                </a:solidFill>
              </a:rPr>
              <a:t>il n'y a pas d'unité des pays européens, comme aux USA pour défendre les mesures protectionnistes, parce que les pays n'ont pas du tout les mêmes économies, en Allemagne c'est l'industrie qui compte, ailleurs c’est les services.... </a:t>
            </a:r>
            <a:endParaRPr lang="en-US" sz="1800" i="1" dirty="0">
              <a:solidFill>
                <a:schemeClr val="accent1"/>
              </a:solidFill>
            </a:endParaRPr>
          </a:p>
        </p:txBody>
      </p:sp>
      <p:sp>
        <p:nvSpPr>
          <p:cNvPr id="29" name="Ovale Legende 15"/>
          <p:cNvSpPr/>
          <p:nvPr/>
        </p:nvSpPr>
        <p:spPr>
          <a:xfrm>
            <a:off x="9256718" y="6592938"/>
            <a:ext cx="5815263" cy="1867173"/>
          </a:xfrm>
          <a:prstGeom prst="wedgeEllipseCallout">
            <a:avLst>
              <a:gd name="adj1" fmla="val -9270"/>
              <a:gd name="adj2" fmla="val 74233"/>
            </a:avLst>
          </a:prstGeom>
          <a:solidFill>
            <a:schemeClr val="bg1"/>
          </a:solid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lvl="0"/>
            <a:r>
              <a:rPr lang="en-US" sz="1050" i="1" dirty="0" smtClean="0">
                <a:solidFill>
                  <a:schemeClr val="accent1"/>
                </a:solidFill>
              </a:rPr>
              <a:t>“</a:t>
            </a:r>
            <a:r>
              <a:rPr lang="fr-FR" sz="1800" i="1" dirty="0">
                <a:solidFill>
                  <a:schemeClr val="accent1"/>
                </a:solidFill>
              </a:rPr>
              <a:t>on écoute ce que les Américains disent, on s'est quand même fait humilier par Trump quand il a dit niet aux accords de Paris</a:t>
            </a:r>
          </a:p>
        </p:txBody>
      </p:sp>
      <p:pic>
        <p:nvPicPr>
          <p:cNvPr id="22" name="Image 21"/>
          <p:cNvPicPr>
            <a:picLocks noChangeAspect="1"/>
          </p:cNvPicPr>
          <p:nvPr/>
        </p:nvPicPr>
        <p:blipFill>
          <a:blip r:embed="rId4"/>
          <a:stretch>
            <a:fillRect/>
          </a:stretch>
        </p:blipFill>
        <p:spPr>
          <a:xfrm>
            <a:off x="21694651" y="491989"/>
            <a:ext cx="2143125" cy="1481190"/>
          </a:xfrm>
          <a:prstGeom prst="rect">
            <a:avLst/>
          </a:prstGeom>
        </p:spPr>
      </p:pic>
    </p:spTree>
    <p:extLst>
      <p:ext uri="{BB962C8B-B14F-4D97-AF65-F5344CB8AC3E}">
        <p14:creationId xmlns:p14="http://schemas.microsoft.com/office/powerpoint/2010/main" val="1810240192"/>
      </p:ext>
    </p:extLst>
  </p:cSld>
  <p:clrMapOvr>
    <a:masterClrMapping/>
  </p:clrMapOvr>
  <p:transition spd="med"/>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8" name="Image"/>
          <p:cNvPicPr>
            <a:picLocks noGrp="1"/>
          </p:cNvPicPr>
          <p:nvPr>
            <p:ph type="pic" idx="13"/>
          </p:nvPr>
        </p:nvPicPr>
        <p:blipFill>
          <a:blip r:embed="rId2">
            <a:extLst>
              <a:ext uri="{28A0092B-C50C-407E-A947-70E740481C1C}">
                <a14:useLocalDpi xmlns:a14="http://schemas.microsoft.com/office/drawing/2010/main" val="0"/>
              </a:ext>
            </a:extLst>
          </a:blip>
          <a:srcRect/>
          <a:stretch/>
        </p:blipFill>
        <p:spPr>
          <a:xfrm>
            <a:off x="585216" y="520515"/>
            <a:ext cx="23262335" cy="4372190"/>
          </a:xfrm>
          <a:custGeom>
            <a:avLst/>
            <a:gdLst/>
            <a:ahLst/>
            <a:cxnLst>
              <a:cxn ang="0">
                <a:pos x="wd2" y="hd2"/>
              </a:cxn>
              <a:cxn ang="5400000">
                <a:pos x="wd2" y="hd2"/>
              </a:cxn>
              <a:cxn ang="10800000">
                <a:pos x="wd2" y="hd2"/>
              </a:cxn>
              <a:cxn ang="16200000">
                <a:pos x="wd2" y="hd2"/>
              </a:cxn>
            </a:cxnLst>
            <a:rect l="0" t="0" r="r" b="b"/>
            <a:pathLst>
              <a:path w="21600" h="21599" extrusionOk="0">
                <a:moveTo>
                  <a:pt x="0" y="0"/>
                </a:moveTo>
                <a:lnTo>
                  <a:pt x="3" y="21532"/>
                </a:lnTo>
                <a:cubicBezTo>
                  <a:pt x="112" y="21536"/>
                  <a:pt x="220" y="21544"/>
                  <a:pt x="328" y="21555"/>
                </a:cubicBezTo>
                <a:cubicBezTo>
                  <a:pt x="430" y="21565"/>
                  <a:pt x="525" y="21589"/>
                  <a:pt x="627" y="21592"/>
                </a:cubicBezTo>
                <a:cubicBezTo>
                  <a:pt x="818" y="21600"/>
                  <a:pt x="1011" y="21600"/>
                  <a:pt x="1203" y="21599"/>
                </a:cubicBezTo>
                <a:cubicBezTo>
                  <a:pt x="1272" y="21599"/>
                  <a:pt x="1341" y="21584"/>
                  <a:pt x="1411" y="21583"/>
                </a:cubicBezTo>
                <a:cubicBezTo>
                  <a:pt x="1585" y="21580"/>
                  <a:pt x="1762" y="21587"/>
                  <a:pt x="1934" y="21579"/>
                </a:cubicBezTo>
                <a:cubicBezTo>
                  <a:pt x="2288" y="21563"/>
                  <a:pt x="2639" y="21555"/>
                  <a:pt x="2996" y="21565"/>
                </a:cubicBezTo>
                <a:cubicBezTo>
                  <a:pt x="3222" y="21571"/>
                  <a:pt x="3454" y="21593"/>
                  <a:pt x="3680" y="21553"/>
                </a:cubicBezTo>
                <a:cubicBezTo>
                  <a:pt x="3776" y="21537"/>
                  <a:pt x="3887" y="21525"/>
                  <a:pt x="3990" y="21525"/>
                </a:cubicBezTo>
                <a:cubicBezTo>
                  <a:pt x="4155" y="21527"/>
                  <a:pt x="4319" y="21488"/>
                  <a:pt x="4493" y="21542"/>
                </a:cubicBezTo>
                <a:cubicBezTo>
                  <a:pt x="4586" y="21570"/>
                  <a:pt x="4760" y="21556"/>
                  <a:pt x="4895" y="21561"/>
                </a:cubicBezTo>
                <a:cubicBezTo>
                  <a:pt x="4893" y="21559"/>
                  <a:pt x="4890" y="21557"/>
                  <a:pt x="4888" y="21555"/>
                </a:cubicBezTo>
                <a:cubicBezTo>
                  <a:pt x="4885" y="21552"/>
                  <a:pt x="4882" y="21551"/>
                  <a:pt x="4880" y="21548"/>
                </a:cubicBezTo>
                <a:cubicBezTo>
                  <a:pt x="4931" y="21546"/>
                  <a:pt x="4979" y="21542"/>
                  <a:pt x="5026" y="21540"/>
                </a:cubicBezTo>
                <a:cubicBezTo>
                  <a:pt x="5199" y="21535"/>
                  <a:pt x="5384" y="21512"/>
                  <a:pt x="5541" y="21530"/>
                </a:cubicBezTo>
                <a:cubicBezTo>
                  <a:pt x="5735" y="21553"/>
                  <a:pt x="5857" y="21520"/>
                  <a:pt x="5987" y="21491"/>
                </a:cubicBezTo>
                <a:cubicBezTo>
                  <a:pt x="5897" y="21477"/>
                  <a:pt x="5806" y="21463"/>
                  <a:pt x="5714" y="21449"/>
                </a:cubicBezTo>
                <a:cubicBezTo>
                  <a:pt x="5658" y="21440"/>
                  <a:pt x="5599" y="21434"/>
                  <a:pt x="5547" y="21423"/>
                </a:cubicBezTo>
                <a:cubicBezTo>
                  <a:pt x="5485" y="21409"/>
                  <a:pt x="5428" y="21391"/>
                  <a:pt x="5369" y="21375"/>
                </a:cubicBezTo>
                <a:cubicBezTo>
                  <a:pt x="5361" y="21373"/>
                  <a:pt x="5352" y="21371"/>
                  <a:pt x="5343" y="21369"/>
                </a:cubicBezTo>
                <a:cubicBezTo>
                  <a:pt x="5488" y="21380"/>
                  <a:pt x="5654" y="21330"/>
                  <a:pt x="5779" y="21393"/>
                </a:cubicBezTo>
                <a:cubicBezTo>
                  <a:pt x="5785" y="21397"/>
                  <a:pt x="5829" y="21392"/>
                  <a:pt x="5852" y="21387"/>
                </a:cubicBezTo>
                <a:cubicBezTo>
                  <a:pt x="5875" y="21381"/>
                  <a:pt x="5893" y="21366"/>
                  <a:pt x="5914" y="21365"/>
                </a:cubicBezTo>
                <a:cubicBezTo>
                  <a:pt x="6028" y="21363"/>
                  <a:pt x="6143" y="21364"/>
                  <a:pt x="6257" y="21362"/>
                </a:cubicBezTo>
                <a:cubicBezTo>
                  <a:pt x="6365" y="21360"/>
                  <a:pt x="6486" y="21374"/>
                  <a:pt x="6584" y="21326"/>
                </a:cubicBezTo>
                <a:cubicBezTo>
                  <a:pt x="6555" y="21320"/>
                  <a:pt x="6529" y="21314"/>
                  <a:pt x="6505" y="21308"/>
                </a:cubicBezTo>
                <a:cubicBezTo>
                  <a:pt x="6480" y="21303"/>
                  <a:pt x="6457" y="21297"/>
                  <a:pt x="6434" y="21292"/>
                </a:cubicBezTo>
                <a:cubicBezTo>
                  <a:pt x="6433" y="21289"/>
                  <a:pt x="6433" y="21286"/>
                  <a:pt x="6432" y="21284"/>
                </a:cubicBezTo>
                <a:cubicBezTo>
                  <a:pt x="6432" y="21281"/>
                  <a:pt x="6431" y="21278"/>
                  <a:pt x="6431" y="21276"/>
                </a:cubicBezTo>
                <a:cubicBezTo>
                  <a:pt x="6567" y="21269"/>
                  <a:pt x="6705" y="21267"/>
                  <a:pt x="6837" y="21254"/>
                </a:cubicBezTo>
                <a:cubicBezTo>
                  <a:pt x="6997" y="21239"/>
                  <a:pt x="7165" y="21265"/>
                  <a:pt x="7325" y="21228"/>
                </a:cubicBezTo>
                <a:cubicBezTo>
                  <a:pt x="7410" y="21209"/>
                  <a:pt x="7533" y="21218"/>
                  <a:pt x="7639" y="21213"/>
                </a:cubicBezTo>
                <a:cubicBezTo>
                  <a:pt x="7640" y="21215"/>
                  <a:pt x="7641" y="21215"/>
                  <a:pt x="7642" y="21217"/>
                </a:cubicBezTo>
                <a:cubicBezTo>
                  <a:pt x="7642" y="21218"/>
                  <a:pt x="7643" y="21220"/>
                  <a:pt x="7644" y="21222"/>
                </a:cubicBezTo>
                <a:cubicBezTo>
                  <a:pt x="7622" y="21227"/>
                  <a:pt x="7600" y="21231"/>
                  <a:pt x="7578" y="21236"/>
                </a:cubicBezTo>
                <a:cubicBezTo>
                  <a:pt x="7556" y="21242"/>
                  <a:pt x="7534" y="21247"/>
                  <a:pt x="7512" y="21253"/>
                </a:cubicBezTo>
                <a:cubicBezTo>
                  <a:pt x="7514" y="21255"/>
                  <a:pt x="7515" y="21257"/>
                  <a:pt x="7517" y="21259"/>
                </a:cubicBezTo>
                <a:cubicBezTo>
                  <a:pt x="7519" y="21261"/>
                  <a:pt x="7521" y="21262"/>
                  <a:pt x="7522" y="21264"/>
                </a:cubicBezTo>
                <a:cubicBezTo>
                  <a:pt x="7605" y="21257"/>
                  <a:pt x="7687" y="21249"/>
                  <a:pt x="7769" y="21241"/>
                </a:cubicBezTo>
                <a:cubicBezTo>
                  <a:pt x="7851" y="21234"/>
                  <a:pt x="7934" y="21226"/>
                  <a:pt x="8016" y="21218"/>
                </a:cubicBezTo>
                <a:cubicBezTo>
                  <a:pt x="8017" y="21221"/>
                  <a:pt x="8019" y="21224"/>
                  <a:pt x="8020" y="21227"/>
                </a:cubicBezTo>
                <a:cubicBezTo>
                  <a:pt x="8022" y="21229"/>
                  <a:pt x="8023" y="21234"/>
                  <a:pt x="8024" y="21236"/>
                </a:cubicBezTo>
                <a:cubicBezTo>
                  <a:pt x="7667" y="21276"/>
                  <a:pt x="7309" y="21315"/>
                  <a:pt x="6948" y="21349"/>
                </a:cubicBezTo>
                <a:cubicBezTo>
                  <a:pt x="6587" y="21383"/>
                  <a:pt x="6222" y="21411"/>
                  <a:pt x="5851" y="21427"/>
                </a:cubicBezTo>
                <a:cubicBezTo>
                  <a:pt x="6018" y="21444"/>
                  <a:pt x="6191" y="21462"/>
                  <a:pt x="6365" y="21478"/>
                </a:cubicBezTo>
                <a:cubicBezTo>
                  <a:pt x="6445" y="21486"/>
                  <a:pt x="6527" y="21497"/>
                  <a:pt x="6606" y="21494"/>
                </a:cubicBezTo>
                <a:cubicBezTo>
                  <a:pt x="6706" y="21491"/>
                  <a:pt x="6802" y="21476"/>
                  <a:pt x="6900" y="21467"/>
                </a:cubicBezTo>
                <a:cubicBezTo>
                  <a:pt x="7215" y="21437"/>
                  <a:pt x="7529" y="21403"/>
                  <a:pt x="7847" y="21380"/>
                </a:cubicBezTo>
                <a:cubicBezTo>
                  <a:pt x="8321" y="21346"/>
                  <a:pt x="8801" y="21325"/>
                  <a:pt x="9274" y="21290"/>
                </a:cubicBezTo>
                <a:cubicBezTo>
                  <a:pt x="9694" y="21259"/>
                  <a:pt x="10111" y="21221"/>
                  <a:pt x="10524" y="21178"/>
                </a:cubicBezTo>
                <a:cubicBezTo>
                  <a:pt x="10861" y="21142"/>
                  <a:pt x="11189" y="21095"/>
                  <a:pt x="11523" y="21053"/>
                </a:cubicBezTo>
                <a:cubicBezTo>
                  <a:pt x="11733" y="21027"/>
                  <a:pt x="11947" y="21004"/>
                  <a:pt x="12157" y="20977"/>
                </a:cubicBezTo>
                <a:cubicBezTo>
                  <a:pt x="12192" y="20972"/>
                  <a:pt x="12240" y="20955"/>
                  <a:pt x="12242" y="20942"/>
                </a:cubicBezTo>
                <a:cubicBezTo>
                  <a:pt x="12256" y="20875"/>
                  <a:pt x="12339" y="20836"/>
                  <a:pt x="12495" y="20813"/>
                </a:cubicBezTo>
                <a:cubicBezTo>
                  <a:pt x="12662" y="20789"/>
                  <a:pt x="12702" y="20760"/>
                  <a:pt x="12703" y="20688"/>
                </a:cubicBezTo>
                <a:cubicBezTo>
                  <a:pt x="12703" y="20676"/>
                  <a:pt x="12720" y="20664"/>
                  <a:pt x="12736" y="20643"/>
                </a:cubicBezTo>
                <a:cubicBezTo>
                  <a:pt x="12592" y="20672"/>
                  <a:pt x="12466" y="20650"/>
                  <a:pt x="12337" y="20645"/>
                </a:cubicBezTo>
                <a:cubicBezTo>
                  <a:pt x="12194" y="20640"/>
                  <a:pt x="12068" y="20618"/>
                  <a:pt x="11937" y="20603"/>
                </a:cubicBezTo>
                <a:cubicBezTo>
                  <a:pt x="11896" y="20598"/>
                  <a:pt x="11838" y="20593"/>
                  <a:pt x="11825" y="20581"/>
                </a:cubicBezTo>
                <a:cubicBezTo>
                  <a:pt x="11783" y="20543"/>
                  <a:pt x="11709" y="20542"/>
                  <a:pt x="11627" y="20542"/>
                </a:cubicBezTo>
                <a:cubicBezTo>
                  <a:pt x="11556" y="20542"/>
                  <a:pt x="11486" y="20542"/>
                  <a:pt x="11415" y="20542"/>
                </a:cubicBezTo>
                <a:cubicBezTo>
                  <a:pt x="11413" y="20539"/>
                  <a:pt x="11410" y="20537"/>
                  <a:pt x="11407" y="20534"/>
                </a:cubicBezTo>
                <a:cubicBezTo>
                  <a:pt x="11404" y="20531"/>
                  <a:pt x="11402" y="20527"/>
                  <a:pt x="11399" y="20524"/>
                </a:cubicBezTo>
                <a:cubicBezTo>
                  <a:pt x="11439" y="20516"/>
                  <a:pt x="11477" y="20505"/>
                  <a:pt x="11518" y="20500"/>
                </a:cubicBezTo>
                <a:cubicBezTo>
                  <a:pt x="11573" y="20492"/>
                  <a:pt x="11673" y="20494"/>
                  <a:pt x="11680" y="20483"/>
                </a:cubicBezTo>
                <a:cubicBezTo>
                  <a:pt x="11716" y="20429"/>
                  <a:pt x="11829" y="20431"/>
                  <a:pt x="11920" y="20425"/>
                </a:cubicBezTo>
                <a:cubicBezTo>
                  <a:pt x="12038" y="20416"/>
                  <a:pt x="12173" y="20432"/>
                  <a:pt x="12238" y="20372"/>
                </a:cubicBezTo>
                <a:cubicBezTo>
                  <a:pt x="12241" y="20370"/>
                  <a:pt x="12253" y="20369"/>
                  <a:pt x="12261" y="20367"/>
                </a:cubicBezTo>
                <a:cubicBezTo>
                  <a:pt x="12401" y="20341"/>
                  <a:pt x="12542" y="20314"/>
                  <a:pt x="12684" y="20287"/>
                </a:cubicBezTo>
                <a:cubicBezTo>
                  <a:pt x="12678" y="20282"/>
                  <a:pt x="12670" y="20278"/>
                  <a:pt x="12659" y="20274"/>
                </a:cubicBezTo>
                <a:cubicBezTo>
                  <a:pt x="12649" y="20270"/>
                  <a:pt x="12637" y="20266"/>
                  <a:pt x="12624" y="20263"/>
                </a:cubicBezTo>
                <a:cubicBezTo>
                  <a:pt x="12671" y="20263"/>
                  <a:pt x="12718" y="20261"/>
                  <a:pt x="12766" y="20261"/>
                </a:cubicBezTo>
                <a:cubicBezTo>
                  <a:pt x="13169" y="20266"/>
                  <a:pt x="13572" y="20281"/>
                  <a:pt x="13980" y="20291"/>
                </a:cubicBezTo>
                <a:cubicBezTo>
                  <a:pt x="13916" y="20280"/>
                  <a:pt x="13863" y="20264"/>
                  <a:pt x="13805" y="20261"/>
                </a:cubicBezTo>
                <a:cubicBezTo>
                  <a:pt x="13500" y="20244"/>
                  <a:pt x="13194" y="20223"/>
                  <a:pt x="12887" y="20217"/>
                </a:cubicBezTo>
                <a:cubicBezTo>
                  <a:pt x="12765" y="20215"/>
                  <a:pt x="12643" y="20221"/>
                  <a:pt x="12520" y="20225"/>
                </a:cubicBezTo>
                <a:cubicBezTo>
                  <a:pt x="12513" y="20219"/>
                  <a:pt x="12508" y="20214"/>
                  <a:pt x="12509" y="20206"/>
                </a:cubicBezTo>
                <a:cubicBezTo>
                  <a:pt x="12510" y="20198"/>
                  <a:pt x="12516" y="20189"/>
                  <a:pt x="12531" y="20178"/>
                </a:cubicBezTo>
                <a:cubicBezTo>
                  <a:pt x="12840" y="20189"/>
                  <a:pt x="13150" y="20198"/>
                  <a:pt x="13458" y="20211"/>
                </a:cubicBezTo>
                <a:cubicBezTo>
                  <a:pt x="13545" y="20214"/>
                  <a:pt x="13626" y="20230"/>
                  <a:pt x="13712" y="20237"/>
                </a:cubicBezTo>
                <a:cubicBezTo>
                  <a:pt x="13891" y="20250"/>
                  <a:pt x="14071" y="20263"/>
                  <a:pt x="14250" y="20274"/>
                </a:cubicBezTo>
                <a:cubicBezTo>
                  <a:pt x="14385" y="20283"/>
                  <a:pt x="14520" y="20289"/>
                  <a:pt x="14653" y="20263"/>
                </a:cubicBezTo>
                <a:cubicBezTo>
                  <a:pt x="14518" y="20248"/>
                  <a:pt x="14382" y="20243"/>
                  <a:pt x="14246" y="20237"/>
                </a:cubicBezTo>
                <a:cubicBezTo>
                  <a:pt x="14204" y="20235"/>
                  <a:pt x="14164" y="20226"/>
                  <a:pt x="14123" y="20220"/>
                </a:cubicBezTo>
                <a:cubicBezTo>
                  <a:pt x="13995" y="20204"/>
                  <a:pt x="13863" y="20173"/>
                  <a:pt x="13738" y="20176"/>
                </a:cubicBezTo>
                <a:cubicBezTo>
                  <a:pt x="13592" y="20180"/>
                  <a:pt x="13484" y="20145"/>
                  <a:pt x="13352" y="20140"/>
                </a:cubicBezTo>
                <a:cubicBezTo>
                  <a:pt x="13329" y="20140"/>
                  <a:pt x="13289" y="20124"/>
                  <a:pt x="13289" y="20116"/>
                </a:cubicBezTo>
                <a:cubicBezTo>
                  <a:pt x="13288" y="20075"/>
                  <a:pt x="13207" y="20075"/>
                  <a:pt x="13152" y="20077"/>
                </a:cubicBezTo>
                <a:cubicBezTo>
                  <a:pt x="12990" y="20081"/>
                  <a:pt x="12828" y="20089"/>
                  <a:pt x="12667" y="20099"/>
                </a:cubicBezTo>
                <a:cubicBezTo>
                  <a:pt x="12393" y="20118"/>
                  <a:pt x="12124" y="20154"/>
                  <a:pt x="11840" y="20135"/>
                </a:cubicBezTo>
                <a:cubicBezTo>
                  <a:pt x="11810" y="20133"/>
                  <a:pt x="11777" y="20135"/>
                  <a:pt x="11746" y="20137"/>
                </a:cubicBezTo>
                <a:cubicBezTo>
                  <a:pt x="11752" y="20135"/>
                  <a:pt x="11759" y="20132"/>
                  <a:pt x="11765" y="20131"/>
                </a:cubicBezTo>
                <a:cubicBezTo>
                  <a:pt x="11772" y="20129"/>
                  <a:pt x="11778" y="20128"/>
                  <a:pt x="11784" y="20126"/>
                </a:cubicBezTo>
                <a:cubicBezTo>
                  <a:pt x="12080" y="20102"/>
                  <a:pt x="12376" y="20077"/>
                  <a:pt x="12675" y="20067"/>
                </a:cubicBezTo>
                <a:cubicBezTo>
                  <a:pt x="13025" y="20055"/>
                  <a:pt x="13382" y="20069"/>
                  <a:pt x="13735" y="20077"/>
                </a:cubicBezTo>
                <a:cubicBezTo>
                  <a:pt x="13995" y="20082"/>
                  <a:pt x="14253" y="20094"/>
                  <a:pt x="14512" y="20104"/>
                </a:cubicBezTo>
                <a:cubicBezTo>
                  <a:pt x="14586" y="20108"/>
                  <a:pt x="14660" y="20115"/>
                  <a:pt x="14733" y="20121"/>
                </a:cubicBezTo>
                <a:cubicBezTo>
                  <a:pt x="14940" y="20138"/>
                  <a:pt x="15147" y="20156"/>
                  <a:pt x="15355" y="20171"/>
                </a:cubicBezTo>
                <a:cubicBezTo>
                  <a:pt x="15542" y="20185"/>
                  <a:pt x="15731" y="20194"/>
                  <a:pt x="15918" y="20206"/>
                </a:cubicBezTo>
                <a:cubicBezTo>
                  <a:pt x="15952" y="20208"/>
                  <a:pt x="15984" y="20215"/>
                  <a:pt x="16048" y="20224"/>
                </a:cubicBezTo>
                <a:cubicBezTo>
                  <a:pt x="16008" y="20225"/>
                  <a:pt x="15977" y="20226"/>
                  <a:pt x="15948" y="20227"/>
                </a:cubicBezTo>
                <a:cubicBezTo>
                  <a:pt x="15919" y="20228"/>
                  <a:pt x="15893" y="20229"/>
                  <a:pt x="15865" y="20230"/>
                </a:cubicBezTo>
                <a:cubicBezTo>
                  <a:pt x="15924" y="20243"/>
                  <a:pt x="15981" y="20254"/>
                  <a:pt x="16035" y="20266"/>
                </a:cubicBezTo>
                <a:cubicBezTo>
                  <a:pt x="16090" y="20278"/>
                  <a:pt x="16143" y="20289"/>
                  <a:pt x="16196" y="20300"/>
                </a:cubicBezTo>
                <a:cubicBezTo>
                  <a:pt x="16197" y="20299"/>
                  <a:pt x="16199" y="20298"/>
                  <a:pt x="16201" y="20297"/>
                </a:cubicBezTo>
                <a:cubicBezTo>
                  <a:pt x="16203" y="20296"/>
                  <a:pt x="16204" y="20295"/>
                  <a:pt x="16206" y="20294"/>
                </a:cubicBezTo>
                <a:cubicBezTo>
                  <a:pt x="16194" y="20288"/>
                  <a:pt x="16183" y="20283"/>
                  <a:pt x="16168" y="20276"/>
                </a:cubicBezTo>
                <a:cubicBezTo>
                  <a:pt x="16154" y="20269"/>
                  <a:pt x="16137" y="20262"/>
                  <a:pt x="16113" y="20251"/>
                </a:cubicBezTo>
                <a:cubicBezTo>
                  <a:pt x="16211" y="20246"/>
                  <a:pt x="16283" y="20237"/>
                  <a:pt x="16354" y="20238"/>
                </a:cubicBezTo>
                <a:cubicBezTo>
                  <a:pt x="16485" y="20240"/>
                  <a:pt x="16617" y="20245"/>
                  <a:pt x="16747" y="20253"/>
                </a:cubicBezTo>
                <a:cubicBezTo>
                  <a:pt x="16811" y="20257"/>
                  <a:pt x="16872" y="20272"/>
                  <a:pt x="16935" y="20279"/>
                </a:cubicBezTo>
                <a:cubicBezTo>
                  <a:pt x="17026" y="20289"/>
                  <a:pt x="17129" y="20312"/>
                  <a:pt x="17205" y="20302"/>
                </a:cubicBezTo>
                <a:cubicBezTo>
                  <a:pt x="17341" y="20285"/>
                  <a:pt x="17447" y="20300"/>
                  <a:pt x="17560" y="20320"/>
                </a:cubicBezTo>
                <a:cubicBezTo>
                  <a:pt x="17888" y="20379"/>
                  <a:pt x="18213" y="20441"/>
                  <a:pt x="18546" y="20495"/>
                </a:cubicBezTo>
                <a:cubicBezTo>
                  <a:pt x="18720" y="20523"/>
                  <a:pt x="18913" y="20533"/>
                  <a:pt x="19091" y="20558"/>
                </a:cubicBezTo>
                <a:cubicBezTo>
                  <a:pt x="19324" y="20592"/>
                  <a:pt x="19550" y="20634"/>
                  <a:pt x="19782" y="20670"/>
                </a:cubicBezTo>
                <a:cubicBezTo>
                  <a:pt x="19882" y="20685"/>
                  <a:pt x="19934" y="20701"/>
                  <a:pt x="19831" y="20741"/>
                </a:cubicBezTo>
                <a:cubicBezTo>
                  <a:pt x="19891" y="20758"/>
                  <a:pt x="19950" y="20774"/>
                  <a:pt x="20008" y="20790"/>
                </a:cubicBezTo>
                <a:cubicBezTo>
                  <a:pt x="20066" y="20807"/>
                  <a:pt x="20123" y="20824"/>
                  <a:pt x="20180" y="20839"/>
                </a:cubicBezTo>
                <a:cubicBezTo>
                  <a:pt x="20186" y="20836"/>
                  <a:pt x="20193" y="20833"/>
                  <a:pt x="20199" y="20830"/>
                </a:cubicBezTo>
                <a:cubicBezTo>
                  <a:pt x="20206" y="20826"/>
                  <a:pt x="20213" y="20823"/>
                  <a:pt x="20219" y="20820"/>
                </a:cubicBezTo>
                <a:cubicBezTo>
                  <a:pt x="20193" y="20805"/>
                  <a:pt x="20166" y="20790"/>
                  <a:pt x="20140" y="20776"/>
                </a:cubicBezTo>
                <a:cubicBezTo>
                  <a:pt x="20113" y="20761"/>
                  <a:pt x="20087" y="20746"/>
                  <a:pt x="20061" y="20732"/>
                </a:cubicBezTo>
                <a:cubicBezTo>
                  <a:pt x="20066" y="20730"/>
                  <a:pt x="20071" y="20730"/>
                  <a:pt x="20076" y="20728"/>
                </a:cubicBezTo>
                <a:cubicBezTo>
                  <a:pt x="20081" y="20727"/>
                  <a:pt x="20086" y="20725"/>
                  <a:pt x="20091" y="20723"/>
                </a:cubicBezTo>
                <a:cubicBezTo>
                  <a:pt x="20109" y="20725"/>
                  <a:pt x="20127" y="20726"/>
                  <a:pt x="20146" y="20728"/>
                </a:cubicBezTo>
                <a:cubicBezTo>
                  <a:pt x="20166" y="20730"/>
                  <a:pt x="20187" y="20733"/>
                  <a:pt x="20212" y="20735"/>
                </a:cubicBezTo>
                <a:cubicBezTo>
                  <a:pt x="20197" y="20721"/>
                  <a:pt x="20184" y="20709"/>
                  <a:pt x="20172" y="20697"/>
                </a:cubicBezTo>
                <a:cubicBezTo>
                  <a:pt x="20160" y="20686"/>
                  <a:pt x="20148" y="20674"/>
                  <a:pt x="20136" y="20663"/>
                </a:cubicBezTo>
                <a:cubicBezTo>
                  <a:pt x="20149" y="20664"/>
                  <a:pt x="20163" y="20665"/>
                  <a:pt x="20177" y="20666"/>
                </a:cubicBezTo>
                <a:cubicBezTo>
                  <a:pt x="20191" y="20667"/>
                  <a:pt x="20206" y="20667"/>
                  <a:pt x="20220" y="20668"/>
                </a:cubicBezTo>
                <a:cubicBezTo>
                  <a:pt x="20194" y="20651"/>
                  <a:pt x="20169" y="20634"/>
                  <a:pt x="20143" y="20617"/>
                </a:cubicBezTo>
                <a:cubicBezTo>
                  <a:pt x="20117" y="20600"/>
                  <a:pt x="20090" y="20583"/>
                  <a:pt x="20061" y="20563"/>
                </a:cubicBezTo>
                <a:cubicBezTo>
                  <a:pt x="20261" y="20579"/>
                  <a:pt x="20429" y="20615"/>
                  <a:pt x="20594" y="20658"/>
                </a:cubicBezTo>
                <a:cubicBezTo>
                  <a:pt x="20760" y="20701"/>
                  <a:pt x="21000" y="20686"/>
                  <a:pt x="21123" y="20774"/>
                </a:cubicBezTo>
                <a:cubicBezTo>
                  <a:pt x="21157" y="20758"/>
                  <a:pt x="21188" y="20742"/>
                  <a:pt x="21217" y="20728"/>
                </a:cubicBezTo>
                <a:cubicBezTo>
                  <a:pt x="21246" y="20714"/>
                  <a:pt x="21272" y="20701"/>
                  <a:pt x="21297" y="20689"/>
                </a:cubicBezTo>
                <a:cubicBezTo>
                  <a:pt x="21315" y="20701"/>
                  <a:pt x="21330" y="20711"/>
                  <a:pt x="21345" y="20720"/>
                </a:cubicBezTo>
                <a:cubicBezTo>
                  <a:pt x="21359" y="20729"/>
                  <a:pt x="21372" y="20738"/>
                  <a:pt x="21385" y="20746"/>
                </a:cubicBezTo>
                <a:cubicBezTo>
                  <a:pt x="21389" y="20741"/>
                  <a:pt x="21393" y="20737"/>
                  <a:pt x="21397" y="20732"/>
                </a:cubicBezTo>
                <a:cubicBezTo>
                  <a:pt x="21401" y="20726"/>
                  <a:pt x="21405" y="20720"/>
                  <a:pt x="21409" y="20715"/>
                </a:cubicBezTo>
                <a:cubicBezTo>
                  <a:pt x="21446" y="20722"/>
                  <a:pt x="21483" y="20707"/>
                  <a:pt x="21514" y="20673"/>
                </a:cubicBezTo>
                <a:cubicBezTo>
                  <a:pt x="21568" y="20614"/>
                  <a:pt x="21587" y="20504"/>
                  <a:pt x="21544" y="20443"/>
                </a:cubicBezTo>
                <a:cubicBezTo>
                  <a:pt x="21514" y="20398"/>
                  <a:pt x="21465" y="20409"/>
                  <a:pt x="21443" y="20465"/>
                </a:cubicBezTo>
                <a:cubicBezTo>
                  <a:pt x="21445" y="20416"/>
                  <a:pt x="21375" y="20392"/>
                  <a:pt x="21298" y="20371"/>
                </a:cubicBezTo>
                <a:cubicBezTo>
                  <a:pt x="21221" y="20349"/>
                  <a:pt x="21136" y="20332"/>
                  <a:pt x="21108" y="20291"/>
                </a:cubicBezTo>
                <a:cubicBezTo>
                  <a:pt x="21192" y="20265"/>
                  <a:pt x="21276" y="20237"/>
                  <a:pt x="21362" y="20207"/>
                </a:cubicBezTo>
                <a:cubicBezTo>
                  <a:pt x="21441" y="20180"/>
                  <a:pt x="21521" y="20150"/>
                  <a:pt x="21600" y="20121"/>
                </a:cubicBezTo>
                <a:lnTo>
                  <a:pt x="21590" y="0"/>
                </a:lnTo>
                <a:lnTo>
                  <a:pt x="0" y="0"/>
                </a:lnTo>
                <a:close/>
                <a:moveTo>
                  <a:pt x="9192" y="19629"/>
                </a:moveTo>
                <a:lnTo>
                  <a:pt x="9218" y="19716"/>
                </a:lnTo>
                <a:lnTo>
                  <a:pt x="9132" y="19721"/>
                </a:lnTo>
                <a:lnTo>
                  <a:pt x="8709" y="19799"/>
                </a:lnTo>
                <a:cubicBezTo>
                  <a:pt x="8715" y="19804"/>
                  <a:pt x="8724" y="19808"/>
                  <a:pt x="8734" y="19812"/>
                </a:cubicBezTo>
                <a:cubicBezTo>
                  <a:pt x="8744" y="19816"/>
                  <a:pt x="8757" y="19820"/>
                  <a:pt x="8770" y="19823"/>
                </a:cubicBezTo>
                <a:cubicBezTo>
                  <a:pt x="8722" y="19824"/>
                  <a:pt x="8675" y="19826"/>
                  <a:pt x="8627" y="19825"/>
                </a:cubicBezTo>
                <a:cubicBezTo>
                  <a:pt x="8224" y="19820"/>
                  <a:pt x="7821" y="19807"/>
                  <a:pt x="7413" y="19797"/>
                </a:cubicBezTo>
                <a:cubicBezTo>
                  <a:pt x="7477" y="19808"/>
                  <a:pt x="7531" y="19822"/>
                  <a:pt x="7588" y="19825"/>
                </a:cubicBezTo>
                <a:cubicBezTo>
                  <a:pt x="7894" y="19842"/>
                  <a:pt x="8199" y="19864"/>
                  <a:pt x="8506" y="19871"/>
                </a:cubicBezTo>
                <a:cubicBezTo>
                  <a:pt x="8628" y="19873"/>
                  <a:pt x="8752" y="19867"/>
                  <a:pt x="8874" y="19863"/>
                </a:cubicBezTo>
                <a:cubicBezTo>
                  <a:pt x="8882" y="19868"/>
                  <a:pt x="8886" y="19874"/>
                  <a:pt x="8884" y="19882"/>
                </a:cubicBezTo>
                <a:cubicBezTo>
                  <a:pt x="8883" y="19890"/>
                  <a:pt x="8877" y="19899"/>
                  <a:pt x="8862" y="19910"/>
                </a:cubicBezTo>
                <a:cubicBezTo>
                  <a:pt x="8553" y="19899"/>
                  <a:pt x="8243" y="19889"/>
                  <a:pt x="7935" y="19876"/>
                </a:cubicBezTo>
                <a:cubicBezTo>
                  <a:pt x="7849" y="19872"/>
                  <a:pt x="7766" y="19856"/>
                  <a:pt x="7680" y="19850"/>
                </a:cubicBezTo>
                <a:cubicBezTo>
                  <a:pt x="7502" y="19836"/>
                  <a:pt x="7323" y="19825"/>
                  <a:pt x="7144" y="19814"/>
                </a:cubicBezTo>
                <a:cubicBezTo>
                  <a:pt x="7008" y="19805"/>
                  <a:pt x="6873" y="19799"/>
                  <a:pt x="6740" y="19825"/>
                </a:cubicBezTo>
                <a:cubicBezTo>
                  <a:pt x="6875" y="19840"/>
                  <a:pt x="7012" y="19845"/>
                  <a:pt x="7148" y="19851"/>
                </a:cubicBezTo>
                <a:cubicBezTo>
                  <a:pt x="7189" y="19853"/>
                  <a:pt x="7229" y="19861"/>
                  <a:pt x="7270" y="19866"/>
                </a:cubicBezTo>
                <a:cubicBezTo>
                  <a:pt x="7399" y="19882"/>
                  <a:pt x="7530" y="19914"/>
                  <a:pt x="7655" y="19910"/>
                </a:cubicBezTo>
                <a:cubicBezTo>
                  <a:pt x="7802" y="19906"/>
                  <a:pt x="7909" y="19943"/>
                  <a:pt x="8041" y="19948"/>
                </a:cubicBezTo>
                <a:cubicBezTo>
                  <a:pt x="8064" y="19948"/>
                  <a:pt x="8104" y="19962"/>
                  <a:pt x="8104" y="19970"/>
                </a:cubicBezTo>
                <a:cubicBezTo>
                  <a:pt x="8105" y="20011"/>
                  <a:pt x="8185" y="20011"/>
                  <a:pt x="8241" y="20010"/>
                </a:cubicBezTo>
                <a:cubicBezTo>
                  <a:pt x="8403" y="20006"/>
                  <a:pt x="8566" y="19997"/>
                  <a:pt x="8726" y="19987"/>
                </a:cubicBezTo>
                <a:cubicBezTo>
                  <a:pt x="9000" y="19969"/>
                  <a:pt x="9269" y="19934"/>
                  <a:pt x="9553" y="19952"/>
                </a:cubicBezTo>
                <a:cubicBezTo>
                  <a:pt x="9583" y="19954"/>
                  <a:pt x="9615" y="19951"/>
                  <a:pt x="9647" y="19949"/>
                </a:cubicBezTo>
                <a:cubicBezTo>
                  <a:pt x="9640" y="19951"/>
                  <a:pt x="9634" y="19954"/>
                  <a:pt x="9627" y="19956"/>
                </a:cubicBezTo>
                <a:cubicBezTo>
                  <a:pt x="9621" y="19958"/>
                  <a:pt x="9615" y="19960"/>
                  <a:pt x="9608" y="19962"/>
                </a:cubicBezTo>
                <a:cubicBezTo>
                  <a:pt x="9312" y="19986"/>
                  <a:pt x="9017" y="20009"/>
                  <a:pt x="8718" y="20019"/>
                </a:cubicBezTo>
                <a:cubicBezTo>
                  <a:pt x="8368" y="20031"/>
                  <a:pt x="8011" y="20019"/>
                  <a:pt x="7658" y="20011"/>
                </a:cubicBezTo>
                <a:cubicBezTo>
                  <a:pt x="7398" y="20006"/>
                  <a:pt x="7140" y="19993"/>
                  <a:pt x="6881" y="19982"/>
                </a:cubicBezTo>
                <a:cubicBezTo>
                  <a:pt x="6807" y="19979"/>
                  <a:pt x="6734" y="19972"/>
                  <a:pt x="6661" y="19966"/>
                </a:cubicBezTo>
                <a:cubicBezTo>
                  <a:pt x="6453" y="19949"/>
                  <a:pt x="6247" y="19930"/>
                  <a:pt x="6038" y="19915"/>
                </a:cubicBezTo>
                <a:cubicBezTo>
                  <a:pt x="5851" y="19902"/>
                  <a:pt x="5662" y="19892"/>
                  <a:pt x="5474" y="19881"/>
                </a:cubicBezTo>
                <a:cubicBezTo>
                  <a:pt x="5441" y="19878"/>
                  <a:pt x="5409" y="19871"/>
                  <a:pt x="5345" y="19863"/>
                </a:cubicBezTo>
                <a:cubicBezTo>
                  <a:pt x="5385" y="19861"/>
                  <a:pt x="5417" y="19860"/>
                  <a:pt x="5445" y="19859"/>
                </a:cubicBezTo>
                <a:cubicBezTo>
                  <a:pt x="5474" y="19858"/>
                  <a:pt x="5500" y="19857"/>
                  <a:pt x="5528" y="19856"/>
                </a:cubicBezTo>
                <a:cubicBezTo>
                  <a:pt x="5469" y="19844"/>
                  <a:pt x="5413" y="19832"/>
                  <a:pt x="5358" y="19820"/>
                </a:cubicBezTo>
                <a:cubicBezTo>
                  <a:pt x="5304" y="19809"/>
                  <a:pt x="5251" y="19797"/>
                  <a:pt x="5198" y="19786"/>
                </a:cubicBezTo>
                <a:cubicBezTo>
                  <a:pt x="5196" y="19787"/>
                  <a:pt x="5194" y="19788"/>
                  <a:pt x="5192" y="19789"/>
                </a:cubicBezTo>
                <a:cubicBezTo>
                  <a:pt x="5191" y="19790"/>
                  <a:pt x="5189" y="19791"/>
                  <a:pt x="5188" y="19792"/>
                </a:cubicBezTo>
                <a:cubicBezTo>
                  <a:pt x="5199" y="19798"/>
                  <a:pt x="5210" y="19803"/>
                  <a:pt x="5225" y="19810"/>
                </a:cubicBezTo>
                <a:cubicBezTo>
                  <a:pt x="5239" y="19817"/>
                  <a:pt x="5256" y="19826"/>
                  <a:pt x="5280" y="19837"/>
                </a:cubicBezTo>
                <a:cubicBezTo>
                  <a:pt x="5182" y="19842"/>
                  <a:pt x="5111" y="19851"/>
                  <a:pt x="5039" y="19850"/>
                </a:cubicBezTo>
                <a:cubicBezTo>
                  <a:pt x="4908" y="19847"/>
                  <a:pt x="4776" y="19841"/>
                  <a:pt x="4646" y="19833"/>
                </a:cubicBezTo>
                <a:cubicBezTo>
                  <a:pt x="4582" y="19829"/>
                  <a:pt x="4522" y="19816"/>
                  <a:pt x="4458" y="19809"/>
                </a:cubicBezTo>
                <a:cubicBezTo>
                  <a:pt x="4368" y="19799"/>
                  <a:pt x="4264" y="19776"/>
                  <a:pt x="4188" y="19786"/>
                </a:cubicBezTo>
                <a:cubicBezTo>
                  <a:pt x="4052" y="19803"/>
                  <a:pt x="3945" y="19786"/>
                  <a:pt x="3833" y="19766"/>
                </a:cubicBezTo>
                <a:cubicBezTo>
                  <a:pt x="3699" y="19742"/>
                  <a:pt x="3566" y="19720"/>
                  <a:pt x="3433" y="19696"/>
                </a:cubicBezTo>
                <a:lnTo>
                  <a:pt x="9192" y="19629"/>
                </a:lnTo>
                <a:close/>
                <a:moveTo>
                  <a:pt x="9149" y="19905"/>
                </a:moveTo>
                <a:cubicBezTo>
                  <a:pt x="9132" y="19907"/>
                  <a:pt x="9109" y="19911"/>
                  <a:pt x="9091" y="19913"/>
                </a:cubicBezTo>
                <a:cubicBezTo>
                  <a:pt x="9060" y="19917"/>
                  <a:pt x="9023" y="19915"/>
                  <a:pt x="8990" y="19913"/>
                </a:cubicBezTo>
                <a:cubicBezTo>
                  <a:pt x="9016" y="19912"/>
                  <a:pt x="9043" y="19910"/>
                  <a:pt x="9070" y="19908"/>
                </a:cubicBezTo>
                <a:cubicBezTo>
                  <a:pt x="9096" y="19907"/>
                  <a:pt x="9123" y="19906"/>
                  <a:pt x="9149" y="19905"/>
                </a:cubicBezTo>
                <a:close/>
                <a:moveTo>
                  <a:pt x="12302" y="20173"/>
                </a:moveTo>
                <a:cubicBezTo>
                  <a:pt x="12335" y="20169"/>
                  <a:pt x="12373" y="20172"/>
                  <a:pt x="12408" y="20173"/>
                </a:cubicBezTo>
                <a:cubicBezTo>
                  <a:pt x="12379" y="20175"/>
                  <a:pt x="12351" y="20176"/>
                  <a:pt x="12322" y="20178"/>
                </a:cubicBezTo>
                <a:cubicBezTo>
                  <a:pt x="12293" y="20179"/>
                  <a:pt x="12264" y="20182"/>
                  <a:pt x="12236" y="20183"/>
                </a:cubicBezTo>
                <a:cubicBezTo>
                  <a:pt x="12256" y="20180"/>
                  <a:pt x="12282" y="20176"/>
                  <a:pt x="12302" y="20173"/>
                </a:cubicBezTo>
                <a:close/>
              </a:path>
            </a:pathLst>
          </a:custGeom>
        </p:spPr>
      </p:pic>
      <p:sp>
        <p:nvSpPr>
          <p:cNvPr id="889" name="Shape"/>
          <p:cNvSpPr>
            <a:spLocks noGrp="1"/>
          </p:cNvSpPr>
          <p:nvPr>
            <p:ph type="body" idx="14"/>
          </p:nvPr>
        </p:nvSpPr>
        <p:spPr>
          <a:custGeom>
            <a:avLst/>
            <a:gdLst/>
            <a:ahLst/>
            <a:cxnLst>
              <a:cxn ang="0">
                <a:pos x="wd2" y="hd2"/>
              </a:cxn>
              <a:cxn ang="5400000">
                <a:pos x="wd2" y="hd2"/>
              </a:cxn>
              <a:cxn ang="10800000">
                <a:pos x="wd2" y="hd2"/>
              </a:cxn>
              <a:cxn ang="16200000">
                <a:pos x="wd2" y="hd2"/>
              </a:cxn>
            </a:cxnLst>
            <a:rect l="0" t="0" r="r" b="b"/>
            <a:pathLst>
              <a:path w="21570" h="21203" extrusionOk="0">
                <a:moveTo>
                  <a:pt x="20706" y="11117"/>
                </a:moveTo>
                <a:cubicBezTo>
                  <a:pt x="20744" y="11198"/>
                  <a:pt x="20790" y="11201"/>
                  <a:pt x="20832" y="11207"/>
                </a:cubicBezTo>
                <a:cubicBezTo>
                  <a:pt x="20926" y="11219"/>
                  <a:pt x="21020" y="11211"/>
                  <a:pt x="21144" y="11211"/>
                </a:cubicBezTo>
                <a:cubicBezTo>
                  <a:pt x="21136" y="11015"/>
                  <a:pt x="21124" y="10685"/>
                  <a:pt x="21108" y="10249"/>
                </a:cubicBezTo>
                <a:cubicBezTo>
                  <a:pt x="21106" y="10246"/>
                  <a:pt x="21104" y="10243"/>
                  <a:pt x="21103" y="10241"/>
                </a:cubicBezTo>
                <a:cubicBezTo>
                  <a:pt x="21068" y="10481"/>
                  <a:pt x="21050" y="10608"/>
                  <a:pt x="21030" y="10722"/>
                </a:cubicBezTo>
                <a:cubicBezTo>
                  <a:pt x="21028" y="10729"/>
                  <a:pt x="21006" y="10632"/>
                  <a:pt x="20994" y="10584"/>
                </a:cubicBezTo>
                <a:cubicBezTo>
                  <a:pt x="21016" y="10447"/>
                  <a:pt x="21040" y="10186"/>
                  <a:pt x="21058" y="10196"/>
                </a:cubicBezTo>
                <a:cubicBezTo>
                  <a:pt x="21073" y="10206"/>
                  <a:pt x="21088" y="10221"/>
                  <a:pt x="21103" y="10241"/>
                </a:cubicBezTo>
                <a:cubicBezTo>
                  <a:pt x="21104" y="10233"/>
                  <a:pt x="21105" y="10225"/>
                  <a:pt x="21106" y="10217"/>
                </a:cubicBezTo>
                <a:cubicBezTo>
                  <a:pt x="21107" y="10228"/>
                  <a:pt x="21107" y="10238"/>
                  <a:pt x="21108" y="10249"/>
                </a:cubicBezTo>
                <a:cubicBezTo>
                  <a:pt x="21148" y="10306"/>
                  <a:pt x="21187" y="10394"/>
                  <a:pt x="21227" y="10467"/>
                </a:cubicBezTo>
                <a:cubicBezTo>
                  <a:pt x="21238" y="10489"/>
                  <a:pt x="21248" y="10542"/>
                  <a:pt x="21264" y="10604"/>
                </a:cubicBezTo>
                <a:cubicBezTo>
                  <a:pt x="21264" y="10433"/>
                  <a:pt x="21264" y="10310"/>
                  <a:pt x="21264" y="10203"/>
                </a:cubicBezTo>
                <a:cubicBezTo>
                  <a:pt x="21365" y="10257"/>
                  <a:pt x="21465" y="10310"/>
                  <a:pt x="21565" y="10363"/>
                </a:cubicBezTo>
                <a:cubicBezTo>
                  <a:pt x="21567" y="10291"/>
                  <a:pt x="21568" y="10219"/>
                  <a:pt x="21570" y="10147"/>
                </a:cubicBezTo>
                <a:cubicBezTo>
                  <a:pt x="21507" y="10093"/>
                  <a:pt x="21445" y="10025"/>
                  <a:pt x="21382" y="9987"/>
                </a:cubicBezTo>
                <a:cubicBezTo>
                  <a:pt x="21082" y="9811"/>
                  <a:pt x="20782" y="9555"/>
                  <a:pt x="20481" y="9511"/>
                </a:cubicBezTo>
                <a:cubicBezTo>
                  <a:pt x="20326" y="9489"/>
                  <a:pt x="20185" y="8900"/>
                  <a:pt x="20020" y="9257"/>
                </a:cubicBezTo>
                <a:cubicBezTo>
                  <a:pt x="19989" y="9324"/>
                  <a:pt x="19826" y="9565"/>
                  <a:pt x="19901" y="8688"/>
                </a:cubicBezTo>
                <a:cubicBezTo>
                  <a:pt x="19940" y="8614"/>
                  <a:pt x="19978" y="8541"/>
                  <a:pt x="20017" y="8468"/>
                </a:cubicBezTo>
                <a:cubicBezTo>
                  <a:pt x="20032" y="8597"/>
                  <a:pt x="20048" y="8727"/>
                  <a:pt x="20077" y="8978"/>
                </a:cubicBezTo>
                <a:cubicBezTo>
                  <a:pt x="20100" y="8182"/>
                  <a:pt x="20117" y="7594"/>
                  <a:pt x="20134" y="7011"/>
                </a:cubicBezTo>
                <a:cubicBezTo>
                  <a:pt x="20136" y="7007"/>
                  <a:pt x="20137" y="7003"/>
                  <a:pt x="20138" y="6999"/>
                </a:cubicBezTo>
                <a:cubicBezTo>
                  <a:pt x="20138" y="6996"/>
                  <a:pt x="20138" y="6992"/>
                  <a:pt x="20138" y="6988"/>
                </a:cubicBezTo>
                <a:cubicBezTo>
                  <a:pt x="20182" y="7315"/>
                  <a:pt x="20226" y="7644"/>
                  <a:pt x="20275" y="8012"/>
                </a:cubicBezTo>
                <a:cubicBezTo>
                  <a:pt x="20275" y="7886"/>
                  <a:pt x="20275" y="7792"/>
                  <a:pt x="20275" y="7767"/>
                </a:cubicBezTo>
                <a:cubicBezTo>
                  <a:pt x="20633" y="7986"/>
                  <a:pt x="20978" y="8633"/>
                  <a:pt x="21347" y="8246"/>
                </a:cubicBezTo>
                <a:cubicBezTo>
                  <a:pt x="21167" y="8026"/>
                  <a:pt x="20986" y="7806"/>
                  <a:pt x="20806" y="7585"/>
                </a:cubicBezTo>
                <a:cubicBezTo>
                  <a:pt x="20774" y="7605"/>
                  <a:pt x="20746" y="7350"/>
                  <a:pt x="20712" y="7327"/>
                </a:cubicBezTo>
                <a:cubicBezTo>
                  <a:pt x="20644" y="7280"/>
                  <a:pt x="20573" y="7357"/>
                  <a:pt x="20522" y="7377"/>
                </a:cubicBezTo>
                <a:cubicBezTo>
                  <a:pt x="20522" y="6866"/>
                  <a:pt x="20522" y="6507"/>
                  <a:pt x="20522" y="6087"/>
                </a:cubicBezTo>
                <a:cubicBezTo>
                  <a:pt x="20465" y="6405"/>
                  <a:pt x="20424" y="6634"/>
                  <a:pt x="20354" y="7026"/>
                </a:cubicBezTo>
                <a:cubicBezTo>
                  <a:pt x="20318" y="6823"/>
                  <a:pt x="20258" y="6487"/>
                  <a:pt x="20199" y="6153"/>
                </a:cubicBezTo>
                <a:cubicBezTo>
                  <a:pt x="20183" y="5304"/>
                  <a:pt x="20087" y="5742"/>
                  <a:pt x="20014" y="5816"/>
                </a:cubicBezTo>
                <a:cubicBezTo>
                  <a:pt x="20000" y="5928"/>
                  <a:pt x="19987" y="6041"/>
                  <a:pt x="19972" y="6159"/>
                </a:cubicBezTo>
                <a:cubicBezTo>
                  <a:pt x="19954" y="6041"/>
                  <a:pt x="19937" y="5930"/>
                  <a:pt x="19904" y="5720"/>
                </a:cubicBezTo>
                <a:cubicBezTo>
                  <a:pt x="19862" y="6229"/>
                  <a:pt x="19827" y="6658"/>
                  <a:pt x="19782" y="7205"/>
                </a:cubicBezTo>
                <a:cubicBezTo>
                  <a:pt x="19713" y="7011"/>
                  <a:pt x="19661" y="6862"/>
                  <a:pt x="19608" y="6711"/>
                </a:cubicBezTo>
                <a:cubicBezTo>
                  <a:pt x="19628" y="6604"/>
                  <a:pt x="19648" y="6495"/>
                  <a:pt x="19667" y="6388"/>
                </a:cubicBezTo>
                <a:cubicBezTo>
                  <a:pt x="19628" y="6470"/>
                  <a:pt x="19589" y="6552"/>
                  <a:pt x="19526" y="6683"/>
                </a:cubicBezTo>
                <a:cubicBezTo>
                  <a:pt x="19550" y="5998"/>
                  <a:pt x="19569" y="5438"/>
                  <a:pt x="19587" y="4932"/>
                </a:cubicBezTo>
                <a:cubicBezTo>
                  <a:pt x="19569" y="4918"/>
                  <a:pt x="19526" y="4943"/>
                  <a:pt x="19519" y="4867"/>
                </a:cubicBezTo>
                <a:cubicBezTo>
                  <a:pt x="19440" y="4041"/>
                  <a:pt x="19374" y="4719"/>
                  <a:pt x="19344" y="4799"/>
                </a:cubicBezTo>
                <a:cubicBezTo>
                  <a:pt x="19226" y="4641"/>
                  <a:pt x="19143" y="4547"/>
                  <a:pt x="19062" y="4416"/>
                </a:cubicBezTo>
                <a:cubicBezTo>
                  <a:pt x="19009" y="4332"/>
                  <a:pt x="18961" y="4134"/>
                  <a:pt x="18908" y="4099"/>
                </a:cubicBezTo>
                <a:cubicBezTo>
                  <a:pt x="18846" y="4058"/>
                  <a:pt x="18777" y="4214"/>
                  <a:pt x="18717" y="4147"/>
                </a:cubicBezTo>
                <a:cubicBezTo>
                  <a:pt x="18623" y="4041"/>
                  <a:pt x="18500" y="4318"/>
                  <a:pt x="18440" y="3644"/>
                </a:cubicBezTo>
                <a:cubicBezTo>
                  <a:pt x="18440" y="3640"/>
                  <a:pt x="18431" y="3657"/>
                  <a:pt x="18424" y="3666"/>
                </a:cubicBezTo>
                <a:cubicBezTo>
                  <a:pt x="18405" y="3843"/>
                  <a:pt x="18385" y="4028"/>
                  <a:pt x="18365" y="4213"/>
                </a:cubicBezTo>
                <a:cubicBezTo>
                  <a:pt x="18355" y="4214"/>
                  <a:pt x="18345" y="4216"/>
                  <a:pt x="18335" y="4218"/>
                </a:cubicBezTo>
                <a:cubicBezTo>
                  <a:pt x="18335" y="3778"/>
                  <a:pt x="18335" y="3336"/>
                  <a:pt x="18335" y="2892"/>
                </a:cubicBezTo>
                <a:cubicBezTo>
                  <a:pt x="18215" y="3085"/>
                  <a:pt x="18100" y="3270"/>
                  <a:pt x="17977" y="3466"/>
                </a:cubicBezTo>
                <a:cubicBezTo>
                  <a:pt x="17950" y="3221"/>
                  <a:pt x="17913" y="2874"/>
                  <a:pt x="17872" y="2490"/>
                </a:cubicBezTo>
                <a:cubicBezTo>
                  <a:pt x="17833" y="2568"/>
                  <a:pt x="17794" y="2648"/>
                  <a:pt x="17745" y="2744"/>
                </a:cubicBezTo>
                <a:cubicBezTo>
                  <a:pt x="17776" y="3006"/>
                  <a:pt x="17797" y="3188"/>
                  <a:pt x="17837" y="3520"/>
                </a:cubicBezTo>
                <a:cubicBezTo>
                  <a:pt x="17758" y="3411"/>
                  <a:pt x="17711" y="3346"/>
                  <a:pt x="17684" y="3309"/>
                </a:cubicBezTo>
                <a:cubicBezTo>
                  <a:pt x="17700" y="3074"/>
                  <a:pt x="17733" y="2800"/>
                  <a:pt x="17721" y="2706"/>
                </a:cubicBezTo>
                <a:cubicBezTo>
                  <a:pt x="17697" y="2528"/>
                  <a:pt x="17649" y="2392"/>
                  <a:pt x="17607" y="2346"/>
                </a:cubicBezTo>
                <a:cubicBezTo>
                  <a:pt x="17473" y="2202"/>
                  <a:pt x="17337" y="2108"/>
                  <a:pt x="17193" y="1987"/>
                </a:cubicBezTo>
                <a:cubicBezTo>
                  <a:pt x="17178" y="2077"/>
                  <a:pt x="17151" y="2240"/>
                  <a:pt x="17124" y="2405"/>
                </a:cubicBezTo>
                <a:cubicBezTo>
                  <a:pt x="17103" y="2189"/>
                  <a:pt x="17083" y="1977"/>
                  <a:pt x="17048" y="1619"/>
                </a:cubicBezTo>
                <a:cubicBezTo>
                  <a:pt x="17021" y="1838"/>
                  <a:pt x="17003" y="1977"/>
                  <a:pt x="16985" y="2116"/>
                </a:cubicBezTo>
                <a:cubicBezTo>
                  <a:pt x="16850" y="1284"/>
                  <a:pt x="16881" y="2522"/>
                  <a:pt x="16801" y="2540"/>
                </a:cubicBezTo>
                <a:cubicBezTo>
                  <a:pt x="16868" y="1719"/>
                  <a:pt x="16731" y="1777"/>
                  <a:pt x="16668" y="1731"/>
                </a:cubicBezTo>
                <a:cubicBezTo>
                  <a:pt x="16602" y="1683"/>
                  <a:pt x="16528" y="1929"/>
                  <a:pt x="16454" y="2052"/>
                </a:cubicBezTo>
                <a:cubicBezTo>
                  <a:pt x="16301" y="1720"/>
                  <a:pt x="16129" y="1347"/>
                  <a:pt x="15965" y="991"/>
                </a:cubicBezTo>
                <a:cubicBezTo>
                  <a:pt x="15599" y="1642"/>
                  <a:pt x="15216" y="1009"/>
                  <a:pt x="14808" y="1043"/>
                </a:cubicBezTo>
                <a:cubicBezTo>
                  <a:pt x="14761" y="770"/>
                  <a:pt x="14676" y="856"/>
                  <a:pt x="14565" y="1009"/>
                </a:cubicBezTo>
                <a:cubicBezTo>
                  <a:pt x="14487" y="1117"/>
                  <a:pt x="14389" y="789"/>
                  <a:pt x="14300" y="650"/>
                </a:cubicBezTo>
                <a:cubicBezTo>
                  <a:pt x="14292" y="639"/>
                  <a:pt x="14287" y="586"/>
                  <a:pt x="14283" y="568"/>
                </a:cubicBezTo>
                <a:cubicBezTo>
                  <a:pt x="14171" y="809"/>
                  <a:pt x="14084" y="1063"/>
                  <a:pt x="13937" y="790"/>
                </a:cubicBezTo>
                <a:cubicBezTo>
                  <a:pt x="13762" y="468"/>
                  <a:pt x="13552" y="768"/>
                  <a:pt x="13361" y="640"/>
                </a:cubicBezTo>
                <a:cubicBezTo>
                  <a:pt x="13236" y="556"/>
                  <a:pt x="13184" y="690"/>
                  <a:pt x="13187" y="1465"/>
                </a:cubicBezTo>
                <a:cubicBezTo>
                  <a:pt x="13151" y="923"/>
                  <a:pt x="13131" y="574"/>
                  <a:pt x="13002" y="716"/>
                </a:cubicBezTo>
                <a:cubicBezTo>
                  <a:pt x="12952" y="771"/>
                  <a:pt x="12772" y="869"/>
                  <a:pt x="12755" y="0"/>
                </a:cubicBezTo>
                <a:cubicBezTo>
                  <a:pt x="12724" y="0"/>
                  <a:pt x="12693" y="0"/>
                  <a:pt x="12662" y="0"/>
                </a:cubicBezTo>
                <a:cubicBezTo>
                  <a:pt x="12656" y="197"/>
                  <a:pt x="12649" y="394"/>
                  <a:pt x="12642" y="631"/>
                </a:cubicBezTo>
                <a:cubicBezTo>
                  <a:pt x="12574" y="631"/>
                  <a:pt x="12442" y="666"/>
                  <a:pt x="12442" y="625"/>
                </a:cubicBezTo>
                <a:cubicBezTo>
                  <a:pt x="12424" y="-235"/>
                  <a:pt x="12381" y="370"/>
                  <a:pt x="12341" y="546"/>
                </a:cubicBezTo>
                <a:cubicBezTo>
                  <a:pt x="12323" y="625"/>
                  <a:pt x="12293" y="656"/>
                  <a:pt x="12268" y="659"/>
                </a:cubicBezTo>
                <a:cubicBezTo>
                  <a:pt x="12146" y="674"/>
                  <a:pt x="12024" y="678"/>
                  <a:pt x="11901" y="677"/>
                </a:cubicBezTo>
                <a:cubicBezTo>
                  <a:pt x="11851" y="677"/>
                  <a:pt x="11801" y="653"/>
                  <a:pt x="11743" y="639"/>
                </a:cubicBezTo>
                <a:cubicBezTo>
                  <a:pt x="11740" y="687"/>
                  <a:pt x="11732" y="832"/>
                  <a:pt x="11724" y="995"/>
                </a:cubicBezTo>
                <a:cubicBezTo>
                  <a:pt x="11655" y="809"/>
                  <a:pt x="11593" y="638"/>
                  <a:pt x="11535" y="479"/>
                </a:cubicBezTo>
                <a:cubicBezTo>
                  <a:pt x="11512" y="674"/>
                  <a:pt x="11488" y="887"/>
                  <a:pt x="11459" y="1136"/>
                </a:cubicBezTo>
                <a:cubicBezTo>
                  <a:pt x="11411" y="896"/>
                  <a:pt x="11380" y="737"/>
                  <a:pt x="11347" y="574"/>
                </a:cubicBezTo>
                <a:cubicBezTo>
                  <a:pt x="11322" y="787"/>
                  <a:pt x="11299" y="984"/>
                  <a:pt x="11273" y="1207"/>
                </a:cubicBezTo>
                <a:cubicBezTo>
                  <a:pt x="11253" y="877"/>
                  <a:pt x="11239" y="631"/>
                  <a:pt x="11224" y="383"/>
                </a:cubicBezTo>
                <a:cubicBezTo>
                  <a:pt x="11211" y="398"/>
                  <a:pt x="11199" y="411"/>
                  <a:pt x="11186" y="425"/>
                </a:cubicBezTo>
                <a:cubicBezTo>
                  <a:pt x="11184" y="646"/>
                  <a:pt x="11182" y="869"/>
                  <a:pt x="11179" y="1092"/>
                </a:cubicBezTo>
                <a:cubicBezTo>
                  <a:pt x="11173" y="1094"/>
                  <a:pt x="11166" y="1096"/>
                  <a:pt x="11160" y="1097"/>
                </a:cubicBezTo>
                <a:cubicBezTo>
                  <a:pt x="11153" y="868"/>
                  <a:pt x="11146" y="640"/>
                  <a:pt x="11142" y="518"/>
                </a:cubicBezTo>
                <a:cubicBezTo>
                  <a:pt x="11025" y="518"/>
                  <a:pt x="10918" y="518"/>
                  <a:pt x="10811" y="518"/>
                </a:cubicBezTo>
                <a:cubicBezTo>
                  <a:pt x="10810" y="563"/>
                  <a:pt x="10809" y="608"/>
                  <a:pt x="10809" y="653"/>
                </a:cubicBezTo>
                <a:cubicBezTo>
                  <a:pt x="10849" y="745"/>
                  <a:pt x="10889" y="837"/>
                  <a:pt x="10929" y="929"/>
                </a:cubicBezTo>
                <a:cubicBezTo>
                  <a:pt x="10929" y="990"/>
                  <a:pt x="10929" y="1050"/>
                  <a:pt x="10929" y="1110"/>
                </a:cubicBezTo>
                <a:cubicBezTo>
                  <a:pt x="10788" y="1110"/>
                  <a:pt x="10647" y="1110"/>
                  <a:pt x="10505" y="1110"/>
                </a:cubicBezTo>
                <a:cubicBezTo>
                  <a:pt x="10505" y="1055"/>
                  <a:pt x="10504" y="1000"/>
                  <a:pt x="10504" y="945"/>
                </a:cubicBezTo>
                <a:cubicBezTo>
                  <a:pt x="10533" y="849"/>
                  <a:pt x="10562" y="752"/>
                  <a:pt x="10597" y="635"/>
                </a:cubicBezTo>
                <a:cubicBezTo>
                  <a:pt x="10466" y="635"/>
                  <a:pt x="10349" y="635"/>
                  <a:pt x="10232" y="635"/>
                </a:cubicBezTo>
                <a:cubicBezTo>
                  <a:pt x="10232" y="681"/>
                  <a:pt x="10233" y="727"/>
                  <a:pt x="10234" y="773"/>
                </a:cubicBezTo>
                <a:cubicBezTo>
                  <a:pt x="10286" y="835"/>
                  <a:pt x="10339" y="896"/>
                  <a:pt x="10392" y="957"/>
                </a:cubicBezTo>
                <a:cubicBezTo>
                  <a:pt x="10389" y="1049"/>
                  <a:pt x="10386" y="1141"/>
                  <a:pt x="10383" y="1232"/>
                </a:cubicBezTo>
                <a:cubicBezTo>
                  <a:pt x="10311" y="1097"/>
                  <a:pt x="10220" y="1724"/>
                  <a:pt x="10162" y="910"/>
                </a:cubicBezTo>
                <a:cubicBezTo>
                  <a:pt x="10153" y="787"/>
                  <a:pt x="10102" y="625"/>
                  <a:pt x="10086" y="665"/>
                </a:cubicBezTo>
                <a:cubicBezTo>
                  <a:pt x="10029" y="805"/>
                  <a:pt x="9979" y="1025"/>
                  <a:pt x="9959" y="1098"/>
                </a:cubicBezTo>
                <a:cubicBezTo>
                  <a:pt x="9827" y="987"/>
                  <a:pt x="9713" y="835"/>
                  <a:pt x="9599" y="818"/>
                </a:cubicBezTo>
                <a:cubicBezTo>
                  <a:pt x="9545" y="810"/>
                  <a:pt x="9492" y="1092"/>
                  <a:pt x="9435" y="1183"/>
                </a:cubicBezTo>
                <a:cubicBezTo>
                  <a:pt x="9391" y="1254"/>
                  <a:pt x="9342" y="1272"/>
                  <a:pt x="9296" y="1244"/>
                </a:cubicBezTo>
                <a:cubicBezTo>
                  <a:pt x="9256" y="1219"/>
                  <a:pt x="9217" y="1098"/>
                  <a:pt x="9178" y="1020"/>
                </a:cubicBezTo>
                <a:cubicBezTo>
                  <a:pt x="9142" y="1718"/>
                  <a:pt x="9041" y="1551"/>
                  <a:pt x="8953" y="1475"/>
                </a:cubicBezTo>
                <a:cubicBezTo>
                  <a:pt x="8911" y="1439"/>
                  <a:pt x="8873" y="1275"/>
                  <a:pt x="8832" y="1193"/>
                </a:cubicBezTo>
                <a:cubicBezTo>
                  <a:pt x="8727" y="983"/>
                  <a:pt x="8619" y="1527"/>
                  <a:pt x="8514" y="1168"/>
                </a:cubicBezTo>
                <a:cubicBezTo>
                  <a:pt x="8507" y="1147"/>
                  <a:pt x="8479" y="1223"/>
                  <a:pt x="8479" y="1250"/>
                </a:cubicBezTo>
                <a:cubicBezTo>
                  <a:pt x="8485" y="1822"/>
                  <a:pt x="8451" y="1665"/>
                  <a:pt x="8400" y="1394"/>
                </a:cubicBezTo>
                <a:cubicBezTo>
                  <a:pt x="8380" y="1284"/>
                  <a:pt x="8345" y="1193"/>
                  <a:pt x="8317" y="1195"/>
                </a:cubicBezTo>
                <a:cubicBezTo>
                  <a:pt x="7970" y="1232"/>
                  <a:pt x="7624" y="1309"/>
                  <a:pt x="7277" y="1333"/>
                </a:cubicBezTo>
                <a:cubicBezTo>
                  <a:pt x="6981" y="1352"/>
                  <a:pt x="6686" y="1308"/>
                  <a:pt x="6390" y="1311"/>
                </a:cubicBezTo>
                <a:cubicBezTo>
                  <a:pt x="6299" y="1312"/>
                  <a:pt x="6207" y="1420"/>
                  <a:pt x="6116" y="1403"/>
                </a:cubicBezTo>
                <a:cubicBezTo>
                  <a:pt x="5889" y="1360"/>
                  <a:pt x="5662" y="1215"/>
                  <a:pt x="5435" y="1224"/>
                </a:cubicBezTo>
                <a:cubicBezTo>
                  <a:pt x="5235" y="1232"/>
                  <a:pt x="5035" y="1462"/>
                  <a:pt x="4835" y="1473"/>
                </a:cubicBezTo>
                <a:cubicBezTo>
                  <a:pt x="4599" y="1487"/>
                  <a:pt x="4363" y="1354"/>
                  <a:pt x="4126" y="1316"/>
                </a:cubicBezTo>
                <a:cubicBezTo>
                  <a:pt x="3950" y="1287"/>
                  <a:pt x="3772" y="1295"/>
                  <a:pt x="3596" y="1309"/>
                </a:cubicBezTo>
                <a:cubicBezTo>
                  <a:pt x="3329" y="1331"/>
                  <a:pt x="3062" y="1352"/>
                  <a:pt x="2796" y="1413"/>
                </a:cubicBezTo>
                <a:cubicBezTo>
                  <a:pt x="2404" y="1503"/>
                  <a:pt x="2012" y="1563"/>
                  <a:pt x="1621" y="1760"/>
                </a:cubicBezTo>
                <a:cubicBezTo>
                  <a:pt x="1296" y="1923"/>
                  <a:pt x="975" y="2292"/>
                  <a:pt x="650" y="2518"/>
                </a:cubicBezTo>
                <a:cubicBezTo>
                  <a:pt x="483" y="2633"/>
                  <a:pt x="313" y="2612"/>
                  <a:pt x="145" y="2695"/>
                </a:cubicBezTo>
                <a:cubicBezTo>
                  <a:pt x="-5" y="2771"/>
                  <a:pt x="-30" y="3143"/>
                  <a:pt x="31" y="3852"/>
                </a:cubicBezTo>
                <a:cubicBezTo>
                  <a:pt x="85" y="4476"/>
                  <a:pt x="131" y="5150"/>
                  <a:pt x="149" y="5825"/>
                </a:cubicBezTo>
                <a:cubicBezTo>
                  <a:pt x="196" y="7568"/>
                  <a:pt x="239" y="9320"/>
                  <a:pt x="258" y="11076"/>
                </a:cubicBezTo>
                <a:cubicBezTo>
                  <a:pt x="270" y="12143"/>
                  <a:pt x="249" y="13235"/>
                  <a:pt x="218" y="14296"/>
                </a:cubicBezTo>
                <a:cubicBezTo>
                  <a:pt x="202" y="14872"/>
                  <a:pt x="278" y="17555"/>
                  <a:pt x="362" y="17917"/>
                </a:cubicBezTo>
                <a:cubicBezTo>
                  <a:pt x="391" y="18042"/>
                  <a:pt x="435" y="18091"/>
                  <a:pt x="474" y="18120"/>
                </a:cubicBezTo>
                <a:cubicBezTo>
                  <a:pt x="803" y="18359"/>
                  <a:pt x="1131" y="18608"/>
                  <a:pt x="1460" y="18811"/>
                </a:cubicBezTo>
                <a:cubicBezTo>
                  <a:pt x="1679" y="18945"/>
                  <a:pt x="1898" y="19022"/>
                  <a:pt x="2117" y="19097"/>
                </a:cubicBezTo>
                <a:cubicBezTo>
                  <a:pt x="2305" y="19162"/>
                  <a:pt x="2494" y="19156"/>
                  <a:pt x="2681" y="19239"/>
                </a:cubicBezTo>
                <a:cubicBezTo>
                  <a:pt x="2869" y="19323"/>
                  <a:pt x="3054" y="19518"/>
                  <a:pt x="3241" y="19594"/>
                </a:cubicBezTo>
                <a:cubicBezTo>
                  <a:pt x="3432" y="19671"/>
                  <a:pt x="3624" y="19632"/>
                  <a:pt x="3815" y="19700"/>
                </a:cubicBezTo>
                <a:cubicBezTo>
                  <a:pt x="3973" y="19757"/>
                  <a:pt x="4130" y="19930"/>
                  <a:pt x="4288" y="19990"/>
                </a:cubicBezTo>
                <a:cubicBezTo>
                  <a:pt x="4605" y="20109"/>
                  <a:pt x="4922" y="20180"/>
                  <a:pt x="5239" y="20283"/>
                </a:cubicBezTo>
                <a:cubicBezTo>
                  <a:pt x="5401" y="20336"/>
                  <a:pt x="5563" y="20438"/>
                  <a:pt x="5725" y="20477"/>
                </a:cubicBezTo>
                <a:cubicBezTo>
                  <a:pt x="5997" y="20542"/>
                  <a:pt x="6269" y="20544"/>
                  <a:pt x="6540" y="20632"/>
                </a:cubicBezTo>
                <a:cubicBezTo>
                  <a:pt x="6746" y="20698"/>
                  <a:pt x="6951" y="20928"/>
                  <a:pt x="7156" y="20955"/>
                </a:cubicBezTo>
                <a:cubicBezTo>
                  <a:pt x="7436" y="20992"/>
                  <a:pt x="7723" y="20691"/>
                  <a:pt x="7993" y="20951"/>
                </a:cubicBezTo>
                <a:cubicBezTo>
                  <a:pt x="8168" y="21120"/>
                  <a:pt x="8333" y="20739"/>
                  <a:pt x="8511" y="21094"/>
                </a:cubicBezTo>
                <a:cubicBezTo>
                  <a:pt x="8646" y="21365"/>
                  <a:pt x="8818" y="21033"/>
                  <a:pt x="8975" y="21142"/>
                </a:cubicBezTo>
                <a:cubicBezTo>
                  <a:pt x="9130" y="21248"/>
                  <a:pt x="9283" y="20755"/>
                  <a:pt x="9443" y="21068"/>
                </a:cubicBezTo>
                <a:cubicBezTo>
                  <a:pt x="9469" y="21117"/>
                  <a:pt x="9511" y="20844"/>
                  <a:pt x="9547" y="20836"/>
                </a:cubicBezTo>
                <a:cubicBezTo>
                  <a:pt x="9630" y="20818"/>
                  <a:pt x="9715" y="20921"/>
                  <a:pt x="9798" y="20879"/>
                </a:cubicBezTo>
                <a:cubicBezTo>
                  <a:pt x="9877" y="20839"/>
                  <a:pt x="9947" y="20794"/>
                  <a:pt x="10030" y="20865"/>
                </a:cubicBezTo>
                <a:cubicBezTo>
                  <a:pt x="10147" y="20965"/>
                  <a:pt x="10274" y="20760"/>
                  <a:pt x="10396" y="20650"/>
                </a:cubicBezTo>
                <a:cubicBezTo>
                  <a:pt x="10412" y="20636"/>
                  <a:pt x="10422" y="20416"/>
                  <a:pt x="10437" y="20264"/>
                </a:cubicBezTo>
                <a:cubicBezTo>
                  <a:pt x="10514" y="20914"/>
                  <a:pt x="10756" y="20810"/>
                  <a:pt x="10883" y="20156"/>
                </a:cubicBezTo>
                <a:cubicBezTo>
                  <a:pt x="10898" y="20278"/>
                  <a:pt x="10919" y="20526"/>
                  <a:pt x="10930" y="20514"/>
                </a:cubicBezTo>
                <a:cubicBezTo>
                  <a:pt x="11029" y="20400"/>
                  <a:pt x="11127" y="20243"/>
                  <a:pt x="11242" y="20071"/>
                </a:cubicBezTo>
                <a:cubicBezTo>
                  <a:pt x="11241" y="20057"/>
                  <a:pt x="11257" y="20262"/>
                  <a:pt x="11274" y="20474"/>
                </a:cubicBezTo>
                <a:cubicBezTo>
                  <a:pt x="11326" y="20406"/>
                  <a:pt x="11370" y="20347"/>
                  <a:pt x="11414" y="20288"/>
                </a:cubicBezTo>
                <a:cubicBezTo>
                  <a:pt x="11408" y="20129"/>
                  <a:pt x="11403" y="19989"/>
                  <a:pt x="11392" y="19695"/>
                </a:cubicBezTo>
                <a:cubicBezTo>
                  <a:pt x="11444" y="19937"/>
                  <a:pt x="11474" y="20075"/>
                  <a:pt x="11497" y="20184"/>
                </a:cubicBezTo>
                <a:cubicBezTo>
                  <a:pt x="11662" y="19584"/>
                  <a:pt x="11902" y="20704"/>
                  <a:pt x="12028" y="19378"/>
                </a:cubicBezTo>
                <a:cubicBezTo>
                  <a:pt x="12042" y="19636"/>
                  <a:pt x="12050" y="19784"/>
                  <a:pt x="12053" y="19829"/>
                </a:cubicBezTo>
                <a:cubicBezTo>
                  <a:pt x="12124" y="19774"/>
                  <a:pt x="12194" y="19622"/>
                  <a:pt x="12255" y="19693"/>
                </a:cubicBezTo>
                <a:cubicBezTo>
                  <a:pt x="12401" y="19866"/>
                  <a:pt x="12536" y="19945"/>
                  <a:pt x="12665" y="19390"/>
                </a:cubicBezTo>
                <a:cubicBezTo>
                  <a:pt x="12696" y="19256"/>
                  <a:pt x="12795" y="19262"/>
                  <a:pt x="12798" y="19309"/>
                </a:cubicBezTo>
                <a:cubicBezTo>
                  <a:pt x="12829" y="19869"/>
                  <a:pt x="12883" y="19609"/>
                  <a:pt x="12938" y="19476"/>
                </a:cubicBezTo>
                <a:cubicBezTo>
                  <a:pt x="12980" y="19378"/>
                  <a:pt x="13041" y="19183"/>
                  <a:pt x="13064" y="19267"/>
                </a:cubicBezTo>
                <a:cubicBezTo>
                  <a:pt x="13231" y="19879"/>
                  <a:pt x="13403" y="19196"/>
                  <a:pt x="13572" y="19377"/>
                </a:cubicBezTo>
                <a:cubicBezTo>
                  <a:pt x="13640" y="19449"/>
                  <a:pt x="13718" y="19268"/>
                  <a:pt x="13806" y="19188"/>
                </a:cubicBezTo>
                <a:cubicBezTo>
                  <a:pt x="13815" y="19230"/>
                  <a:pt x="13846" y="19368"/>
                  <a:pt x="13878" y="19511"/>
                </a:cubicBezTo>
                <a:cubicBezTo>
                  <a:pt x="13977" y="18524"/>
                  <a:pt x="14197" y="20024"/>
                  <a:pt x="14267" y="19064"/>
                </a:cubicBezTo>
                <a:cubicBezTo>
                  <a:pt x="14353" y="19128"/>
                  <a:pt x="14430" y="19136"/>
                  <a:pt x="14501" y="19250"/>
                </a:cubicBezTo>
                <a:cubicBezTo>
                  <a:pt x="14638" y="19469"/>
                  <a:pt x="14770" y="18219"/>
                  <a:pt x="14899" y="19316"/>
                </a:cubicBezTo>
                <a:cubicBezTo>
                  <a:pt x="14922" y="18993"/>
                  <a:pt x="14939" y="18757"/>
                  <a:pt x="14951" y="18592"/>
                </a:cubicBezTo>
                <a:cubicBezTo>
                  <a:pt x="14986" y="18845"/>
                  <a:pt x="15019" y="19266"/>
                  <a:pt x="15049" y="19259"/>
                </a:cubicBezTo>
                <a:cubicBezTo>
                  <a:pt x="15127" y="19241"/>
                  <a:pt x="15204" y="19039"/>
                  <a:pt x="15288" y="18898"/>
                </a:cubicBezTo>
                <a:cubicBezTo>
                  <a:pt x="15305" y="18917"/>
                  <a:pt x="15342" y="18991"/>
                  <a:pt x="15379" y="18991"/>
                </a:cubicBezTo>
                <a:cubicBezTo>
                  <a:pt x="15417" y="18991"/>
                  <a:pt x="15487" y="18856"/>
                  <a:pt x="15489" y="18885"/>
                </a:cubicBezTo>
                <a:cubicBezTo>
                  <a:pt x="15547" y="19743"/>
                  <a:pt x="15662" y="18955"/>
                  <a:pt x="15746" y="19136"/>
                </a:cubicBezTo>
                <a:cubicBezTo>
                  <a:pt x="15788" y="19228"/>
                  <a:pt x="15854" y="19005"/>
                  <a:pt x="15891" y="18950"/>
                </a:cubicBezTo>
                <a:cubicBezTo>
                  <a:pt x="16019" y="19035"/>
                  <a:pt x="16137" y="19115"/>
                  <a:pt x="16255" y="19194"/>
                </a:cubicBezTo>
                <a:cubicBezTo>
                  <a:pt x="16309" y="18104"/>
                  <a:pt x="16360" y="17998"/>
                  <a:pt x="16578" y="18477"/>
                </a:cubicBezTo>
                <a:cubicBezTo>
                  <a:pt x="16560" y="18636"/>
                  <a:pt x="16541" y="18800"/>
                  <a:pt x="16523" y="18964"/>
                </a:cubicBezTo>
                <a:cubicBezTo>
                  <a:pt x="16598" y="19008"/>
                  <a:pt x="16673" y="19051"/>
                  <a:pt x="16752" y="19097"/>
                </a:cubicBezTo>
                <a:cubicBezTo>
                  <a:pt x="16752" y="19094"/>
                  <a:pt x="16752" y="19207"/>
                  <a:pt x="16752" y="19314"/>
                </a:cubicBezTo>
                <a:cubicBezTo>
                  <a:pt x="16818" y="19249"/>
                  <a:pt x="16879" y="19191"/>
                  <a:pt x="16914" y="19156"/>
                </a:cubicBezTo>
                <a:cubicBezTo>
                  <a:pt x="17003" y="18792"/>
                  <a:pt x="17077" y="18488"/>
                  <a:pt x="17157" y="18159"/>
                </a:cubicBezTo>
                <a:cubicBezTo>
                  <a:pt x="17127" y="18972"/>
                  <a:pt x="17199" y="18869"/>
                  <a:pt x="17287" y="18587"/>
                </a:cubicBezTo>
                <a:cubicBezTo>
                  <a:pt x="17295" y="18734"/>
                  <a:pt x="17303" y="18867"/>
                  <a:pt x="17309" y="18983"/>
                </a:cubicBezTo>
                <a:cubicBezTo>
                  <a:pt x="17374" y="18861"/>
                  <a:pt x="17425" y="18764"/>
                  <a:pt x="17472" y="18675"/>
                </a:cubicBezTo>
                <a:cubicBezTo>
                  <a:pt x="17509" y="18921"/>
                  <a:pt x="17539" y="19124"/>
                  <a:pt x="17591" y="19476"/>
                </a:cubicBezTo>
                <a:cubicBezTo>
                  <a:pt x="17621" y="18995"/>
                  <a:pt x="17642" y="18667"/>
                  <a:pt x="17662" y="18341"/>
                </a:cubicBezTo>
                <a:cubicBezTo>
                  <a:pt x="17669" y="18348"/>
                  <a:pt x="17676" y="18354"/>
                  <a:pt x="17682" y="18361"/>
                </a:cubicBezTo>
                <a:cubicBezTo>
                  <a:pt x="17682" y="18609"/>
                  <a:pt x="17682" y="18857"/>
                  <a:pt x="17682" y="19195"/>
                </a:cubicBezTo>
                <a:cubicBezTo>
                  <a:pt x="17755" y="18835"/>
                  <a:pt x="17825" y="18433"/>
                  <a:pt x="17931" y="19306"/>
                </a:cubicBezTo>
                <a:cubicBezTo>
                  <a:pt x="17931" y="18602"/>
                  <a:pt x="17931" y="18186"/>
                  <a:pt x="17931" y="17773"/>
                </a:cubicBezTo>
                <a:cubicBezTo>
                  <a:pt x="17981" y="18114"/>
                  <a:pt x="18031" y="18456"/>
                  <a:pt x="18082" y="18807"/>
                </a:cubicBezTo>
                <a:cubicBezTo>
                  <a:pt x="18070" y="18833"/>
                  <a:pt x="18031" y="18917"/>
                  <a:pt x="17971" y="19050"/>
                </a:cubicBezTo>
                <a:cubicBezTo>
                  <a:pt x="18078" y="19105"/>
                  <a:pt x="18159" y="19145"/>
                  <a:pt x="18240" y="19186"/>
                </a:cubicBezTo>
                <a:cubicBezTo>
                  <a:pt x="18243" y="18974"/>
                  <a:pt x="18247" y="18733"/>
                  <a:pt x="18250" y="18493"/>
                </a:cubicBezTo>
                <a:cubicBezTo>
                  <a:pt x="18264" y="18537"/>
                  <a:pt x="18278" y="18582"/>
                  <a:pt x="18292" y="18627"/>
                </a:cubicBezTo>
                <a:cubicBezTo>
                  <a:pt x="18330" y="18350"/>
                  <a:pt x="18367" y="18074"/>
                  <a:pt x="18404" y="17803"/>
                </a:cubicBezTo>
                <a:cubicBezTo>
                  <a:pt x="18427" y="18235"/>
                  <a:pt x="18451" y="18674"/>
                  <a:pt x="18478" y="19187"/>
                </a:cubicBezTo>
                <a:cubicBezTo>
                  <a:pt x="18541" y="18740"/>
                  <a:pt x="18588" y="18400"/>
                  <a:pt x="18643" y="18008"/>
                </a:cubicBezTo>
                <a:cubicBezTo>
                  <a:pt x="18674" y="18452"/>
                  <a:pt x="18700" y="18832"/>
                  <a:pt x="18731" y="19275"/>
                </a:cubicBezTo>
                <a:cubicBezTo>
                  <a:pt x="18752" y="18936"/>
                  <a:pt x="18769" y="18659"/>
                  <a:pt x="18784" y="18425"/>
                </a:cubicBezTo>
                <a:cubicBezTo>
                  <a:pt x="18830" y="18473"/>
                  <a:pt x="18872" y="18517"/>
                  <a:pt x="18914" y="18559"/>
                </a:cubicBezTo>
                <a:cubicBezTo>
                  <a:pt x="18848" y="18068"/>
                  <a:pt x="18784" y="17563"/>
                  <a:pt x="18710" y="17109"/>
                </a:cubicBezTo>
                <a:cubicBezTo>
                  <a:pt x="18703" y="17063"/>
                  <a:pt x="18618" y="17272"/>
                  <a:pt x="18591" y="17457"/>
                </a:cubicBezTo>
                <a:cubicBezTo>
                  <a:pt x="18565" y="17644"/>
                  <a:pt x="18566" y="17948"/>
                  <a:pt x="18548" y="18377"/>
                </a:cubicBezTo>
                <a:cubicBezTo>
                  <a:pt x="18501" y="17841"/>
                  <a:pt x="18637" y="17194"/>
                  <a:pt x="18470" y="17143"/>
                </a:cubicBezTo>
                <a:cubicBezTo>
                  <a:pt x="18361" y="17110"/>
                  <a:pt x="18251" y="17092"/>
                  <a:pt x="18144" y="17169"/>
                </a:cubicBezTo>
                <a:cubicBezTo>
                  <a:pt x="18063" y="17228"/>
                  <a:pt x="17946" y="17016"/>
                  <a:pt x="17924" y="17758"/>
                </a:cubicBezTo>
                <a:cubicBezTo>
                  <a:pt x="17907" y="17359"/>
                  <a:pt x="17891" y="16959"/>
                  <a:pt x="17874" y="16559"/>
                </a:cubicBezTo>
                <a:cubicBezTo>
                  <a:pt x="17860" y="16573"/>
                  <a:pt x="17845" y="16587"/>
                  <a:pt x="17831" y="16602"/>
                </a:cubicBezTo>
                <a:cubicBezTo>
                  <a:pt x="17829" y="16695"/>
                  <a:pt x="17834" y="16828"/>
                  <a:pt x="17824" y="16872"/>
                </a:cubicBezTo>
                <a:cubicBezTo>
                  <a:pt x="17806" y="16954"/>
                  <a:pt x="17780" y="16986"/>
                  <a:pt x="17757" y="17038"/>
                </a:cubicBezTo>
                <a:cubicBezTo>
                  <a:pt x="17787" y="16684"/>
                  <a:pt x="17817" y="16331"/>
                  <a:pt x="17839" y="16079"/>
                </a:cubicBezTo>
                <a:cubicBezTo>
                  <a:pt x="17946" y="16348"/>
                  <a:pt x="18032" y="16566"/>
                  <a:pt x="18135" y="16827"/>
                </a:cubicBezTo>
                <a:cubicBezTo>
                  <a:pt x="18184" y="16256"/>
                  <a:pt x="18233" y="15692"/>
                  <a:pt x="18285" y="15092"/>
                </a:cubicBezTo>
                <a:cubicBezTo>
                  <a:pt x="18256" y="15037"/>
                  <a:pt x="18218" y="14961"/>
                  <a:pt x="18179" y="14886"/>
                </a:cubicBezTo>
                <a:cubicBezTo>
                  <a:pt x="18184" y="14804"/>
                  <a:pt x="18189" y="14721"/>
                  <a:pt x="18193" y="14639"/>
                </a:cubicBezTo>
                <a:cubicBezTo>
                  <a:pt x="18145" y="14620"/>
                  <a:pt x="18097" y="14601"/>
                  <a:pt x="18065" y="14589"/>
                </a:cubicBezTo>
                <a:cubicBezTo>
                  <a:pt x="18035" y="14911"/>
                  <a:pt x="18014" y="15151"/>
                  <a:pt x="17975" y="15574"/>
                </a:cubicBezTo>
                <a:cubicBezTo>
                  <a:pt x="17968" y="15105"/>
                  <a:pt x="17964" y="14832"/>
                  <a:pt x="17959" y="14533"/>
                </a:cubicBezTo>
                <a:cubicBezTo>
                  <a:pt x="17842" y="14474"/>
                  <a:pt x="17706" y="14406"/>
                  <a:pt x="17570" y="14337"/>
                </a:cubicBezTo>
                <a:cubicBezTo>
                  <a:pt x="17540" y="14995"/>
                  <a:pt x="17542" y="14982"/>
                  <a:pt x="17451" y="14564"/>
                </a:cubicBezTo>
                <a:cubicBezTo>
                  <a:pt x="17424" y="14442"/>
                  <a:pt x="17383" y="14366"/>
                  <a:pt x="17348" y="14356"/>
                </a:cubicBezTo>
                <a:cubicBezTo>
                  <a:pt x="17202" y="14315"/>
                  <a:pt x="17051" y="14411"/>
                  <a:pt x="16910" y="14255"/>
                </a:cubicBezTo>
                <a:cubicBezTo>
                  <a:pt x="16798" y="14131"/>
                  <a:pt x="16771" y="14275"/>
                  <a:pt x="16786" y="14899"/>
                </a:cubicBezTo>
                <a:cubicBezTo>
                  <a:pt x="16663" y="14049"/>
                  <a:pt x="16837" y="13985"/>
                  <a:pt x="16860" y="13756"/>
                </a:cubicBezTo>
                <a:cubicBezTo>
                  <a:pt x="16879" y="13858"/>
                  <a:pt x="16906" y="13999"/>
                  <a:pt x="16932" y="14140"/>
                </a:cubicBezTo>
                <a:cubicBezTo>
                  <a:pt x="16938" y="14055"/>
                  <a:pt x="16944" y="13969"/>
                  <a:pt x="16950" y="13884"/>
                </a:cubicBezTo>
                <a:cubicBezTo>
                  <a:pt x="16982" y="13753"/>
                  <a:pt x="17014" y="13623"/>
                  <a:pt x="17047" y="13493"/>
                </a:cubicBezTo>
                <a:cubicBezTo>
                  <a:pt x="17049" y="13650"/>
                  <a:pt x="17051" y="13808"/>
                  <a:pt x="17054" y="14014"/>
                </a:cubicBezTo>
                <a:cubicBezTo>
                  <a:pt x="17247" y="13630"/>
                  <a:pt x="17464" y="14347"/>
                  <a:pt x="17647" y="13453"/>
                </a:cubicBezTo>
                <a:cubicBezTo>
                  <a:pt x="17646" y="13419"/>
                  <a:pt x="17645" y="13320"/>
                  <a:pt x="17645" y="13288"/>
                </a:cubicBezTo>
                <a:cubicBezTo>
                  <a:pt x="17726" y="13460"/>
                  <a:pt x="17813" y="13643"/>
                  <a:pt x="17893" y="13814"/>
                </a:cubicBezTo>
                <a:cubicBezTo>
                  <a:pt x="17882" y="13841"/>
                  <a:pt x="17856" y="13914"/>
                  <a:pt x="17821" y="14006"/>
                </a:cubicBezTo>
                <a:cubicBezTo>
                  <a:pt x="18014" y="14475"/>
                  <a:pt x="18179" y="14319"/>
                  <a:pt x="18321" y="13553"/>
                </a:cubicBezTo>
                <a:cubicBezTo>
                  <a:pt x="18318" y="13537"/>
                  <a:pt x="18304" y="13456"/>
                  <a:pt x="18286" y="13349"/>
                </a:cubicBezTo>
                <a:cubicBezTo>
                  <a:pt x="18327" y="13312"/>
                  <a:pt x="18361" y="13280"/>
                  <a:pt x="18400" y="13245"/>
                </a:cubicBezTo>
                <a:cubicBezTo>
                  <a:pt x="18400" y="13620"/>
                  <a:pt x="18400" y="13969"/>
                  <a:pt x="18400" y="14457"/>
                </a:cubicBezTo>
                <a:cubicBezTo>
                  <a:pt x="18433" y="14175"/>
                  <a:pt x="18451" y="14023"/>
                  <a:pt x="18480" y="13776"/>
                </a:cubicBezTo>
                <a:cubicBezTo>
                  <a:pt x="18480" y="14070"/>
                  <a:pt x="18480" y="14227"/>
                  <a:pt x="18480" y="14434"/>
                </a:cubicBezTo>
                <a:cubicBezTo>
                  <a:pt x="18620" y="14037"/>
                  <a:pt x="18544" y="13704"/>
                  <a:pt x="18456" y="13312"/>
                </a:cubicBezTo>
                <a:cubicBezTo>
                  <a:pt x="18564" y="13348"/>
                  <a:pt x="18640" y="13374"/>
                  <a:pt x="18715" y="13398"/>
                </a:cubicBezTo>
                <a:cubicBezTo>
                  <a:pt x="18716" y="13449"/>
                  <a:pt x="18717" y="13502"/>
                  <a:pt x="18718" y="13553"/>
                </a:cubicBezTo>
                <a:cubicBezTo>
                  <a:pt x="18690" y="13611"/>
                  <a:pt x="18663" y="13670"/>
                  <a:pt x="18630" y="13739"/>
                </a:cubicBezTo>
                <a:cubicBezTo>
                  <a:pt x="18783" y="14320"/>
                  <a:pt x="18718" y="13258"/>
                  <a:pt x="18795" y="13193"/>
                </a:cubicBezTo>
                <a:cubicBezTo>
                  <a:pt x="18851" y="13730"/>
                  <a:pt x="18913" y="13702"/>
                  <a:pt x="18965" y="13030"/>
                </a:cubicBezTo>
                <a:cubicBezTo>
                  <a:pt x="18978" y="13188"/>
                  <a:pt x="18988" y="13302"/>
                  <a:pt x="18992" y="13346"/>
                </a:cubicBezTo>
                <a:cubicBezTo>
                  <a:pt x="19078" y="13448"/>
                  <a:pt x="19136" y="13548"/>
                  <a:pt x="19194" y="13577"/>
                </a:cubicBezTo>
                <a:cubicBezTo>
                  <a:pt x="19264" y="13612"/>
                  <a:pt x="19334" y="13586"/>
                  <a:pt x="19411" y="13586"/>
                </a:cubicBezTo>
                <a:cubicBezTo>
                  <a:pt x="19411" y="13567"/>
                  <a:pt x="19408" y="13404"/>
                  <a:pt x="19408" y="13357"/>
                </a:cubicBezTo>
                <a:cubicBezTo>
                  <a:pt x="19529" y="13456"/>
                  <a:pt x="19644" y="13550"/>
                  <a:pt x="19745" y="13634"/>
                </a:cubicBezTo>
                <a:cubicBezTo>
                  <a:pt x="19781" y="13189"/>
                  <a:pt x="19818" y="12742"/>
                  <a:pt x="19855" y="12295"/>
                </a:cubicBezTo>
                <a:cubicBezTo>
                  <a:pt x="19866" y="12304"/>
                  <a:pt x="19877" y="12311"/>
                  <a:pt x="19888" y="12321"/>
                </a:cubicBezTo>
                <a:cubicBezTo>
                  <a:pt x="19903" y="12657"/>
                  <a:pt x="19918" y="12994"/>
                  <a:pt x="19933" y="13333"/>
                </a:cubicBezTo>
                <a:cubicBezTo>
                  <a:pt x="20114" y="13346"/>
                  <a:pt x="19993" y="12256"/>
                  <a:pt x="20090" y="12019"/>
                </a:cubicBezTo>
                <a:cubicBezTo>
                  <a:pt x="20121" y="12499"/>
                  <a:pt x="20153" y="12979"/>
                  <a:pt x="20184" y="13461"/>
                </a:cubicBezTo>
                <a:cubicBezTo>
                  <a:pt x="20195" y="13439"/>
                  <a:pt x="20207" y="13418"/>
                  <a:pt x="20218" y="13397"/>
                </a:cubicBezTo>
                <a:cubicBezTo>
                  <a:pt x="20202" y="13057"/>
                  <a:pt x="20185" y="12716"/>
                  <a:pt x="20165" y="12295"/>
                </a:cubicBezTo>
                <a:cubicBezTo>
                  <a:pt x="20209" y="12272"/>
                  <a:pt x="20272" y="12238"/>
                  <a:pt x="20346" y="12198"/>
                </a:cubicBezTo>
                <a:cubicBezTo>
                  <a:pt x="20346" y="12163"/>
                  <a:pt x="20346" y="12098"/>
                  <a:pt x="20346" y="12032"/>
                </a:cubicBezTo>
                <a:cubicBezTo>
                  <a:pt x="20361" y="12065"/>
                  <a:pt x="20375" y="12099"/>
                  <a:pt x="20389" y="12133"/>
                </a:cubicBezTo>
                <a:cubicBezTo>
                  <a:pt x="20364" y="12315"/>
                  <a:pt x="20329" y="12479"/>
                  <a:pt x="20315" y="12685"/>
                </a:cubicBezTo>
                <a:cubicBezTo>
                  <a:pt x="20297" y="12960"/>
                  <a:pt x="20294" y="13266"/>
                  <a:pt x="20280" y="13707"/>
                </a:cubicBezTo>
                <a:cubicBezTo>
                  <a:pt x="20357" y="13080"/>
                  <a:pt x="20416" y="12602"/>
                  <a:pt x="20486" y="12030"/>
                </a:cubicBezTo>
                <a:cubicBezTo>
                  <a:pt x="20486" y="12397"/>
                  <a:pt x="20486" y="12627"/>
                  <a:pt x="20486" y="12803"/>
                </a:cubicBezTo>
                <a:cubicBezTo>
                  <a:pt x="20531" y="12575"/>
                  <a:pt x="20577" y="12340"/>
                  <a:pt x="20626" y="12087"/>
                </a:cubicBezTo>
                <a:cubicBezTo>
                  <a:pt x="20659" y="12352"/>
                  <a:pt x="20682" y="12542"/>
                  <a:pt x="20715" y="12808"/>
                </a:cubicBezTo>
                <a:cubicBezTo>
                  <a:pt x="20721" y="12535"/>
                  <a:pt x="20724" y="12378"/>
                  <a:pt x="20730" y="12112"/>
                </a:cubicBezTo>
                <a:cubicBezTo>
                  <a:pt x="20803" y="12222"/>
                  <a:pt x="20870" y="12323"/>
                  <a:pt x="20943" y="12432"/>
                </a:cubicBezTo>
                <a:cubicBezTo>
                  <a:pt x="20951" y="12254"/>
                  <a:pt x="20964" y="11958"/>
                  <a:pt x="20978" y="11655"/>
                </a:cubicBezTo>
                <a:cubicBezTo>
                  <a:pt x="20823" y="11655"/>
                  <a:pt x="20687" y="11655"/>
                  <a:pt x="20551" y="11655"/>
                </a:cubicBezTo>
                <a:cubicBezTo>
                  <a:pt x="20567" y="10926"/>
                  <a:pt x="20586" y="10868"/>
                  <a:pt x="20706" y="11117"/>
                </a:cubicBezTo>
                <a:close/>
              </a:path>
            </a:pathLst>
          </a:custGeom>
        </p:spPr>
        <p:txBody>
          <a:bodyPr/>
          <a:lstStyle/>
          <a:p>
            <a:pPr defTabSz="642937">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p>
        </p:txBody>
      </p:sp>
      <p:sp>
        <p:nvSpPr>
          <p:cNvPr id="890" name="Title"/>
          <p:cNvSpPr txBox="1">
            <a:spLocks noGrp="1"/>
          </p:cNvSpPr>
          <p:nvPr>
            <p:ph type="title"/>
          </p:nvPr>
        </p:nvSpPr>
        <p:spPr>
          <a:xfrm>
            <a:off x="9817768" y="1805157"/>
            <a:ext cx="12327388" cy="984569"/>
          </a:xfrm>
          <a:prstGeom prst="rect">
            <a:avLst/>
          </a:prstGeom>
        </p:spPr>
        <p:txBody>
          <a:bodyPr/>
          <a:lstStyle/>
          <a:p>
            <a:r>
              <a:rPr lang="fr-FR" sz="4400" dirty="0" smtClean="0"/>
              <a:t>L’italie</a:t>
            </a:r>
            <a:endParaRPr sz="4400" dirty="0"/>
          </a:p>
        </p:txBody>
      </p:sp>
      <p:sp>
        <p:nvSpPr>
          <p:cNvPr id="891" name="Shape"/>
          <p:cNvSpPr>
            <a:spLocks noGrp="1"/>
          </p:cNvSpPr>
          <p:nvPr>
            <p:ph type="body" idx="15"/>
          </p:nvPr>
        </p:nvSpPr>
        <p:spPr>
          <a:xfrm>
            <a:off x="8581313" y="7702771"/>
            <a:ext cx="1236455" cy="1178650"/>
          </a:xfrm>
          <a:custGeom>
            <a:avLst/>
            <a:gdLst/>
            <a:ahLst/>
            <a:cxnLst>
              <a:cxn ang="0">
                <a:pos x="wd2" y="hd2"/>
              </a:cxn>
              <a:cxn ang="5400000">
                <a:pos x="wd2" y="hd2"/>
              </a:cxn>
              <a:cxn ang="10800000">
                <a:pos x="wd2" y="hd2"/>
              </a:cxn>
              <a:cxn ang="16200000">
                <a:pos x="wd2" y="hd2"/>
              </a:cxn>
            </a:cxnLst>
            <a:rect l="0" t="0" r="r" b="b"/>
            <a:pathLst>
              <a:path w="21568" h="21583" extrusionOk="0">
                <a:moveTo>
                  <a:pt x="16592" y="2"/>
                </a:moveTo>
                <a:cubicBezTo>
                  <a:pt x="16492" y="-9"/>
                  <a:pt x="16386" y="16"/>
                  <a:pt x="16290" y="57"/>
                </a:cubicBezTo>
                <a:cubicBezTo>
                  <a:pt x="16249" y="74"/>
                  <a:pt x="16225" y="182"/>
                  <a:pt x="16193" y="245"/>
                </a:cubicBezTo>
                <a:cubicBezTo>
                  <a:pt x="16240" y="268"/>
                  <a:pt x="16289" y="302"/>
                  <a:pt x="16336" y="306"/>
                </a:cubicBezTo>
                <a:cubicBezTo>
                  <a:pt x="16441" y="316"/>
                  <a:pt x="16545" y="312"/>
                  <a:pt x="16650" y="312"/>
                </a:cubicBezTo>
                <a:cubicBezTo>
                  <a:pt x="16653" y="348"/>
                  <a:pt x="16656" y="380"/>
                  <a:pt x="16659" y="416"/>
                </a:cubicBezTo>
                <a:cubicBezTo>
                  <a:pt x="16603" y="443"/>
                  <a:pt x="16546" y="497"/>
                  <a:pt x="16491" y="495"/>
                </a:cubicBezTo>
                <a:cubicBezTo>
                  <a:pt x="16260" y="486"/>
                  <a:pt x="16030" y="460"/>
                  <a:pt x="15799" y="440"/>
                </a:cubicBezTo>
                <a:cubicBezTo>
                  <a:pt x="15671" y="429"/>
                  <a:pt x="15542" y="420"/>
                  <a:pt x="15414" y="404"/>
                </a:cubicBezTo>
                <a:cubicBezTo>
                  <a:pt x="15307" y="390"/>
                  <a:pt x="15200" y="344"/>
                  <a:pt x="15095" y="355"/>
                </a:cubicBezTo>
                <a:cubicBezTo>
                  <a:pt x="14983" y="367"/>
                  <a:pt x="14871" y="428"/>
                  <a:pt x="14731" y="477"/>
                </a:cubicBezTo>
                <a:cubicBezTo>
                  <a:pt x="14755" y="314"/>
                  <a:pt x="14770" y="216"/>
                  <a:pt x="14785" y="118"/>
                </a:cubicBezTo>
                <a:cubicBezTo>
                  <a:pt x="14476" y="3"/>
                  <a:pt x="14417" y="373"/>
                  <a:pt x="14295" y="623"/>
                </a:cubicBezTo>
                <a:cubicBezTo>
                  <a:pt x="14133" y="296"/>
                  <a:pt x="13756" y="295"/>
                  <a:pt x="13548" y="550"/>
                </a:cubicBezTo>
                <a:cubicBezTo>
                  <a:pt x="13464" y="495"/>
                  <a:pt x="13378" y="393"/>
                  <a:pt x="13343" y="422"/>
                </a:cubicBezTo>
                <a:cubicBezTo>
                  <a:pt x="13121" y="604"/>
                  <a:pt x="12922" y="745"/>
                  <a:pt x="12643" y="616"/>
                </a:cubicBezTo>
                <a:cubicBezTo>
                  <a:pt x="12449" y="527"/>
                  <a:pt x="12219" y="591"/>
                  <a:pt x="12006" y="586"/>
                </a:cubicBezTo>
                <a:cubicBezTo>
                  <a:pt x="11905" y="584"/>
                  <a:pt x="11803" y="567"/>
                  <a:pt x="11704" y="586"/>
                </a:cubicBezTo>
                <a:cubicBezTo>
                  <a:pt x="11466" y="631"/>
                  <a:pt x="11225" y="671"/>
                  <a:pt x="10991" y="750"/>
                </a:cubicBezTo>
                <a:cubicBezTo>
                  <a:pt x="10704" y="848"/>
                  <a:pt x="10421" y="982"/>
                  <a:pt x="10136" y="1097"/>
                </a:cubicBezTo>
                <a:cubicBezTo>
                  <a:pt x="10040" y="1136"/>
                  <a:pt x="9932" y="1221"/>
                  <a:pt x="9847" y="1188"/>
                </a:cubicBezTo>
                <a:cubicBezTo>
                  <a:pt x="9372" y="1005"/>
                  <a:pt x="8962" y="1257"/>
                  <a:pt x="8548" y="1541"/>
                </a:cubicBezTo>
                <a:cubicBezTo>
                  <a:pt x="8169" y="1799"/>
                  <a:pt x="7784" y="2030"/>
                  <a:pt x="7395" y="2252"/>
                </a:cubicBezTo>
                <a:cubicBezTo>
                  <a:pt x="7186" y="2372"/>
                  <a:pt x="6961" y="2441"/>
                  <a:pt x="6745" y="2538"/>
                </a:cubicBezTo>
                <a:cubicBezTo>
                  <a:pt x="5965" y="2891"/>
                  <a:pt x="5188" y="3250"/>
                  <a:pt x="4406" y="3596"/>
                </a:cubicBezTo>
                <a:cubicBezTo>
                  <a:pt x="4214" y="3682"/>
                  <a:pt x="4011" y="3714"/>
                  <a:pt x="3815" y="3785"/>
                </a:cubicBezTo>
                <a:cubicBezTo>
                  <a:pt x="3506" y="3897"/>
                  <a:pt x="3188" y="3983"/>
                  <a:pt x="2893" y="4150"/>
                </a:cubicBezTo>
                <a:cubicBezTo>
                  <a:pt x="2407" y="4424"/>
                  <a:pt x="1934" y="4749"/>
                  <a:pt x="1459" y="5062"/>
                </a:cubicBezTo>
                <a:cubicBezTo>
                  <a:pt x="1365" y="5124"/>
                  <a:pt x="1283" y="5228"/>
                  <a:pt x="1195" y="5311"/>
                </a:cubicBezTo>
                <a:cubicBezTo>
                  <a:pt x="1210" y="5357"/>
                  <a:pt x="1226" y="5400"/>
                  <a:pt x="1242" y="5445"/>
                </a:cubicBezTo>
                <a:cubicBezTo>
                  <a:pt x="1678" y="5255"/>
                  <a:pt x="2113" y="5064"/>
                  <a:pt x="2549" y="4874"/>
                </a:cubicBezTo>
                <a:cubicBezTo>
                  <a:pt x="2555" y="4900"/>
                  <a:pt x="2564" y="4927"/>
                  <a:pt x="2570" y="4953"/>
                </a:cubicBezTo>
                <a:cubicBezTo>
                  <a:pt x="2474" y="5018"/>
                  <a:pt x="2378" y="5106"/>
                  <a:pt x="2277" y="5147"/>
                </a:cubicBezTo>
                <a:cubicBezTo>
                  <a:pt x="1845" y="5322"/>
                  <a:pt x="1413" y="5491"/>
                  <a:pt x="977" y="5646"/>
                </a:cubicBezTo>
                <a:cubicBezTo>
                  <a:pt x="734" y="5732"/>
                  <a:pt x="576" y="5952"/>
                  <a:pt x="592" y="6193"/>
                </a:cubicBezTo>
                <a:cubicBezTo>
                  <a:pt x="732" y="6230"/>
                  <a:pt x="865" y="6268"/>
                  <a:pt x="998" y="6303"/>
                </a:cubicBezTo>
                <a:cubicBezTo>
                  <a:pt x="1000" y="6332"/>
                  <a:pt x="1005" y="6358"/>
                  <a:pt x="1007" y="6388"/>
                </a:cubicBezTo>
                <a:cubicBezTo>
                  <a:pt x="761" y="6533"/>
                  <a:pt x="419" y="6398"/>
                  <a:pt x="286" y="6868"/>
                </a:cubicBezTo>
                <a:cubicBezTo>
                  <a:pt x="456" y="7047"/>
                  <a:pt x="436" y="7105"/>
                  <a:pt x="80" y="7428"/>
                </a:cubicBezTo>
                <a:cubicBezTo>
                  <a:pt x="296" y="7412"/>
                  <a:pt x="480" y="7400"/>
                  <a:pt x="688" y="7385"/>
                </a:cubicBezTo>
                <a:cubicBezTo>
                  <a:pt x="494" y="7693"/>
                  <a:pt x="126" y="7500"/>
                  <a:pt x="1" y="8006"/>
                </a:cubicBezTo>
                <a:cubicBezTo>
                  <a:pt x="97" y="7971"/>
                  <a:pt x="165" y="7951"/>
                  <a:pt x="231" y="7927"/>
                </a:cubicBezTo>
                <a:cubicBezTo>
                  <a:pt x="351" y="7884"/>
                  <a:pt x="467" y="7835"/>
                  <a:pt x="588" y="7799"/>
                </a:cubicBezTo>
                <a:cubicBezTo>
                  <a:pt x="876" y="7712"/>
                  <a:pt x="1166" y="7633"/>
                  <a:pt x="1455" y="7549"/>
                </a:cubicBezTo>
                <a:cubicBezTo>
                  <a:pt x="1584" y="7512"/>
                  <a:pt x="1711" y="7468"/>
                  <a:pt x="1841" y="7440"/>
                </a:cubicBezTo>
                <a:cubicBezTo>
                  <a:pt x="1848" y="7439"/>
                  <a:pt x="1869" y="7544"/>
                  <a:pt x="1879" y="7586"/>
                </a:cubicBezTo>
                <a:cubicBezTo>
                  <a:pt x="2276" y="7512"/>
                  <a:pt x="2605" y="6999"/>
                  <a:pt x="3094" y="7282"/>
                </a:cubicBezTo>
                <a:cubicBezTo>
                  <a:pt x="2357" y="7676"/>
                  <a:pt x="1648" y="8053"/>
                  <a:pt x="940" y="8431"/>
                </a:cubicBezTo>
                <a:cubicBezTo>
                  <a:pt x="940" y="8442"/>
                  <a:pt x="939" y="8451"/>
                  <a:pt x="940" y="8462"/>
                </a:cubicBezTo>
                <a:cubicBezTo>
                  <a:pt x="1094" y="8433"/>
                  <a:pt x="1250" y="8404"/>
                  <a:pt x="1363" y="8383"/>
                </a:cubicBezTo>
                <a:cubicBezTo>
                  <a:pt x="1256" y="8490"/>
                  <a:pt x="1135" y="8615"/>
                  <a:pt x="1015" y="8735"/>
                </a:cubicBezTo>
                <a:cubicBezTo>
                  <a:pt x="954" y="8716"/>
                  <a:pt x="892" y="8700"/>
                  <a:pt x="831" y="8650"/>
                </a:cubicBezTo>
                <a:cubicBezTo>
                  <a:pt x="798" y="8624"/>
                  <a:pt x="714" y="8642"/>
                  <a:pt x="697" y="8681"/>
                </a:cubicBezTo>
                <a:cubicBezTo>
                  <a:pt x="672" y="8735"/>
                  <a:pt x="668" y="8838"/>
                  <a:pt x="688" y="8900"/>
                </a:cubicBezTo>
                <a:cubicBezTo>
                  <a:pt x="746" y="9078"/>
                  <a:pt x="843" y="9181"/>
                  <a:pt x="965" y="9228"/>
                </a:cubicBezTo>
                <a:cubicBezTo>
                  <a:pt x="968" y="9255"/>
                  <a:pt x="970" y="9280"/>
                  <a:pt x="973" y="9307"/>
                </a:cubicBezTo>
                <a:cubicBezTo>
                  <a:pt x="1019" y="9300"/>
                  <a:pt x="1065" y="9290"/>
                  <a:pt x="1112" y="9283"/>
                </a:cubicBezTo>
                <a:cubicBezTo>
                  <a:pt x="1199" y="9290"/>
                  <a:pt x="1248" y="9346"/>
                  <a:pt x="1271" y="9435"/>
                </a:cubicBezTo>
                <a:cubicBezTo>
                  <a:pt x="1187" y="9483"/>
                  <a:pt x="1103" y="9533"/>
                  <a:pt x="1019" y="9581"/>
                </a:cubicBezTo>
                <a:cubicBezTo>
                  <a:pt x="1013" y="9579"/>
                  <a:pt x="1005" y="9577"/>
                  <a:pt x="998" y="9575"/>
                </a:cubicBezTo>
                <a:cubicBezTo>
                  <a:pt x="988" y="9593"/>
                  <a:pt x="985" y="9598"/>
                  <a:pt x="982" y="9605"/>
                </a:cubicBezTo>
                <a:cubicBezTo>
                  <a:pt x="959" y="9618"/>
                  <a:pt x="937" y="9629"/>
                  <a:pt x="915" y="9642"/>
                </a:cubicBezTo>
                <a:cubicBezTo>
                  <a:pt x="936" y="9679"/>
                  <a:pt x="951" y="9702"/>
                  <a:pt x="969" y="9733"/>
                </a:cubicBezTo>
                <a:cubicBezTo>
                  <a:pt x="965" y="9808"/>
                  <a:pt x="965" y="9884"/>
                  <a:pt x="977" y="9958"/>
                </a:cubicBezTo>
                <a:cubicBezTo>
                  <a:pt x="923" y="9986"/>
                  <a:pt x="870" y="10011"/>
                  <a:pt x="797" y="10049"/>
                </a:cubicBezTo>
                <a:cubicBezTo>
                  <a:pt x="885" y="10163"/>
                  <a:pt x="962" y="10247"/>
                  <a:pt x="1040" y="10353"/>
                </a:cubicBezTo>
                <a:cubicBezTo>
                  <a:pt x="1054" y="10486"/>
                  <a:pt x="1053" y="10627"/>
                  <a:pt x="994" y="10779"/>
                </a:cubicBezTo>
                <a:cubicBezTo>
                  <a:pt x="905" y="11008"/>
                  <a:pt x="1293" y="11361"/>
                  <a:pt x="1501" y="11223"/>
                </a:cubicBezTo>
                <a:cubicBezTo>
                  <a:pt x="1665" y="11114"/>
                  <a:pt x="1667" y="11257"/>
                  <a:pt x="1686" y="11332"/>
                </a:cubicBezTo>
                <a:cubicBezTo>
                  <a:pt x="1608" y="11492"/>
                  <a:pt x="1549" y="11607"/>
                  <a:pt x="1506" y="11697"/>
                </a:cubicBezTo>
                <a:cubicBezTo>
                  <a:pt x="1433" y="11715"/>
                  <a:pt x="1324" y="11707"/>
                  <a:pt x="1313" y="11752"/>
                </a:cubicBezTo>
                <a:cubicBezTo>
                  <a:pt x="1286" y="11858"/>
                  <a:pt x="1275" y="12017"/>
                  <a:pt x="1313" y="12105"/>
                </a:cubicBezTo>
                <a:cubicBezTo>
                  <a:pt x="1399" y="12302"/>
                  <a:pt x="1518" y="12471"/>
                  <a:pt x="1610" y="12628"/>
                </a:cubicBezTo>
                <a:cubicBezTo>
                  <a:pt x="1317" y="12641"/>
                  <a:pt x="1130" y="12818"/>
                  <a:pt x="1091" y="13102"/>
                </a:cubicBezTo>
                <a:cubicBezTo>
                  <a:pt x="999" y="13173"/>
                  <a:pt x="898" y="13254"/>
                  <a:pt x="856" y="13376"/>
                </a:cubicBezTo>
                <a:cubicBezTo>
                  <a:pt x="727" y="13753"/>
                  <a:pt x="983" y="13793"/>
                  <a:pt x="1124" y="13941"/>
                </a:cubicBezTo>
                <a:cubicBezTo>
                  <a:pt x="1049" y="13959"/>
                  <a:pt x="986" y="13957"/>
                  <a:pt x="923" y="13953"/>
                </a:cubicBezTo>
                <a:cubicBezTo>
                  <a:pt x="727" y="13943"/>
                  <a:pt x="660" y="14071"/>
                  <a:pt x="751" y="14312"/>
                </a:cubicBezTo>
                <a:cubicBezTo>
                  <a:pt x="791" y="14419"/>
                  <a:pt x="850" y="14525"/>
                  <a:pt x="919" y="14592"/>
                </a:cubicBezTo>
                <a:cubicBezTo>
                  <a:pt x="1129" y="14798"/>
                  <a:pt x="1134" y="14791"/>
                  <a:pt x="936" y="15103"/>
                </a:cubicBezTo>
                <a:cubicBezTo>
                  <a:pt x="1078" y="15261"/>
                  <a:pt x="1202" y="15462"/>
                  <a:pt x="1359" y="15559"/>
                </a:cubicBezTo>
                <a:cubicBezTo>
                  <a:pt x="1520" y="15659"/>
                  <a:pt x="1712" y="15651"/>
                  <a:pt x="1887" y="15711"/>
                </a:cubicBezTo>
                <a:cubicBezTo>
                  <a:pt x="1946" y="15731"/>
                  <a:pt x="2021" y="15806"/>
                  <a:pt x="2038" y="15881"/>
                </a:cubicBezTo>
                <a:cubicBezTo>
                  <a:pt x="2056" y="15961"/>
                  <a:pt x="2015" y="16067"/>
                  <a:pt x="1992" y="16210"/>
                </a:cubicBezTo>
                <a:cubicBezTo>
                  <a:pt x="1826" y="15931"/>
                  <a:pt x="1771" y="15873"/>
                  <a:pt x="1610" y="16015"/>
                </a:cubicBezTo>
                <a:cubicBezTo>
                  <a:pt x="1335" y="16260"/>
                  <a:pt x="977" y="16418"/>
                  <a:pt x="927" y="17019"/>
                </a:cubicBezTo>
                <a:cubicBezTo>
                  <a:pt x="683" y="17155"/>
                  <a:pt x="331" y="17611"/>
                  <a:pt x="219" y="17955"/>
                </a:cubicBezTo>
                <a:cubicBezTo>
                  <a:pt x="200" y="18012"/>
                  <a:pt x="173" y="18090"/>
                  <a:pt x="185" y="18138"/>
                </a:cubicBezTo>
                <a:cubicBezTo>
                  <a:pt x="250" y="18389"/>
                  <a:pt x="165" y="18556"/>
                  <a:pt x="59" y="18734"/>
                </a:cubicBezTo>
                <a:cubicBezTo>
                  <a:pt x="15" y="18809"/>
                  <a:pt x="-16" y="18968"/>
                  <a:pt x="9" y="19044"/>
                </a:cubicBezTo>
                <a:cubicBezTo>
                  <a:pt x="30" y="19107"/>
                  <a:pt x="142" y="19104"/>
                  <a:pt x="215" y="19129"/>
                </a:cubicBezTo>
                <a:cubicBezTo>
                  <a:pt x="239" y="19137"/>
                  <a:pt x="265" y="19138"/>
                  <a:pt x="311" y="19141"/>
                </a:cubicBezTo>
                <a:cubicBezTo>
                  <a:pt x="234" y="19360"/>
                  <a:pt x="171" y="19546"/>
                  <a:pt x="85" y="19792"/>
                </a:cubicBezTo>
                <a:cubicBezTo>
                  <a:pt x="309" y="19878"/>
                  <a:pt x="538" y="19949"/>
                  <a:pt x="759" y="20053"/>
                </a:cubicBezTo>
                <a:cubicBezTo>
                  <a:pt x="1272" y="20294"/>
                  <a:pt x="1775" y="20566"/>
                  <a:pt x="2289" y="20795"/>
                </a:cubicBezTo>
                <a:cubicBezTo>
                  <a:pt x="2523" y="20900"/>
                  <a:pt x="2793" y="21055"/>
                  <a:pt x="3010" y="20978"/>
                </a:cubicBezTo>
                <a:cubicBezTo>
                  <a:pt x="3330" y="20864"/>
                  <a:pt x="3591" y="20988"/>
                  <a:pt x="3845" y="21166"/>
                </a:cubicBezTo>
                <a:cubicBezTo>
                  <a:pt x="4208" y="21421"/>
                  <a:pt x="4587" y="21536"/>
                  <a:pt x="4981" y="21580"/>
                </a:cubicBezTo>
                <a:cubicBezTo>
                  <a:pt x="5080" y="21591"/>
                  <a:pt x="5187" y="21566"/>
                  <a:pt x="5282" y="21525"/>
                </a:cubicBezTo>
                <a:cubicBezTo>
                  <a:pt x="5323" y="21508"/>
                  <a:pt x="5343" y="21406"/>
                  <a:pt x="5375" y="21343"/>
                </a:cubicBezTo>
                <a:cubicBezTo>
                  <a:pt x="5328" y="21320"/>
                  <a:pt x="5284" y="21280"/>
                  <a:pt x="5236" y="21276"/>
                </a:cubicBezTo>
                <a:cubicBezTo>
                  <a:pt x="5131" y="21266"/>
                  <a:pt x="5023" y="21276"/>
                  <a:pt x="4918" y="21276"/>
                </a:cubicBezTo>
                <a:cubicBezTo>
                  <a:pt x="4915" y="21240"/>
                  <a:pt x="4912" y="21202"/>
                  <a:pt x="4909" y="21166"/>
                </a:cubicBezTo>
                <a:cubicBezTo>
                  <a:pt x="4965" y="21139"/>
                  <a:pt x="5022" y="21085"/>
                  <a:pt x="5077" y="21087"/>
                </a:cubicBezTo>
                <a:cubicBezTo>
                  <a:pt x="5308" y="21096"/>
                  <a:pt x="5538" y="21122"/>
                  <a:pt x="5769" y="21142"/>
                </a:cubicBezTo>
                <a:cubicBezTo>
                  <a:pt x="5897" y="21153"/>
                  <a:pt x="6026" y="21168"/>
                  <a:pt x="6154" y="21184"/>
                </a:cubicBezTo>
                <a:cubicBezTo>
                  <a:pt x="6261" y="21198"/>
                  <a:pt x="6368" y="21238"/>
                  <a:pt x="6473" y="21227"/>
                </a:cubicBezTo>
                <a:cubicBezTo>
                  <a:pt x="6585" y="21215"/>
                  <a:pt x="6697" y="21154"/>
                  <a:pt x="6837" y="21105"/>
                </a:cubicBezTo>
                <a:cubicBezTo>
                  <a:pt x="6813" y="21268"/>
                  <a:pt x="6798" y="21372"/>
                  <a:pt x="6783" y="21470"/>
                </a:cubicBezTo>
                <a:cubicBezTo>
                  <a:pt x="7092" y="21585"/>
                  <a:pt x="7156" y="21209"/>
                  <a:pt x="7278" y="20959"/>
                </a:cubicBezTo>
                <a:cubicBezTo>
                  <a:pt x="7439" y="21286"/>
                  <a:pt x="7812" y="21293"/>
                  <a:pt x="8020" y="21039"/>
                </a:cubicBezTo>
                <a:cubicBezTo>
                  <a:pt x="8104" y="21093"/>
                  <a:pt x="8190" y="21189"/>
                  <a:pt x="8225" y="21160"/>
                </a:cubicBezTo>
                <a:cubicBezTo>
                  <a:pt x="8447" y="20978"/>
                  <a:pt x="8651" y="20837"/>
                  <a:pt x="8929" y="20966"/>
                </a:cubicBezTo>
                <a:cubicBezTo>
                  <a:pt x="9124" y="21055"/>
                  <a:pt x="9349" y="20997"/>
                  <a:pt x="9562" y="21002"/>
                </a:cubicBezTo>
                <a:cubicBezTo>
                  <a:pt x="9663" y="21004"/>
                  <a:pt x="9769" y="21021"/>
                  <a:pt x="9868" y="21002"/>
                </a:cubicBezTo>
                <a:cubicBezTo>
                  <a:pt x="10107" y="20957"/>
                  <a:pt x="10343" y="20911"/>
                  <a:pt x="10577" y="20832"/>
                </a:cubicBezTo>
                <a:cubicBezTo>
                  <a:pt x="10864" y="20734"/>
                  <a:pt x="11147" y="20600"/>
                  <a:pt x="11432" y="20485"/>
                </a:cubicBezTo>
                <a:cubicBezTo>
                  <a:pt x="11528" y="20446"/>
                  <a:pt x="11636" y="20361"/>
                  <a:pt x="11721" y="20394"/>
                </a:cubicBezTo>
                <a:cubicBezTo>
                  <a:pt x="12196" y="20577"/>
                  <a:pt x="12606" y="20331"/>
                  <a:pt x="13020" y="20047"/>
                </a:cubicBezTo>
                <a:cubicBezTo>
                  <a:pt x="13399" y="19789"/>
                  <a:pt x="13788" y="19552"/>
                  <a:pt x="14177" y="19330"/>
                </a:cubicBezTo>
                <a:cubicBezTo>
                  <a:pt x="14386" y="19210"/>
                  <a:pt x="14607" y="19147"/>
                  <a:pt x="14823" y="19050"/>
                </a:cubicBezTo>
                <a:cubicBezTo>
                  <a:pt x="15603" y="18697"/>
                  <a:pt x="16380" y="18332"/>
                  <a:pt x="17162" y="17986"/>
                </a:cubicBezTo>
                <a:cubicBezTo>
                  <a:pt x="17354" y="17900"/>
                  <a:pt x="17561" y="17868"/>
                  <a:pt x="17757" y="17797"/>
                </a:cubicBezTo>
                <a:cubicBezTo>
                  <a:pt x="18066" y="17685"/>
                  <a:pt x="18380" y="17605"/>
                  <a:pt x="18675" y="17438"/>
                </a:cubicBezTo>
                <a:cubicBezTo>
                  <a:pt x="19161" y="17164"/>
                  <a:pt x="19634" y="16833"/>
                  <a:pt x="20109" y="16520"/>
                </a:cubicBezTo>
                <a:cubicBezTo>
                  <a:pt x="20203" y="16458"/>
                  <a:pt x="20285" y="16360"/>
                  <a:pt x="20373" y="16277"/>
                </a:cubicBezTo>
                <a:cubicBezTo>
                  <a:pt x="20358" y="16231"/>
                  <a:pt x="20342" y="16182"/>
                  <a:pt x="20326" y="16137"/>
                </a:cubicBezTo>
                <a:cubicBezTo>
                  <a:pt x="19890" y="16327"/>
                  <a:pt x="19455" y="16518"/>
                  <a:pt x="19019" y="16708"/>
                </a:cubicBezTo>
                <a:cubicBezTo>
                  <a:pt x="19013" y="16682"/>
                  <a:pt x="19008" y="16655"/>
                  <a:pt x="19002" y="16629"/>
                </a:cubicBezTo>
                <a:cubicBezTo>
                  <a:pt x="19099" y="16564"/>
                  <a:pt x="19190" y="16482"/>
                  <a:pt x="19291" y="16441"/>
                </a:cubicBezTo>
                <a:cubicBezTo>
                  <a:pt x="19723" y="16266"/>
                  <a:pt x="20155" y="16097"/>
                  <a:pt x="20591" y="15942"/>
                </a:cubicBezTo>
                <a:cubicBezTo>
                  <a:pt x="20834" y="15856"/>
                  <a:pt x="20992" y="15630"/>
                  <a:pt x="20976" y="15389"/>
                </a:cubicBezTo>
                <a:cubicBezTo>
                  <a:pt x="20836" y="15352"/>
                  <a:pt x="20703" y="15320"/>
                  <a:pt x="20570" y="15285"/>
                </a:cubicBezTo>
                <a:cubicBezTo>
                  <a:pt x="20568" y="15256"/>
                  <a:pt x="20567" y="15224"/>
                  <a:pt x="20565" y="15194"/>
                </a:cubicBezTo>
                <a:cubicBezTo>
                  <a:pt x="20811" y="15049"/>
                  <a:pt x="21153" y="15184"/>
                  <a:pt x="21286" y="14714"/>
                </a:cubicBezTo>
                <a:cubicBezTo>
                  <a:pt x="21116" y="14535"/>
                  <a:pt x="21136" y="14477"/>
                  <a:pt x="21492" y="14154"/>
                </a:cubicBezTo>
                <a:cubicBezTo>
                  <a:pt x="21276" y="14170"/>
                  <a:pt x="21088" y="14182"/>
                  <a:pt x="20880" y="14197"/>
                </a:cubicBezTo>
                <a:cubicBezTo>
                  <a:pt x="21074" y="13889"/>
                  <a:pt x="21442" y="14082"/>
                  <a:pt x="21567" y="13576"/>
                </a:cubicBezTo>
                <a:cubicBezTo>
                  <a:pt x="21471" y="13611"/>
                  <a:pt x="21408" y="13637"/>
                  <a:pt x="21341" y="13662"/>
                </a:cubicBezTo>
                <a:cubicBezTo>
                  <a:pt x="21222" y="13704"/>
                  <a:pt x="21101" y="13753"/>
                  <a:pt x="20980" y="13789"/>
                </a:cubicBezTo>
                <a:cubicBezTo>
                  <a:pt x="20692" y="13876"/>
                  <a:pt x="20402" y="13955"/>
                  <a:pt x="20113" y="14039"/>
                </a:cubicBezTo>
                <a:cubicBezTo>
                  <a:pt x="19984" y="14076"/>
                  <a:pt x="19857" y="14114"/>
                  <a:pt x="19727" y="14142"/>
                </a:cubicBezTo>
                <a:cubicBezTo>
                  <a:pt x="19720" y="14143"/>
                  <a:pt x="19703" y="14038"/>
                  <a:pt x="19694" y="13996"/>
                </a:cubicBezTo>
                <a:cubicBezTo>
                  <a:pt x="19297" y="14070"/>
                  <a:pt x="18968" y="14583"/>
                  <a:pt x="18478" y="14300"/>
                </a:cubicBezTo>
                <a:cubicBezTo>
                  <a:pt x="19215" y="13906"/>
                  <a:pt x="19920" y="13529"/>
                  <a:pt x="20628" y="13151"/>
                </a:cubicBezTo>
                <a:cubicBezTo>
                  <a:pt x="20628" y="13140"/>
                  <a:pt x="20629" y="13131"/>
                  <a:pt x="20628" y="13120"/>
                </a:cubicBezTo>
                <a:cubicBezTo>
                  <a:pt x="20474" y="13149"/>
                  <a:pt x="20318" y="13178"/>
                  <a:pt x="20205" y="13199"/>
                </a:cubicBezTo>
                <a:cubicBezTo>
                  <a:pt x="20312" y="13092"/>
                  <a:pt x="20437" y="12973"/>
                  <a:pt x="20557" y="12853"/>
                </a:cubicBezTo>
                <a:cubicBezTo>
                  <a:pt x="20618" y="12872"/>
                  <a:pt x="20680" y="12888"/>
                  <a:pt x="20741" y="12938"/>
                </a:cubicBezTo>
                <a:cubicBezTo>
                  <a:pt x="20774" y="12964"/>
                  <a:pt x="20854" y="12946"/>
                  <a:pt x="20871" y="12907"/>
                </a:cubicBezTo>
                <a:cubicBezTo>
                  <a:pt x="20896" y="12853"/>
                  <a:pt x="20900" y="12744"/>
                  <a:pt x="20880" y="12682"/>
                </a:cubicBezTo>
                <a:cubicBezTo>
                  <a:pt x="20822" y="12503"/>
                  <a:pt x="20725" y="12406"/>
                  <a:pt x="20603" y="12360"/>
                </a:cubicBezTo>
                <a:cubicBezTo>
                  <a:pt x="20600" y="12332"/>
                  <a:pt x="20598" y="12303"/>
                  <a:pt x="20595" y="12275"/>
                </a:cubicBezTo>
                <a:cubicBezTo>
                  <a:pt x="20549" y="12282"/>
                  <a:pt x="20503" y="12292"/>
                  <a:pt x="20456" y="12299"/>
                </a:cubicBezTo>
                <a:cubicBezTo>
                  <a:pt x="20369" y="12292"/>
                  <a:pt x="20320" y="12237"/>
                  <a:pt x="20297" y="12147"/>
                </a:cubicBezTo>
                <a:cubicBezTo>
                  <a:pt x="20381" y="12099"/>
                  <a:pt x="20465" y="12049"/>
                  <a:pt x="20549" y="12001"/>
                </a:cubicBezTo>
                <a:cubicBezTo>
                  <a:pt x="20555" y="12003"/>
                  <a:pt x="20563" y="12005"/>
                  <a:pt x="20570" y="12007"/>
                </a:cubicBezTo>
                <a:cubicBezTo>
                  <a:pt x="20580" y="11989"/>
                  <a:pt x="20583" y="11984"/>
                  <a:pt x="20586" y="11977"/>
                </a:cubicBezTo>
                <a:cubicBezTo>
                  <a:pt x="20609" y="11964"/>
                  <a:pt x="20631" y="11953"/>
                  <a:pt x="20653" y="11940"/>
                </a:cubicBezTo>
                <a:cubicBezTo>
                  <a:pt x="20631" y="11902"/>
                  <a:pt x="20617" y="11880"/>
                  <a:pt x="20599" y="11849"/>
                </a:cubicBezTo>
                <a:cubicBezTo>
                  <a:pt x="20603" y="11776"/>
                  <a:pt x="20606" y="11702"/>
                  <a:pt x="20595" y="11630"/>
                </a:cubicBezTo>
                <a:cubicBezTo>
                  <a:pt x="20649" y="11602"/>
                  <a:pt x="20699" y="11571"/>
                  <a:pt x="20771" y="11533"/>
                </a:cubicBezTo>
                <a:cubicBezTo>
                  <a:pt x="20683" y="11419"/>
                  <a:pt x="20610" y="11334"/>
                  <a:pt x="20532" y="11229"/>
                </a:cubicBezTo>
                <a:cubicBezTo>
                  <a:pt x="20518" y="11097"/>
                  <a:pt x="20519" y="10960"/>
                  <a:pt x="20578" y="10809"/>
                </a:cubicBezTo>
                <a:cubicBezTo>
                  <a:pt x="20667" y="10580"/>
                  <a:pt x="20275" y="10221"/>
                  <a:pt x="20067" y="10359"/>
                </a:cubicBezTo>
                <a:cubicBezTo>
                  <a:pt x="19903" y="10468"/>
                  <a:pt x="19905" y="10325"/>
                  <a:pt x="19886" y="10250"/>
                </a:cubicBezTo>
                <a:cubicBezTo>
                  <a:pt x="19964" y="10090"/>
                  <a:pt x="20019" y="9981"/>
                  <a:pt x="20062" y="9891"/>
                </a:cubicBezTo>
                <a:cubicBezTo>
                  <a:pt x="20135" y="9873"/>
                  <a:pt x="20248" y="9882"/>
                  <a:pt x="20259" y="9836"/>
                </a:cubicBezTo>
                <a:cubicBezTo>
                  <a:pt x="20287" y="9730"/>
                  <a:pt x="20293" y="9571"/>
                  <a:pt x="20255" y="9483"/>
                </a:cubicBezTo>
                <a:cubicBezTo>
                  <a:pt x="20169" y="9286"/>
                  <a:pt x="20050" y="9117"/>
                  <a:pt x="19958" y="8960"/>
                </a:cubicBezTo>
                <a:cubicBezTo>
                  <a:pt x="20251" y="8947"/>
                  <a:pt x="20442" y="8764"/>
                  <a:pt x="20482" y="8480"/>
                </a:cubicBezTo>
                <a:cubicBezTo>
                  <a:pt x="20573" y="8409"/>
                  <a:pt x="20670" y="8334"/>
                  <a:pt x="20712" y="8212"/>
                </a:cubicBezTo>
                <a:cubicBezTo>
                  <a:pt x="20841" y="7835"/>
                  <a:pt x="20585" y="7789"/>
                  <a:pt x="20444" y="7641"/>
                </a:cubicBezTo>
                <a:cubicBezTo>
                  <a:pt x="20519" y="7623"/>
                  <a:pt x="20582" y="7631"/>
                  <a:pt x="20645" y="7635"/>
                </a:cubicBezTo>
                <a:cubicBezTo>
                  <a:pt x="20841" y="7645"/>
                  <a:pt x="20908" y="7511"/>
                  <a:pt x="20817" y="7270"/>
                </a:cubicBezTo>
                <a:cubicBezTo>
                  <a:pt x="20777" y="7163"/>
                  <a:pt x="20718" y="7057"/>
                  <a:pt x="20649" y="6990"/>
                </a:cubicBezTo>
                <a:cubicBezTo>
                  <a:pt x="20439" y="6784"/>
                  <a:pt x="20438" y="6791"/>
                  <a:pt x="20637" y="6479"/>
                </a:cubicBezTo>
                <a:cubicBezTo>
                  <a:pt x="20494" y="6321"/>
                  <a:pt x="20366" y="6120"/>
                  <a:pt x="20209" y="6023"/>
                </a:cubicBezTo>
                <a:cubicBezTo>
                  <a:pt x="20048" y="5923"/>
                  <a:pt x="19856" y="5937"/>
                  <a:pt x="19681" y="5877"/>
                </a:cubicBezTo>
                <a:cubicBezTo>
                  <a:pt x="19622" y="5857"/>
                  <a:pt x="19547" y="5782"/>
                  <a:pt x="19530" y="5707"/>
                </a:cubicBezTo>
                <a:cubicBezTo>
                  <a:pt x="19512" y="5627"/>
                  <a:pt x="19553" y="5515"/>
                  <a:pt x="19576" y="5372"/>
                </a:cubicBezTo>
                <a:cubicBezTo>
                  <a:pt x="19742" y="5651"/>
                  <a:pt x="19801" y="5709"/>
                  <a:pt x="19962" y="5567"/>
                </a:cubicBezTo>
                <a:cubicBezTo>
                  <a:pt x="20237" y="5322"/>
                  <a:pt x="20591" y="5164"/>
                  <a:pt x="20641" y="4563"/>
                </a:cubicBezTo>
                <a:cubicBezTo>
                  <a:pt x="20885" y="4427"/>
                  <a:pt x="21237" y="3971"/>
                  <a:pt x="21349" y="3627"/>
                </a:cubicBezTo>
                <a:cubicBezTo>
                  <a:pt x="21368" y="3570"/>
                  <a:pt x="21395" y="3492"/>
                  <a:pt x="21383" y="3444"/>
                </a:cubicBezTo>
                <a:cubicBezTo>
                  <a:pt x="21318" y="3193"/>
                  <a:pt x="21403" y="3033"/>
                  <a:pt x="21509" y="2854"/>
                </a:cubicBezTo>
                <a:cubicBezTo>
                  <a:pt x="21553" y="2779"/>
                  <a:pt x="21584" y="2621"/>
                  <a:pt x="21559" y="2544"/>
                </a:cubicBezTo>
                <a:cubicBezTo>
                  <a:pt x="21538" y="2481"/>
                  <a:pt x="21426" y="2478"/>
                  <a:pt x="21353" y="2453"/>
                </a:cubicBezTo>
                <a:cubicBezTo>
                  <a:pt x="21329" y="2445"/>
                  <a:pt x="21303" y="2450"/>
                  <a:pt x="21257" y="2447"/>
                </a:cubicBezTo>
                <a:cubicBezTo>
                  <a:pt x="21334" y="2228"/>
                  <a:pt x="21402" y="2042"/>
                  <a:pt x="21488" y="1796"/>
                </a:cubicBezTo>
                <a:cubicBezTo>
                  <a:pt x="21263" y="1710"/>
                  <a:pt x="21034" y="1633"/>
                  <a:pt x="20813" y="1529"/>
                </a:cubicBezTo>
                <a:cubicBezTo>
                  <a:pt x="20301" y="1288"/>
                  <a:pt x="19793" y="1016"/>
                  <a:pt x="19279" y="787"/>
                </a:cubicBezTo>
                <a:cubicBezTo>
                  <a:pt x="19045" y="682"/>
                  <a:pt x="18779" y="533"/>
                  <a:pt x="18562" y="610"/>
                </a:cubicBezTo>
                <a:cubicBezTo>
                  <a:pt x="18242" y="724"/>
                  <a:pt x="17977" y="600"/>
                  <a:pt x="17723" y="422"/>
                </a:cubicBezTo>
                <a:cubicBezTo>
                  <a:pt x="17360" y="167"/>
                  <a:pt x="16986" y="46"/>
                  <a:pt x="16592" y="2"/>
                </a:cubicBezTo>
                <a:close/>
              </a:path>
            </a:pathLst>
          </a:custGeom>
        </p:spPr>
        <p:txBody>
          <a:bodyPr/>
          <a:lstStyle/>
          <a:p>
            <a:pPr defTabSz="642937">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p>
        </p:txBody>
      </p:sp>
      <p:sp>
        <p:nvSpPr>
          <p:cNvPr id="892" name="Venenatis Euismod Purus"/>
          <p:cNvSpPr txBox="1">
            <a:spLocks noGrp="1"/>
          </p:cNvSpPr>
          <p:nvPr>
            <p:ph type="body" idx="16"/>
          </p:nvPr>
        </p:nvSpPr>
        <p:spPr>
          <a:xfrm>
            <a:off x="11087196" y="7832332"/>
            <a:ext cx="6317342" cy="984568"/>
          </a:xfrm>
          <a:prstGeom prst="rect">
            <a:avLst/>
          </a:prstGeom>
        </p:spPr>
        <p:txBody>
          <a:bodyPr/>
          <a:lstStyle/>
          <a:p>
            <a:pPr>
              <a:lnSpc>
                <a:spcPct val="80000"/>
              </a:lnSpc>
            </a:pPr>
            <a:r>
              <a:rPr lang="fr-FR" sz="6000" dirty="0" smtClean="0"/>
              <a:t>L’italie</a:t>
            </a:r>
          </a:p>
          <a:p>
            <a:pPr>
              <a:lnSpc>
                <a:spcPct val="80000"/>
              </a:lnSpc>
            </a:pPr>
            <a:r>
              <a:rPr lang="fr-FR" sz="2800" dirty="0" smtClean="0"/>
              <a:t>(europe du sud)</a:t>
            </a:r>
            <a:endParaRPr sz="2800" dirty="0"/>
          </a:p>
        </p:txBody>
      </p:sp>
      <p:sp>
        <p:nvSpPr>
          <p:cNvPr id="894" name="Rectangle"/>
          <p:cNvSpPr>
            <a:spLocks noGrp="1"/>
          </p:cNvSpPr>
          <p:nvPr>
            <p:ph type="body" idx="17"/>
          </p:nvPr>
        </p:nvSpPr>
        <p:spPr>
          <a:prstGeom prst="rect">
            <a:avLst/>
          </a:prstGeom>
        </p:spPr>
        <p:txBody>
          <a:bodyPr/>
          <a:lstStyle/>
          <a:p>
            <a:pPr>
              <a:defRPr sz="5800">
                <a:latin typeface="Gill Sans"/>
                <a:ea typeface="Gill Sans"/>
                <a:cs typeface="Gill Sans"/>
                <a:sym typeface="Gill Sans"/>
              </a:defRPr>
            </a:pPr>
            <a:endParaRPr dirty="0"/>
          </a:p>
        </p:txBody>
      </p:sp>
      <p:sp>
        <p:nvSpPr>
          <p:cNvPr id="895" name="Line"/>
          <p:cNvSpPr>
            <a:spLocks noGrp="1"/>
          </p:cNvSpPr>
          <p:nvPr>
            <p:ph type="body" idx="18"/>
          </p:nvPr>
        </p:nvSpPr>
        <p:spPr>
          <a:xfrm>
            <a:off x="12191999" y="12260426"/>
            <a:ext cx="1" cy="371869"/>
          </a:xfrm>
          <a:prstGeom prst="line">
            <a:avLst/>
          </a:prstGeom>
        </p:spPr>
        <p:txBody>
          <a:bodyPr/>
          <a:lstStyle/>
          <a:p>
            <a:pPr>
              <a:defRPr sz="56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p>
        </p:txBody>
      </p:sp>
      <p:sp>
        <p:nvSpPr>
          <p:cNvPr id="896" name="Slide Number"/>
          <p:cNvSpPr txBox="1">
            <a:spLocks noGrp="1"/>
          </p:cNvSpPr>
          <p:nvPr>
            <p:ph type="sldNum" sz="quarter" idx="2"/>
          </p:nvPr>
        </p:nvSpPr>
        <p:spPr>
          <a:xfrm>
            <a:off x="12051220" y="11772503"/>
            <a:ext cx="281560" cy="422276"/>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69</a:t>
            </a:fld>
            <a:endParaRPr dirty="0"/>
          </a:p>
        </p:txBody>
      </p:sp>
      <p:sp>
        <p:nvSpPr>
          <p:cNvPr id="897" name="#1"/>
          <p:cNvSpPr txBox="1">
            <a:spLocks noGrp="1"/>
          </p:cNvSpPr>
          <p:nvPr>
            <p:ph type="body" idx="19"/>
          </p:nvPr>
        </p:nvSpPr>
        <p:spPr>
          <a:xfrm>
            <a:off x="8787016" y="7896853"/>
            <a:ext cx="1030752" cy="984568"/>
          </a:xfrm>
          <a:prstGeom prst="rect">
            <a:avLst/>
          </a:prstGeom>
        </p:spPr>
        <p:txBody>
          <a:bodyPr/>
          <a:lstStyle/>
          <a:p>
            <a:r>
              <a:rPr dirty="0" smtClean="0"/>
              <a:t>#</a:t>
            </a:r>
            <a:r>
              <a:rPr lang="fr-FR" dirty="0"/>
              <a:t>c</a:t>
            </a:r>
            <a:endParaRPr dirty="0"/>
          </a:p>
        </p:txBody>
      </p:sp>
      <p:sp>
        <p:nvSpPr>
          <p:cNvPr id="900" name="#2"/>
          <p:cNvSpPr txBox="1">
            <a:spLocks noGrp="1"/>
          </p:cNvSpPr>
          <p:nvPr>
            <p:ph type="body" idx="22"/>
          </p:nvPr>
        </p:nvSpPr>
        <p:spPr>
          <a:xfrm>
            <a:off x="3745523" y="8977455"/>
            <a:ext cx="1030752" cy="984568"/>
          </a:xfrm>
          <a:prstGeom prst="rect">
            <a:avLst/>
          </a:prstGeom>
        </p:spPr>
        <p:txBody>
          <a:bodyPr/>
          <a:lstStyle/>
          <a:p>
            <a:r>
              <a:rPr dirty="0"/>
              <a:t>#2</a:t>
            </a:r>
          </a:p>
        </p:txBody>
      </p:sp>
      <p:sp>
        <p:nvSpPr>
          <p:cNvPr id="904" name="#3"/>
          <p:cNvSpPr txBox="1">
            <a:spLocks noGrp="1"/>
          </p:cNvSpPr>
          <p:nvPr>
            <p:ph type="body" idx="26"/>
          </p:nvPr>
        </p:nvSpPr>
        <p:spPr>
          <a:xfrm>
            <a:off x="13730491" y="6280498"/>
            <a:ext cx="1030752" cy="984568"/>
          </a:xfrm>
          <a:prstGeom prst="rect">
            <a:avLst/>
          </a:prstGeom>
        </p:spPr>
        <p:txBody>
          <a:bodyPr/>
          <a:lstStyle/>
          <a:p>
            <a:r>
              <a:rPr dirty="0"/>
              <a:t>#3</a:t>
            </a:r>
          </a:p>
        </p:txBody>
      </p:sp>
      <p:sp>
        <p:nvSpPr>
          <p:cNvPr id="22" name="#3">
            <a:extLst>
              <a:ext uri="{FF2B5EF4-FFF2-40B4-BE49-F238E27FC236}">
                <a16:creationId xmlns="" xmlns:a16="http://schemas.microsoft.com/office/drawing/2014/main" id="{A5EDDBB0-B435-894F-AB23-B334E1D7CBEC}"/>
              </a:ext>
            </a:extLst>
          </p:cNvPr>
          <p:cNvSpPr txBox="1">
            <a:spLocks/>
          </p:cNvSpPr>
          <p:nvPr/>
        </p:nvSpPr>
        <p:spPr>
          <a:xfrm>
            <a:off x="14132913" y="9030625"/>
            <a:ext cx="1030752" cy="984568"/>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lstStyle>
            <a:lvl1pPr marL="0" marR="0" indent="0" algn="l" defTabSz="821531" eaLnBrk="1" latinLnBrk="0" hangingPunct="1">
              <a:lnSpc>
                <a:spcPct val="70000"/>
              </a:lnSpc>
              <a:spcBef>
                <a:spcPts val="0"/>
              </a:spcBef>
              <a:spcAft>
                <a:spcPts val="0"/>
              </a:spcAft>
              <a:buClrTx/>
              <a:buSzTx/>
              <a:buFontTx/>
              <a:buNone/>
              <a:tabLst/>
              <a:defRPr sz="5000" b="1" i="0" u="none" strike="noStrike" cap="all" spc="0" baseline="0">
                <a:ln>
                  <a:noFill/>
                </a:ln>
                <a:solidFill>
                  <a:srgbClr val="FFFFFF"/>
                </a:solidFill>
                <a:uFillTx/>
                <a:latin typeface="+mj-lt"/>
                <a:ea typeface="+mj-ea"/>
                <a:cs typeface="+mj-cs"/>
                <a:sym typeface="Avenir Next"/>
              </a:defRPr>
            </a:lvl1pPr>
            <a:lvl2pPr marL="0" marR="0" indent="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2pPr>
            <a:lvl3pPr marL="0" marR="0" indent="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3pPr>
            <a:lvl4pPr marL="0" marR="0" indent="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4pPr>
            <a:lvl5pPr marL="0" marR="0" indent="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5pPr>
            <a:lvl6pPr marL="0" marR="0" indent="35560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6pPr>
            <a:lvl7pPr marL="0" marR="0" indent="71120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7pPr>
            <a:lvl8pPr marL="0" marR="0" indent="106680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8pPr>
            <a:lvl9pPr marL="0" marR="0" indent="142240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9pPr>
          </a:lstStyle>
          <a:p>
            <a:r>
              <a:rPr lang="fr-FR" dirty="0"/>
              <a:t>#3</a:t>
            </a:r>
          </a:p>
        </p:txBody>
      </p:sp>
      <p:sp>
        <p:nvSpPr>
          <p:cNvPr id="42" name="ZoneTexte 41">
            <a:extLst>
              <a:ext uri="{FF2B5EF4-FFF2-40B4-BE49-F238E27FC236}">
                <a16:creationId xmlns="" xmlns:a16="http://schemas.microsoft.com/office/drawing/2014/main" id="{1F2D9E2C-2BAD-6A4A-BC28-3DF9F36E2171}"/>
              </a:ext>
            </a:extLst>
          </p:cNvPr>
          <p:cNvSpPr txBox="1"/>
          <p:nvPr/>
        </p:nvSpPr>
        <p:spPr>
          <a:xfrm>
            <a:off x="897444" y="12362917"/>
            <a:ext cx="7636956" cy="7598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algn="l"/>
            <a:r>
              <a:rPr lang="fr-FR" sz="2000" dirty="0">
                <a:latin typeface="Avenir Next Ultra Light" panose="020B0203020202020204" pitchFamily="34" charset="77"/>
              </a:rPr>
              <a:t>Christophe Gervasi – </a:t>
            </a:r>
            <a:r>
              <a:rPr lang="fr-FR" sz="2000" dirty="0" smtClean="0">
                <a:latin typeface="Avenir Next Ultra Light" panose="020B0203020202020204" pitchFamily="34" charset="77"/>
              </a:rPr>
              <a:t> Rapport qualitatif  - Construire un </a:t>
            </a:r>
            <a:r>
              <a:rPr lang="fr-FR" sz="2000" dirty="0">
                <a:latin typeface="Avenir Next Ultra Light" panose="020B0203020202020204" pitchFamily="34" charset="77"/>
              </a:rPr>
              <a:t>Nous </a:t>
            </a:r>
            <a:r>
              <a:rPr lang="fr-FR" sz="2000" dirty="0" smtClean="0">
                <a:latin typeface="Avenir Next Ultra Light" panose="020B0203020202020204" pitchFamily="34" charset="77"/>
              </a:rPr>
              <a:t>européen – Juillet 2021</a:t>
            </a:r>
            <a:endParaRPr kumimoji="0" lang="fr-FR" sz="2000" u="none" strike="noStrike" cap="none" spc="0" normalizeH="0" baseline="0" dirty="0">
              <a:ln>
                <a:noFill/>
              </a:ln>
              <a:solidFill>
                <a:srgbClr val="000000"/>
              </a:solidFill>
              <a:effectLst/>
              <a:uFillTx/>
              <a:latin typeface="Avenir Next Ultra Light" panose="020B0203020202020204" pitchFamily="34" charset="77"/>
              <a:sym typeface="Gill Sans"/>
            </a:endParaRPr>
          </a:p>
        </p:txBody>
      </p:sp>
      <p:pic>
        <p:nvPicPr>
          <p:cNvPr id="2" name="Image 1"/>
          <p:cNvPicPr>
            <a:picLocks noChangeAspect="1"/>
          </p:cNvPicPr>
          <p:nvPr/>
        </p:nvPicPr>
        <p:blipFill rotWithShape="1">
          <a:blip r:embed="rId3"/>
          <a:srcRect t="16747" b="16969"/>
          <a:stretch/>
        </p:blipFill>
        <p:spPr>
          <a:xfrm>
            <a:off x="21704425" y="3302853"/>
            <a:ext cx="2143125" cy="1440748"/>
          </a:xfrm>
          <a:prstGeom prst="rect">
            <a:avLst/>
          </a:prstGeom>
        </p:spPr>
      </p:pic>
      <p:pic>
        <p:nvPicPr>
          <p:cNvPr id="16" name="Image 15"/>
          <p:cNvPicPr>
            <a:picLocks noChangeAspect="1"/>
          </p:cNvPicPr>
          <p:nvPr/>
        </p:nvPicPr>
        <p:blipFill rotWithShape="1">
          <a:blip r:embed="rId4"/>
          <a:srcRect t="18883" b="18467"/>
          <a:stretch/>
        </p:blipFill>
        <p:spPr>
          <a:xfrm>
            <a:off x="19561299" y="3312186"/>
            <a:ext cx="2143125" cy="1431415"/>
          </a:xfrm>
          <a:prstGeom prst="rect">
            <a:avLst/>
          </a:prstGeom>
        </p:spPr>
      </p:pic>
    </p:spTree>
    <p:extLst>
      <p:ext uri="{BB962C8B-B14F-4D97-AF65-F5344CB8AC3E}">
        <p14:creationId xmlns:p14="http://schemas.microsoft.com/office/powerpoint/2010/main" val="205053523"/>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Espace réservé du texte 35">
            <a:extLst>
              <a:ext uri="{FF2B5EF4-FFF2-40B4-BE49-F238E27FC236}">
                <a16:creationId xmlns="" xmlns:a16="http://schemas.microsoft.com/office/drawing/2014/main" id="{DAA3C6E2-118F-3348-AA59-8E3CFC0B4A6C}"/>
              </a:ext>
            </a:extLst>
          </p:cNvPr>
          <p:cNvSpPr>
            <a:spLocks noGrp="1"/>
          </p:cNvSpPr>
          <p:nvPr>
            <p:ph type="body" sz="quarter" idx="13"/>
          </p:nvPr>
        </p:nvSpPr>
        <p:spPr>
          <a:xfrm>
            <a:off x="7354957" y="2087508"/>
            <a:ext cx="9274007" cy="793703"/>
          </a:xfrm>
        </p:spPr>
        <p:txBody>
          <a:bodyPr/>
          <a:lstStyle/>
          <a:p>
            <a:endParaRPr lang="fr-FR" dirty="0"/>
          </a:p>
        </p:txBody>
      </p:sp>
      <p:sp>
        <p:nvSpPr>
          <p:cNvPr id="20" name="Titre 1">
            <a:extLst>
              <a:ext uri="{FF2B5EF4-FFF2-40B4-BE49-F238E27FC236}">
                <a16:creationId xmlns="" xmlns:a16="http://schemas.microsoft.com/office/drawing/2014/main" id="{C3D392D1-BDA7-FA46-919D-428FD8FCC2D7}"/>
              </a:ext>
            </a:extLst>
          </p:cNvPr>
          <p:cNvSpPr>
            <a:spLocks noGrp="1"/>
          </p:cNvSpPr>
          <p:nvPr>
            <p:ph type="title"/>
          </p:nvPr>
        </p:nvSpPr>
        <p:spPr>
          <a:xfrm>
            <a:off x="4800913" y="2146137"/>
            <a:ext cx="14711312" cy="935665"/>
          </a:xfrm>
        </p:spPr>
        <p:txBody>
          <a:bodyPr/>
          <a:lstStyle/>
          <a:p>
            <a:r>
              <a:rPr lang="fr-FR" dirty="0">
                <a:solidFill>
                  <a:schemeClr val="tx1"/>
                </a:solidFill>
              </a:rPr>
              <a:t>CETTE</a:t>
            </a:r>
            <a:r>
              <a:rPr lang="fr-FR" dirty="0">
                <a:solidFill>
                  <a:schemeClr val="tx1">
                    <a:lumMod val="65000"/>
                    <a:lumOff val="35000"/>
                  </a:schemeClr>
                </a:solidFill>
              </a:rPr>
              <a:t> </a:t>
            </a:r>
            <a:r>
              <a:rPr lang="fr-FR" dirty="0">
                <a:solidFill>
                  <a:schemeClr val="bg1"/>
                </a:solidFill>
              </a:rPr>
              <a:t> Identification POSITIVE   </a:t>
            </a:r>
            <a:r>
              <a:rPr lang="fr-FR" dirty="0">
                <a:solidFill>
                  <a:schemeClr val="tx1"/>
                </a:solidFill>
              </a:rPr>
              <a:t>PASSERA</a:t>
            </a:r>
          </a:p>
        </p:txBody>
      </p:sp>
      <p:sp>
        <p:nvSpPr>
          <p:cNvPr id="21" name="SuBTITLE GOES HERE">
            <a:extLst>
              <a:ext uri="{FF2B5EF4-FFF2-40B4-BE49-F238E27FC236}">
                <a16:creationId xmlns="" xmlns:a16="http://schemas.microsoft.com/office/drawing/2014/main" id="{35871DBC-935A-2347-A21E-2565A12C9458}"/>
              </a:ext>
            </a:extLst>
          </p:cNvPr>
          <p:cNvSpPr txBox="1">
            <a:spLocks noGrp="1"/>
          </p:cNvSpPr>
          <p:nvPr>
            <p:ph type="body" sz="quarter" idx="14"/>
          </p:nvPr>
        </p:nvSpPr>
        <p:spPr>
          <a:prstGeom prst="rect">
            <a:avLst/>
          </a:prstGeom>
        </p:spPr>
        <p:txBody>
          <a:bodyPr/>
          <a:lstStyle/>
          <a:p>
            <a:r>
              <a:rPr lang="fr-FR" sz="2400" dirty="0"/>
              <a:t>Objectifs détaillés</a:t>
            </a:r>
          </a:p>
        </p:txBody>
      </p:sp>
      <p:sp>
        <p:nvSpPr>
          <p:cNvPr id="37" name="Espace réservé du texte 36">
            <a:extLst>
              <a:ext uri="{FF2B5EF4-FFF2-40B4-BE49-F238E27FC236}">
                <a16:creationId xmlns="" xmlns:a16="http://schemas.microsoft.com/office/drawing/2014/main" id="{63A22F2A-91E1-A648-AB27-EB8EA9F3DA21}"/>
              </a:ext>
            </a:extLst>
          </p:cNvPr>
          <p:cNvSpPr>
            <a:spLocks noGrp="1"/>
          </p:cNvSpPr>
          <p:nvPr>
            <p:ph type="body" sz="quarter" idx="15"/>
          </p:nvPr>
        </p:nvSpPr>
        <p:spPr/>
        <p:txBody>
          <a:bodyPr/>
          <a:lstStyle/>
          <a:p>
            <a:endParaRPr lang="fr-FR" dirty="0"/>
          </a:p>
        </p:txBody>
      </p:sp>
      <p:sp>
        <p:nvSpPr>
          <p:cNvPr id="38" name="Espace réservé du texte 37">
            <a:extLst>
              <a:ext uri="{FF2B5EF4-FFF2-40B4-BE49-F238E27FC236}">
                <a16:creationId xmlns="" xmlns:a16="http://schemas.microsoft.com/office/drawing/2014/main" id="{B263B8F8-EF04-A747-B77D-B0FE6F18AB45}"/>
              </a:ext>
            </a:extLst>
          </p:cNvPr>
          <p:cNvSpPr>
            <a:spLocks noGrp="1"/>
          </p:cNvSpPr>
          <p:nvPr>
            <p:ph type="body" sz="quarter" idx="16"/>
          </p:nvPr>
        </p:nvSpPr>
        <p:spPr/>
        <p:txBody>
          <a:bodyPr/>
          <a:lstStyle/>
          <a:p>
            <a:endParaRPr lang="fr-FR" dirty="0"/>
          </a:p>
        </p:txBody>
      </p:sp>
      <p:sp>
        <p:nvSpPr>
          <p:cNvPr id="885"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7</a:t>
            </a:fld>
            <a:endParaRPr dirty="0"/>
          </a:p>
        </p:txBody>
      </p:sp>
      <p:sp>
        <p:nvSpPr>
          <p:cNvPr id="39" name="Espace réservé du texte 38">
            <a:extLst>
              <a:ext uri="{FF2B5EF4-FFF2-40B4-BE49-F238E27FC236}">
                <a16:creationId xmlns="" xmlns:a16="http://schemas.microsoft.com/office/drawing/2014/main" id="{2B2D3A26-D7FD-7C40-A985-8FF79E23CF60}"/>
              </a:ext>
            </a:extLst>
          </p:cNvPr>
          <p:cNvSpPr>
            <a:spLocks noGrp="1"/>
          </p:cNvSpPr>
          <p:nvPr>
            <p:ph type="body" sz="quarter" idx="17"/>
          </p:nvPr>
        </p:nvSpPr>
        <p:spPr>
          <a:xfrm rot="10800000">
            <a:off x="4627648" y="4469423"/>
            <a:ext cx="1236455" cy="1178650"/>
          </a:xfrm>
        </p:spPr>
        <p:txBody>
          <a:bodyPr/>
          <a:lstStyle/>
          <a:p>
            <a:endParaRPr lang="fr-FR" dirty="0"/>
          </a:p>
        </p:txBody>
      </p:sp>
      <p:sp>
        <p:nvSpPr>
          <p:cNvPr id="40" name="Espace réservé du texte 39">
            <a:extLst>
              <a:ext uri="{FF2B5EF4-FFF2-40B4-BE49-F238E27FC236}">
                <a16:creationId xmlns="" xmlns:a16="http://schemas.microsoft.com/office/drawing/2014/main" id="{3A79E2B5-87CE-0D46-8B1B-F27C24850D4A}"/>
              </a:ext>
            </a:extLst>
          </p:cNvPr>
          <p:cNvSpPr>
            <a:spLocks noGrp="1"/>
          </p:cNvSpPr>
          <p:nvPr>
            <p:ph type="body" sz="quarter" idx="18"/>
          </p:nvPr>
        </p:nvSpPr>
        <p:spPr>
          <a:xfrm>
            <a:off x="4850411" y="4230734"/>
            <a:ext cx="974001" cy="1656028"/>
          </a:xfrm>
        </p:spPr>
        <p:txBody>
          <a:bodyPr/>
          <a:lstStyle/>
          <a:p>
            <a:r>
              <a:rPr lang="fr-FR" dirty="0"/>
              <a:t>1</a:t>
            </a:r>
          </a:p>
        </p:txBody>
      </p:sp>
      <p:sp>
        <p:nvSpPr>
          <p:cNvPr id="41" name="Espace réservé du texte 40">
            <a:extLst>
              <a:ext uri="{FF2B5EF4-FFF2-40B4-BE49-F238E27FC236}">
                <a16:creationId xmlns="" xmlns:a16="http://schemas.microsoft.com/office/drawing/2014/main" id="{5179093D-8CA6-AD48-8111-7415E4BEADD2}"/>
              </a:ext>
            </a:extLst>
          </p:cNvPr>
          <p:cNvSpPr>
            <a:spLocks noGrp="1"/>
          </p:cNvSpPr>
          <p:nvPr>
            <p:ph type="body" sz="quarter" idx="19"/>
          </p:nvPr>
        </p:nvSpPr>
        <p:spPr>
          <a:xfrm rot="10800000">
            <a:off x="11466398" y="6958939"/>
            <a:ext cx="1380343" cy="1315811"/>
          </a:xfrm>
        </p:spPr>
        <p:txBody>
          <a:bodyPr/>
          <a:lstStyle/>
          <a:p>
            <a:endParaRPr lang="fr-FR" dirty="0"/>
          </a:p>
        </p:txBody>
      </p:sp>
      <p:sp>
        <p:nvSpPr>
          <p:cNvPr id="42" name="Espace réservé du texte 41">
            <a:extLst>
              <a:ext uri="{FF2B5EF4-FFF2-40B4-BE49-F238E27FC236}">
                <a16:creationId xmlns="" xmlns:a16="http://schemas.microsoft.com/office/drawing/2014/main" id="{F4E28F3D-E457-974E-8F31-6969A5D0F8BA}"/>
              </a:ext>
            </a:extLst>
          </p:cNvPr>
          <p:cNvSpPr>
            <a:spLocks noGrp="1"/>
          </p:cNvSpPr>
          <p:nvPr>
            <p:ph type="body" sz="quarter" idx="20"/>
          </p:nvPr>
        </p:nvSpPr>
        <p:spPr>
          <a:xfrm>
            <a:off x="11396624" y="6636357"/>
            <a:ext cx="1590749" cy="1568068"/>
          </a:xfrm>
        </p:spPr>
        <p:txBody>
          <a:bodyPr/>
          <a:lstStyle/>
          <a:p>
            <a:r>
              <a:rPr lang="fr-FR" dirty="0"/>
              <a:t>2</a:t>
            </a:r>
          </a:p>
        </p:txBody>
      </p:sp>
      <p:sp>
        <p:nvSpPr>
          <p:cNvPr id="43" name="Espace réservé du texte 42">
            <a:extLst>
              <a:ext uri="{FF2B5EF4-FFF2-40B4-BE49-F238E27FC236}">
                <a16:creationId xmlns="" xmlns:a16="http://schemas.microsoft.com/office/drawing/2014/main" id="{6B981112-C3F0-7E43-BE73-68C899613FE2}"/>
              </a:ext>
            </a:extLst>
          </p:cNvPr>
          <p:cNvSpPr>
            <a:spLocks noGrp="1"/>
          </p:cNvSpPr>
          <p:nvPr>
            <p:ph type="body" sz="quarter" idx="21"/>
          </p:nvPr>
        </p:nvSpPr>
        <p:spPr>
          <a:xfrm rot="10800000">
            <a:off x="18219560" y="4292523"/>
            <a:ext cx="1333957" cy="1271594"/>
          </a:xfrm>
        </p:spPr>
        <p:txBody>
          <a:bodyPr/>
          <a:lstStyle/>
          <a:p>
            <a:endParaRPr lang="fr-FR" dirty="0"/>
          </a:p>
        </p:txBody>
      </p:sp>
      <p:sp>
        <p:nvSpPr>
          <p:cNvPr id="44" name="Espace réservé du texte 43">
            <a:extLst>
              <a:ext uri="{FF2B5EF4-FFF2-40B4-BE49-F238E27FC236}">
                <a16:creationId xmlns="" xmlns:a16="http://schemas.microsoft.com/office/drawing/2014/main" id="{F9782A55-F353-AC44-96E5-3C9B6F58389A}"/>
              </a:ext>
            </a:extLst>
          </p:cNvPr>
          <p:cNvSpPr>
            <a:spLocks noGrp="1"/>
          </p:cNvSpPr>
          <p:nvPr>
            <p:ph type="body" sz="quarter" idx="22"/>
          </p:nvPr>
        </p:nvSpPr>
        <p:spPr>
          <a:xfrm>
            <a:off x="18197451" y="3947833"/>
            <a:ext cx="1378173" cy="1730755"/>
          </a:xfrm>
        </p:spPr>
        <p:txBody>
          <a:bodyPr/>
          <a:lstStyle/>
          <a:p>
            <a:r>
              <a:rPr lang="fr-FR" dirty="0"/>
              <a:t>3</a:t>
            </a:r>
          </a:p>
        </p:txBody>
      </p:sp>
      <p:sp>
        <p:nvSpPr>
          <p:cNvPr id="47" name="Espace réservé du texte 46">
            <a:extLst>
              <a:ext uri="{FF2B5EF4-FFF2-40B4-BE49-F238E27FC236}">
                <a16:creationId xmlns="" xmlns:a16="http://schemas.microsoft.com/office/drawing/2014/main" id="{DB888424-9D1D-EE4A-B9DB-DD403FF26D47}"/>
              </a:ext>
            </a:extLst>
          </p:cNvPr>
          <p:cNvSpPr>
            <a:spLocks noGrp="1"/>
          </p:cNvSpPr>
          <p:nvPr>
            <p:ph type="body" sz="quarter" idx="25"/>
          </p:nvPr>
        </p:nvSpPr>
        <p:spPr>
          <a:xfrm>
            <a:off x="2545057" y="6085694"/>
            <a:ext cx="5584708" cy="2154042"/>
          </a:xfrm>
          <a:effectLst>
            <a:outerShdw blurRad="50800" dist="38100" dir="2700000" algn="tl" rotWithShape="0">
              <a:prstClr val="black">
                <a:alpha val="40000"/>
              </a:prstClr>
            </a:outerShdw>
          </a:effectLst>
        </p:spPr>
        <p:txBody>
          <a:bodyPr/>
          <a:lstStyle/>
          <a:p>
            <a:r>
              <a:rPr lang="fr-FR" sz="4400" dirty="0"/>
              <a:t>Par une </a:t>
            </a:r>
            <a:r>
              <a:rPr lang="fr-FR" sz="6000" dirty="0"/>
              <a:t>recherche </a:t>
            </a:r>
            <a:r>
              <a:rPr lang="fr-FR" sz="6000" dirty="0" smtClean="0"/>
              <a:t>sémantique </a:t>
            </a:r>
            <a:r>
              <a:rPr lang="fr-FR" sz="6000" dirty="0"/>
              <a:t>et symbolique</a:t>
            </a:r>
            <a:endParaRPr lang="fr-FR" sz="4400" dirty="0"/>
          </a:p>
        </p:txBody>
      </p:sp>
      <p:sp>
        <p:nvSpPr>
          <p:cNvPr id="48" name="Espace réservé du texte 47">
            <a:extLst>
              <a:ext uri="{FF2B5EF4-FFF2-40B4-BE49-F238E27FC236}">
                <a16:creationId xmlns="" xmlns:a16="http://schemas.microsoft.com/office/drawing/2014/main" id="{C05D71E7-E9CF-994E-AC4F-FD1EECBF9FE1}"/>
              </a:ext>
            </a:extLst>
          </p:cNvPr>
          <p:cNvSpPr>
            <a:spLocks noGrp="1"/>
          </p:cNvSpPr>
          <p:nvPr>
            <p:ph type="body" sz="quarter" idx="26"/>
          </p:nvPr>
        </p:nvSpPr>
        <p:spPr>
          <a:xfrm>
            <a:off x="8891794" y="8831182"/>
            <a:ext cx="6529550" cy="1568068"/>
          </a:xfrm>
          <a:effectLst>
            <a:outerShdw blurRad="50800" dist="38100" dir="2700000" algn="tl" rotWithShape="0">
              <a:prstClr val="black">
                <a:alpha val="40000"/>
              </a:prstClr>
            </a:outerShdw>
          </a:effectLst>
        </p:spPr>
        <p:txBody>
          <a:bodyPr/>
          <a:lstStyle/>
          <a:p>
            <a:r>
              <a:rPr lang="fr-FR" sz="4000" dirty="0"/>
              <a:t>Des </a:t>
            </a:r>
            <a:r>
              <a:rPr lang="fr-FR" sz="6000" dirty="0"/>
              <a:t>déclinaisons thématiques </a:t>
            </a:r>
            <a:r>
              <a:rPr lang="fr-FR" sz="4000" dirty="0"/>
              <a:t>de ces formules</a:t>
            </a:r>
          </a:p>
        </p:txBody>
      </p:sp>
      <p:sp>
        <p:nvSpPr>
          <p:cNvPr id="49" name="Espace réservé du texte 48">
            <a:extLst>
              <a:ext uri="{FF2B5EF4-FFF2-40B4-BE49-F238E27FC236}">
                <a16:creationId xmlns="" xmlns:a16="http://schemas.microsoft.com/office/drawing/2014/main" id="{B83AC768-5003-4241-A84A-0357E5B81CA3}"/>
              </a:ext>
            </a:extLst>
          </p:cNvPr>
          <p:cNvSpPr>
            <a:spLocks noGrp="1"/>
          </p:cNvSpPr>
          <p:nvPr>
            <p:ph type="body" sz="quarter" idx="27"/>
          </p:nvPr>
        </p:nvSpPr>
        <p:spPr>
          <a:xfrm>
            <a:off x="15814868" y="5739583"/>
            <a:ext cx="7394713" cy="4124393"/>
          </a:xfrm>
          <a:effectLst>
            <a:outerShdw blurRad="50800" dist="38100" dir="2700000" algn="tl" rotWithShape="0">
              <a:prstClr val="black">
                <a:alpha val="40000"/>
              </a:prstClr>
            </a:outerShdw>
          </a:effectLst>
        </p:spPr>
        <p:txBody>
          <a:bodyPr/>
          <a:lstStyle/>
          <a:p>
            <a:r>
              <a:rPr lang="fr-FR" sz="4000" dirty="0"/>
              <a:t>Des </a:t>
            </a:r>
            <a:br>
              <a:rPr lang="fr-FR" sz="4000" dirty="0"/>
            </a:br>
            <a:r>
              <a:rPr lang="fr-FR" sz="6000" dirty="0"/>
              <a:t>formules standardisées</a:t>
            </a:r>
            <a:r>
              <a:rPr lang="fr-FR" sz="5400" dirty="0"/>
              <a:t/>
            </a:r>
            <a:br>
              <a:rPr lang="fr-FR" sz="5400" dirty="0"/>
            </a:br>
            <a:r>
              <a:rPr lang="fr-FR" sz="4000" dirty="0"/>
              <a:t> ou « éléments de langage », porteuses pour l’argumentation du projet du groupe au sein de l’UE</a:t>
            </a:r>
          </a:p>
        </p:txBody>
      </p:sp>
      <p:sp>
        <p:nvSpPr>
          <p:cNvPr id="9" name="ZoneTexte 8">
            <a:extLst>
              <a:ext uri="{FF2B5EF4-FFF2-40B4-BE49-F238E27FC236}">
                <a16:creationId xmlns="" xmlns:a16="http://schemas.microsoft.com/office/drawing/2014/main" id="{C9FA69AC-CE85-7143-AB32-6EDEC5829621}"/>
              </a:ext>
            </a:extLst>
          </p:cNvPr>
          <p:cNvSpPr txBox="1"/>
          <p:nvPr/>
        </p:nvSpPr>
        <p:spPr>
          <a:xfrm>
            <a:off x="710523" y="12320694"/>
            <a:ext cx="7419242" cy="7598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algn="l"/>
            <a:r>
              <a:rPr lang="fr-FR" sz="2000" dirty="0">
                <a:latin typeface="Avenir Next Ultra Light" panose="020B0203020202020204" pitchFamily="34" charset="77"/>
              </a:rPr>
              <a:t>Christophe Gervasi –  Rapport qualitatif  - Construire un Nous européen – Juillet 2021</a:t>
            </a:r>
          </a:p>
        </p:txBody>
      </p:sp>
    </p:spTree>
    <p:extLst>
      <p:ext uri="{BB962C8B-B14F-4D97-AF65-F5344CB8AC3E}">
        <p14:creationId xmlns:p14="http://schemas.microsoft.com/office/powerpoint/2010/main" val="4174985864"/>
      </p:ext>
    </p:extLst>
  </p:cSld>
  <p:clrMapOvr>
    <a:masterClrMapping/>
  </p:clrMapOvr>
  <p:transition spd="med"/>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8" name="Image"/>
          <p:cNvPicPr>
            <a:picLocks noGrp="1"/>
          </p:cNvPicPr>
          <p:nvPr>
            <p:ph type="pic" idx="13"/>
          </p:nvPr>
        </p:nvPicPr>
        <p:blipFill>
          <a:blip r:embed="rId2">
            <a:extLst>
              <a:ext uri="{28A0092B-C50C-407E-A947-70E740481C1C}">
                <a14:useLocalDpi xmlns:a14="http://schemas.microsoft.com/office/drawing/2010/main" val="0"/>
              </a:ext>
            </a:extLst>
          </a:blip>
          <a:srcRect/>
          <a:stretch/>
        </p:blipFill>
        <p:spPr>
          <a:xfrm>
            <a:off x="585216" y="520515"/>
            <a:ext cx="23262335" cy="4372190"/>
          </a:xfrm>
          <a:custGeom>
            <a:avLst/>
            <a:gdLst/>
            <a:ahLst/>
            <a:cxnLst>
              <a:cxn ang="0">
                <a:pos x="wd2" y="hd2"/>
              </a:cxn>
              <a:cxn ang="5400000">
                <a:pos x="wd2" y="hd2"/>
              </a:cxn>
              <a:cxn ang="10800000">
                <a:pos x="wd2" y="hd2"/>
              </a:cxn>
              <a:cxn ang="16200000">
                <a:pos x="wd2" y="hd2"/>
              </a:cxn>
            </a:cxnLst>
            <a:rect l="0" t="0" r="r" b="b"/>
            <a:pathLst>
              <a:path w="21600" h="21599" extrusionOk="0">
                <a:moveTo>
                  <a:pt x="0" y="0"/>
                </a:moveTo>
                <a:lnTo>
                  <a:pt x="3" y="21532"/>
                </a:lnTo>
                <a:cubicBezTo>
                  <a:pt x="112" y="21536"/>
                  <a:pt x="220" y="21544"/>
                  <a:pt x="328" y="21555"/>
                </a:cubicBezTo>
                <a:cubicBezTo>
                  <a:pt x="430" y="21565"/>
                  <a:pt x="525" y="21589"/>
                  <a:pt x="627" y="21592"/>
                </a:cubicBezTo>
                <a:cubicBezTo>
                  <a:pt x="818" y="21600"/>
                  <a:pt x="1011" y="21600"/>
                  <a:pt x="1203" y="21599"/>
                </a:cubicBezTo>
                <a:cubicBezTo>
                  <a:pt x="1272" y="21599"/>
                  <a:pt x="1341" y="21584"/>
                  <a:pt x="1411" y="21583"/>
                </a:cubicBezTo>
                <a:cubicBezTo>
                  <a:pt x="1585" y="21580"/>
                  <a:pt x="1762" y="21587"/>
                  <a:pt x="1934" y="21579"/>
                </a:cubicBezTo>
                <a:cubicBezTo>
                  <a:pt x="2288" y="21563"/>
                  <a:pt x="2639" y="21555"/>
                  <a:pt x="2996" y="21565"/>
                </a:cubicBezTo>
                <a:cubicBezTo>
                  <a:pt x="3222" y="21571"/>
                  <a:pt x="3454" y="21593"/>
                  <a:pt x="3680" y="21553"/>
                </a:cubicBezTo>
                <a:cubicBezTo>
                  <a:pt x="3776" y="21537"/>
                  <a:pt x="3887" y="21525"/>
                  <a:pt x="3990" y="21525"/>
                </a:cubicBezTo>
                <a:cubicBezTo>
                  <a:pt x="4155" y="21527"/>
                  <a:pt x="4319" y="21488"/>
                  <a:pt x="4493" y="21542"/>
                </a:cubicBezTo>
                <a:cubicBezTo>
                  <a:pt x="4586" y="21570"/>
                  <a:pt x="4760" y="21556"/>
                  <a:pt x="4895" y="21561"/>
                </a:cubicBezTo>
                <a:cubicBezTo>
                  <a:pt x="4893" y="21559"/>
                  <a:pt x="4890" y="21557"/>
                  <a:pt x="4888" y="21555"/>
                </a:cubicBezTo>
                <a:cubicBezTo>
                  <a:pt x="4885" y="21552"/>
                  <a:pt x="4882" y="21551"/>
                  <a:pt x="4880" y="21548"/>
                </a:cubicBezTo>
                <a:cubicBezTo>
                  <a:pt x="4931" y="21546"/>
                  <a:pt x="4979" y="21542"/>
                  <a:pt x="5026" y="21540"/>
                </a:cubicBezTo>
                <a:cubicBezTo>
                  <a:pt x="5199" y="21535"/>
                  <a:pt x="5384" y="21512"/>
                  <a:pt x="5541" y="21530"/>
                </a:cubicBezTo>
                <a:cubicBezTo>
                  <a:pt x="5735" y="21553"/>
                  <a:pt x="5857" y="21520"/>
                  <a:pt x="5987" y="21491"/>
                </a:cubicBezTo>
                <a:cubicBezTo>
                  <a:pt x="5897" y="21477"/>
                  <a:pt x="5806" y="21463"/>
                  <a:pt x="5714" y="21449"/>
                </a:cubicBezTo>
                <a:cubicBezTo>
                  <a:pt x="5658" y="21440"/>
                  <a:pt x="5599" y="21434"/>
                  <a:pt x="5547" y="21423"/>
                </a:cubicBezTo>
                <a:cubicBezTo>
                  <a:pt x="5485" y="21409"/>
                  <a:pt x="5428" y="21391"/>
                  <a:pt x="5369" y="21375"/>
                </a:cubicBezTo>
                <a:cubicBezTo>
                  <a:pt x="5361" y="21373"/>
                  <a:pt x="5352" y="21371"/>
                  <a:pt x="5343" y="21369"/>
                </a:cubicBezTo>
                <a:cubicBezTo>
                  <a:pt x="5488" y="21380"/>
                  <a:pt x="5654" y="21330"/>
                  <a:pt x="5779" y="21393"/>
                </a:cubicBezTo>
                <a:cubicBezTo>
                  <a:pt x="5785" y="21397"/>
                  <a:pt x="5829" y="21392"/>
                  <a:pt x="5852" y="21387"/>
                </a:cubicBezTo>
                <a:cubicBezTo>
                  <a:pt x="5875" y="21381"/>
                  <a:pt x="5893" y="21366"/>
                  <a:pt x="5914" y="21365"/>
                </a:cubicBezTo>
                <a:cubicBezTo>
                  <a:pt x="6028" y="21363"/>
                  <a:pt x="6143" y="21364"/>
                  <a:pt x="6257" y="21362"/>
                </a:cubicBezTo>
                <a:cubicBezTo>
                  <a:pt x="6365" y="21360"/>
                  <a:pt x="6486" y="21374"/>
                  <a:pt x="6584" y="21326"/>
                </a:cubicBezTo>
                <a:cubicBezTo>
                  <a:pt x="6555" y="21320"/>
                  <a:pt x="6529" y="21314"/>
                  <a:pt x="6505" y="21308"/>
                </a:cubicBezTo>
                <a:cubicBezTo>
                  <a:pt x="6480" y="21303"/>
                  <a:pt x="6457" y="21297"/>
                  <a:pt x="6434" y="21292"/>
                </a:cubicBezTo>
                <a:cubicBezTo>
                  <a:pt x="6433" y="21289"/>
                  <a:pt x="6433" y="21286"/>
                  <a:pt x="6432" y="21284"/>
                </a:cubicBezTo>
                <a:cubicBezTo>
                  <a:pt x="6432" y="21281"/>
                  <a:pt x="6431" y="21278"/>
                  <a:pt x="6431" y="21276"/>
                </a:cubicBezTo>
                <a:cubicBezTo>
                  <a:pt x="6567" y="21269"/>
                  <a:pt x="6705" y="21267"/>
                  <a:pt x="6837" y="21254"/>
                </a:cubicBezTo>
                <a:cubicBezTo>
                  <a:pt x="6997" y="21239"/>
                  <a:pt x="7165" y="21265"/>
                  <a:pt x="7325" y="21228"/>
                </a:cubicBezTo>
                <a:cubicBezTo>
                  <a:pt x="7410" y="21209"/>
                  <a:pt x="7533" y="21218"/>
                  <a:pt x="7639" y="21213"/>
                </a:cubicBezTo>
                <a:cubicBezTo>
                  <a:pt x="7640" y="21215"/>
                  <a:pt x="7641" y="21215"/>
                  <a:pt x="7642" y="21217"/>
                </a:cubicBezTo>
                <a:cubicBezTo>
                  <a:pt x="7642" y="21218"/>
                  <a:pt x="7643" y="21220"/>
                  <a:pt x="7644" y="21222"/>
                </a:cubicBezTo>
                <a:cubicBezTo>
                  <a:pt x="7622" y="21227"/>
                  <a:pt x="7600" y="21231"/>
                  <a:pt x="7578" y="21236"/>
                </a:cubicBezTo>
                <a:cubicBezTo>
                  <a:pt x="7556" y="21242"/>
                  <a:pt x="7534" y="21247"/>
                  <a:pt x="7512" y="21253"/>
                </a:cubicBezTo>
                <a:cubicBezTo>
                  <a:pt x="7514" y="21255"/>
                  <a:pt x="7515" y="21257"/>
                  <a:pt x="7517" y="21259"/>
                </a:cubicBezTo>
                <a:cubicBezTo>
                  <a:pt x="7519" y="21261"/>
                  <a:pt x="7521" y="21262"/>
                  <a:pt x="7522" y="21264"/>
                </a:cubicBezTo>
                <a:cubicBezTo>
                  <a:pt x="7605" y="21257"/>
                  <a:pt x="7687" y="21249"/>
                  <a:pt x="7769" y="21241"/>
                </a:cubicBezTo>
                <a:cubicBezTo>
                  <a:pt x="7851" y="21234"/>
                  <a:pt x="7934" y="21226"/>
                  <a:pt x="8016" y="21218"/>
                </a:cubicBezTo>
                <a:cubicBezTo>
                  <a:pt x="8017" y="21221"/>
                  <a:pt x="8019" y="21224"/>
                  <a:pt x="8020" y="21227"/>
                </a:cubicBezTo>
                <a:cubicBezTo>
                  <a:pt x="8022" y="21229"/>
                  <a:pt x="8023" y="21234"/>
                  <a:pt x="8024" y="21236"/>
                </a:cubicBezTo>
                <a:cubicBezTo>
                  <a:pt x="7667" y="21276"/>
                  <a:pt x="7309" y="21315"/>
                  <a:pt x="6948" y="21349"/>
                </a:cubicBezTo>
                <a:cubicBezTo>
                  <a:pt x="6587" y="21383"/>
                  <a:pt x="6222" y="21411"/>
                  <a:pt x="5851" y="21427"/>
                </a:cubicBezTo>
                <a:cubicBezTo>
                  <a:pt x="6018" y="21444"/>
                  <a:pt x="6191" y="21462"/>
                  <a:pt x="6365" y="21478"/>
                </a:cubicBezTo>
                <a:cubicBezTo>
                  <a:pt x="6445" y="21486"/>
                  <a:pt x="6527" y="21497"/>
                  <a:pt x="6606" y="21494"/>
                </a:cubicBezTo>
                <a:cubicBezTo>
                  <a:pt x="6706" y="21491"/>
                  <a:pt x="6802" y="21476"/>
                  <a:pt x="6900" y="21467"/>
                </a:cubicBezTo>
                <a:cubicBezTo>
                  <a:pt x="7215" y="21437"/>
                  <a:pt x="7529" y="21403"/>
                  <a:pt x="7847" y="21380"/>
                </a:cubicBezTo>
                <a:cubicBezTo>
                  <a:pt x="8321" y="21346"/>
                  <a:pt x="8801" y="21325"/>
                  <a:pt x="9274" y="21290"/>
                </a:cubicBezTo>
                <a:cubicBezTo>
                  <a:pt x="9694" y="21259"/>
                  <a:pt x="10111" y="21221"/>
                  <a:pt x="10524" y="21178"/>
                </a:cubicBezTo>
                <a:cubicBezTo>
                  <a:pt x="10861" y="21142"/>
                  <a:pt x="11189" y="21095"/>
                  <a:pt x="11523" y="21053"/>
                </a:cubicBezTo>
                <a:cubicBezTo>
                  <a:pt x="11733" y="21027"/>
                  <a:pt x="11947" y="21004"/>
                  <a:pt x="12157" y="20977"/>
                </a:cubicBezTo>
                <a:cubicBezTo>
                  <a:pt x="12192" y="20972"/>
                  <a:pt x="12240" y="20955"/>
                  <a:pt x="12242" y="20942"/>
                </a:cubicBezTo>
                <a:cubicBezTo>
                  <a:pt x="12256" y="20875"/>
                  <a:pt x="12339" y="20836"/>
                  <a:pt x="12495" y="20813"/>
                </a:cubicBezTo>
                <a:cubicBezTo>
                  <a:pt x="12662" y="20789"/>
                  <a:pt x="12702" y="20760"/>
                  <a:pt x="12703" y="20688"/>
                </a:cubicBezTo>
                <a:cubicBezTo>
                  <a:pt x="12703" y="20676"/>
                  <a:pt x="12720" y="20664"/>
                  <a:pt x="12736" y="20643"/>
                </a:cubicBezTo>
                <a:cubicBezTo>
                  <a:pt x="12592" y="20672"/>
                  <a:pt x="12466" y="20650"/>
                  <a:pt x="12337" y="20645"/>
                </a:cubicBezTo>
                <a:cubicBezTo>
                  <a:pt x="12194" y="20640"/>
                  <a:pt x="12068" y="20618"/>
                  <a:pt x="11937" y="20603"/>
                </a:cubicBezTo>
                <a:cubicBezTo>
                  <a:pt x="11896" y="20598"/>
                  <a:pt x="11838" y="20593"/>
                  <a:pt x="11825" y="20581"/>
                </a:cubicBezTo>
                <a:cubicBezTo>
                  <a:pt x="11783" y="20543"/>
                  <a:pt x="11709" y="20542"/>
                  <a:pt x="11627" y="20542"/>
                </a:cubicBezTo>
                <a:cubicBezTo>
                  <a:pt x="11556" y="20542"/>
                  <a:pt x="11486" y="20542"/>
                  <a:pt x="11415" y="20542"/>
                </a:cubicBezTo>
                <a:cubicBezTo>
                  <a:pt x="11413" y="20539"/>
                  <a:pt x="11410" y="20537"/>
                  <a:pt x="11407" y="20534"/>
                </a:cubicBezTo>
                <a:cubicBezTo>
                  <a:pt x="11404" y="20531"/>
                  <a:pt x="11402" y="20527"/>
                  <a:pt x="11399" y="20524"/>
                </a:cubicBezTo>
                <a:cubicBezTo>
                  <a:pt x="11439" y="20516"/>
                  <a:pt x="11477" y="20505"/>
                  <a:pt x="11518" y="20500"/>
                </a:cubicBezTo>
                <a:cubicBezTo>
                  <a:pt x="11573" y="20492"/>
                  <a:pt x="11673" y="20494"/>
                  <a:pt x="11680" y="20483"/>
                </a:cubicBezTo>
                <a:cubicBezTo>
                  <a:pt x="11716" y="20429"/>
                  <a:pt x="11829" y="20431"/>
                  <a:pt x="11920" y="20425"/>
                </a:cubicBezTo>
                <a:cubicBezTo>
                  <a:pt x="12038" y="20416"/>
                  <a:pt x="12173" y="20432"/>
                  <a:pt x="12238" y="20372"/>
                </a:cubicBezTo>
                <a:cubicBezTo>
                  <a:pt x="12241" y="20370"/>
                  <a:pt x="12253" y="20369"/>
                  <a:pt x="12261" y="20367"/>
                </a:cubicBezTo>
                <a:cubicBezTo>
                  <a:pt x="12401" y="20341"/>
                  <a:pt x="12542" y="20314"/>
                  <a:pt x="12684" y="20287"/>
                </a:cubicBezTo>
                <a:cubicBezTo>
                  <a:pt x="12678" y="20282"/>
                  <a:pt x="12670" y="20278"/>
                  <a:pt x="12659" y="20274"/>
                </a:cubicBezTo>
                <a:cubicBezTo>
                  <a:pt x="12649" y="20270"/>
                  <a:pt x="12637" y="20266"/>
                  <a:pt x="12624" y="20263"/>
                </a:cubicBezTo>
                <a:cubicBezTo>
                  <a:pt x="12671" y="20263"/>
                  <a:pt x="12718" y="20261"/>
                  <a:pt x="12766" y="20261"/>
                </a:cubicBezTo>
                <a:cubicBezTo>
                  <a:pt x="13169" y="20266"/>
                  <a:pt x="13572" y="20281"/>
                  <a:pt x="13980" y="20291"/>
                </a:cubicBezTo>
                <a:cubicBezTo>
                  <a:pt x="13916" y="20280"/>
                  <a:pt x="13863" y="20264"/>
                  <a:pt x="13805" y="20261"/>
                </a:cubicBezTo>
                <a:cubicBezTo>
                  <a:pt x="13500" y="20244"/>
                  <a:pt x="13194" y="20223"/>
                  <a:pt x="12887" y="20217"/>
                </a:cubicBezTo>
                <a:cubicBezTo>
                  <a:pt x="12765" y="20215"/>
                  <a:pt x="12643" y="20221"/>
                  <a:pt x="12520" y="20225"/>
                </a:cubicBezTo>
                <a:cubicBezTo>
                  <a:pt x="12513" y="20219"/>
                  <a:pt x="12508" y="20214"/>
                  <a:pt x="12509" y="20206"/>
                </a:cubicBezTo>
                <a:cubicBezTo>
                  <a:pt x="12510" y="20198"/>
                  <a:pt x="12516" y="20189"/>
                  <a:pt x="12531" y="20178"/>
                </a:cubicBezTo>
                <a:cubicBezTo>
                  <a:pt x="12840" y="20189"/>
                  <a:pt x="13150" y="20198"/>
                  <a:pt x="13458" y="20211"/>
                </a:cubicBezTo>
                <a:cubicBezTo>
                  <a:pt x="13545" y="20214"/>
                  <a:pt x="13626" y="20230"/>
                  <a:pt x="13712" y="20237"/>
                </a:cubicBezTo>
                <a:cubicBezTo>
                  <a:pt x="13891" y="20250"/>
                  <a:pt x="14071" y="20263"/>
                  <a:pt x="14250" y="20274"/>
                </a:cubicBezTo>
                <a:cubicBezTo>
                  <a:pt x="14385" y="20283"/>
                  <a:pt x="14520" y="20289"/>
                  <a:pt x="14653" y="20263"/>
                </a:cubicBezTo>
                <a:cubicBezTo>
                  <a:pt x="14518" y="20248"/>
                  <a:pt x="14382" y="20243"/>
                  <a:pt x="14246" y="20237"/>
                </a:cubicBezTo>
                <a:cubicBezTo>
                  <a:pt x="14204" y="20235"/>
                  <a:pt x="14164" y="20226"/>
                  <a:pt x="14123" y="20220"/>
                </a:cubicBezTo>
                <a:cubicBezTo>
                  <a:pt x="13995" y="20204"/>
                  <a:pt x="13863" y="20173"/>
                  <a:pt x="13738" y="20176"/>
                </a:cubicBezTo>
                <a:cubicBezTo>
                  <a:pt x="13592" y="20180"/>
                  <a:pt x="13484" y="20145"/>
                  <a:pt x="13352" y="20140"/>
                </a:cubicBezTo>
                <a:cubicBezTo>
                  <a:pt x="13329" y="20140"/>
                  <a:pt x="13289" y="20124"/>
                  <a:pt x="13289" y="20116"/>
                </a:cubicBezTo>
                <a:cubicBezTo>
                  <a:pt x="13288" y="20075"/>
                  <a:pt x="13207" y="20075"/>
                  <a:pt x="13152" y="20077"/>
                </a:cubicBezTo>
                <a:cubicBezTo>
                  <a:pt x="12990" y="20081"/>
                  <a:pt x="12828" y="20089"/>
                  <a:pt x="12667" y="20099"/>
                </a:cubicBezTo>
                <a:cubicBezTo>
                  <a:pt x="12393" y="20118"/>
                  <a:pt x="12124" y="20154"/>
                  <a:pt x="11840" y="20135"/>
                </a:cubicBezTo>
                <a:cubicBezTo>
                  <a:pt x="11810" y="20133"/>
                  <a:pt x="11777" y="20135"/>
                  <a:pt x="11746" y="20137"/>
                </a:cubicBezTo>
                <a:cubicBezTo>
                  <a:pt x="11752" y="20135"/>
                  <a:pt x="11759" y="20132"/>
                  <a:pt x="11765" y="20131"/>
                </a:cubicBezTo>
                <a:cubicBezTo>
                  <a:pt x="11772" y="20129"/>
                  <a:pt x="11778" y="20128"/>
                  <a:pt x="11784" y="20126"/>
                </a:cubicBezTo>
                <a:cubicBezTo>
                  <a:pt x="12080" y="20102"/>
                  <a:pt x="12376" y="20077"/>
                  <a:pt x="12675" y="20067"/>
                </a:cubicBezTo>
                <a:cubicBezTo>
                  <a:pt x="13025" y="20055"/>
                  <a:pt x="13382" y="20069"/>
                  <a:pt x="13735" y="20077"/>
                </a:cubicBezTo>
                <a:cubicBezTo>
                  <a:pt x="13995" y="20082"/>
                  <a:pt x="14253" y="20094"/>
                  <a:pt x="14512" y="20104"/>
                </a:cubicBezTo>
                <a:cubicBezTo>
                  <a:pt x="14586" y="20108"/>
                  <a:pt x="14660" y="20115"/>
                  <a:pt x="14733" y="20121"/>
                </a:cubicBezTo>
                <a:cubicBezTo>
                  <a:pt x="14940" y="20138"/>
                  <a:pt x="15147" y="20156"/>
                  <a:pt x="15355" y="20171"/>
                </a:cubicBezTo>
                <a:cubicBezTo>
                  <a:pt x="15542" y="20185"/>
                  <a:pt x="15731" y="20194"/>
                  <a:pt x="15918" y="20206"/>
                </a:cubicBezTo>
                <a:cubicBezTo>
                  <a:pt x="15952" y="20208"/>
                  <a:pt x="15984" y="20215"/>
                  <a:pt x="16048" y="20224"/>
                </a:cubicBezTo>
                <a:cubicBezTo>
                  <a:pt x="16008" y="20225"/>
                  <a:pt x="15977" y="20226"/>
                  <a:pt x="15948" y="20227"/>
                </a:cubicBezTo>
                <a:cubicBezTo>
                  <a:pt x="15919" y="20228"/>
                  <a:pt x="15893" y="20229"/>
                  <a:pt x="15865" y="20230"/>
                </a:cubicBezTo>
                <a:cubicBezTo>
                  <a:pt x="15924" y="20243"/>
                  <a:pt x="15981" y="20254"/>
                  <a:pt x="16035" y="20266"/>
                </a:cubicBezTo>
                <a:cubicBezTo>
                  <a:pt x="16090" y="20278"/>
                  <a:pt x="16143" y="20289"/>
                  <a:pt x="16196" y="20300"/>
                </a:cubicBezTo>
                <a:cubicBezTo>
                  <a:pt x="16197" y="20299"/>
                  <a:pt x="16199" y="20298"/>
                  <a:pt x="16201" y="20297"/>
                </a:cubicBezTo>
                <a:cubicBezTo>
                  <a:pt x="16203" y="20296"/>
                  <a:pt x="16204" y="20295"/>
                  <a:pt x="16206" y="20294"/>
                </a:cubicBezTo>
                <a:cubicBezTo>
                  <a:pt x="16194" y="20288"/>
                  <a:pt x="16183" y="20283"/>
                  <a:pt x="16168" y="20276"/>
                </a:cubicBezTo>
                <a:cubicBezTo>
                  <a:pt x="16154" y="20269"/>
                  <a:pt x="16137" y="20262"/>
                  <a:pt x="16113" y="20251"/>
                </a:cubicBezTo>
                <a:cubicBezTo>
                  <a:pt x="16211" y="20246"/>
                  <a:pt x="16283" y="20237"/>
                  <a:pt x="16354" y="20238"/>
                </a:cubicBezTo>
                <a:cubicBezTo>
                  <a:pt x="16485" y="20240"/>
                  <a:pt x="16617" y="20245"/>
                  <a:pt x="16747" y="20253"/>
                </a:cubicBezTo>
                <a:cubicBezTo>
                  <a:pt x="16811" y="20257"/>
                  <a:pt x="16872" y="20272"/>
                  <a:pt x="16935" y="20279"/>
                </a:cubicBezTo>
                <a:cubicBezTo>
                  <a:pt x="17026" y="20289"/>
                  <a:pt x="17129" y="20312"/>
                  <a:pt x="17205" y="20302"/>
                </a:cubicBezTo>
                <a:cubicBezTo>
                  <a:pt x="17341" y="20285"/>
                  <a:pt x="17447" y="20300"/>
                  <a:pt x="17560" y="20320"/>
                </a:cubicBezTo>
                <a:cubicBezTo>
                  <a:pt x="17888" y="20379"/>
                  <a:pt x="18213" y="20441"/>
                  <a:pt x="18546" y="20495"/>
                </a:cubicBezTo>
                <a:cubicBezTo>
                  <a:pt x="18720" y="20523"/>
                  <a:pt x="18913" y="20533"/>
                  <a:pt x="19091" y="20558"/>
                </a:cubicBezTo>
                <a:cubicBezTo>
                  <a:pt x="19324" y="20592"/>
                  <a:pt x="19550" y="20634"/>
                  <a:pt x="19782" y="20670"/>
                </a:cubicBezTo>
                <a:cubicBezTo>
                  <a:pt x="19882" y="20685"/>
                  <a:pt x="19934" y="20701"/>
                  <a:pt x="19831" y="20741"/>
                </a:cubicBezTo>
                <a:cubicBezTo>
                  <a:pt x="19891" y="20758"/>
                  <a:pt x="19950" y="20774"/>
                  <a:pt x="20008" y="20790"/>
                </a:cubicBezTo>
                <a:cubicBezTo>
                  <a:pt x="20066" y="20807"/>
                  <a:pt x="20123" y="20824"/>
                  <a:pt x="20180" y="20839"/>
                </a:cubicBezTo>
                <a:cubicBezTo>
                  <a:pt x="20186" y="20836"/>
                  <a:pt x="20193" y="20833"/>
                  <a:pt x="20199" y="20830"/>
                </a:cubicBezTo>
                <a:cubicBezTo>
                  <a:pt x="20206" y="20826"/>
                  <a:pt x="20213" y="20823"/>
                  <a:pt x="20219" y="20820"/>
                </a:cubicBezTo>
                <a:cubicBezTo>
                  <a:pt x="20193" y="20805"/>
                  <a:pt x="20166" y="20790"/>
                  <a:pt x="20140" y="20776"/>
                </a:cubicBezTo>
                <a:cubicBezTo>
                  <a:pt x="20113" y="20761"/>
                  <a:pt x="20087" y="20746"/>
                  <a:pt x="20061" y="20732"/>
                </a:cubicBezTo>
                <a:cubicBezTo>
                  <a:pt x="20066" y="20730"/>
                  <a:pt x="20071" y="20730"/>
                  <a:pt x="20076" y="20728"/>
                </a:cubicBezTo>
                <a:cubicBezTo>
                  <a:pt x="20081" y="20727"/>
                  <a:pt x="20086" y="20725"/>
                  <a:pt x="20091" y="20723"/>
                </a:cubicBezTo>
                <a:cubicBezTo>
                  <a:pt x="20109" y="20725"/>
                  <a:pt x="20127" y="20726"/>
                  <a:pt x="20146" y="20728"/>
                </a:cubicBezTo>
                <a:cubicBezTo>
                  <a:pt x="20166" y="20730"/>
                  <a:pt x="20187" y="20733"/>
                  <a:pt x="20212" y="20735"/>
                </a:cubicBezTo>
                <a:cubicBezTo>
                  <a:pt x="20197" y="20721"/>
                  <a:pt x="20184" y="20709"/>
                  <a:pt x="20172" y="20697"/>
                </a:cubicBezTo>
                <a:cubicBezTo>
                  <a:pt x="20160" y="20686"/>
                  <a:pt x="20148" y="20674"/>
                  <a:pt x="20136" y="20663"/>
                </a:cubicBezTo>
                <a:cubicBezTo>
                  <a:pt x="20149" y="20664"/>
                  <a:pt x="20163" y="20665"/>
                  <a:pt x="20177" y="20666"/>
                </a:cubicBezTo>
                <a:cubicBezTo>
                  <a:pt x="20191" y="20667"/>
                  <a:pt x="20206" y="20667"/>
                  <a:pt x="20220" y="20668"/>
                </a:cubicBezTo>
                <a:cubicBezTo>
                  <a:pt x="20194" y="20651"/>
                  <a:pt x="20169" y="20634"/>
                  <a:pt x="20143" y="20617"/>
                </a:cubicBezTo>
                <a:cubicBezTo>
                  <a:pt x="20117" y="20600"/>
                  <a:pt x="20090" y="20583"/>
                  <a:pt x="20061" y="20563"/>
                </a:cubicBezTo>
                <a:cubicBezTo>
                  <a:pt x="20261" y="20579"/>
                  <a:pt x="20429" y="20615"/>
                  <a:pt x="20594" y="20658"/>
                </a:cubicBezTo>
                <a:cubicBezTo>
                  <a:pt x="20760" y="20701"/>
                  <a:pt x="21000" y="20686"/>
                  <a:pt x="21123" y="20774"/>
                </a:cubicBezTo>
                <a:cubicBezTo>
                  <a:pt x="21157" y="20758"/>
                  <a:pt x="21188" y="20742"/>
                  <a:pt x="21217" y="20728"/>
                </a:cubicBezTo>
                <a:cubicBezTo>
                  <a:pt x="21246" y="20714"/>
                  <a:pt x="21272" y="20701"/>
                  <a:pt x="21297" y="20689"/>
                </a:cubicBezTo>
                <a:cubicBezTo>
                  <a:pt x="21315" y="20701"/>
                  <a:pt x="21330" y="20711"/>
                  <a:pt x="21345" y="20720"/>
                </a:cubicBezTo>
                <a:cubicBezTo>
                  <a:pt x="21359" y="20729"/>
                  <a:pt x="21372" y="20738"/>
                  <a:pt x="21385" y="20746"/>
                </a:cubicBezTo>
                <a:cubicBezTo>
                  <a:pt x="21389" y="20741"/>
                  <a:pt x="21393" y="20737"/>
                  <a:pt x="21397" y="20732"/>
                </a:cubicBezTo>
                <a:cubicBezTo>
                  <a:pt x="21401" y="20726"/>
                  <a:pt x="21405" y="20720"/>
                  <a:pt x="21409" y="20715"/>
                </a:cubicBezTo>
                <a:cubicBezTo>
                  <a:pt x="21446" y="20722"/>
                  <a:pt x="21483" y="20707"/>
                  <a:pt x="21514" y="20673"/>
                </a:cubicBezTo>
                <a:cubicBezTo>
                  <a:pt x="21568" y="20614"/>
                  <a:pt x="21587" y="20504"/>
                  <a:pt x="21544" y="20443"/>
                </a:cubicBezTo>
                <a:cubicBezTo>
                  <a:pt x="21514" y="20398"/>
                  <a:pt x="21465" y="20409"/>
                  <a:pt x="21443" y="20465"/>
                </a:cubicBezTo>
                <a:cubicBezTo>
                  <a:pt x="21445" y="20416"/>
                  <a:pt x="21375" y="20392"/>
                  <a:pt x="21298" y="20371"/>
                </a:cubicBezTo>
                <a:cubicBezTo>
                  <a:pt x="21221" y="20349"/>
                  <a:pt x="21136" y="20332"/>
                  <a:pt x="21108" y="20291"/>
                </a:cubicBezTo>
                <a:cubicBezTo>
                  <a:pt x="21192" y="20265"/>
                  <a:pt x="21276" y="20237"/>
                  <a:pt x="21362" y="20207"/>
                </a:cubicBezTo>
                <a:cubicBezTo>
                  <a:pt x="21441" y="20180"/>
                  <a:pt x="21521" y="20150"/>
                  <a:pt x="21600" y="20121"/>
                </a:cubicBezTo>
                <a:lnTo>
                  <a:pt x="21590" y="0"/>
                </a:lnTo>
                <a:lnTo>
                  <a:pt x="0" y="0"/>
                </a:lnTo>
                <a:close/>
                <a:moveTo>
                  <a:pt x="9192" y="19629"/>
                </a:moveTo>
                <a:lnTo>
                  <a:pt x="9218" y="19716"/>
                </a:lnTo>
                <a:lnTo>
                  <a:pt x="9132" y="19721"/>
                </a:lnTo>
                <a:lnTo>
                  <a:pt x="8709" y="19799"/>
                </a:lnTo>
                <a:cubicBezTo>
                  <a:pt x="8715" y="19804"/>
                  <a:pt x="8724" y="19808"/>
                  <a:pt x="8734" y="19812"/>
                </a:cubicBezTo>
                <a:cubicBezTo>
                  <a:pt x="8744" y="19816"/>
                  <a:pt x="8757" y="19820"/>
                  <a:pt x="8770" y="19823"/>
                </a:cubicBezTo>
                <a:cubicBezTo>
                  <a:pt x="8722" y="19824"/>
                  <a:pt x="8675" y="19826"/>
                  <a:pt x="8627" y="19825"/>
                </a:cubicBezTo>
                <a:cubicBezTo>
                  <a:pt x="8224" y="19820"/>
                  <a:pt x="7821" y="19807"/>
                  <a:pt x="7413" y="19797"/>
                </a:cubicBezTo>
                <a:cubicBezTo>
                  <a:pt x="7477" y="19808"/>
                  <a:pt x="7531" y="19822"/>
                  <a:pt x="7588" y="19825"/>
                </a:cubicBezTo>
                <a:cubicBezTo>
                  <a:pt x="7894" y="19842"/>
                  <a:pt x="8199" y="19864"/>
                  <a:pt x="8506" y="19871"/>
                </a:cubicBezTo>
                <a:cubicBezTo>
                  <a:pt x="8628" y="19873"/>
                  <a:pt x="8752" y="19867"/>
                  <a:pt x="8874" y="19863"/>
                </a:cubicBezTo>
                <a:cubicBezTo>
                  <a:pt x="8882" y="19868"/>
                  <a:pt x="8886" y="19874"/>
                  <a:pt x="8884" y="19882"/>
                </a:cubicBezTo>
                <a:cubicBezTo>
                  <a:pt x="8883" y="19890"/>
                  <a:pt x="8877" y="19899"/>
                  <a:pt x="8862" y="19910"/>
                </a:cubicBezTo>
                <a:cubicBezTo>
                  <a:pt x="8553" y="19899"/>
                  <a:pt x="8243" y="19889"/>
                  <a:pt x="7935" y="19876"/>
                </a:cubicBezTo>
                <a:cubicBezTo>
                  <a:pt x="7849" y="19872"/>
                  <a:pt x="7766" y="19856"/>
                  <a:pt x="7680" y="19850"/>
                </a:cubicBezTo>
                <a:cubicBezTo>
                  <a:pt x="7502" y="19836"/>
                  <a:pt x="7323" y="19825"/>
                  <a:pt x="7144" y="19814"/>
                </a:cubicBezTo>
                <a:cubicBezTo>
                  <a:pt x="7008" y="19805"/>
                  <a:pt x="6873" y="19799"/>
                  <a:pt x="6740" y="19825"/>
                </a:cubicBezTo>
                <a:cubicBezTo>
                  <a:pt x="6875" y="19840"/>
                  <a:pt x="7012" y="19845"/>
                  <a:pt x="7148" y="19851"/>
                </a:cubicBezTo>
                <a:cubicBezTo>
                  <a:pt x="7189" y="19853"/>
                  <a:pt x="7229" y="19861"/>
                  <a:pt x="7270" y="19866"/>
                </a:cubicBezTo>
                <a:cubicBezTo>
                  <a:pt x="7399" y="19882"/>
                  <a:pt x="7530" y="19914"/>
                  <a:pt x="7655" y="19910"/>
                </a:cubicBezTo>
                <a:cubicBezTo>
                  <a:pt x="7802" y="19906"/>
                  <a:pt x="7909" y="19943"/>
                  <a:pt x="8041" y="19948"/>
                </a:cubicBezTo>
                <a:cubicBezTo>
                  <a:pt x="8064" y="19948"/>
                  <a:pt x="8104" y="19962"/>
                  <a:pt x="8104" y="19970"/>
                </a:cubicBezTo>
                <a:cubicBezTo>
                  <a:pt x="8105" y="20011"/>
                  <a:pt x="8185" y="20011"/>
                  <a:pt x="8241" y="20010"/>
                </a:cubicBezTo>
                <a:cubicBezTo>
                  <a:pt x="8403" y="20006"/>
                  <a:pt x="8566" y="19997"/>
                  <a:pt x="8726" y="19987"/>
                </a:cubicBezTo>
                <a:cubicBezTo>
                  <a:pt x="9000" y="19969"/>
                  <a:pt x="9269" y="19934"/>
                  <a:pt x="9553" y="19952"/>
                </a:cubicBezTo>
                <a:cubicBezTo>
                  <a:pt x="9583" y="19954"/>
                  <a:pt x="9615" y="19951"/>
                  <a:pt x="9647" y="19949"/>
                </a:cubicBezTo>
                <a:cubicBezTo>
                  <a:pt x="9640" y="19951"/>
                  <a:pt x="9634" y="19954"/>
                  <a:pt x="9627" y="19956"/>
                </a:cubicBezTo>
                <a:cubicBezTo>
                  <a:pt x="9621" y="19958"/>
                  <a:pt x="9615" y="19960"/>
                  <a:pt x="9608" y="19962"/>
                </a:cubicBezTo>
                <a:cubicBezTo>
                  <a:pt x="9312" y="19986"/>
                  <a:pt x="9017" y="20009"/>
                  <a:pt x="8718" y="20019"/>
                </a:cubicBezTo>
                <a:cubicBezTo>
                  <a:pt x="8368" y="20031"/>
                  <a:pt x="8011" y="20019"/>
                  <a:pt x="7658" y="20011"/>
                </a:cubicBezTo>
                <a:cubicBezTo>
                  <a:pt x="7398" y="20006"/>
                  <a:pt x="7140" y="19993"/>
                  <a:pt x="6881" y="19982"/>
                </a:cubicBezTo>
                <a:cubicBezTo>
                  <a:pt x="6807" y="19979"/>
                  <a:pt x="6734" y="19972"/>
                  <a:pt x="6661" y="19966"/>
                </a:cubicBezTo>
                <a:cubicBezTo>
                  <a:pt x="6453" y="19949"/>
                  <a:pt x="6247" y="19930"/>
                  <a:pt x="6038" y="19915"/>
                </a:cubicBezTo>
                <a:cubicBezTo>
                  <a:pt x="5851" y="19902"/>
                  <a:pt x="5662" y="19892"/>
                  <a:pt x="5474" y="19881"/>
                </a:cubicBezTo>
                <a:cubicBezTo>
                  <a:pt x="5441" y="19878"/>
                  <a:pt x="5409" y="19871"/>
                  <a:pt x="5345" y="19863"/>
                </a:cubicBezTo>
                <a:cubicBezTo>
                  <a:pt x="5385" y="19861"/>
                  <a:pt x="5417" y="19860"/>
                  <a:pt x="5445" y="19859"/>
                </a:cubicBezTo>
                <a:cubicBezTo>
                  <a:pt x="5474" y="19858"/>
                  <a:pt x="5500" y="19857"/>
                  <a:pt x="5528" y="19856"/>
                </a:cubicBezTo>
                <a:cubicBezTo>
                  <a:pt x="5469" y="19844"/>
                  <a:pt x="5413" y="19832"/>
                  <a:pt x="5358" y="19820"/>
                </a:cubicBezTo>
                <a:cubicBezTo>
                  <a:pt x="5304" y="19809"/>
                  <a:pt x="5251" y="19797"/>
                  <a:pt x="5198" y="19786"/>
                </a:cubicBezTo>
                <a:cubicBezTo>
                  <a:pt x="5196" y="19787"/>
                  <a:pt x="5194" y="19788"/>
                  <a:pt x="5192" y="19789"/>
                </a:cubicBezTo>
                <a:cubicBezTo>
                  <a:pt x="5191" y="19790"/>
                  <a:pt x="5189" y="19791"/>
                  <a:pt x="5188" y="19792"/>
                </a:cubicBezTo>
                <a:cubicBezTo>
                  <a:pt x="5199" y="19798"/>
                  <a:pt x="5210" y="19803"/>
                  <a:pt x="5225" y="19810"/>
                </a:cubicBezTo>
                <a:cubicBezTo>
                  <a:pt x="5239" y="19817"/>
                  <a:pt x="5256" y="19826"/>
                  <a:pt x="5280" y="19837"/>
                </a:cubicBezTo>
                <a:cubicBezTo>
                  <a:pt x="5182" y="19842"/>
                  <a:pt x="5111" y="19851"/>
                  <a:pt x="5039" y="19850"/>
                </a:cubicBezTo>
                <a:cubicBezTo>
                  <a:pt x="4908" y="19847"/>
                  <a:pt x="4776" y="19841"/>
                  <a:pt x="4646" y="19833"/>
                </a:cubicBezTo>
                <a:cubicBezTo>
                  <a:pt x="4582" y="19829"/>
                  <a:pt x="4522" y="19816"/>
                  <a:pt x="4458" y="19809"/>
                </a:cubicBezTo>
                <a:cubicBezTo>
                  <a:pt x="4368" y="19799"/>
                  <a:pt x="4264" y="19776"/>
                  <a:pt x="4188" y="19786"/>
                </a:cubicBezTo>
                <a:cubicBezTo>
                  <a:pt x="4052" y="19803"/>
                  <a:pt x="3945" y="19786"/>
                  <a:pt x="3833" y="19766"/>
                </a:cubicBezTo>
                <a:cubicBezTo>
                  <a:pt x="3699" y="19742"/>
                  <a:pt x="3566" y="19720"/>
                  <a:pt x="3433" y="19696"/>
                </a:cubicBezTo>
                <a:lnTo>
                  <a:pt x="9192" y="19629"/>
                </a:lnTo>
                <a:close/>
                <a:moveTo>
                  <a:pt x="9149" y="19905"/>
                </a:moveTo>
                <a:cubicBezTo>
                  <a:pt x="9132" y="19907"/>
                  <a:pt x="9109" y="19911"/>
                  <a:pt x="9091" y="19913"/>
                </a:cubicBezTo>
                <a:cubicBezTo>
                  <a:pt x="9060" y="19917"/>
                  <a:pt x="9023" y="19915"/>
                  <a:pt x="8990" y="19913"/>
                </a:cubicBezTo>
                <a:cubicBezTo>
                  <a:pt x="9016" y="19912"/>
                  <a:pt x="9043" y="19910"/>
                  <a:pt x="9070" y="19908"/>
                </a:cubicBezTo>
                <a:cubicBezTo>
                  <a:pt x="9096" y="19907"/>
                  <a:pt x="9123" y="19906"/>
                  <a:pt x="9149" y="19905"/>
                </a:cubicBezTo>
                <a:close/>
                <a:moveTo>
                  <a:pt x="12302" y="20173"/>
                </a:moveTo>
                <a:cubicBezTo>
                  <a:pt x="12335" y="20169"/>
                  <a:pt x="12373" y="20172"/>
                  <a:pt x="12408" y="20173"/>
                </a:cubicBezTo>
                <a:cubicBezTo>
                  <a:pt x="12379" y="20175"/>
                  <a:pt x="12351" y="20176"/>
                  <a:pt x="12322" y="20178"/>
                </a:cubicBezTo>
                <a:cubicBezTo>
                  <a:pt x="12293" y="20179"/>
                  <a:pt x="12264" y="20182"/>
                  <a:pt x="12236" y="20183"/>
                </a:cubicBezTo>
                <a:cubicBezTo>
                  <a:pt x="12256" y="20180"/>
                  <a:pt x="12282" y="20176"/>
                  <a:pt x="12302" y="20173"/>
                </a:cubicBezTo>
                <a:close/>
              </a:path>
            </a:pathLst>
          </a:custGeom>
        </p:spPr>
      </p:pic>
      <p:sp>
        <p:nvSpPr>
          <p:cNvPr id="891" name="Shape"/>
          <p:cNvSpPr>
            <a:spLocks noGrp="1"/>
          </p:cNvSpPr>
          <p:nvPr>
            <p:ph type="body" idx="15"/>
          </p:nvPr>
        </p:nvSpPr>
        <p:spPr>
          <a:xfrm>
            <a:off x="8581313" y="7702771"/>
            <a:ext cx="1236455" cy="1178650"/>
          </a:xfrm>
          <a:custGeom>
            <a:avLst/>
            <a:gdLst/>
            <a:ahLst/>
            <a:cxnLst>
              <a:cxn ang="0">
                <a:pos x="wd2" y="hd2"/>
              </a:cxn>
              <a:cxn ang="5400000">
                <a:pos x="wd2" y="hd2"/>
              </a:cxn>
              <a:cxn ang="10800000">
                <a:pos x="wd2" y="hd2"/>
              </a:cxn>
              <a:cxn ang="16200000">
                <a:pos x="wd2" y="hd2"/>
              </a:cxn>
            </a:cxnLst>
            <a:rect l="0" t="0" r="r" b="b"/>
            <a:pathLst>
              <a:path w="21568" h="21583" extrusionOk="0">
                <a:moveTo>
                  <a:pt x="16592" y="2"/>
                </a:moveTo>
                <a:cubicBezTo>
                  <a:pt x="16492" y="-9"/>
                  <a:pt x="16386" y="16"/>
                  <a:pt x="16290" y="57"/>
                </a:cubicBezTo>
                <a:cubicBezTo>
                  <a:pt x="16249" y="74"/>
                  <a:pt x="16225" y="182"/>
                  <a:pt x="16193" y="245"/>
                </a:cubicBezTo>
                <a:cubicBezTo>
                  <a:pt x="16240" y="268"/>
                  <a:pt x="16289" y="302"/>
                  <a:pt x="16336" y="306"/>
                </a:cubicBezTo>
                <a:cubicBezTo>
                  <a:pt x="16441" y="316"/>
                  <a:pt x="16545" y="312"/>
                  <a:pt x="16650" y="312"/>
                </a:cubicBezTo>
                <a:cubicBezTo>
                  <a:pt x="16653" y="348"/>
                  <a:pt x="16656" y="380"/>
                  <a:pt x="16659" y="416"/>
                </a:cubicBezTo>
                <a:cubicBezTo>
                  <a:pt x="16603" y="443"/>
                  <a:pt x="16546" y="497"/>
                  <a:pt x="16491" y="495"/>
                </a:cubicBezTo>
                <a:cubicBezTo>
                  <a:pt x="16260" y="486"/>
                  <a:pt x="16030" y="460"/>
                  <a:pt x="15799" y="440"/>
                </a:cubicBezTo>
                <a:cubicBezTo>
                  <a:pt x="15671" y="429"/>
                  <a:pt x="15542" y="420"/>
                  <a:pt x="15414" y="404"/>
                </a:cubicBezTo>
                <a:cubicBezTo>
                  <a:pt x="15307" y="390"/>
                  <a:pt x="15200" y="344"/>
                  <a:pt x="15095" y="355"/>
                </a:cubicBezTo>
                <a:cubicBezTo>
                  <a:pt x="14983" y="367"/>
                  <a:pt x="14871" y="428"/>
                  <a:pt x="14731" y="477"/>
                </a:cubicBezTo>
                <a:cubicBezTo>
                  <a:pt x="14755" y="314"/>
                  <a:pt x="14770" y="216"/>
                  <a:pt x="14785" y="118"/>
                </a:cubicBezTo>
                <a:cubicBezTo>
                  <a:pt x="14476" y="3"/>
                  <a:pt x="14417" y="373"/>
                  <a:pt x="14295" y="623"/>
                </a:cubicBezTo>
                <a:cubicBezTo>
                  <a:pt x="14133" y="296"/>
                  <a:pt x="13756" y="295"/>
                  <a:pt x="13548" y="550"/>
                </a:cubicBezTo>
                <a:cubicBezTo>
                  <a:pt x="13464" y="495"/>
                  <a:pt x="13378" y="393"/>
                  <a:pt x="13343" y="422"/>
                </a:cubicBezTo>
                <a:cubicBezTo>
                  <a:pt x="13121" y="604"/>
                  <a:pt x="12922" y="745"/>
                  <a:pt x="12643" y="616"/>
                </a:cubicBezTo>
                <a:cubicBezTo>
                  <a:pt x="12449" y="527"/>
                  <a:pt x="12219" y="591"/>
                  <a:pt x="12006" y="586"/>
                </a:cubicBezTo>
                <a:cubicBezTo>
                  <a:pt x="11905" y="584"/>
                  <a:pt x="11803" y="567"/>
                  <a:pt x="11704" y="586"/>
                </a:cubicBezTo>
                <a:cubicBezTo>
                  <a:pt x="11466" y="631"/>
                  <a:pt x="11225" y="671"/>
                  <a:pt x="10991" y="750"/>
                </a:cubicBezTo>
                <a:cubicBezTo>
                  <a:pt x="10704" y="848"/>
                  <a:pt x="10421" y="982"/>
                  <a:pt x="10136" y="1097"/>
                </a:cubicBezTo>
                <a:cubicBezTo>
                  <a:pt x="10040" y="1136"/>
                  <a:pt x="9932" y="1221"/>
                  <a:pt x="9847" y="1188"/>
                </a:cubicBezTo>
                <a:cubicBezTo>
                  <a:pt x="9372" y="1005"/>
                  <a:pt x="8962" y="1257"/>
                  <a:pt x="8548" y="1541"/>
                </a:cubicBezTo>
                <a:cubicBezTo>
                  <a:pt x="8169" y="1799"/>
                  <a:pt x="7784" y="2030"/>
                  <a:pt x="7395" y="2252"/>
                </a:cubicBezTo>
                <a:cubicBezTo>
                  <a:pt x="7186" y="2372"/>
                  <a:pt x="6961" y="2441"/>
                  <a:pt x="6745" y="2538"/>
                </a:cubicBezTo>
                <a:cubicBezTo>
                  <a:pt x="5965" y="2891"/>
                  <a:pt x="5188" y="3250"/>
                  <a:pt x="4406" y="3596"/>
                </a:cubicBezTo>
                <a:cubicBezTo>
                  <a:pt x="4214" y="3682"/>
                  <a:pt x="4011" y="3714"/>
                  <a:pt x="3815" y="3785"/>
                </a:cubicBezTo>
                <a:cubicBezTo>
                  <a:pt x="3506" y="3897"/>
                  <a:pt x="3188" y="3983"/>
                  <a:pt x="2893" y="4150"/>
                </a:cubicBezTo>
                <a:cubicBezTo>
                  <a:pt x="2407" y="4424"/>
                  <a:pt x="1934" y="4749"/>
                  <a:pt x="1459" y="5062"/>
                </a:cubicBezTo>
                <a:cubicBezTo>
                  <a:pt x="1365" y="5124"/>
                  <a:pt x="1283" y="5228"/>
                  <a:pt x="1195" y="5311"/>
                </a:cubicBezTo>
                <a:cubicBezTo>
                  <a:pt x="1210" y="5357"/>
                  <a:pt x="1226" y="5400"/>
                  <a:pt x="1242" y="5445"/>
                </a:cubicBezTo>
                <a:cubicBezTo>
                  <a:pt x="1678" y="5255"/>
                  <a:pt x="2113" y="5064"/>
                  <a:pt x="2549" y="4874"/>
                </a:cubicBezTo>
                <a:cubicBezTo>
                  <a:pt x="2555" y="4900"/>
                  <a:pt x="2564" y="4927"/>
                  <a:pt x="2570" y="4953"/>
                </a:cubicBezTo>
                <a:cubicBezTo>
                  <a:pt x="2474" y="5018"/>
                  <a:pt x="2378" y="5106"/>
                  <a:pt x="2277" y="5147"/>
                </a:cubicBezTo>
                <a:cubicBezTo>
                  <a:pt x="1845" y="5322"/>
                  <a:pt x="1413" y="5491"/>
                  <a:pt x="977" y="5646"/>
                </a:cubicBezTo>
                <a:cubicBezTo>
                  <a:pt x="734" y="5732"/>
                  <a:pt x="576" y="5952"/>
                  <a:pt x="592" y="6193"/>
                </a:cubicBezTo>
                <a:cubicBezTo>
                  <a:pt x="732" y="6230"/>
                  <a:pt x="865" y="6268"/>
                  <a:pt x="998" y="6303"/>
                </a:cubicBezTo>
                <a:cubicBezTo>
                  <a:pt x="1000" y="6332"/>
                  <a:pt x="1005" y="6358"/>
                  <a:pt x="1007" y="6388"/>
                </a:cubicBezTo>
                <a:cubicBezTo>
                  <a:pt x="761" y="6533"/>
                  <a:pt x="419" y="6398"/>
                  <a:pt x="286" y="6868"/>
                </a:cubicBezTo>
                <a:cubicBezTo>
                  <a:pt x="456" y="7047"/>
                  <a:pt x="436" y="7105"/>
                  <a:pt x="80" y="7428"/>
                </a:cubicBezTo>
                <a:cubicBezTo>
                  <a:pt x="296" y="7412"/>
                  <a:pt x="480" y="7400"/>
                  <a:pt x="688" y="7385"/>
                </a:cubicBezTo>
                <a:cubicBezTo>
                  <a:pt x="494" y="7693"/>
                  <a:pt x="126" y="7500"/>
                  <a:pt x="1" y="8006"/>
                </a:cubicBezTo>
                <a:cubicBezTo>
                  <a:pt x="97" y="7971"/>
                  <a:pt x="165" y="7951"/>
                  <a:pt x="231" y="7927"/>
                </a:cubicBezTo>
                <a:cubicBezTo>
                  <a:pt x="351" y="7884"/>
                  <a:pt x="467" y="7835"/>
                  <a:pt x="588" y="7799"/>
                </a:cubicBezTo>
                <a:cubicBezTo>
                  <a:pt x="876" y="7712"/>
                  <a:pt x="1166" y="7633"/>
                  <a:pt x="1455" y="7549"/>
                </a:cubicBezTo>
                <a:cubicBezTo>
                  <a:pt x="1584" y="7512"/>
                  <a:pt x="1711" y="7468"/>
                  <a:pt x="1841" y="7440"/>
                </a:cubicBezTo>
                <a:cubicBezTo>
                  <a:pt x="1848" y="7439"/>
                  <a:pt x="1869" y="7544"/>
                  <a:pt x="1879" y="7586"/>
                </a:cubicBezTo>
                <a:cubicBezTo>
                  <a:pt x="2276" y="7512"/>
                  <a:pt x="2605" y="6999"/>
                  <a:pt x="3094" y="7282"/>
                </a:cubicBezTo>
                <a:cubicBezTo>
                  <a:pt x="2357" y="7676"/>
                  <a:pt x="1648" y="8053"/>
                  <a:pt x="940" y="8431"/>
                </a:cubicBezTo>
                <a:cubicBezTo>
                  <a:pt x="940" y="8442"/>
                  <a:pt x="939" y="8451"/>
                  <a:pt x="940" y="8462"/>
                </a:cubicBezTo>
                <a:cubicBezTo>
                  <a:pt x="1094" y="8433"/>
                  <a:pt x="1250" y="8404"/>
                  <a:pt x="1363" y="8383"/>
                </a:cubicBezTo>
                <a:cubicBezTo>
                  <a:pt x="1256" y="8490"/>
                  <a:pt x="1135" y="8615"/>
                  <a:pt x="1015" y="8735"/>
                </a:cubicBezTo>
                <a:cubicBezTo>
                  <a:pt x="954" y="8716"/>
                  <a:pt x="892" y="8700"/>
                  <a:pt x="831" y="8650"/>
                </a:cubicBezTo>
                <a:cubicBezTo>
                  <a:pt x="798" y="8624"/>
                  <a:pt x="714" y="8642"/>
                  <a:pt x="697" y="8681"/>
                </a:cubicBezTo>
                <a:cubicBezTo>
                  <a:pt x="672" y="8735"/>
                  <a:pt x="668" y="8838"/>
                  <a:pt x="688" y="8900"/>
                </a:cubicBezTo>
                <a:cubicBezTo>
                  <a:pt x="746" y="9078"/>
                  <a:pt x="843" y="9181"/>
                  <a:pt x="965" y="9228"/>
                </a:cubicBezTo>
                <a:cubicBezTo>
                  <a:pt x="968" y="9255"/>
                  <a:pt x="970" y="9280"/>
                  <a:pt x="973" y="9307"/>
                </a:cubicBezTo>
                <a:cubicBezTo>
                  <a:pt x="1019" y="9300"/>
                  <a:pt x="1065" y="9290"/>
                  <a:pt x="1112" y="9283"/>
                </a:cubicBezTo>
                <a:cubicBezTo>
                  <a:pt x="1199" y="9290"/>
                  <a:pt x="1248" y="9346"/>
                  <a:pt x="1271" y="9435"/>
                </a:cubicBezTo>
                <a:cubicBezTo>
                  <a:pt x="1187" y="9483"/>
                  <a:pt x="1103" y="9533"/>
                  <a:pt x="1019" y="9581"/>
                </a:cubicBezTo>
                <a:cubicBezTo>
                  <a:pt x="1013" y="9579"/>
                  <a:pt x="1005" y="9577"/>
                  <a:pt x="998" y="9575"/>
                </a:cubicBezTo>
                <a:cubicBezTo>
                  <a:pt x="988" y="9593"/>
                  <a:pt x="985" y="9598"/>
                  <a:pt x="982" y="9605"/>
                </a:cubicBezTo>
                <a:cubicBezTo>
                  <a:pt x="959" y="9618"/>
                  <a:pt x="937" y="9629"/>
                  <a:pt x="915" y="9642"/>
                </a:cubicBezTo>
                <a:cubicBezTo>
                  <a:pt x="936" y="9679"/>
                  <a:pt x="951" y="9702"/>
                  <a:pt x="969" y="9733"/>
                </a:cubicBezTo>
                <a:cubicBezTo>
                  <a:pt x="965" y="9808"/>
                  <a:pt x="965" y="9884"/>
                  <a:pt x="977" y="9958"/>
                </a:cubicBezTo>
                <a:cubicBezTo>
                  <a:pt x="923" y="9986"/>
                  <a:pt x="870" y="10011"/>
                  <a:pt x="797" y="10049"/>
                </a:cubicBezTo>
                <a:cubicBezTo>
                  <a:pt x="885" y="10163"/>
                  <a:pt x="962" y="10247"/>
                  <a:pt x="1040" y="10353"/>
                </a:cubicBezTo>
                <a:cubicBezTo>
                  <a:pt x="1054" y="10486"/>
                  <a:pt x="1053" y="10627"/>
                  <a:pt x="994" y="10779"/>
                </a:cubicBezTo>
                <a:cubicBezTo>
                  <a:pt x="905" y="11008"/>
                  <a:pt x="1293" y="11361"/>
                  <a:pt x="1501" y="11223"/>
                </a:cubicBezTo>
                <a:cubicBezTo>
                  <a:pt x="1665" y="11114"/>
                  <a:pt x="1667" y="11257"/>
                  <a:pt x="1686" y="11332"/>
                </a:cubicBezTo>
                <a:cubicBezTo>
                  <a:pt x="1608" y="11492"/>
                  <a:pt x="1549" y="11607"/>
                  <a:pt x="1506" y="11697"/>
                </a:cubicBezTo>
                <a:cubicBezTo>
                  <a:pt x="1433" y="11715"/>
                  <a:pt x="1324" y="11707"/>
                  <a:pt x="1313" y="11752"/>
                </a:cubicBezTo>
                <a:cubicBezTo>
                  <a:pt x="1286" y="11858"/>
                  <a:pt x="1275" y="12017"/>
                  <a:pt x="1313" y="12105"/>
                </a:cubicBezTo>
                <a:cubicBezTo>
                  <a:pt x="1399" y="12302"/>
                  <a:pt x="1518" y="12471"/>
                  <a:pt x="1610" y="12628"/>
                </a:cubicBezTo>
                <a:cubicBezTo>
                  <a:pt x="1317" y="12641"/>
                  <a:pt x="1130" y="12818"/>
                  <a:pt x="1091" y="13102"/>
                </a:cubicBezTo>
                <a:cubicBezTo>
                  <a:pt x="999" y="13173"/>
                  <a:pt x="898" y="13254"/>
                  <a:pt x="856" y="13376"/>
                </a:cubicBezTo>
                <a:cubicBezTo>
                  <a:pt x="727" y="13753"/>
                  <a:pt x="983" y="13793"/>
                  <a:pt x="1124" y="13941"/>
                </a:cubicBezTo>
                <a:cubicBezTo>
                  <a:pt x="1049" y="13959"/>
                  <a:pt x="986" y="13957"/>
                  <a:pt x="923" y="13953"/>
                </a:cubicBezTo>
                <a:cubicBezTo>
                  <a:pt x="727" y="13943"/>
                  <a:pt x="660" y="14071"/>
                  <a:pt x="751" y="14312"/>
                </a:cubicBezTo>
                <a:cubicBezTo>
                  <a:pt x="791" y="14419"/>
                  <a:pt x="850" y="14525"/>
                  <a:pt x="919" y="14592"/>
                </a:cubicBezTo>
                <a:cubicBezTo>
                  <a:pt x="1129" y="14798"/>
                  <a:pt x="1134" y="14791"/>
                  <a:pt x="936" y="15103"/>
                </a:cubicBezTo>
                <a:cubicBezTo>
                  <a:pt x="1078" y="15261"/>
                  <a:pt x="1202" y="15462"/>
                  <a:pt x="1359" y="15559"/>
                </a:cubicBezTo>
                <a:cubicBezTo>
                  <a:pt x="1520" y="15659"/>
                  <a:pt x="1712" y="15651"/>
                  <a:pt x="1887" y="15711"/>
                </a:cubicBezTo>
                <a:cubicBezTo>
                  <a:pt x="1946" y="15731"/>
                  <a:pt x="2021" y="15806"/>
                  <a:pt x="2038" y="15881"/>
                </a:cubicBezTo>
                <a:cubicBezTo>
                  <a:pt x="2056" y="15961"/>
                  <a:pt x="2015" y="16067"/>
                  <a:pt x="1992" y="16210"/>
                </a:cubicBezTo>
                <a:cubicBezTo>
                  <a:pt x="1826" y="15931"/>
                  <a:pt x="1771" y="15873"/>
                  <a:pt x="1610" y="16015"/>
                </a:cubicBezTo>
                <a:cubicBezTo>
                  <a:pt x="1335" y="16260"/>
                  <a:pt x="977" y="16418"/>
                  <a:pt x="927" y="17019"/>
                </a:cubicBezTo>
                <a:cubicBezTo>
                  <a:pt x="683" y="17155"/>
                  <a:pt x="331" y="17611"/>
                  <a:pt x="219" y="17955"/>
                </a:cubicBezTo>
                <a:cubicBezTo>
                  <a:pt x="200" y="18012"/>
                  <a:pt x="173" y="18090"/>
                  <a:pt x="185" y="18138"/>
                </a:cubicBezTo>
                <a:cubicBezTo>
                  <a:pt x="250" y="18389"/>
                  <a:pt x="165" y="18556"/>
                  <a:pt x="59" y="18734"/>
                </a:cubicBezTo>
                <a:cubicBezTo>
                  <a:pt x="15" y="18809"/>
                  <a:pt x="-16" y="18968"/>
                  <a:pt x="9" y="19044"/>
                </a:cubicBezTo>
                <a:cubicBezTo>
                  <a:pt x="30" y="19107"/>
                  <a:pt x="142" y="19104"/>
                  <a:pt x="215" y="19129"/>
                </a:cubicBezTo>
                <a:cubicBezTo>
                  <a:pt x="239" y="19137"/>
                  <a:pt x="265" y="19138"/>
                  <a:pt x="311" y="19141"/>
                </a:cubicBezTo>
                <a:cubicBezTo>
                  <a:pt x="234" y="19360"/>
                  <a:pt x="171" y="19546"/>
                  <a:pt x="85" y="19792"/>
                </a:cubicBezTo>
                <a:cubicBezTo>
                  <a:pt x="309" y="19878"/>
                  <a:pt x="538" y="19949"/>
                  <a:pt x="759" y="20053"/>
                </a:cubicBezTo>
                <a:cubicBezTo>
                  <a:pt x="1272" y="20294"/>
                  <a:pt x="1775" y="20566"/>
                  <a:pt x="2289" y="20795"/>
                </a:cubicBezTo>
                <a:cubicBezTo>
                  <a:pt x="2523" y="20900"/>
                  <a:pt x="2793" y="21055"/>
                  <a:pt x="3010" y="20978"/>
                </a:cubicBezTo>
                <a:cubicBezTo>
                  <a:pt x="3330" y="20864"/>
                  <a:pt x="3591" y="20988"/>
                  <a:pt x="3845" y="21166"/>
                </a:cubicBezTo>
                <a:cubicBezTo>
                  <a:pt x="4208" y="21421"/>
                  <a:pt x="4587" y="21536"/>
                  <a:pt x="4981" y="21580"/>
                </a:cubicBezTo>
                <a:cubicBezTo>
                  <a:pt x="5080" y="21591"/>
                  <a:pt x="5187" y="21566"/>
                  <a:pt x="5282" y="21525"/>
                </a:cubicBezTo>
                <a:cubicBezTo>
                  <a:pt x="5323" y="21508"/>
                  <a:pt x="5343" y="21406"/>
                  <a:pt x="5375" y="21343"/>
                </a:cubicBezTo>
                <a:cubicBezTo>
                  <a:pt x="5328" y="21320"/>
                  <a:pt x="5284" y="21280"/>
                  <a:pt x="5236" y="21276"/>
                </a:cubicBezTo>
                <a:cubicBezTo>
                  <a:pt x="5131" y="21266"/>
                  <a:pt x="5023" y="21276"/>
                  <a:pt x="4918" y="21276"/>
                </a:cubicBezTo>
                <a:cubicBezTo>
                  <a:pt x="4915" y="21240"/>
                  <a:pt x="4912" y="21202"/>
                  <a:pt x="4909" y="21166"/>
                </a:cubicBezTo>
                <a:cubicBezTo>
                  <a:pt x="4965" y="21139"/>
                  <a:pt x="5022" y="21085"/>
                  <a:pt x="5077" y="21087"/>
                </a:cubicBezTo>
                <a:cubicBezTo>
                  <a:pt x="5308" y="21096"/>
                  <a:pt x="5538" y="21122"/>
                  <a:pt x="5769" y="21142"/>
                </a:cubicBezTo>
                <a:cubicBezTo>
                  <a:pt x="5897" y="21153"/>
                  <a:pt x="6026" y="21168"/>
                  <a:pt x="6154" y="21184"/>
                </a:cubicBezTo>
                <a:cubicBezTo>
                  <a:pt x="6261" y="21198"/>
                  <a:pt x="6368" y="21238"/>
                  <a:pt x="6473" y="21227"/>
                </a:cubicBezTo>
                <a:cubicBezTo>
                  <a:pt x="6585" y="21215"/>
                  <a:pt x="6697" y="21154"/>
                  <a:pt x="6837" y="21105"/>
                </a:cubicBezTo>
                <a:cubicBezTo>
                  <a:pt x="6813" y="21268"/>
                  <a:pt x="6798" y="21372"/>
                  <a:pt x="6783" y="21470"/>
                </a:cubicBezTo>
                <a:cubicBezTo>
                  <a:pt x="7092" y="21585"/>
                  <a:pt x="7156" y="21209"/>
                  <a:pt x="7278" y="20959"/>
                </a:cubicBezTo>
                <a:cubicBezTo>
                  <a:pt x="7439" y="21286"/>
                  <a:pt x="7812" y="21293"/>
                  <a:pt x="8020" y="21039"/>
                </a:cubicBezTo>
                <a:cubicBezTo>
                  <a:pt x="8104" y="21093"/>
                  <a:pt x="8190" y="21189"/>
                  <a:pt x="8225" y="21160"/>
                </a:cubicBezTo>
                <a:cubicBezTo>
                  <a:pt x="8447" y="20978"/>
                  <a:pt x="8651" y="20837"/>
                  <a:pt x="8929" y="20966"/>
                </a:cubicBezTo>
                <a:cubicBezTo>
                  <a:pt x="9124" y="21055"/>
                  <a:pt x="9349" y="20997"/>
                  <a:pt x="9562" y="21002"/>
                </a:cubicBezTo>
                <a:cubicBezTo>
                  <a:pt x="9663" y="21004"/>
                  <a:pt x="9769" y="21021"/>
                  <a:pt x="9868" y="21002"/>
                </a:cubicBezTo>
                <a:cubicBezTo>
                  <a:pt x="10107" y="20957"/>
                  <a:pt x="10343" y="20911"/>
                  <a:pt x="10577" y="20832"/>
                </a:cubicBezTo>
                <a:cubicBezTo>
                  <a:pt x="10864" y="20734"/>
                  <a:pt x="11147" y="20600"/>
                  <a:pt x="11432" y="20485"/>
                </a:cubicBezTo>
                <a:cubicBezTo>
                  <a:pt x="11528" y="20446"/>
                  <a:pt x="11636" y="20361"/>
                  <a:pt x="11721" y="20394"/>
                </a:cubicBezTo>
                <a:cubicBezTo>
                  <a:pt x="12196" y="20577"/>
                  <a:pt x="12606" y="20331"/>
                  <a:pt x="13020" y="20047"/>
                </a:cubicBezTo>
                <a:cubicBezTo>
                  <a:pt x="13399" y="19789"/>
                  <a:pt x="13788" y="19552"/>
                  <a:pt x="14177" y="19330"/>
                </a:cubicBezTo>
                <a:cubicBezTo>
                  <a:pt x="14386" y="19210"/>
                  <a:pt x="14607" y="19147"/>
                  <a:pt x="14823" y="19050"/>
                </a:cubicBezTo>
                <a:cubicBezTo>
                  <a:pt x="15603" y="18697"/>
                  <a:pt x="16380" y="18332"/>
                  <a:pt x="17162" y="17986"/>
                </a:cubicBezTo>
                <a:cubicBezTo>
                  <a:pt x="17354" y="17900"/>
                  <a:pt x="17561" y="17868"/>
                  <a:pt x="17757" y="17797"/>
                </a:cubicBezTo>
                <a:cubicBezTo>
                  <a:pt x="18066" y="17685"/>
                  <a:pt x="18380" y="17605"/>
                  <a:pt x="18675" y="17438"/>
                </a:cubicBezTo>
                <a:cubicBezTo>
                  <a:pt x="19161" y="17164"/>
                  <a:pt x="19634" y="16833"/>
                  <a:pt x="20109" y="16520"/>
                </a:cubicBezTo>
                <a:cubicBezTo>
                  <a:pt x="20203" y="16458"/>
                  <a:pt x="20285" y="16360"/>
                  <a:pt x="20373" y="16277"/>
                </a:cubicBezTo>
                <a:cubicBezTo>
                  <a:pt x="20358" y="16231"/>
                  <a:pt x="20342" y="16182"/>
                  <a:pt x="20326" y="16137"/>
                </a:cubicBezTo>
                <a:cubicBezTo>
                  <a:pt x="19890" y="16327"/>
                  <a:pt x="19455" y="16518"/>
                  <a:pt x="19019" y="16708"/>
                </a:cubicBezTo>
                <a:cubicBezTo>
                  <a:pt x="19013" y="16682"/>
                  <a:pt x="19008" y="16655"/>
                  <a:pt x="19002" y="16629"/>
                </a:cubicBezTo>
                <a:cubicBezTo>
                  <a:pt x="19099" y="16564"/>
                  <a:pt x="19190" y="16482"/>
                  <a:pt x="19291" y="16441"/>
                </a:cubicBezTo>
                <a:cubicBezTo>
                  <a:pt x="19723" y="16266"/>
                  <a:pt x="20155" y="16097"/>
                  <a:pt x="20591" y="15942"/>
                </a:cubicBezTo>
                <a:cubicBezTo>
                  <a:pt x="20834" y="15856"/>
                  <a:pt x="20992" y="15630"/>
                  <a:pt x="20976" y="15389"/>
                </a:cubicBezTo>
                <a:cubicBezTo>
                  <a:pt x="20836" y="15352"/>
                  <a:pt x="20703" y="15320"/>
                  <a:pt x="20570" y="15285"/>
                </a:cubicBezTo>
                <a:cubicBezTo>
                  <a:pt x="20568" y="15256"/>
                  <a:pt x="20567" y="15224"/>
                  <a:pt x="20565" y="15194"/>
                </a:cubicBezTo>
                <a:cubicBezTo>
                  <a:pt x="20811" y="15049"/>
                  <a:pt x="21153" y="15184"/>
                  <a:pt x="21286" y="14714"/>
                </a:cubicBezTo>
                <a:cubicBezTo>
                  <a:pt x="21116" y="14535"/>
                  <a:pt x="21136" y="14477"/>
                  <a:pt x="21492" y="14154"/>
                </a:cubicBezTo>
                <a:cubicBezTo>
                  <a:pt x="21276" y="14170"/>
                  <a:pt x="21088" y="14182"/>
                  <a:pt x="20880" y="14197"/>
                </a:cubicBezTo>
                <a:cubicBezTo>
                  <a:pt x="21074" y="13889"/>
                  <a:pt x="21442" y="14082"/>
                  <a:pt x="21567" y="13576"/>
                </a:cubicBezTo>
                <a:cubicBezTo>
                  <a:pt x="21471" y="13611"/>
                  <a:pt x="21408" y="13637"/>
                  <a:pt x="21341" y="13662"/>
                </a:cubicBezTo>
                <a:cubicBezTo>
                  <a:pt x="21222" y="13704"/>
                  <a:pt x="21101" y="13753"/>
                  <a:pt x="20980" y="13789"/>
                </a:cubicBezTo>
                <a:cubicBezTo>
                  <a:pt x="20692" y="13876"/>
                  <a:pt x="20402" y="13955"/>
                  <a:pt x="20113" y="14039"/>
                </a:cubicBezTo>
                <a:cubicBezTo>
                  <a:pt x="19984" y="14076"/>
                  <a:pt x="19857" y="14114"/>
                  <a:pt x="19727" y="14142"/>
                </a:cubicBezTo>
                <a:cubicBezTo>
                  <a:pt x="19720" y="14143"/>
                  <a:pt x="19703" y="14038"/>
                  <a:pt x="19694" y="13996"/>
                </a:cubicBezTo>
                <a:cubicBezTo>
                  <a:pt x="19297" y="14070"/>
                  <a:pt x="18968" y="14583"/>
                  <a:pt x="18478" y="14300"/>
                </a:cubicBezTo>
                <a:cubicBezTo>
                  <a:pt x="19215" y="13906"/>
                  <a:pt x="19920" y="13529"/>
                  <a:pt x="20628" y="13151"/>
                </a:cubicBezTo>
                <a:cubicBezTo>
                  <a:pt x="20628" y="13140"/>
                  <a:pt x="20629" y="13131"/>
                  <a:pt x="20628" y="13120"/>
                </a:cubicBezTo>
                <a:cubicBezTo>
                  <a:pt x="20474" y="13149"/>
                  <a:pt x="20318" y="13178"/>
                  <a:pt x="20205" y="13199"/>
                </a:cubicBezTo>
                <a:cubicBezTo>
                  <a:pt x="20312" y="13092"/>
                  <a:pt x="20437" y="12973"/>
                  <a:pt x="20557" y="12853"/>
                </a:cubicBezTo>
                <a:cubicBezTo>
                  <a:pt x="20618" y="12872"/>
                  <a:pt x="20680" y="12888"/>
                  <a:pt x="20741" y="12938"/>
                </a:cubicBezTo>
                <a:cubicBezTo>
                  <a:pt x="20774" y="12964"/>
                  <a:pt x="20854" y="12946"/>
                  <a:pt x="20871" y="12907"/>
                </a:cubicBezTo>
                <a:cubicBezTo>
                  <a:pt x="20896" y="12853"/>
                  <a:pt x="20900" y="12744"/>
                  <a:pt x="20880" y="12682"/>
                </a:cubicBezTo>
                <a:cubicBezTo>
                  <a:pt x="20822" y="12503"/>
                  <a:pt x="20725" y="12406"/>
                  <a:pt x="20603" y="12360"/>
                </a:cubicBezTo>
                <a:cubicBezTo>
                  <a:pt x="20600" y="12332"/>
                  <a:pt x="20598" y="12303"/>
                  <a:pt x="20595" y="12275"/>
                </a:cubicBezTo>
                <a:cubicBezTo>
                  <a:pt x="20549" y="12282"/>
                  <a:pt x="20503" y="12292"/>
                  <a:pt x="20456" y="12299"/>
                </a:cubicBezTo>
                <a:cubicBezTo>
                  <a:pt x="20369" y="12292"/>
                  <a:pt x="20320" y="12237"/>
                  <a:pt x="20297" y="12147"/>
                </a:cubicBezTo>
                <a:cubicBezTo>
                  <a:pt x="20381" y="12099"/>
                  <a:pt x="20465" y="12049"/>
                  <a:pt x="20549" y="12001"/>
                </a:cubicBezTo>
                <a:cubicBezTo>
                  <a:pt x="20555" y="12003"/>
                  <a:pt x="20563" y="12005"/>
                  <a:pt x="20570" y="12007"/>
                </a:cubicBezTo>
                <a:cubicBezTo>
                  <a:pt x="20580" y="11989"/>
                  <a:pt x="20583" y="11984"/>
                  <a:pt x="20586" y="11977"/>
                </a:cubicBezTo>
                <a:cubicBezTo>
                  <a:pt x="20609" y="11964"/>
                  <a:pt x="20631" y="11953"/>
                  <a:pt x="20653" y="11940"/>
                </a:cubicBezTo>
                <a:cubicBezTo>
                  <a:pt x="20631" y="11902"/>
                  <a:pt x="20617" y="11880"/>
                  <a:pt x="20599" y="11849"/>
                </a:cubicBezTo>
                <a:cubicBezTo>
                  <a:pt x="20603" y="11776"/>
                  <a:pt x="20606" y="11702"/>
                  <a:pt x="20595" y="11630"/>
                </a:cubicBezTo>
                <a:cubicBezTo>
                  <a:pt x="20649" y="11602"/>
                  <a:pt x="20699" y="11571"/>
                  <a:pt x="20771" y="11533"/>
                </a:cubicBezTo>
                <a:cubicBezTo>
                  <a:pt x="20683" y="11419"/>
                  <a:pt x="20610" y="11334"/>
                  <a:pt x="20532" y="11229"/>
                </a:cubicBezTo>
                <a:cubicBezTo>
                  <a:pt x="20518" y="11097"/>
                  <a:pt x="20519" y="10960"/>
                  <a:pt x="20578" y="10809"/>
                </a:cubicBezTo>
                <a:cubicBezTo>
                  <a:pt x="20667" y="10580"/>
                  <a:pt x="20275" y="10221"/>
                  <a:pt x="20067" y="10359"/>
                </a:cubicBezTo>
                <a:cubicBezTo>
                  <a:pt x="19903" y="10468"/>
                  <a:pt x="19905" y="10325"/>
                  <a:pt x="19886" y="10250"/>
                </a:cubicBezTo>
                <a:cubicBezTo>
                  <a:pt x="19964" y="10090"/>
                  <a:pt x="20019" y="9981"/>
                  <a:pt x="20062" y="9891"/>
                </a:cubicBezTo>
                <a:cubicBezTo>
                  <a:pt x="20135" y="9873"/>
                  <a:pt x="20248" y="9882"/>
                  <a:pt x="20259" y="9836"/>
                </a:cubicBezTo>
                <a:cubicBezTo>
                  <a:pt x="20287" y="9730"/>
                  <a:pt x="20293" y="9571"/>
                  <a:pt x="20255" y="9483"/>
                </a:cubicBezTo>
                <a:cubicBezTo>
                  <a:pt x="20169" y="9286"/>
                  <a:pt x="20050" y="9117"/>
                  <a:pt x="19958" y="8960"/>
                </a:cubicBezTo>
                <a:cubicBezTo>
                  <a:pt x="20251" y="8947"/>
                  <a:pt x="20442" y="8764"/>
                  <a:pt x="20482" y="8480"/>
                </a:cubicBezTo>
                <a:cubicBezTo>
                  <a:pt x="20573" y="8409"/>
                  <a:pt x="20670" y="8334"/>
                  <a:pt x="20712" y="8212"/>
                </a:cubicBezTo>
                <a:cubicBezTo>
                  <a:pt x="20841" y="7835"/>
                  <a:pt x="20585" y="7789"/>
                  <a:pt x="20444" y="7641"/>
                </a:cubicBezTo>
                <a:cubicBezTo>
                  <a:pt x="20519" y="7623"/>
                  <a:pt x="20582" y="7631"/>
                  <a:pt x="20645" y="7635"/>
                </a:cubicBezTo>
                <a:cubicBezTo>
                  <a:pt x="20841" y="7645"/>
                  <a:pt x="20908" y="7511"/>
                  <a:pt x="20817" y="7270"/>
                </a:cubicBezTo>
                <a:cubicBezTo>
                  <a:pt x="20777" y="7163"/>
                  <a:pt x="20718" y="7057"/>
                  <a:pt x="20649" y="6990"/>
                </a:cubicBezTo>
                <a:cubicBezTo>
                  <a:pt x="20439" y="6784"/>
                  <a:pt x="20438" y="6791"/>
                  <a:pt x="20637" y="6479"/>
                </a:cubicBezTo>
                <a:cubicBezTo>
                  <a:pt x="20494" y="6321"/>
                  <a:pt x="20366" y="6120"/>
                  <a:pt x="20209" y="6023"/>
                </a:cubicBezTo>
                <a:cubicBezTo>
                  <a:pt x="20048" y="5923"/>
                  <a:pt x="19856" y="5937"/>
                  <a:pt x="19681" y="5877"/>
                </a:cubicBezTo>
                <a:cubicBezTo>
                  <a:pt x="19622" y="5857"/>
                  <a:pt x="19547" y="5782"/>
                  <a:pt x="19530" y="5707"/>
                </a:cubicBezTo>
                <a:cubicBezTo>
                  <a:pt x="19512" y="5627"/>
                  <a:pt x="19553" y="5515"/>
                  <a:pt x="19576" y="5372"/>
                </a:cubicBezTo>
                <a:cubicBezTo>
                  <a:pt x="19742" y="5651"/>
                  <a:pt x="19801" y="5709"/>
                  <a:pt x="19962" y="5567"/>
                </a:cubicBezTo>
                <a:cubicBezTo>
                  <a:pt x="20237" y="5322"/>
                  <a:pt x="20591" y="5164"/>
                  <a:pt x="20641" y="4563"/>
                </a:cubicBezTo>
                <a:cubicBezTo>
                  <a:pt x="20885" y="4427"/>
                  <a:pt x="21237" y="3971"/>
                  <a:pt x="21349" y="3627"/>
                </a:cubicBezTo>
                <a:cubicBezTo>
                  <a:pt x="21368" y="3570"/>
                  <a:pt x="21395" y="3492"/>
                  <a:pt x="21383" y="3444"/>
                </a:cubicBezTo>
                <a:cubicBezTo>
                  <a:pt x="21318" y="3193"/>
                  <a:pt x="21403" y="3033"/>
                  <a:pt x="21509" y="2854"/>
                </a:cubicBezTo>
                <a:cubicBezTo>
                  <a:pt x="21553" y="2779"/>
                  <a:pt x="21584" y="2621"/>
                  <a:pt x="21559" y="2544"/>
                </a:cubicBezTo>
                <a:cubicBezTo>
                  <a:pt x="21538" y="2481"/>
                  <a:pt x="21426" y="2478"/>
                  <a:pt x="21353" y="2453"/>
                </a:cubicBezTo>
                <a:cubicBezTo>
                  <a:pt x="21329" y="2445"/>
                  <a:pt x="21303" y="2450"/>
                  <a:pt x="21257" y="2447"/>
                </a:cubicBezTo>
                <a:cubicBezTo>
                  <a:pt x="21334" y="2228"/>
                  <a:pt x="21402" y="2042"/>
                  <a:pt x="21488" y="1796"/>
                </a:cubicBezTo>
                <a:cubicBezTo>
                  <a:pt x="21263" y="1710"/>
                  <a:pt x="21034" y="1633"/>
                  <a:pt x="20813" y="1529"/>
                </a:cubicBezTo>
                <a:cubicBezTo>
                  <a:pt x="20301" y="1288"/>
                  <a:pt x="19793" y="1016"/>
                  <a:pt x="19279" y="787"/>
                </a:cubicBezTo>
                <a:cubicBezTo>
                  <a:pt x="19045" y="682"/>
                  <a:pt x="18779" y="533"/>
                  <a:pt x="18562" y="610"/>
                </a:cubicBezTo>
                <a:cubicBezTo>
                  <a:pt x="18242" y="724"/>
                  <a:pt x="17977" y="600"/>
                  <a:pt x="17723" y="422"/>
                </a:cubicBezTo>
                <a:cubicBezTo>
                  <a:pt x="17360" y="167"/>
                  <a:pt x="16986" y="46"/>
                  <a:pt x="16592" y="2"/>
                </a:cubicBezTo>
                <a:close/>
              </a:path>
            </a:pathLst>
          </a:custGeom>
        </p:spPr>
        <p:txBody>
          <a:bodyPr/>
          <a:lstStyle/>
          <a:p>
            <a:pPr defTabSz="642937">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p>
        </p:txBody>
      </p:sp>
      <p:sp>
        <p:nvSpPr>
          <p:cNvPr id="892" name="Venenatis Euismod Purus"/>
          <p:cNvSpPr txBox="1">
            <a:spLocks noGrp="1"/>
          </p:cNvSpPr>
          <p:nvPr>
            <p:ph type="body" idx="16"/>
          </p:nvPr>
        </p:nvSpPr>
        <p:spPr>
          <a:xfrm>
            <a:off x="11087196" y="7832332"/>
            <a:ext cx="10617230" cy="984568"/>
          </a:xfrm>
          <a:prstGeom prst="rect">
            <a:avLst/>
          </a:prstGeom>
        </p:spPr>
        <p:txBody>
          <a:bodyPr/>
          <a:lstStyle/>
          <a:p>
            <a:pPr>
              <a:lnSpc>
                <a:spcPct val="80000"/>
              </a:lnSpc>
            </a:pPr>
            <a:r>
              <a:rPr lang="fr-FR" sz="6000" dirty="0" smtClean="0"/>
              <a:t>Profil des participants</a:t>
            </a:r>
            <a:endParaRPr sz="2800" dirty="0"/>
          </a:p>
        </p:txBody>
      </p:sp>
      <p:sp>
        <p:nvSpPr>
          <p:cNvPr id="894" name="Rectangle"/>
          <p:cNvSpPr>
            <a:spLocks noGrp="1"/>
          </p:cNvSpPr>
          <p:nvPr>
            <p:ph type="body" idx="17"/>
          </p:nvPr>
        </p:nvSpPr>
        <p:spPr>
          <a:prstGeom prst="rect">
            <a:avLst/>
          </a:prstGeom>
        </p:spPr>
        <p:txBody>
          <a:bodyPr/>
          <a:lstStyle/>
          <a:p>
            <a:pPr>
              <a:defRPr sz="5800">
                <a:latin typeface="Gill Sans"/>
                <a:ea typeface="Gill Sans"/>
                <a:cs typeface="Gill Sans"/>
                <a:sym typeface="Gill Sans"/>
              </a:defRPr>
            </a:pPr>
            <a:endParaRPr dirty="0"/>
          </a:p>
        </p:txBody>
      </p:sp>
      <p:sp>
        <p:nvSpPr>
          <p:cNvPr id="895" name="Line"/>
          <p:cNvSpPr>
            <a:spLocks noGrp="1"/>
          </p:cNvSpPr>
          <p:nvPr>
            <p:ph type="body" idx="18"/>
          </p:nvPr>
        </p:nvSpPr>
        <p:spPr>
          <a:xfrm>
            <a:off x="12191999" y="12260426"/>
            <a:ext cx="1" cy="371869"/>
          </a:xfrm>
          <a:prstGeom prst="line">
            <a:avLst/>
          </a:prstGeom>
        </p:spPr>
        <p:txBody>
          <a:bodyPr/>
          <a:lstStyle/>
          <a:p>
            <a:pPr>
              <a:defRPr sz="56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p>
        </p:txBody>
      </p:sp>
      <p:sp>
        <p:nvSpPr>
          <p:cNvPr id="896" name="Slide Number"/>
          <p:cNvSpPr txBox="1">
            <a:spLocks noGrp="1"/>
          </p:cNvSpPr>
          <p:nvPr>
            <p:ph type="sldNum" sz="quarter" idx="2"/>
          </p:nvPr>
        </p:nvSpPr>
        <p:spPr>
          <a:xfrm>
            <a:off x="12051220" y="11772503"/>
            <a:ext cx="281560" cy="422276"/>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70</a:t>
            </a:fld>
            <a:endParaRPr dirty="0"/>
          </a:p>
        </p:txBody>
      </p:sp>
      <p:sp>
        <p:nvSpPr>
          <p:cNvPr id="897" name="#1"/>
          <p:cNvSpPr txBox="1">
            <a:spLocks noGrp="1"/>
          </p:cNvSpPr>
          <p:nvPr>
            <p:ph type="body" idx="19"/>
          </p:nvPr>
        </p:nvSpPr>
        <p:spPr>
          <a:xfrm>
            <a:off x="8787016" y="7896853"/>
            <a:ext cx="1030752" cy="984568"/>
          </a:xfrm>
          <a:prstGeom prst="rect">
            <a:avLst/>
          </a:prstGeom>
        </p:spPr>
        <p:txBody>
          <a:bodyPr/>
          <a:lstStyle/>
          <a:p>
            <a:r>
              <a:rPr dirty="0" smtClean="0"/>
              <a:t>#</a:t>
            </a:r>
            <a:r>
              <a:rPr lang="fr-FR" dirty="0" smtClean="0"/>
              <a:t> 1</a:t>
            </a:r>
            <a:endParaRPr dirty="0"/>
          </a:p>
        </p:txBody>
      </p:sp>
      <p:sp>
        <p:nvSpPr>
          <p:cNvPr id="900" name="#2"/>
          <p:cNvSpPr txBox="1">
            <a:spLocks noGrp="1"/>
          </p:cNvSpPr>
          <p:nvPr>
            <p:ph type="body" idx="22"/>
          </p:nvPr>
        </p:nvSpPr>
        <p:spPr>
          <a:xfrm>
            <a:off x="3745523" y="8977455"/>
            <a:ext cx="1030752" cy="984568"/>
          </a:xfrm>
          <a:prstGeom prst="rect">
            <a:avLst/>
          </a:prstGeom>
        </p:spPr>
        <p:txBody>
          <a:bodyPr/>
          <a:lstStyle/>
          <a:p>
            <a:r>
              <a:rPr dirty="0"/>
              <a:t>#2</a:t>
            </a:r>
          </a:p>
        </p:txBody>
      </p:sp>
      <p:sp>
        <p:nvSpPr>
          <p:cNvPr id="904" name="#3"/>
          <p:cNvSpPr txBox="1">
            <a:spLocks noGrp="1"/>
          </p:cNvSpPr>
          <p:nvPr>
            <p:ph type="body" idx="26"/>
          </p:nvPr>
        </p:nvSpPr>
        <p:spPr>
          <a:xfrm>
            <a:off x="13730491" y="6280498"/>
            <a:ext cx="1030752" cy="984568"/>
          </a:xfrm>
          <a:prstGeom prst="rect">
            <a:avLst/>
          </a:prstGeom>
        </p:spPr>
        <p:txBody>
          <a:bodyPr/>
          <a:lstStyle/>
          <a:p>
            <a:r>
              <a:rPr dirty="0"/>
              <a:t>#3</a:t>
            </a:r>
          </a:p>
        </p:txBody>
      </p:sp>
      <p:sp>
        <p:nvSpPr>
          <p:cNvPr id="22" name="#3">
            <a:extLst>
              <a:ext uri="{FF2B5EF4-FFF2-40B4-BE49-F238E27FC236}">
                <a16:creationId xmlns="" xmlns:a16="http://schemas.microsoft.com/office/drawing/2014/main" id="{A5EDDBB0-B435-894F-AB23-B334E1D7CBEC}"/>
              </a:ext>
            </a:extLst>
          </p:cNvPr>
          <p:cNvSpPr txBox="1">
            <a:spLocks/>
          </p:cNvSpPr>
          <p:nvPr/>
        </p:nvSpPr>
        <p:spPr>
          <a:xfrm>
            <a:off x="14132913" y="9030625"/>
            <a:ext cx="1030752" cy="984568"/>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lstStyle>
            <a:lvl1pPr marL="0" marR="0" indent="0" algn="l" defTabSz="821531" eaLnBrk="1" latinLnBrk="0" hangingPunct="1">
              <a:lnSpc>
                <a:spcPct val="70000"/>
              </a:lnSpc>
              <a:spcBef>
                <a:spcPts val="0"/>
              </a:spcBef>
              <a:spcAft>
                <a:spcPts val="0"/>
              </a:spcAft>
              <a:buClrTx/>
              <a:buSzTx/>
              <a:buFontTx/>
              <a:buNone/>
              <a:tabLst/>
              <a:defRPr sz="5000" b="1" i="0" u="none" strike="noStrike" cap="all" spc="0" baseline="0">
                <a:ln>
                  <a:noFill/>
                </a:ln>
                <a:solidFill>
                  <a:srgbClr val="FFFFFF"/>
                </a:solidFill>
                <a:uFillTx/>
                <a:latin typeface="+mj-lt"/>
                <a:ea typeface="+mj-ea"/>
                <a:cs typeface="+mj-cs"/>
                <a:sym typeface="Avenir Next"/>
              </a:defRPr>
            </a:lvl1pPr>
            <a:lvl2pPr marL="0" marR="0" indent="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2pPr>
            <a:lvl3pPr marL="0" marR="0" indent="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3pPr>
            <a:lvl4pPr marL="0" marR="0" indent="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4pPr>
            <a:lvl5pPr marL="0" marR="0" indent="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5pPr>
            <a:lvl6pPr marL="0" marR="0" indent="35560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6pPr>
            <a:lvl7pPr marL="0" marR="0" indent="71120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7pPr>
            <a:lvl8pPr marL="0" marR="0" indent="106680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8pPr>
            <a:lvl9pPr marL="0" marR="0" indent="142240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9pPr>
          </a:lstStyle>
          <a:p>
            <a:r>
              <a:rPr lang="fr-FR" dirty="0"/>
              <a:t>#3</a:t>
            </a:r>
          </a:p>
        </p:txBody>
      </p:sp>
      <p:sp>
        <p:nvSpPr>
          <p:cNvPr id="42" name="ZoneTexte 41">
            <a:extLst>
              <a:ext uri="{FF2B5EF4-FFF2-40B4-BE49-F238E27FC236}">
                <a16:creationId xmlns="" xmlns:a16="http://schemas.microsoft.com/office/drawing/2014/main" id="{1F2D9E2C-2BAD-6A4A-BC28-3DF9F36E2171}"/>
              </a:ext>
            </a:extLst>
          </p:cNvPr>
          <p:cNvSpPr txBox="1"/>
          <p:nvPr/>
        </p:nvSpPr>
        <p:spPr>
          <a:xfrm>
            <a:off x="897444" y="12362917"/>
            <a:ext cx="7636956" cy="7598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algn="l"/>
            <a:r>
              <a:rPr lang="fr-FR" sz="2000" dirty="0">
                <a:latin typeface="Avenir Next Ultra Light" panose="020B0203020202020204" pitchFamily="34" charset="77"/>
              </a:rPr>
              <a:t>Christophe Gervasi – </a:t>
            </a:r>
            <a:r>
              <a:rPr lang="fr-FR" sz="2000" dirty="0" smtClean="0">
                <a:latin typeface="Avenir Next Ultra Light" panose="020B0203020202020204" pitchFamily="34" charset="77"/>
              </a:rPr>
              <a:t> Rapport qualitatif  - Construire un </a:t>
            </a:r>
            <a:r>
              <a:rPr lang="fr-FR" sz="2000" dirty="0">
                <a:latin typeface="Avenir Next Ultra Light" panose="020B0203020202020204" pitchFamily="34" charset="77"/>
              </a:rPr>
              <a:t>Nous </a:t>
            </a:r>
            <a:r>
              <a:rPr lang="fr-FR" sz="2000" dirty="0" smtClean="0">
                <a:latin typeface="Avenir Next Ultra Light" panose="020B0203020202020204" pitchFamily="34" charset="77"/>
              </a:rPr>
              <a:t>européen – Juillet 2021</a:t>
            </a:r>
            <a:endParaRPr kumimoji="0" lang="fr-FR" sz="2000" u="none" strike="noStrike" cap="none" spc="0" normalizeH="0" baseline="0" dirty="0">
              <a:ln>
                <a:noFill/>
              </a:ln>
              <a:solidFill>
                <a:srgbClr val="000000"/>
              </a:solidFill>
              <a:effectLst/>
              <a:uFillTx/>
              <a:latin typeface="Avenir Next Ultra Light" panose="020B0203020202020204" pitchFamily="34" charset="77"/>
              <a:sym typeface="Gill Sans"/>
            </a:endParaRPr>
          </a:p>
        </p:txBody>
      </p:sp>
      <p:pic>
        <p:nvPicPr>
          <p:cNvPr id="18" name="Image 17"/>
          <p:cNvPicPr>
            <a:picLocks noChangeAspect="1"/>
          </p:cNvPicPr>
          <p:nvPr/>
        </p:nvPicPr>
        <p:blipFill rotWithShape="1">
          <a:blip r:embed="rId3"/>
          <a:srcRect t="18883" b="18467"/>
          <a:stretch/>
        </p:blipFill>
        <p:spPr>
          <a:xfrm>
            <a:off x="19551525" y="3461290"/>
            <a:ext cx="2143125" cy="1431415"/>
          </a:xfrm>
          <a:prstGeom prst="rect">
            <a:avLst/>
          </a:prstGeom>
        </p:spPr>
      </p:pic>
      <p:pic>
        <p:nvPicPr>
          <p:cNvPr id="15" name="Image 14"/>
          <p:cNvPicPr>
            <a:picLocks noChangeAspect="1"/>
          </p:cNvPicPr>
          <p:nvPr/>
        </p:nvPicPr>
        <p:blipFill rotWithShape="1">
          <a:blip r:embed="rId4"/>
          <a:srcRect t="16747" b="16969"/>
          <a:stretch/>
        </p:blipFill>
        <p:spPr>
          <a:xfrm>
            <a:off x="21694650" y="3473606"/>
            <a:ext cx="2143125" cy="1440748"/>
          </a:xfrm>
          <a:prstGeom prst="rect">
            <a:avLst/>
          </a:prstGeom>
        </p:spPr>
      </p:pic>
    </p:spTree>
    <p:extLst>
      <p:ext uri="{BB962C8B-B14F-4D97-AF65-F5344CB8AC3E}">
        <p14:creationId xmlns:p14="http://schemas.microsoft.com/office/powerpoint/2010/main" val="3085216802"/>
      </p:ext>
    </p:extLst>
  </p:cSld>
  <p:clrMapOvr>
    <a:masterClrMapping/>
  </p:clrMapOvr>
  <p:transition spd="med"/>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 xmlns:a16="http://schemas.microsoft.com/office/drawing/2014/main" id="{9A3C046A-B3F5-9A42-B408-759E55BE4BE7}"/>
              </a:ext>
            </a:extLst>
          </p:cNvPr>
          <p:cNvSpPr>
            <a:spLocks noGrp="1"/>
          </p:cNvSpPr>
          <p:nvPr>
            <p:ph type="body" sz="quarter" idx="15"/>
          </p:nvPr>
        </p:nvSpPr>
        <p:spPr/>
        <p:txBody>
          <a:bodyPr/>
          <a:lstStyle/>
          <a:p>
            <a:endParaRPr lang="fr-FR" dirty="0"/>
          </a:p>
        </p:txBody>
      </p:sp>
      <p:sp>
        <p:nvSpPr>
          <p:cNvPr id="5" name="Espace réservé du texte 4">
            <a:extLst>
              <a:ext uri="{FF2B5EF4-FFF2-40B4-BE49-F238E27FC236}">
                <a16:creationId xmlns="" xmlns:a16="http://schemas.microsoft.com/office/drawing/2014/main" id="{81AA34F7-61BD-DE46-A618-3EEE7C67794C}"/>
              </a:ext>
            </a:extLst>
          </p:cNvPr>
          <p:cNvSpPr>
            <a:spLocks noGrp="1"/>
          </p:cNvSpPr>
          <p:nvPr>
            <p:ph type="body" sz="quarter" idx="16"/>
          </p:nvPr>
        </p:nvSpPr>
        <p:spPr/>
        <p:txBody>
          <a:bodyPr/>
          <a:lstStyle/>
          <a:p>
            <a:endParaRPr lang="fr-FR" dirty="0"/>
          </a:p>
        </p:txBody>
      </p:sp>
      <p:sp>
        <p:nvSpPr>
          <p:cNvPr id="885"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71</a:t>
            </a:fld>
            <a:endParaRPr dirty="0"/>
          </a:p>
        </p:txBody>
      </p:sp>
      <p:sp>
        <p:nvSpPr>
          <p:cNvPr id="19" name="Espace réservé du texte 2">
            <a:extLst>
              <a:ext uri="{FF2B5EF4-FFF2-40B4-BE49-F238E27FC236}">
                <a16:creationId xmlns="" xmlns:a16="http://schemas.microsoft.com/office/drawing/2014/main" id="{AB3789C9-0B28-4640-961A-BE451E50B0EF}"/>
              </a:ext>
            </a:extLst>
          </p:cNvPr>
          <p:cNvSpPr>
            <a:spLocks noGrp="1"/>
          </p:cNvSpPr>
          <p:nvPr>
            <p:ph type="body" sz="quarter" idx="13"/>
          </p:nvPr>
        </p:nvSpPr>
        <p:spPr>
          <a:xfrm>
            <a:off x="7652084" y="2017984"/>
            <a:ext cx="8229600" cy="793703"/>
          </a:xfrm>
        </p:spPr>
        <p:txBody>
          <a:bodyPr/>
          <a:lstStyle/>
          <a:p>
            <a:endParaRPr lang="fr-FR" dirty="0"/>
          </a:p>
        </p:txBody>
      </p:sp>
      <p:sp>
        <p:nvSpPr>
          <p:cNvPr id="20" name="Titre 1">
            <a:extLst>
              <a:ext uri="{FF2B5EF4-FFF2-40B4-BE49-F238E27FC236}">
                <a16:creationId xmlns="" xmlns:a16="http://schemas.microsoft.com/office/drawing/2014/main" id="{C3D392D1-BDA7-FA46-919D-428FD8FCC2D7}"/>
              </a:ext>
            </a:extLst>
          </p:cNvPr>
          <p:cNvSpPr>
            <a:spLocks noGrp="1"/>
          </p:cNvSpPr>
          <p:nvPr>
            <p:ph type="title"/>
          </p:nvPr>
        </p:nvSpPr>
        <p:spPr>
          <a:xfrm>
            <a:off x="4255906" y="2066389"/>
            <a:ext cx="14711312" cy="935665"/>
          </a:xfrm>
        </p:spPr>
        <p:txBody>
          <a:bodyPr/>
          <a:lstStyle/>
          <a:p>
            <a:r>
              <a:rPr lang="fr-FR" dirty="0" smtClean="0">
                <a:solidFill>
                  <a:schemeClr val="bg1"/>
                </a:solidFill>
              </a:rPr>
              <a:t>les participants</a:t>
            </a:r>
            <a:endParaRPr lang="fr-FR" dirty="0"/>
          </a:p>
        </p:txBody>
      </p:sp>
      <p:sp>
        <p:nvSpPr>
          <p:cNvPr id="21" name="SuBTITLE GOES HERE">
            <a:extLst>
              <a:ext uri="{FF2B5EF4-FFF2-40B4-BE49-F238E27FC236}">
                <a16:creationId xmlns="" xmlns:a16="http://schemas.microsoft.com/office/drawing/2014/main" id="{35871DBC-935A-2347-A21E-2565A12C9458}"/>
              </a:ext>
            </a:extLst>
          </p:cNvPr>
          <p:cNvSpPr txBox="1">
            <a:spLocks noGrp="1"/>
          </p:cNvSpPr>
          <p:nvPr>
            <p:ph type="body" sz="quarter" idx="14"/>
          </p:nvPr>
        </p:nvSpPr>
        <p:spPr>
          <a:xfrm>
            <a:off x="4836344" y="747149"/>
            <a:ext cx="14711312" cy="371281"/>
          </a:xfrm>
          <a:prstGeom prst="rect">
            <a:avLst/>
          </a:prstGeom>
        </p:spPr>
        <p:txBody>
          <a:bodyPr/>
          <a:lstStyle/>
          <a:p>
            <a:r>
              <a:rPr lang="fr-FR" sz="2400" dirty="0" smtClean="0"/>
              <a:t>Analyse détaillée</a:t>
            </a:r>
            <a:endParaRPr lang="fr-FR" sz="2400" dirty="0"/>
          </a:p>
        </p:txBody>
      </p:sp>
      <p:sp>
        <p:nvSpPr>
          <p:cNvPr id="9" name="ZoneTexte 8">
            <a:extLst>
              <a:ext uri="{FF2B5EF4-FFF2-40B4-BE49-F238E27FC236}">
                <a16:creationId xmlns="" xmlns:a16="http://schemas.microsoft.com/office/drawing/2014/main" id="{C9FA69AC-CE85-7143-AB32-6EDEC5829621}"/>
              </a:ext>
            </a:extLst>
          </p:cNvPr>
          <p:cNvSpPr txBox="1"/>
          <p:nvPr/>
        </p:nvSpPr>
        <p:spPr>
          <a:xfrm>
            <a:off x="897443" y="12362917"/>
            <a:ext cx="7218945" cy="7598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algn="l"/>
            <a:r>
              <a:rPr lang="fr-FR" sz="2000" dirty="0">
                <a:latin typeface="Avenir Next Ultra Light" panose="020B0203020202020204" pitchFamily="34" charset="77"/>
              </a:rPr>
              <a:t>Christophe Gervasi –  Rapport qualitatif  - Construire un Nous européen – Juillet 2021</a:t>
            </a:r>
          </a:p>
        </p:txBody>
      </p:sp>
      <p:pic>
        <p:nvPicPr>
          <p:cNvPr id="12" name="Image 11"/>
          <p:cNvPicPr>
            <a:picLocks noChangeAspect="1"/>
          </p:cNvPicPr>
          <p:nvPr/>
        </p:nvPicPr>
        <p:blipFill rotWithShape="1">
          <a:blip r:embed="rId2"/>
          <a:srcRect t="18883" b="18467"/>
          <a:stretch/>
        </p:blipFill>
        <p:spPr>
          <a:xfrm>
            <a:off x="19551526" y="500510"/>
            <a:ext cx="2143125" cy="1472669"/>
          </a:xfrm>
          <a:prstGeom prst="rect">
            <a:avLst/>
          </a:prstGeom>
        </p:spPr>
      </p:pic>
      <p:pic>
        <p:nvPicPr>
          <p:cNvPr id="15" name="Image 14"/>
          <p:cNvPicPr>
            <a:picLocks noChangeAspect="1"/>
          </p:cNvPicPr>
          <p:nvPr/>
        </p:nvPicPr>
        <p:blipFill>
          <a:blip r:embed="rId3"/>
          <a:stretch>
            <a:fillRect/>
          </a:stretch>
        </p:blipFill>
        <p:spPr>
          <a:xfrm>
            <a:off x="385012" y="500510"/>
            <a:ext cx="4259178" cy="2940522"/>
          </a:xfrm>
          <a:prstGeom prst="rect">
            <a:avLst/>
          </a:prstGeom>
        </p:spPr>
      </p:pic>
      <p:pic>
        <p:nvPicPr>
          <p:cNvPr id="16" name="Image 15"/>
          <p:cNvPicPr>
            <a:picLocks noChangeAspect="1"/>
          </p:cNvPicPr>
          <p:nvPr/>
        </p:nvPicPr>
        <p:blipFill rotWithShape="1">
          <a:blip r:embed="rId4"/>
          <a:srcRect t="16747" b="16969"/>
          <a:stretch/>
        </p:blipFill>
        <p:spPr>
          <a:xfrm>
            <a:off x="21694650" y="508368"/>
            <a:ext cx="2143125" cy="1440748"/>
          </a:xfrm>
          <a:prstGeom prst="rect">
            <a:avLst/>
          </a:prstGeom>
        </p:spPr>
      </p:pic>
      <p:sp>
        <p:nvSpPr>
          <p:cNvPr id="17" name="7 CuadroTexto"/>
          <p:cNvSpPr txBox="1"/>
          <p:nvPr/>
        </p:nvSpPr>
        <p:spPr>
          <a:xfrm>
            <a:off x="2514601" y="4265115"/>
            <a:ext cx="18831407" cy="634019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a:defRPr sz="1400">
                <a:solidFill>
                  <a:srgbClr val="808080"/>
                </a:solidFill>
                <a:latin typeface="Lato"/>
                <a:ea typeface="Lato"/>
                <a:cs typeface="Lato"/>
                <a:sym typeface="Lato"/>
              </a:defRPr>
            </a:pPr>
            <a:endParaRPr dirty="0"/>
          </a:p>
          <a:p>
            <a:pPr marL="285750" indent="-285750">
              <a:buSzPct val="100000"/>
              <a:buChar char="▪"/>
              <a:defRPr sz="1400" b="1">
                <a:solidFill>
                  <a:srgbClr val="808080"/>
                </a:solidFill>
                <a:latin typeface="Lato"/>
                <a:ea typeface="Lato"/>
                <a:cs typeface="Lato"/>
                <a:sym typeface="Lato"/>
              </a:defRPr>
            </a:pPr>
            <a:r>
              <a:rPr sz="2800" dirty="0"/>
              <a:t>Laura: 72 ans, retraitée, vit à Naples, a deux enfants qui vivent à l’étranger. </a:t>
            </a:r>
          </a:p>
          <a:p>
            <a:pPr marL="285750" indent="-285750">
              <a:buSzPct val="100000"/>
              <a:buChar char="▪"/>
              <a:defRPr sz="1400" b="1">
                <a:solidFill>
                  <a:srgbClr val="808080"/>
                </a:solidFill>
                <a:latin typeface="Lato"/>
                <a:ea typeface="Lato"/>
                <a:cs typeface="Lato"/>
                <a:sym typeface="Lato"/>
              </a:defRPr>
            </a:pPr>
            <a:r>
              <a:rPr sz="2800" dirty="0"/>
              <a:t>Antonio: 65 ans, agent public, vit à </a:t>
            </a:r>
            <a:r>
              <a:rPr sz="2800" dirty="0">
                <a:solidFill>
                  <a:srgbClr val="808080"/>
                </a:solidFill>
              </a:rPr>
              <a:t>Naples</a:t>
            </a:r>
            <a:r>
              <a:rPr sz="2800" dirty="0"/>
              <a:t>, a un fils qui vit en Allemagne </a:t>
            </a:r>
          </a:p>
          <a:p>
            <a:pPr marL="285750" indent="-285750">
              <a:buSzPct val="100000"/>
              <a:buChar char="▪"/>
              <a:defRPr sz="1400" b="1">
                <a:solidFill>
                  <a:srgbClr val="808080"/>
                </a:solidFill>
                <a:latin typeface="Lato"/>
                <a:ea typeface="Lato"/>
                <a:cs typeface="Lato"/>
                <a:sym typeface="Lato"/>
              </a:defRPr>
            </a:pPr>
            <a:r>
              <a:rPr sz="2800" dirty="0"/>
              <a:t>Delia: 54 ans, commercant, vit à Piacenza (Plaisance), sans enfants</a:t>
            </a:r>
          </a:p>
          <a:p>
            <a:pPr marL="285750" indent="-285750">
              <a:buSzPct val="100000"/>
              <a:buChar char="▪"/>
              <a:defRPr sz="1400" b="1">
                <a:solidFill>
                  <a:srgbClr val="808080"/>
                </a:solidFill>
                <a:latin typeface="Lato"/>
                <a:ea typeface="Lato"/>
                <a:cs typeface="Lato"/>
                <a:sym typeface="Lato"/>
              </a:defRPr>
            </a:pPr>
            <a:r>
              <a:rPr sz="2800" dirty="0"/>
              <a:t>Silvia: 32 ans, avocat pratiquant, vit à Rome, sans enfants</a:t>
            </a:r>
          </a:p>
          <a:p>
            <a:pPr marL="285750" indent="-285750">
              <a:buSzPct val="100000"/>
              <a:buChar char="▪"/>
              <a:defRPr sz="1400" b="1">
                <a:solidFill>
                  <a:srgbClr val="808080"/>
                </a:solidFill>
                <a:latin typeface="Lato"/>
                <a:ea typeface="Lato"/>
                <a:cs typeface="Lato"/>
                <a:sym typeface="Lato"/>
              </a:defRPr>
            </a:pPr>
            <a:r>
              <a:rPr sz="2800" dirty="0"/>
              <a:t>Alfonso: 60 ans, travaille dans un magasin d’habillement, vit à Viterbo mais est originaire de Rome, est marié, a un enfant de 10 ans</a:t>
            </a:r>
          </a:p>
          <a:p>
            <a:pPr marL="285750" indent="-285750">
              <a:buSzPct val="100000"/>
              <a:buChar char="▪"/>
              <a:defRPr sz="1400" b="1">
                <a:solidFill>
                  <a:srgbClr val="808080"/>
                </a:solidFill>
                <a:latin typeface="Lato"/>
                <a:ea typeface="Lato"/>
                <a:cs typeface="Lato"/>
                <a:sym typeface="Lato"/>
              </a:defRPr>
            </a:pPr>
            <a:r>
              <a:rPr sz="2800" dirty="0"/>
              <a:t>Mario: 70 ans, retraité, vit à Piacenza, a trois enfants désormais adultes 31, 35 et 45 ans</a:t>
            </a:r>
          </a:p>
          <a:p>
            <a:pPr>
              <a:defRPr sz="1400">
                <a:solidFill>
                  <a:srgbClr val="808080"/>
                </a:solidFill>
                <a:latin typeface="Lato"/>
                <a:ea typeface="Lato"/>
                <a:cs typeface="Lato"/>
                <a:sym typeface="Lato"/>
              </a:defRPr>
            </a:pPr>
            <a:endParaRPr sz="2800" dirty="0"/>
          </a:p>
          <a:p>
            <a:pPr>
              <a:defRPr sz="1400">
                <a:solidFill>
                  <a:srgbClr val="808080"/>
                </a:solidFill>
                <a:latin typeface="Lato"/>
                <a:ea typeface="Lato"/>
                <a:cs typeface="Lato"/>
                <a:sym typeface="Lato"/>
              </a:defRPr>
            </a:pPr>
            <a:r>
              <a:rPr sz="2800" dirty="0"/>
              <a:t>Les habitants des grandes villes (Naples et Rome) sont les plus ouverts au changement et à l’idée d’Europe unie. </a:t>
            </a:r>
          </a:p>
          <a:p>
            <a:pPr>
              <a:defRPr sz="1400">
                <a:solidFill>
                  <a:srgbClr val="808080"/>
                </a:solidFill>
                <a:latin typeface="Lato"/>
                <a:ea typeface="Lato"/>
                <a:cs typeface="Lato"/>
                <a:sym typeface="Lato"/>
              </a:defRPr>
            </a:pPr>
            <a:r>
              <a:rPr sz="2800" dirty="0"/>
              <a:t>Les trois autres participants vivent dans des villes de province au niveau de vie aisé mais plutôt anonymes et périphériques. Piacenza est une petite ville à mi-chemin entre Bologne et Milan; Viterbe, une petite réalité entre Rome et Florence. Ici, les participants démontrent être plus fermés  au monde extérieur et à la différence. Le groupe reproduit la dichotomie classique centre / périphérie selon laquelle les villes métropolitaines expriment des votes progressistes par rapport aux zones périphériques et moins urbanisées. </a:t>
            </a:r>
          </a:p>
        </p:txBody>
      </p:sp>
    </p:spTree>
    <p:extLst>
      <p:ext uri="{BB962C8B-B14F-4D97-AF65-F5344CB8AC3E}">
        <p14:creationId xmlns:p14="http://schemas.microsoft.com/office/powerpoint/2010/main" val="359798529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fill="hold" grpId="0" nodeType="clickEffect">
                                  <p:stCondLst>
                                    <p:cond delay="0"/>
                                  </p:stCondLst>
                                  <p:iterate>
                                    <p:tmAbs val="0"/>
                                  </p:iterate>
                                  <p:childTnLst>
                                    <p:set>
                                      <p:cBhvr>
                                        <p:cTn id="6" fill="hold"/>
                                        <p:tgtEl>
                                          <p:spTgt spid="17"/>
                                        </p:tgtEl>
                                        <p:attrNameLst>
                                          <p:attrName>style.visibility</p:attrName>
                                        </p:attrNameLst>
                                      </p:cBhvr>
                                      <p:to>
                                        <p:strVal val="visible"/>
                                      </p:to>
                                    </p:set>
                                    <p:animEffect transition="in" filter="fade">
                                      <p:cBhvr>
                                        <p:cTn id="7" dur="7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advAuto="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8" name="Image"/>
          <p:cNvPicPr>
            <a:picLocks noGrp="1"/>
          </p:cNvPicPr>
          <p:nvPr>
            <p:ph type="pic" idx="13"/>
          </p:nvPr>
        </p:nvPicPr>
        <p:blipFill>
          <a:blip r:embed="rId2">
            <a:extLst>
              <a:ext uri="{28A0092B-C50C-407E-A947-70E740481C1C}">
                <a14:useLocalDpi xmlns:a14="http://schemas.microsoft.com/office/drawing/2010/main" val="0"/>
              </a:ext>
            </a:extLst>
          </a:blip>
          <a:srcRect/>
          <a:stretch/>
        </p:blipFill>
        <p:spPr>
          <a:xfrm>
            <a:off x="585216" y="520515"/>
            <a:ext cx="23262335" cy="4372190"/>
          </a:xfrm>
          <a:custGeom>
            <a:avLst/>
            <a:gdLst/>
            <a:ahLst/>
            <a:cxnLst>
              <a:cxn ang="0">
                <a:pos x="wd2" y="hd2"/>
              </a:cxn>
              <a:cxn ang="5400000">
                <a:pos x="wd2" y="hd2"/>
              </a:cxn>
              <a:cxn ang="10800000">
                <a:pos x="wd2" y="hd2"/>
              </a:cxn>
              <a:cxn ang="16200000">
                <a:pos x="wd2" y="hd2"/>
              </a:cxn>
            </a:cxnLst>
            <a:rect l="0" t="0" r="r" b="b"/>
            <a:pathLst>
              <a:path w="21600" h="21599" extrusionOk="0">
                <a:moveTo>
                  <a:pt x="0" y="0"/>
                </a:moveTo>
                <a:lnTo>
                  <a:pt x="3" y="21532"/>
                </a:lnTo>
                <a:cubicBezTo>
                  <a:pt x="112" y="21536"/>
                  <a:pt x="220" y="21544"/>
                  <a:pt x="328" y="21555"/>
                </a:cubicBezTo>
                <a:cubicBezTo>
                  <a:pt x="430" y="21565"/>
                  <a:pt x="525" y="21589"/>
                  <a:pt x="627" y="21592"/>
                </a:cubicBezTo>
                <a:cubicBezTo>
                  <a:pt x="818" y="21600"/>
                  <a:pt x="1011" y="21600"/>
                  <a:pt x="1203" y="21599"/>
                </a:cubicBezTo>
                <a:cubicBezTo>
                  <a:pt x="1272" y="21599"/>
                  <a:pt x="1341" y="21584"/>
                  <a:pt x="1411" y="21583"/>
                </a:cubicBezTo>
                <a:cubicBezTo>
                  <a:pt x="1585" y="21580"/>
                  <a:pt x="1762" y="21587"/>
                  <a:pt x="1934" y="21579"/>
                </a:cubicBezTo>
                <a:cubicBezTo>
                  <a:pt x="2288" y="21563"/>
                  <a:pt x="2639" y="21555"/>
                  <a:pt x="2996" y="21565"/>
                </a:cubicBezTo>
                <a:cubicBezTo>
                  <a:pt x="3222" y="21571"/>
                  <a:pt x="3454" y="21593"/>
                  <a:pt x="3680" y="21553"/>
                </a:cubicBezTo>
                <a:cubicBezTo>
                  <a:pt x="3776" y="21537"/>
                  <a:pt x="3887" y="21525"/>
                  <a:pt x="3990" y="21525"/>
                </a:cubicBezTo>
                <a:cubicBezTo>
                  <a:pt x="4155" y="21527"/>
                  <a:pt x="4319" y="21488"/>
                  <a:pt x="4493" y="21542"/>
                </a:cubicBezTo>
                <a:cubicBezTo>
                  <a:pt x="4586" y="21570"/>
                  <a:pt x="4760" y="21556"/>
                  <a:pt x="4895" y="21561"/>
                </a:cubicBezTo>
                <a:cubicBezTo>
                  <a:pt x="4893" y="21559"/>
                  <a:pt x="4890" y="21557"/>
                  <a:pt x="4888" y="21555"/>
                </a:cubicBezTo>
                <a:cubicBezTo>
                  <a:pt x="4885" y="21552"/>
                  <a:pt x="4882" y="21551"/>
                  <a:pt x="4880" y="21548"/>
                </a:cubicBezTo>
                <a:cubicBezTo>
                  <a:pt x="4931" y="21546"/>
                  <a:pt x="4979" y="21542"/>
                  <a:pt x="5026" y="21540"/>
                </a:cubicBezTo>
                <a:cubicBezTo>
                  <a:pt x="5199" y="21535"/>
                  <a:pt x="5384" y="21512"/>
                  <a:pt x="5541" y="21530"/>
                </a:cubicBezTo>
                <a:cubicBezTo>
                  <a:pt x="5735" y="21553"/>
                  <a:pt x="5857" y="21520"/>
                  <a:pt x="5987" y="21491"/>
                </a:cubicBezTo>
                <a:cubicBezTo>
                  <a:pt x="5897" y="21477"/>
                  <a:pt x="5806" y="21463"/>
                  <a:pt x="5714" y="21449"/>
                </a:cubicBezTo>
                <a:cubicBezTo>
                  <a:pt x="5658" y="21440"/>
                  <a:pt x="5599" y="21434"/>
                  <a:pt x="5547" y="21423"/>
                </a:cubicBezTo>
                <a:cubicBezTo>
                  <a:pt x="5485" y="21409"/>
                  <a:pt x="5428" y="21391"/>
                  <a:pt x="5369" y="21375"/>
                </a:cubicBezTo>
                <a:cubicBezTo>
                  <a:pt x="5361" y="21373"/>
                  <a:pt x="5352" y="21371"/>
                  <a:pt x="5343" y="21369"/>
                </a:cubicBezTo>
                <a:cubicBezTo>
                  <a:pt x="5488" y="21380"/>
                  <a:pt x="5654" y="21330"/>
                  <a:pt x="5779" y="21393"/>
                </a:cubicBezTo>
                <a:cubicBezTo>
                  <a:pt x="5785" y="21397"/>
                  <a:pt x="5829" y="21392"/>
                  <a:pt x="5852" y="21387"/>
                </a:cubicBezTo>
                <a:cubicBezTo>
                  <a:pt x="5875" y="21381"/>
                  <a:pt x="5893" y="21366"/>
                  <a:pt x="5914" y="21365"/>
                </a:cubicBezTo>
                <a:cubicBezTo>
                  <a:pt x="6028" y="21363"/>
                  <a:pt x="6143" y="21364"/>
                  <a:pt x="6257" y="21362"/>
                </a:cubicBezTo>
                <a:cubicBezTo>
                  <a:pt x="6365" y="21360"/>
                  <a:pt x="6486" y="21374"/>
                  <a:pt x="6584" y="21326"/>
                </a:cubicBezTo>
                <a:cubicBezTo>
                  <a:pt x="6555" y="21320"/>
                  <a:pt x="6529" y="21314"/>
                  <a:pt x="6505" y="21308"/>
                </a:cubicBezTo>
                <a:cubicBezTo>
                  <a:pt x="6480" y="21303"/>
                  <a:pt x="6457" y="21297"/>
                  <a:pt x="6434" y="21292"/>
                </a:cubicBezTo>
                <a:cubicBezTo>
                  <a:pt x="6433" y="21289"/>
                  <a:pt x="6433" y="21286"/>
                  <a:pt x="6432" y="21284"/>
                </a:cubicBezTo>
                <a:cubicBezTo>
                  <a:pt x="6432" y="21281"/>
                  <a:pt x="6431" y="21278"/>
                  <a:pt x="6431" y="21276"/>
                </a:cubicBezTo>
                <a:cubicBezTo>
                  <a:pt x="6567" y="21269"/>
                  <a:pt x="6705" y="21267"/>
                  <a:pt x="6837" y="21254"/>
                </a:cubicBezTo>
                <a:cubicBezTo>
                  <a:pt x="6997" y="21239"/>
                  <a:pt x="7165" y="21265"/>
                  <a:pt x="7325" y="21228"/>
                </a:cubicBezTo>
                <a:cubicBezTo>
                  <a:pt x="7410" y="21209"/>
                  <a:pt x="7533" y="21218"/>
                  <a:pt x="7639" y="21213"/>
                </a:cubicBezTo>
                <a:cubicBezTo>
                  <a:pt x="7640" y="21215"/>
                  <a:pt x="7641" y="21215"/>
                  <a:pt x="7642" y="21217"/>
                </a:cubicBezTo>
                <a:cubicBezTo>
                  <a:pt x="7642" y="21218"/>
                  <a:pt x="7643" y="21220"/>
                  <a:pt x="7644" y="21222"/>
                </a:cubicBezTo>
                <a:cubicBezTo>
                  <a:pt x="7622" y="21227"/>
                  <a:pt x="7600" y="21231"/>
                  <a:pt x="7578" y="21236"/>
                </a:cubicBezTo>
                <a:cubicBezTo>
                  <a:pt x="7556" y="21242"/>
                  <a:pt x="7534" y="21247"/>
                  <a:pt x="7512" y="21253"/>
                </a:cubicBezTo>
                <a:cubicBezTo>
                  <a:pt x="7514" y="21255"/>
                  <a:pt x="7515" y="21257"/>
                  <a:pt x="7517" y="21259"/>
                </a:cubicBezTo>
                <a:cubicBezTo>
                  <a:pt x="7519" y="21261"/>
                  <a:pt x="7521" y="21262"/>
                  <a:pt x="7522" y="21264"/>
                </a:cubicBezTo>
                <a:cubicBezTo>
                  <a:pt x="7605" y="21257"/>
                  <a:pt x="7687" y="21249"/>
                  <a:pt x="7769" y="21241"/>
                </a:cubicBezTo>
                <a:cubicBezTo>
                  <a:pt x="7851" y="21234"/>
                  <a:pt x="7934" y="21226"/>
                  <a:pt x="8016" y="21218"/>
                </a:cubicBezTo>
                <a:cubicBezTo>
                  <a:pt x="8017" y="21221"/>
                  <a:pt x="8019" y="21224"/>
                  <a:pt x="8020" y="21227"/>
                </a:cubicBezTo>
                <a:cubicBezTo>
                  <a:pt x="8022" y="21229"/>
                  <a:pt x="8023" y="21234"/>
                  <a:pt x="8024" y="21236"/>
                </a:cubicBezTo>
                <a:cubicBezTo>
                  <a:pt x="7667" y="21276"/>
                  <a:pt x="7309" y="21315"/>
                  <a:pt x="6948" y="21349"/>
                </a:cubicBezTo>
                <a:cubicBezTo>
                  <a:pt x="6587" y="21383"/>
                  <a:pt x="6222" y="21411"/>
                  <a:pt x="5851" y="21427"/>
                </a:cubicBezTo>
                <a:cubicBezTo>
                  <a:pt x="6018" y="21444"/>
                  <a:pt x="6191" y="21462"/>
                  <a:pt x="6365" y="21478"/>
                </a:cubicBezTo>
                <a:cubicBezTo>
                  <a:pt x="6445" y="21486"/>
                  <a:pt x="6527" y="21497"/>
                  <a:pt x="6606" y="21494"/>
                </a:cubicBezTo>
                <a:cubicBezTo>
                  <a:pt x="6706" y="21491"/>
                  <a:pt x="6802" y="21476"/>
                  <a:pt x="6900" y="21467"/>
                </a:cubicBezTo>
                <a:cubicBezTo>
                  <a:pt x="7215" y="21437"/>
                  <a:pt x="7529" y="21403"/>
                  <a:pt x="7847" y="21380"/>
                </a:cubicBezTo>
                <a:cubicBezTo>
                  <a:pt x="8321" y="21346"/>
                  <a:pt x="8801" y="21325"/>
                  <a:pt x="9274" y="21290"/>
                </a:cubicBezTo>
                <a:cubicBezTo>
                  <a:pt x="9694" y="21259"/>
                  <a:pt x="10111" y="21221"/>
                  <a:pt x="10524" y="21178"/>
                </a:cubicBezTo>
                <a:cubicBezTo>
                  <a:pt x="10861" y="21142"/>
                  <a:pt x="11189" y="21095"/>
                  <a:pt x="11523" y="21053"/>
                </a:cubicBezTo>
                <a:cubicBezTo>
                  <a:pt x="11733" y="21027"/>
                  <a:pt x="11947" y="21004"/>
                  <a:pt x="12157" y="20977"/>
                </a:cubicBezTo>
                <a:cubicBezTo>
                  <a:pt x="12192" y="20972"/>
                  <a:pt x="12240" y="20955"/>
                  <a:pt x="12242" y="20942"/>
                </a:cubicBezTo>
                <a:cubicBezTo>
                  <a:pt x="12256" y="20875"/>
                  <a:pt x="12339" y="20836"/>
                  <a:pt x="12495" y="20813"/>
                </a:cubicBezTo>
                <a:cubicBezTo>
                  <a:pt x="12662" y="20789"/>
                  <a:pt x="12702" y="20760"/>
                  <a:pt x="12703" y="20688"/>
                </a:cubicBezTo>
                <a:cubicBezTo>
                  <a:pt x="12703" y="20676"/>
                  <a:pt x="12720" y="20664"/>
                  <a:pt x="12736" y="20643"/>
                </a:cubicBezTo>
                <a:cubicBezTo>
                  <a:pt x="12592" y="20672"/>
                  <a:pt x="12466" y="20650"/>
                  <a:pt x="12337" y="20645"/>
                </a:cubicBezTo>
                <a:cubicBezTo>
                  <a:pt x="12194" y="20640"/>
                  <a:pt x="12068" y="20618"/>
                  <a:pt x="11937" y="20603"/>
                </a:cubicBezTo>
                <a:cubicBezTo>
                  <a:pt x="11896" y="20598"/>
                  <a:pt x="11838" y="20593"/>
                  <a:pt x="11825" y="20581"/>
                </a:cubicBezTo>
                <a:cubicBezTo>
                  <a:pt x="11783" y="20543"/>
                  <a:pt x="11709" y="20542"/>
                  <a:pt x="11627" y="20542"/>
                </a:cubicBezTo>
                <a:cubicBezTo>
                  <a:pt x="11556" y="20542"/>
                  <a:pt x="11486" y="20542"/>
                  <a:pt x="11415" y="20542"/>
                </a:cubicBezTo>
                <a:cubicBezTo>
                  <a:pt x="11413" y="20539"/>
                  <a:pt x="11410" y="20537"/>
                  <a:pt x="11407" y="20534"/>
                </a:cubicBezTo>
                <a:cubicBezTo>
                  <a:pt x="11404" y="20531"/>
                  <a:pt x="11402" y="20527"/>
                  <a:pt x="11399" y="20524"/>
                </a:cubicBezTo>
                <a:cubicBezTo>
                  <a:pt x="11439" y="20516"/>
                  <a:pt x="11477" y="20505"/>
                  <a:pt x="11518" y="20500"/>
                </a:cubicBezTo>
                <a:cubicBezTo>
                  <a:pt x="11573" y="20492"/>
                  <a:pt x="11673" y="20494"/>
                  <a:pt x="11680" y="20483"/>
                </a:cubicBezTo>
                <a:cubicBezTo>
                  <a:pt x="11716" y="20429"/>
                  <a:pt x="11829" y="20431"/>
                  <a:pt x="11920" y="20425"/>
                </a:cubicBezTo>
                <a:cubicBezTo>
                  <a:pt x="12038" y="20416"/>
                  <a:pt x="12173" y="20432"/>
                  <a:pt x="12238" y="20372"/>
                </a:cubicBezTo>
                <a:cubicBezTo>
                  <a:pt x="12241" y="20370"/>
                  <a:pt x="12253" y="20369"/>
                  <a:pt x="12261" y="20367"/>
                </a:cubicBezTo>
                <a:cubicBezTo>
                  <a:pt x="12401" y="20341"/>
                  <a:pt x="12542" y="20314"/>
                  <a:pt x="12684" y="20287"/>
                </a:cubicBezTo>
                <a:cubicBezTo>
                  <a:pt x="12678" y="20282"/>
                  <a:pt x="12670" y="20278"/>
                  <a:pt x="12659" y="20274"/>
                </a:cubicBezTo>
                <a:cubicBezTo>
                  <a:pt x="12649" y="20270"/>
                  <a:pt x="12637" y="20266"/>
                  <a:pt x="12624" y="20263"/>
                </a:cubicBezTo>
                <a:cubicBezTo>
                  <a:pt x="12671" y="20263"/>
                  <a:pt x="12718" y="20261"/>
                  <a:pt x="12766" y="20261"/>
                </a:cubicBezTo>
                <a:cubicBezTo>
                  <a:pt x="13169" y="20266"/>
                  <a:pt x="13572" y="20281"/>
                  <a:pt x="13980" y="20291"/>
                </a:cubicBezTo>
                <a:cubicBezTo>
                  <a:pt x="13916" y="20280"/>
                  <a:pt x="13863" y="20264"/>
                  <a:pt x="13805" y="20261"/>
                </a:cubicBezTo>
                <a:cubicBezTo>
                  <a:pt x="13500" y="20244"/>
                  <a:pt x="13194" y="20223"/>
                  <a:pt x="12887" y="20217"/>
                </a:cubicBezTo>
                <a:cubicBezTo>
                  <a:pt x="12765" y="20215"/>
                  <a:pt x="12643" y="20221"/>
                  <a:pt x="12520" y="20225"/>
                </a:cubicBezTo>
                <a:cubicBezTo>
                  <a:pt x="12513" y="20219"/>
                  <a:pt x="12508" y="20214"/>
                  <a:pt x="12509" y="20206"/>
                </a:cubicBezTo>
                <a:cubicBezTo>
                  <a:pt x="12510" y="20198"/>
                  <a:pt x="12516" y="20189"/>
                  <a:pt x="12531" y="20178"/>
                </a:cubicBezTo>
                <a:cubicBezTo>
                  <a:pt x="12840" y="20189"/>
                  <a:pt x="13150" y="20198"/>
                  <a:pt x="13458" y="20211"/>
                </a:cubicBezTo>
                <a:cubicBezTo>
                  <a:pt x="13545" y="20214"/>
                  <a:pt x="13626" y="20230"/>
                  <a:pt x="13712" y="20237"/>
                </a:cubicBezTo>
                <a:cubicBezTo>
                  <a:pt x="13891" y="20250"/>
                  <a:pt x="14071" y="20263"/>
                  <a:pt x="14250" y="20274"/>
                </a:cubicBezTo>
                <a:cubicBezTo>
                  <a:pt x="14385" y="20283"/>
                  <a:pt x="14520" y="20289"/>
                  <a:pt x="14653" y="20263"/>
                </a:cubicBezTo>
                <a:cubicBezTo>
                  <a:pt x="14518" y="20248"/>
                  <a:pt x="14382" y="20243"/>
                  <a:pt x="14246" y="20237"/>
                </a:cubicBezTo>
                <a:cubicBezTo>
                  <a:pt x="14204" y="20235"/>
                  <a:pt x="14164" y="20226"/>
                  <a:pt x="14123" y="20220"/>
                </a:cubicBezTo>
                <a:cubicBezTo>
                  <a:pt x="13995" y="20204"/>
                  <a:pt x="13863" y="20173"/>
                  <a:pt x="13738" y="20176"/>
                </a:cubicBezTo>
                <a:cubicBezTo>
                  <a:pt x="13592" y="20180"/>
                  <a:pt x="13484" y="20145"/>
                  <a:pt x="13352" y="20140"/>
                </a:cubicBezTo>
                <a:cubicBezTo>
                  <a:pt x="13329" y="20140"/>
                  <a:pt x="13289" y="20124"/>
                  <a:pt x="13289" y="20116"/>
                </a:cubicBezTo>
                <a:cubicBezTo>
                  <a:pt x="13288" y="20075"/>
                  <a:pt x="13207" y="20075"/>
                  <a:pt x="13152" y="20077"/>
                </a:cubicBezTo>
                <a:cubicBezTo>
                  <a:pt x="12990" y="20081"/>
                  <a:pt x="12828" y="20089"/>
                  <a:pt x="12667" y="20099"/>
                </a:cubicBezTo>
                <a:cubicBezTo>
                  <a:pt x="12393" y="20118"/>
                  <a:pt x="12124" y="20154"/>
                  <a:pt x="11840" y="20135"/>
                </a:cubicBezTo>
                <a:cubicBezTo>
                  <a:pt x="11810" y="20133"/>
                  <a:pt x="11777" y="20135"/>
                  <a:pt x="11746" y="20137"/>
                </a:cubicBezTo>
                <a:cubicBezTo>
                  <a:pt x="11752" y="20135"/>
                  <a:pt x="11759" y="20132"/>
                  <a:pt x="11765" y="20131"/>
                </a:cubicBezTo>
                <a:cubicBezTo>
                  <a:pt x="11772" y="20129"/>
                  <a:pt x="11778" y="20128"/>
                  <a:pt x="11784" y="20126"/>
                </a:cubicBezTo>
                <a:cubicBezTo>
                  <a:pt x="12080" y="20102"/>
                  <a:pt x="12376" y="20077"/>
                  <a:pt x="12675" y="20067"/>
                </a:cubicBezTo>
                <a:cubicBezTo>
                  <a:pt x="13025" y="20055"/>
                  <a:pt x="13382" y="20069"/>
                  <a:pt x="13735" y="20077"/>
                </a:cubicBezTo>
                <a:cubicBezTo>
                  <a:pt x="13995" y="20082"/>
                  <a:pt x="14253" y="20094"/>
                  <a:pt x="14512" y="20104"/>
                </a:cubicBezTo>
                <a:cubicBezTo>
                  <a:pt x="14586" y="20108"/>
                  <a:pt x="14660" y="20115"/>
                  <a:pt x="14733" y="20121"/>
                </a:cubicBezTo>
                <a:cubicBezTo>
                  <a:pt x="14940" y="20138"/>
                  <a:pt x="15147" y="20156"/>
                  <a:pt x="15355" y="20171"/>
                </a:cubicBezTo>
                <a:cubicBezTo>
                  <a:pt x="15542" y="20185"/>
                  <a:pt x="15731" y="20194"/>
                  <a:pt x="15918" y="20206"/>
                </a:cubicBezTo>
                <a:cubicBezTo>
                  <a:pt x="15952" y="20208"/>
                  <a:pt x="15984" y="20215"/>
                  <a:pt x="16048" y="20224"/>
                </a:cubicBezTo>
                <a:cubicBezTo>
                  <a:pt x="16008" y="20225"/>
                  <a:pt x="15977" y="20226"/>
                  <a:pt x="15948" y="20227"/>
                </a:cubicBezTo>
                <a:cubicBezTo>
                  <a:pt x="15919" y="20228"/>
                  <a:pt x="15893" y="20229"/>
                  <a:pt x="15865" y="20230"/>
                </a:cubicBezTo>
                <a:cubicBezTo>
                  <a:pt x="15924" y="20243"/>
                  <a:pt x="15981" y="20254"/>
                  <a:pt x="16035" y="20266"/>
                </a:cubicBezTo>
                <a:cubicBezTo>
                  <a:pt x="16090" y="20278"/>
                  <a:pt x="16143" y="20289"/>
                  <a:pt x="16196" y="20300"/>
                </a:cubicBezTo>
                <a:cubicBezTo>
                  <a:pt x="16197" y="20299"/>
                  <a:pt x="16199" y="20298"/>
                  <a:pt x="16201" y="20297"/>
                </a:cubicBezTo>
                <a:cubicBezTo>
                  <a:pt x="16203" y="20296"/>
                  <a:pt x="16204" y="20295"/>
                  <a:pt x="16206" y="20294"/>
                </a:cubicBezTo>
                <a:cubicBezTo>
                  <a:pt x="16194" y="20288"/>
                  <a:pt x="16183" y="20283"/>
                  <a:pt x="16168" y="20276"/>
                </a:cubicBezTo>
                <a:cubicBezTo>
                  <a:pt x="16154" y="20269"/>
                  <a:pt x="16137" y="20262"/>
                  <a:pt x="16113" y="20251"/>
                </a:cubicBezTo>
                <a:cubicBezTo>
                  <a:pt x="16211" y="20246"/>
                  <a:pt x="16283" y="20237"/>
                  <a:pt x="16354" y="20238"/>
                </a:cubicBezTo>
                <a:cubicBezTo>
                  <a:pt x="16485" y="20240"/>
                  <a:pt x="16617" y="20245"/>
                  <a:pt x="16747" y="20253"/>
                </a:cubicBezTo>
                <a:cubicBezTo>
                  <a:pt x="16811" y="20257"/>
                  <a:pt x="16872" y="20272"/>
                  <a:pt x="16935" y="20279"/>
                </a:cubicBezTo>
                <a:cubicBezTo>
                  <a:pt x="17026" y="20289"/>
                  <a:pt x="17129" y="20312"/>
                  <a:pt x="17205" y="20302"/>
                </a:cubicBezTo>
                <a:cubicBezTo>
                  <a:pt x="17341" y="20285"/>
                  <a:pt x="17447" y="20300"/>
                  <a:pt x="17560" y="20320"/>
                </a:cubicBezTo>
                <a:cubicBezTo>
                  <a:pt x="17888" y="20379"/>
                  <a:pt x="18213" y="20441"/>
                  <a:pt x="18546" y="20495"/>
                </a:cubicBezTo>
                <a:cubicBezTo>
                  <a:pt x="18720" y="20523"/>
                  <a:pt x="18913" y="20533"/>
                  <a:pt x="19091" y="20558"/>
                </a:cubicBezTo>
                <a:cubicBezTo>
                  <a:pt x="19324" y="20592"/>
                  <a:pt x="19550" y="20634"/>
                  <a:pt x="19782" y="20670"/>
                </a:cubicBezTo>
                <a:cubicBezTo>
                  <a:pt x="19882" y="20685"/>
                  <a:pt x="19934" y="20701"/>
                  <a:pt x="19831" y="20741"/>
                </a:cubicBezTo>
                <a:cubicBezTo>
                  <a:pt x="19891" y="20758"/>
                  <a:pt x="19950" y="20774"/>
                  <a:pt x="20008" y="20790"/>
                </a:cubicBezTo>
                <a:cubicBezTo>
                  <a:pt x="20066" y="20807"/>
                  <a:pt x="20123" y="20824"/>
                  <a:pt x="20180" y="20839"/>
                </a:cubicBezTo>
                <a:cubicBezTo>
                  <a:pt x="20186" y="20836"/>
                  <a:pt x="20193" y="20833"/>
                  <a:pt x="20199" y="20830"/>
                </a:cubicBezTo>
                <a:cubicBezTo>
                  <a:pt x="20206" y="20826"/>
                  <a:pt x="20213" y="20823"/>
                  <a:pt x="20219" y="20820"/>
                </a:cubicBezTo>
                <a:cubicBezTo>
                  <a:pt x="20193" y="20805"/>
                  <a:pt x="20166" y="20790"/>
                  <a:pt x="20140" y="20776"/>
                </a:cubicBezTo>
                <a:cubicBezTo>
                  <a:pt x="20113" y="20761"/>
                  <a:pt x="20087" y="20746"/>
                  <a:pt x="20061" y="20732"/>
                </a:cubicBezTo>
                <a:cubicBezTo>
                  <a:pt x="20066" y="20730"/>
                  <a:pt x="20071" y="20730"/>
                  <a:pt x="20076" y="20728"/>
                </a:cubicBezTo>
                <a:cubicBezTo>
                  <a:pt x="20081" y="20727"/>
                  <a:pt x="20086" y="20725"/>
                  <a:pt x="20091" y="20723"/>
                </a:cubicBezTo>
                <a:cubicBezTo>
                  <a:pt x="20109" y="20725"/>
                  <a:pt x="20127" y="20726"/>
                  <a:pt x="20146" y="20728"/>
                </a:cubicBezTo>
                <a:cubicBezTo>
                  <a:pt x="20166" y="20730"/>
                  <a:pt x="20187" y="20733"/>
                  <a:pt x="20212" y="20735"/>
                </a:cubicBezTo>
                <a:cubicBezTo>
                  <a:pt x="20197" y="20721"/>
                  <a:pt x="20184" y="20709"/>
                  <a:pt x="20172" y="20697"/>
                </a:cubicBezTo>
                <a:cubicBezTo>
                  <a:pt x="20160" y="20686"/>
                  <a:pt x="20148" y="20674"/>
                  <a:pt x="20136" y="20663"/>
                </a:cubicBezTo>
                <a:cubicBezTo>
                  <a:pt x="20149" y="20664"/>
                  <a:pt x="20163" y="20665"/>
                  <a:pt x="20177" y="20666"/>
                </a:cubicBezTo>
                <a:cubicBezTo>
                  <a:pt x="20191" y="20667"/>
                  <a:pt x="20206" y="20667"/>
                  <a:pt x="20220" y="20668"/>
                </a:cubicBezTo>
                <a:cubicBezTo>
                  <a:pt x="20194" y="20651"/>
                  <a:pt x="20169" y="20634"/>
                  <a:pt x="20143" y="20617"/>
                </a:cubicBezTo>
                <a:cubicBezTo>
                  <a:pt x="20117" y="20600"/>
                  <a:pt x="20090" y="20583"/>
                  <a:pt x="20061" y="20563"/>
                </a:cubicBezTo>
                <a:cubicBezTo>
                  <a:pt x="20261" y="20579"/>
                  <a:pt x="20429" y="20615"/>
                  <a:pt x="20594" y="20658"/>
                </a:cubicBezTo>
                <a:cubicBezTo>
                  <a:pt x="20760" y="20701"/>
                  <a:pt x="21000" y="20686"/>
                  <a:pt x="21123" y="20774"/>
                </a:cubicBezTo>
                <a:cubicBezTo>
                  <a:pt x="21157" y="20758"/>
                  <a:pt x="21188" y="20742"/>
                  <a:pt x="21217" y="20728"/>
                </a:cubicBezTo>
                <a:cubicBezTo>
                  <a:pt x="21246" y="20714"/>
                  <a:pt x="21272" y="20701"/>
                  <a:pt x="21297" y="20689"/>
                </a:cubicBezTo>
                <a:cubicBezTo>
                  <a:pt x="21315" y="20701"/>
                  <a:pt x="21330" y="20711"/>
                  <a:pt x="21345" y="20720"/>
                </a:cubicBezTo>
                <a:cubicBezTo>
                  <a:pt x="21359" y="20729"/>
                  <a:pt x="21372" y="20738"/>
                  <a:pt x="21385" y="20746"/>
                </a:cubicBezTo>
                <a:cubicBezTo>
                  <a:pt x="21389" y="20741"/>
                  <a:pt x="21393" y="20737"/>
                  <a:pt x="21397" y="20732"/>
                </a:cubicBezTo>
                <a:cubicBezTo>
                  <a:pt x="21401" y="20726"/>
                  <a:pt x="21405" y="20720"/>
                  <a:pt x="21409" y="20715"/>
                </a:cubicBezTo>
                <a:cubicBezTo>
                  <a:pt x="21446" y="20722"/>
                  <a:pt x="21483" y="20707"/>
                  <a:pt x="21514" y="20673"/>
                </a:cubicBezTo>
                <a:cubicBezTo>
                  <a:pt x="21568" y="20614"/>
                  <a:pt x="21587" y="20504"/>
                  <a:pt x="21544" y="20443"/>
                </a:cubicBezTo>
                <a:cubicBezTo>
                  <a:pt x="21514" y="20398"/>
                  <a:pt x="21465" y="20409"/>
                  <a:pt x="21443" y="20465"/>
                </a:cubicBezTo>
                <a:cubicBezTo>
                  <a:pt x="21445" y="20416"/>
                  <a:pt x="21375" y="20392"/>
                  <a:pt x="21298" y="20371"/>
                </a:cubicBezTo>
                <a:cubicBezTo>
                  <a:pt x="21221" y="20349"/>
                  <a:pt x="21136" y="20332"/>
                  <a:pt x="21108" y="20291"/>
                </a:cubicBezTo>
                <a:cubicBezTo>
                  <a:pt x="21192" y="20265"/>
                  <a:pt x="21276" y="20237"/>
                  <a:pt x="21362" y="20207"/>
                </a:cubicBezTo>
                <a:cubicBezTo>
                  <a:pt x="21441" y="20180"/>
                  <a:pt x="21521" y="20150"/>
                  <a:pt x="21600" y="20121"/>
                </a:cubicBezTo>
                <a:lnTo>
                  <a:pt x="21590" y="0"/>
                </a:lnTo>
                <a:lnTo>
                  <a:pt x="0" y="0"/>
                </a:lnTo>
                <a:close/>
                <a:moveTo>
                  <a:pt x="9192" y="19629"/>
                </a:moveTo>
                <a:lnTo>
                  <a:pt x="9218" y="19716"/>
                </a:lnTo>
                <a:lnTo>
                  <a:pt x="9132" y="19721"/>
                </a:lnTo>
                <a:lnTo>
                  <a:pt x="8709" y="19799"/>
                </a:lnTo>
                <a:cubicBezTo>
                  <a:pt x="8715" y="19804"/>
                  <a:pt x="8724" y="19808"/>
                  <a:pt x="8734" y="19812"/>
                </a:cubicBezTo>
                <a:cubicBezTo>
                  <a:pt x="8744" y="19816"/>
                  <a:pt x="8757" y="19820"/>
                  <a:pt x="8770" y="19823"/>
                </a:cubicBezTo>
                <a:cubicBezTo>
                  <a:pt x="8722" y="19824"/>
                  <a:pt x="8675" y="19826"/>
                  <a:pt x="8627" y="19825"/>
                </a:cubicBezTo>
                <a:cubicBezTo>
                  <a:pt x="8224" y="19820"/>
                  <a:pt x="7821" y="19807"/>
                  <a:pt x="7413" y="19797"/>
                </a:cubicBezTo>
                <a:cubicBezTo>
                  <a:pt x="7477" y="19808"/>
                  <a:pt x="7531" y="19822"/>
                  <a:pt x="7588" y="19825"/>
                </a:cubicBezTo>
                <a:cubicBezTo>
                  <a:pt x="7894" y="19842"/>
                  <a:pt x="8199" y="19864"/>
                  <a:pt x="8506" y="19871"/>
                </a:cubicBezTo>
                <a:cubicBezTo>
                  <a:pt x="8628" y="19873"/>
                  <a:pt x="8752" y="19867"/>
                  <a:pt x="8874" y="19863"/>
                </a:cubicBezTo>
                <a:cubicBezTo>
                  <a:pt x="8882" y="19868"/>
                  <a:pt x="8886" y="19874"/>
                  <a:pt x="8884" y="19882"/>
                </a:cubicBezTo>
                <a:cubicBezTo>
                  <a:pt x="8883" y="19890"/>
                  <a:pt x="8877" y="19899"/>
                  <a:pt x="8862" y="19910"/>
                </a:cubicBezTo>
                <a:cubicBezTo>
                  <a:pt x="8553" y="19899"/>
                  <a:pt x="8243" y="19889"/>
                  <a:pt x="7935" y="19876"/>
                </a:cubicBezTo>
                <a:cubicBezTo>
                  <a:pt x="7849" y="19872"/>
                  <a:pt x="7766" y="19856"/>
                  <a:pt x="7680" y="19850"/>
                </a:cubicBezTo>
                <a:cubicBezTo>
                  <a:pt x="7502" y="19836"/>
                  <a:pt x="7323" y="19825"/>
                  <a:pt x="7144" y="19814"/>
                </a:cubicBezTo>
                <a:cubicBezTo>
                  <a:pt x="7008" y="19805"/>
                  <a:pt x="6873" y="19799"/>
                  <a:pt x="6740" y="19825"/>
                </a:cubicBezTo>
                <a:cubicBezTo>
                  <a:pt x="6875" y="19840"/>
                  <a:pt x="7012" y="19845"/>
                  <a:pt x="7148" y="19851"/>
                </a:cubicBezTo>
                <a:cubicBezTo>
                  <a:pt x="7189" y="19853"/>
                  <a:pt x="7229" y="19861"/>
                  <a:pt x="7270" y="19866"/>
                </a:cubicBezTo>
                <a:cubicBezTo>
                  <a:pt x="7399" y="19882"/>
                  <a:pt x="7530" y="19914"/>
                  <a:pt x="7655" y="19910"/>
                </a:cubicBezTo>
                <a:cubicBezTo>
                  <a:pt x="7802" y="19906"/>
                  <a:pt x="7909" y="19943"/>
                  <a:pt x="8041" y="19948"/>
                </a:cubicBezTo>
                <a:cubicBezTo>
                  <a:pt x="8064" y="19948"/>
                  <a:pt x="8104" y="19962"/>
                  <a:pt x="8104" y="19970"/>
                </a:cubicBezTo>
                <a:cubicBezTo>
                  <a:pt x="8105" y="20011"/>
                  <a:pt x="8185" y="20011"/>
                  <a:pt x="8241" y="20010"/>
                </a:cubicBezTo>
                <a:cubicBezTo>
                  <a:pt x="8403" y="20006"/>
                  <a:pt x="8566" y="19997"/>
                  <a:pt x="8726" y="19987"/>
                </a:cubicBezTo>
                <a:cubicBezTo>
                  <a:pt x="9000" y="19969"/>
                  <a:pt x="9269" y="19934"/>
                  <a:pt x="9553" y="19952"/>
                </a:cubicBezTo>
                <a:cubicBezTo>
                  <a:pt x="9583" y="19954"/>
                  <a:pt x="9615" y="19951"/>
                  <a:pt x="9647" y="19949"/>
                </a:cubicBezTo>
                <a:cubicBezTo>
                  <a:pt x="9640" y="19951"/>
                  <a:pt x="9634" y="19954"/>
                  <a:pt x="9627" y="19956"/>
                </a:cubicBezTo>
                <a:cubicBezTo>
                  <a:pt x="9621" y="19958"/>
                  <a:pt x="9615" y="19960"/>
                  <a:pt x="9608" y="19962"/>
                </a:cubicBezTo>
                <a:cubicBezTo>
                  <a:pt x="9312" y="19986"/>
                  <a:pt x="9017" y="20009"/>
                  <a:pt x="8718" y="20019"/>
                </a:cubicBezTo>
                <a:cubicBezTo>
                  <a:pt x="8368" y="20031"/>
                  <a:pt x="8011" y="20019"/>
                  <a:pt x="7658" y="20011"/>
                </a:cubicBezTo>
                <a:cubicBezTo>
                  <a:pt x="7398" y="20006"/>
                  <a:pt x="7140" y="19993"/>
                  <a:pt x="6881" y="19982"/>
                </a:cubicBezTo>
                <a:cubicBezTo>
                  <a:pt x="6807" y="19979"/>
                  <a:pt x="6734" y="19972"/>
                  <a:pt x="6661" y="19966"/>
                </a:cubicBezTo>
                <a:cubicBezTo>
                  <a:pt x="6453" y="19949"/>
                  <a:pt x="6247" y="19930"/>
                  <a:pt x="6038" y="19915"/>
                </a:cubicBezTo>
                <a:cubicBezTo>
                  <a:pt x="5851" y="19902"/>
                  <a:pt x="5662" y="19892"/>
                  <a:pt x="5474" y="19881"/>
                </a:cubicBezTo>
                <a:cubicBezTo>
                  <a:pt x="5441" y="19878"/>
                  <a:pt x="5409" y="19871"/>
                  <a:pt x="5345" y="19863"/>
                </a:cubicBezTo>
                <a:cubicBezTo>
                  <a:pt x="5385" y="19861"/>
                  <a:pt x="5417" y="19860"/>
                  <a:pt x="5445" y="19859"/>
                </a:cubicBezTo>
                <a:cubicBezTo>
                  <a:pt x="5474" y="19858"/>
                  <a:pt x="5500" y="19857"/>
                  <a:pt x="5528" y="19856"/>
                </a:cubicBezTo>
                <a:cubicBezTo>
                  <a:pt x="5469" y="19844"/>
                  <a:pt x="5413" y="19832"/>
                  <a:pt x="5358" y="19820"/>
                </a:cubicBezTo>
                <a:cubicBezTo>
                  <a:pt x="5304" y="19809"/>
                  <a:pt x="5251" y="19797"/>
                  <a:pt x="5198" y="19786"/>
                </a:cubicBezTo>
                <a:cubicBezTo>
                  <a:pt x="5196" y="19787"/>
                  <a:pt x="5194" y="19788"/>
                  <a:pt x="5192" y="19789"/>
                </a:cubicBezTo>
                <a:cubicBezTo>
                  <a:pt x="5191" y="19790"/>
                  <a:pt x="5189" y="19791"/>
                  <a:pt x="5188" y="19792"/>
                </a:cubicBezTo>
                <a:cubicBezTo>
                  <a:pt x="5199" y="19798"/>
                  <a:pt x="5210" y="19803"/>
                  <a:pt x="5225" y="19810"/>
                </a:cubicBezTo>
                <a:cubicBezTo>
                  <a:pt x="5239" y="19817"/>
                  <a:pt x="5256" y="19826"/>
                  <a:pt x="5280" y="19837"/>
                </a:cubicBezTo>
                <a:cubicBezTo>
                  <a:pt x="5182" y="19842"/>
                  <a:pt x="5111" y="19851"/>
                  <a:pt x="5039" y="19850"/>
                </a:cubicBezTo>
                <a:cubicBezTo>
                  <a:pt x="4908" y="19847"/>
                  <a:pt x="4776" y="19841"/>
                  <a:pt x="4646" y="19833"/>
                </a:cubicBezTo>
                <a:cubicBezTo>
                  <a:pt x="4582" y="19829"/>
                  <a:pt x="4522" y="19816"/>
                  <a:pt x="4458" y="19809"/>
                </a:cubicBezTo>
                <a:cubicBezTo>
                  <a:pt x="4368" y="19799"/>
                  <a:pt x="4264" y="19776"/>
                  <a:pt x="4188" y="19786"/>
                </a:cubicBezTo>
                <a:cubicBezTo>
                  <a:pt x="4052" y="19803"/>
                  <a:pt x="3945" y="19786"/>
                  <a:pt x="3833" y="19766"/>
                </a:cubicBezTo>
                <a:cubicBezTo>
                  <a:pt x="3699" y="19742"/>
                  <a:pt x="3566" y="19720"/>
                  <a:pt x="3433" y="19696"/>
                </a:cubicBezTo>
                <a:lnTo>
                  <a:pt x="9192" y="19629"/>
                </a:lnTo>
                <a:close/>
                <a:moveTo>
                  <a:pt x="9149" y="19905"/>
                </a:moveTo>
                <a:cubicBezTo>
                  <a:pt x="9132" y="19907"/>
                  <a:pt x="9109" y="19911"/>
                  <a:pt x="9091" y="19913"/>
                </a:cubicBezTo>
                <a:cubicBezTo>
                  <a:pt x="9060" y="19917"/>
                  <a:pt x="9023" y="19915"/>
                  <a:pt x="8990" y="19913"/>
                </a:cubicBezTo>
                <a:cubicBezTo>
                  <a:pt x="9016" y="19912"/>
                  <a:pt x="9043" y="19910"/>
                  <a:pt x="9070" y="19908"/>
                </a:cubicBezTo>
                <a:cubicBezTo>
                  <a:pt x="9096" y="19907"/>
                  <a:pt x="9123" y="19906"/>
                  <a:pt x="9149" y="19905"/>
                </a:cubicBezTo>
                <a:close/>
                <a:moveTo>
                  <a:pt x="12302" y="20173"/>
                </a:moveTo>
                <a:cubicBezTo>
                  <a:pt x="12335" y="20169"/>
                  <a:pt x="12373" y="20172"/>
                  <a:pt x="12408" y="20173"/>
                </a:cubicBezTo>
                <a:cubicBezTo>
                  <a:pt x="12379" y="20175"/>
                  <a:pt x="12351" y="20176"/>
                  <a:pt x="12322" y="20178"/>
                </a:cubicBezTo>
                <a:cubicBezTo>
                  <a:pt x="12293" y="20179"/>
                  <a:pt x="12264" y="20182"/>
                  <a:pt x="12236" y="20183"/>
                </a:cubicBezTo>
                <a:cubicBezTo>
                  <a:pt x="12256" y="20180"/>
                  <a:pt x="12282" y="20176"/>
                  <a:pt x="12302" y="20173"/>
                </a:cubicBezTo>
                <a:close/>
              </a:path>
            </a:pathLst>
          </a:custGeom>
        </p:spPr>
      </p:pic>
      <p:sp>
        <p:nvSpPr>
          <p:cNvPr id="891" name="Shape"/>
          <p:cNvSpPr>
            <a:spLocks noGrp="1"/>
          </p:cNvSpPr>
          <p:nvPr>
            <p:ph type="body" idx="15"/>
          </p:nvPr>
        </p:nvSpPr>
        <p:spPr>
          <a:xfrm>
            <a:off x="8581313" y="7702771"/>
            <a:ext cx="1236455" cy="1178650"/>
          </a:xfrm>
          <a:custGeom>
            <a:avLst/>
            <a:gdLst/>
            <a:ahLst/>
            <a:cxnLst>
              <a:cxn ang="0">
                <a:pos x="wd2" y="hd2"/>
              </a:cxn>
              <a:cxn ang="5400000">
                <a:pos x="wd2" y="hd2"/>
              </a:cxn>
              <a:cxn ang="10800000">
                <a:pos x="wd2" y="hd2"/>
              </a:cxn>
              <a:cxn ang="16200000">
                <a:pos x="wd2" y="hd2"/>
              </a:cxn>
            </a:cxnLst>
            <a:rect l="0" t="0" r="r" b="b"/>
            <a:pathLst>
              <a:path w="21568" h="21583" extrusionOk="0">
                <a:moveTo>
                  <a:pt x="16592" y="2"/>
                </a:moveTo>
                <a:cubicBezTo>
                  <a:pt x="16492" y="-9"/>
                  <a:pt x="16386" y="16"/>
                  <a:pt x="16290" y="57"/>
                </a:cubicBezTo>
                <a:cubicBezTo>
                  <a:pt x="16249" y="74"/>
                  <a:pt x="16225" y="182"/>
                  <a:pt x="16193" y="245"/>
                </a:cubicBezTo>
                <a:cubicBezTo>
                  <a:pt x="16240" y="268"/>
                  <a:pt x="16289" y="302"/>
                  <a:pt x="16336" y="306"/>
                </a:cubicBezTo>
                <a:cubicBezTo>
                  <a:pt x="16441" y="316"/>
                  <a:pt x="16545" y="312"/>
                  <a:pt x="16650" y="312"/>
                </a:cubicBezTo>
                <a:cubicBezTo>
                  <a:pt x="16653" y="348"/>
                  <a:pt x="16656" y="380"/>
                  <a:pt x="16659" y="416"/>
                </a:cubicBezTo>
                <a:cubicBezTo>
                  <a:pt x="16603" y="443"/>
                  <a:pt x="16546" y="497"/>
                  <a:pt x="16491" y="495"/>
                </a:cubicBezTo>
                <a:cubicBezTo>
                  <a:pt x="16260" y="486"/>
                  <a:pt x="16030" y="460"/>
                  <a:pt x="15799" y="440"/>
                </a:cubicBezTo>
                <a:cubicBezTo>
                  <a:pt x="15671" y="429"/>
                  <a:pt x="15542" y="420"/>
                  <a:pt x="15414" y="404"/>
                </a:cubicBezTo>
                <a:cubicBezTo>
                  <a:pt x="15307" y="390"/>
                  <a:pt x="15200" y="344"/>
                  <a:pt x="15095" y="355"/>
                </a:cubicBezTo>
                <a:cubicBezTo>
                  <a:pt x="14983" y="367"/>
                  <a:pt x="14871" y="428"/>
                  <a:pt x="14731" y="477"/>
                </a:cubicBezTo>
                <a:cubicBezTo>
                  <a:pt x="14755" y="314"/>
                  <a:pt x="14770" y="216"/>
                  <a:pt x="14785" y="118"/>
                </a:cubicBezTo>
                <a:cubicBezTo>
                  <a:pt x="14476" y="3"/>
                  <a:pt x="14417" y="373"/>
                  <a:pt x="14295" y="623"/>
                </a:cubicBezTo>
                <a:cubicBezTo>
                  <a:pt x="14133" y="296"/>
                  <a:pt x="13756" y="295"/>
                  <a:pt x="13548" y="550"/>
                </a:cubicBezTo>
                <a:cubicBezTo>
                  <a:pt x="13464" y="495"/>
                  <a:pt x="13378" y="393"/>
                  <a:pt x="13343" y="422"/>
                </a:cubicBezTo>
                <a:cubicBezTo>
                  <a:pt x="13121" y="604"/>
                  <a:pt x="12922" y="745"/>
                  <a:pt x="12643" y="616"/>
                </a:cubicBezTo>
                <a:cubicBezTo>
                  <a:pt x="12449" y="527"/>
                  <a:pt x="12219" y="591"/>
                  <a:pt x="12006" y="586"/>
                </a:cubicBezTo>
                <a:cubicBezTo>
                  <a:pt x="11905" y="584"/>
                  <a:pt x="11803" y="567"/>
                  <a:pt x="11704" y="586"/>
                </a:cubicBezTo>
                <a:cubicBezTo>
                  <a:pt x="11466" y="631"/>
                  <a:pt x="11225" y="671"/>
                  <a:pt x="10991" y="750"/>
                </a:cubicBezTo>
                <a:cubicBezTo>
                  <a:pt x="10704" y="848"/>
                  <a:pt x="10421" y="982"/>
                  <a:pt x="10136" y="1097"/>
                </a:cubicBezTo>
                <a:cubicBezTo>
                  <a:pt x="10040" y="1136"/>
                  <a:pt x="9932" y="1221"/>
                  <a:pt x="9847" y="1188"/>
                </a:cubicBezTo>
                <a:cubicBezTo>
                  <a:pt x="9372" y="1005"/>
                  <a:pt x="8962" y="1257"/>
                  <a:pt x="8548" y="1541"/>
                </a:cubicBezTo>
                <a:cubicBezTo>
                  <a:pt x="8169" y="1799"/>
                  <a:pt x="7784" y="2030"/>
                  <a:pt x="7395" y="2252"/>
                </a:cubicBezTo>
                <a:cubicBezTo>
                  <a:pt x="7186" y="2372"/>
                  <a:pt x="6961" y="2441"/>
                  <a:pt x="6745" y="2538"/>
                </a:cubicBezTo>
                <a:cubicBezTo>
                  <a:pt x="5965" y="2891"/>
                  <a:pt x="5188" y="3250"/>
                  <a:pt x="4406" y="3596"/>
                </a:cubicBezTo>
                <a:cubicBezTo>
                  <a:pt x="4214" y="3682"/>
                  <a:pt x="4011" y="3714"/>
                  <a:pt x="3815" y="3785"/>
                </a:cubicBezTo>
                <a:cubicBezTo>
                  <a:pt x="3506" y="3897"/>
                  <a:pt x="3188" y="3983"/>
                  <a:pt x="2893" y="4150"/>
                </a:cubicBezTo>
                <a:cubicBezTo>
                  <a:pt x="2407" y="4424"/>
                  <a:pt x="1934" y="4749"/>
                  <a:pt x="1459" y="5062"/>
                </a:cubicBezTo>
                <a:cubicBezTo>
                  <a:pt x="1365" y="5124"/>
                  <a:pt x="1283" y="5228"/>
                  <a:pt x="1195" y="5311"/>
                </a:cubicBezTo>
                <a:cubicBezTo>
                  <a:pt x="1210" y="5357"/>
                  <a:pt x="1226" y="5400"/>
                  <a:pt x="1242" y="5445"/>
                </a:cubicBezTo>
                <a:cubicBezTo>
                  <a:pt x="1678" y="5255"/>
                  <a:pt x="2113" y="5064"/>
                  <a:pt x="2549" y="4874"/>
                </a:cubicBezTo>
                <a:cubicBezTo>
                  <a:pt x="2555" y="4900"/>
                  <a:pt x="2564" y="4927"/>
                  <a:pt x="2570" y="4953"/>
                </a:cubicBezTo>
                <a:cubicBezTo>
                  <a:pt x="2474" y="5018"/>
                  <a:pt x="2378" y="5106"/>
                  <a:pt x="2277" y="5147"/>
                </a:cubicBezTo>
                <a:cubicBezTo>
                  <a:pt x="1845" y="5322"/>
                  <a:pt x="1413" y="5491"/>
                  <a:pt x="977" y="5646"/>
                </a:cubicBezTo>
                <a:cubicBezTo>
                  <a:pt x="734" y="5732"/>
                  <a:pt x="576" y="5952"/>
                  <a:pt x="592" y="6193"/>
                </a:cubicBezTo>
                <a:cubicBezTo>
                  <a:pt x="732" y="6230"/>
                  <a:pt x="865" y="6268"/>
                  <a:pt x="998" y="6303"/>
                </a:cubicBezTo>
                <a:cubicBezTo>
                  <a:pt x="1000" y="6332"/>
                  <a:pt x="1005" y="6358"/>
                  <a:pt x="1007" y="6388"/>
                </a:cubicBezTo>
                <a:cubicBezTo>
                  <a:pt x="761" y="6533"/>
                  <a:pt x="419" y="6398"/>
                  <a:pt x="286" y="6868"/>
                </a:cubicBezTo>
                <a:cubicBezTo>
                  <a:pt x="456" y="7047"/>
                  <a:pt x="436" y="7105"/>
                  <a:pt x="80" y="7428"/>
                </a:cubicBezTo>
                <a:cubicBezTo>
                  <a:pt x="296" y="7412"/>
                  <a:pt x="480" y="7400"/>
                  <a:pt x="688" y="7385"/>
                </a:cubicBezTo>
                <a:cubicBezTo>
                  <a:pt x="494" y="7693"/>
                  <a:pt x="126" y="7500"/>
                  <a:pt x="1" y="8006"/>
                </a:cubicBezTo>
                <a:cubicBezTo>
                  <a:pt x="97" y="7971"/>
                  <a:pt x="165" y="7951"/>
                  <a:pt x="231" y="7927"/>
                </a:cubicBezTo>
                <a:cubicBezTo>
                  <a:pt x="351" y="7884"/>
                  <a:pt x="467" y="7835"/>
                  <a:pt x="588" y="7799"/>
                </a:cubicBezTo>
                <a:cubicBezTo>
                  <a:pt x="876" y="7712"/>
                  <a:pt x="1166" y="7633"/>
                  <a:pt x="1455" y="7549"/>
                </a:cubicBezTo>
                <a:cubicBezTo>
                  <a:pt x="1584" y="7512"/>
                  <a:pt x="1711" y="7468"/>
                  <a:pt x="1841" y="7440"/>
                </a:cubicBezTo>
                <a:cubicBezTo>
                  <a:pt x="1848" y="7439"/>
                  <a:pt x="1869" y="7544"/>
                  <a:pt x="1879" y="7586"/>
                </a:cubicBezTo>
                <a:cubicBezTo>
                  <a:pt x="2276" y="7512"/>
                  <a:pt x="2605" y="6999"/>
                  <a:pt x="3094" y="7282"/>
                </a:cubicBezTo>
                <a:cubicBezTo>
                  <a:pt x="2357" y="7676"/>
                  <a:pt x="1648" y="8053"/>
                  <a:pt x="940" y="8431"/>
                </a:cubicBezTo>
                <a:cubicBezTo>
                  <a:pt x="940" y="8442"/>
                  <a:pt x="939" y="8451"/>
                  <a:pt x="940" y="8462"/>
                </a:cubicBezTo>
                <a:cubicBezTo>
                  <a:pt x="1094" y="8433"/>
                  <a:pt x="1250" y="8404"/>
                  <a:pt x="1363" y="8383"/>
                </a:cubicBezTo>
                <a:cubicBezTo>
                  <a:pt x="1256" y="8490"/>
                  <a:pt x="1135" y="8615"/>
                  <a:pt x="1015" y="8735"/>
                </a:cubicBezTo>
                <a:cubicBezTo>
                  <a:pt x="954" y="8716"/>
                  <a:pt x="892" y="8700"/>
                  <a:pt x="831" y="8650"/>
                </a:cubicBezTo>
                <a:cubicBezTo>
                  <a:pt x="798" y="8624"/>
                  <a:pt x="714" y="8642"/>
                  <a:pt x="697" y="8681"/>
                </a:cubicBezTo>
                <a:cubicBezTo>
                  <a:pt x="672" y="8735"/>
                  <a:pt x="668" y="8838"/>
                  <a:pt x="688" y="8900"/>
                </a:cubicBezTo>
                <a:cubicBezTo>
                  <a:pt x="746" y="9078"/>
                  <a:pt x="843" y="9181"/>
                  <a:pt x="965" y="9228"/>
                </a:cubicBezTo>
                <a:cubicBezTo>
                  <a:pt x="968" y="9255"/>
                  <a:pt x="970" y="9280"/>
                  <a:pt x="973" y="9307"/>
                </a:cubicBezTo>
                <a:cubicBezTo>
                  <a:pt x="1019" y="9300"/>
                  <a:pt x="1065" y="9290"/>
                  <a:pt x="1112" y="9283"/>
                </a:cubicBezTo>
                <a:cubicBezTo>
                  <a:pt x="1199" y="9290"/>
                  <a:pt x="1248" y="9346"/>
                  <a:pt x="1271" y="9435"/>
                </a:cubicBezTo>
                <a:cubicBezTo>
                  <a:pt x="1187" y="9483"/>
                  <a:pt x="1103" y="9533"/>
                  <a:pt x="1019" y="9581"/>
                </a:cubicBezTo>
                <a:cubicBezTo>
                  <a:pt x="1013" y="9579"/>
                  <a:pt x="1005" y="9577"/>
                  <a:pt x="998" y="9575"/>
                </a:cubicBezTo>
                <a:cubicBezTo>
                  <a:pt x="988" y="9593"/>
                  <a:pt x="985" y="9598"/>
                  <a:pt x="982" y="9605"/>
                </a:cubicBezTo>
                <a:cubicBezTo>
                  <a:pt x="959" y="9618"/>
                  <a:pt x="937" y="9629"/>
                  <a:pt x="915" y="9642"/>
                </a:cubicBezTo>
                <a:cubicBezTo>
                  <a:pt x="936" y="9679"/>
                  <a:pt x="951" y="9702"/>
                  <a:pt x="969" y="9733"/>
                </a:cubicBezTo>
                <a:cubicBezTo>
                  <a:pt x="965" y="9808"/>
                  <a:pt x="965" y="9884"/>
                  <a:pt x="977" y="9958"/>
                </a:cubicBezTo>
                <a:cubicBezTo>
                  <a:pt x="923" y="9986"/>
                  <a:pt x="870" y="10011"/>
                  <a:pt x="797" y="10049"/>
                </a:cubicBezTo>
                <a:cubicBezTo>
                  <a:pt x="885" y="10163"/>
                  <a:pt x="962" y="10247"/>
                  <a:pt x="1040" y="10353"/>
                </a:cubicBezTo>
                <a:cubicBezTo>
                  <a:pt x="1054" y="10486"/>
                  <a:pt x="1053" y="10627"/>
                  <a:pt x="994" y="10779"/>
                </a:cubicBezTo>
                <a:cubicBezTo>
                  <a:pt x="905" y="11008"/>
                  <a:pt x="1293" y="11361"/>
                  <a:pt x="1501" y="11223"/>
                </a:cubicBezTo>
                <a:cubicBezTo>
                  <a:pt x="1665" y="11114"/>
                  <a:pt x="1667" y="11257"/>
                  <a:pt x="1686" y="11332"/>
                </a:cubicBezTo>
                <a:cubicBezTo>
                  <a:pt x="1608" y="11492"/>
                  <a:pt x="1549" y="11607"/>
                  <a:pt x="1506" y="11697"/>
                </a:cubicBezTo>
                <a:cubicBezTo>
                  <a:pt x="1433" y="11715"/>
                  <a:pt x="1324" y="11707"/>
                  <a:pt x="1313" y="11752"/>
                </a:cubicBezTo>
                <a:cubicBezTo>
                  <a:pt x="1286" y="11858"/>
                  <a:pt x="1275" y="12017"/>
                  <a:pt x="1313" y="12105"/>
                </a:cubicBezTo>
                <a:cubicBezTo>
                  <a:pt x="1399" y="12302"/>
                  <a:pt x="1518" y="12471"/>
                  <a:pt x="1610" y="12628"/>
                </a:cubicBezTo>
                <a:cubicBezTo>
                  <a:pt x="1317" y="12641"/>
                  <a:pt x="1130" y="12818"/>
                  <a:pt x="1091" y="13102"/>
                </a:cubicBezTo>
                <a:cubicBezTo>
                  <a:pt x="999" y="13173"/>
                  <a:pt x="898" y="13254"/>
                  <a:pt x="856" y="13376"/>
                </a:cubicBezTo>
                <a:cubicBezTo>
                  <a:pt x="727" y="13753"/>
                  <a:pt x="983" y="13793"/>
                  <a:pt x="1124" y="13941"/>
                </a:cubicBezTo>
                <a:cubicBezTo>
                  <a:pt x="1049" y="13959"/>
                  <a:pt x="986" y="13957"/>
                  <a:pt x="923" y="13953"/>
                </a:cubicBezTo>
                <a:cubicBezTo>
                  <a:pt x="727" y="13943"/>
                  <a:pt x="660" y="14071"/>
                  <a:pt x="751" y="14312"/>
                </a:cubicBezTo>
                <a:cubicBezTo>
                  <a:pt x="791" y="14419"/>
                  <a:pt x="850" y="14525"/>
                  <a:pt x="919" y="14592"/>
                </a:cubicBezTo>
                <a:cubicBezTo>
                  <a:pt x="1129" y="14798"/>
                  <a:pt x="1134" y="14791"/>
                  <a:pt x="936" y="15103"/>
                </a:cubicBezTo>
                <a:cubicBezTo>
                  <a:pt x="1078" y="15261"/>
                  <a:pt x="1202" y="15462"/>
                  <a:pt x="1359" y="15559"/>
                </a:cubicBezTo>
                <a:cubicBezTo>
                  <a:pt x="1520" y="15659"/>
                  <a:pt x="1712" y="15651"/>
                  <a:pt x="1887" y="15711"/>
                </a:cubicBezTo>
                <a:cubicBezTo>
                  <a:pt x="1946" y="15731"/>
                  <a:pt x="2021" y="15806"/>
                  <a:pt x="2038" y="15881"/>
                </a:cubicBezTo>
                <a:cubicBezTo>
                  <a:pt x="2056" y="15961"/>
                  <a:pt x="2015" y="16067"/>
                  <a:pt x="1992" y="16210"/>
                </a:cubicBezTo>
                <a:cubicBezTo>
                  <a:pt x="1826" y="15931"/>
                  <a:pt x="1771" y="15873"/>
                  <a:pt x="1610" y="16015"/>
                </a:cubicBezTo>
                <a:cubicBezTo>
                  <a:pt x="1335" y="16260"/>
                  <a:pt x="977" y="16418"/>
                  <a:pt x="927" y="17019"/>
                </a:cubicBezTo>
                <a:cubicBezTo>
                  <a:pt x="683" y="17155"/>
                  <a:pt x="331" y="17611"/>
                  <a:pt x="219" y="17955"/>
                </a:cubicBezTo>
                <a:cubicBezTo>
                  <a:pt x="200" y="18012"/>
                  <a:pt x="173" y="18090"/>
                  <a:pt x="185" y="18138"/>
                </a:cubicBezTo>
                <a:cubicBezTo>
                  <a:pt x="250" y="18389"/>
                  <a:pt x="165" y="18556"/>
                  <a:pt x="59" y="18734"/>
                </a:cubicBezTo>
                <a:cubicBezTo>
                  <a:pt x="15" y="18809"/>
                  <a:pt x="-16" y="18968"/>
                  <a:pt x="9" y="19044"/>
                </a:cubicBezTo>
                <a:cubicBezTo>
                  <a:pt x="30" y="19107"/>
                  <a:pt x="142" y="19104"/>
                  <a:pt x="215" y="19129"/>
                </a:cubicBezTo>
                <a:cubicBezTo>
                  <a:pt x="239" y="19137"/>
                  <a:pt x="265" y="19138"/>
                  <a:pt x="311" y="19141"/>
                </a:cubicBezTo>
                <a:cubicBezTo>
                  <a:pt x="234" y="19360"/>
                  <a:pt x="171" y="19546"/>
                  <a:pt x="85" y="19792"/>
                </a:cubicBezTo>
                <a:cubicBezTo>
                  <a:pt x="309" y="19878"/>
                  <a:pt x="538" y="19949"/>
                  <a:pt x="759" y="20053"/>
                </a:cubicBezTo>
                <a:cubicBezTo>
                  <a:pt x="1272" y="20294"/>
                  <a:pt x="1775" y="20566"/>
                  <a:pt x="2289" y="20795"/>
                </a:cubicBezTo>
                <a:cubicBezTo>
                  <a:pt x="2523" y="20900"/>
                  <a:pt x="2793" y="21055"/>
                  <a:pt x="3010" y="20978"/>
                </a:cubicBezTo>
                <a:cubicBezTo>
                  <a:pt x="3330" y="20864"/>
                  <a:pt x="3591" y="20988"/>
                  <a:pt x="3845" y="21166"/>
                </a:cubicBezTo>
                <a:cubicBezTo>
                  <a:pt x="4208" y="21421"/>
                  <a:pt x="4587" y="21536"/>
                  <a:pt x="4981" y="21580"/>
                </a:cubicBezTo>
                <a:cubicBezTo>
                  <a:pt x="5080" y="21591"/>
                  <a:pt x="5187" y="21566"/>
                  <a:pt x="5282" y="21525"/>
                </a:cubicBezTo>
                <a:cubicBezTo>
                  <a:pt x="5323" y="21508"/>
                  <a:pt x="5343" y="21406"/>
                  <a:pt x="5375" y="21343"/>
                </a:cubicBezTo>
                <a:cubicBezTo>
                  <a:pt x="5328" y="21320"/>
                  <a:pt x="5284" y="21280"/>
                  <a:pt x="5236" y="21276"/>
                </a:cubicBezTo>
                <a:cubicBezTo>
                  <a:pt x="5131" y="21266"/>
                  <a:pt x="5023" y="21276"/>
                  <a:pt x="4918" y="21276"/>
                </a:cubicBezTo>
                <a:cubicBezTo>
                  <a:pt x="4915" y="21240"/>
                  <a:pt x="4912" y="21202"/>
                  <a:pt x="4909" y="21166"/>
                </a:cubicBezTo>
                <a:cubicBezTo>
                  <a:pt x="4965" y="21139"/>
                  <a:pt x="5022" y="21085"/>
                  <a:pt x="5077" y="21087"/>
                </a:cubicBezTo>
                <a:cubicBezTo>
                  <a:pt x="5308" y="21096"/>
                  <a:pt x="5538" y="21122"/>
                  <a:pt x="5769" y="21142"/>
                </a:cubicBezTo>
                <a:cubicBezTo>
                  <a:pt x="5897" y="21153"/>
                  <a:pt x="6026" y="21168"/>
                  <a:pt x="6154" y="21184"/>
                </a:cubicBezTo>
                <a:cubicBezTo>
                  <a:pt x="6261" y="21198"/>
                  <a:pt x="6368" y="21238"/>
                  <a:pt x="6473" y="21227"/>
                </a:cubicBezTo>
                <a:cubicBezTo>
                  <a:pt x="6585" y="21215"/>
                  <a:pt x="6697" y="21154"/>
                  <a:pt x="6837" y="21105"/>
                </a:cubicBezTo>
                <a:cubicBezTo>
                  <a:pt x="6813" y="21268"/>
                  <a:pt x="6798" y="21372"/>
                  <a:pt x="6783" y="21470"/>
                </a:cubicBezTo>
                <a:cubicBezTo>
                  <a:pt x="7092" y="21585"/>
                  <a:pt x="7156" y="21209"/>
                  <a:pt x="7278" y="20959"/>
                </a:cubicBezTo>
                <a:cubicBezTo>
                  <a:pt x="7439" y="21286"/>
                  <a:pt x="7812" y="21293"/>
                  <a:pt x="8020" y="21039"/>
                </a:cubicBezTo>
                <a:cubicBezTo>
                  <a:pt x="8104" y="21093"/>
                  <a:pt x="8190" y="21189"/>
                  <a:pt x="8225" y="21160"/>
                </a:cubicBezTo>
                <a:cubicBezTo>
                  <a:pt x="8447" y="20978"/>
                  <a:pt x="8651" y="20837"/>
                  <a:pt x="8929" y="20966"/>
                </a:cubicBezTo>
                <a:cubicBezTo>
                  <a:pt x="9124" y="21055"/>
                  <a:pt x="9349" y="20997"/>
                  <a:pt x="9562" y="21002"/>
                </a:cubicBezTo>
                <a:cubicBezTo>
                  <a:pt x="9663" y="21004"/>
                  <a:pt x="9769" y="21021"/>
                  <a:pt x="9868" y="21002"/>
                </a:cubicBezTo>
                <a:cubicBezTo>
                  <a:pt x="10107" y="20957"/>
                  <a:pt x="10343" y="20911"/>
                  <a:pt x="10577" y="20832"/>
                </a:cubicBezTo>
                <a:cubicBezTo>
                  <a:pt x="10864" y="20734"/>
                  <a:pt x="11147" y="20600"/>
                  <a:pt x="11432" y="20485"/>
                </a:cubicBezTo>
                <a:cubicBezTo>
                  <a:pt x="11528" y="20446"/>
                  <a:pt x="11636" y="20361"/>
                  <a:pt x="11721" y="20394"/>
                </a:cubicBezTo>
                <a:cubicBezTo>
                  <a:pt x="12196" y="20577"/>
                  <a:pt x="12606" y="20331"/>
                  <a:pt x="13020" y="20047"/>
                </a:cubicBezTo>
                <a:cubicBezTo>
                  <a:pt x="13399" y="19789"/>
                  <a:pt x="13788" y="19552"/>
                  <a:pt x="14177" y="19330"/>
                </a:cubicBezTo>
                <a:cubicBezTo>
                  <a:pt x="14386" y="19210"/>
                  <a:pt x="14607" y="19147"/>
                  <a:pt x="14823" y="19050"/>
                </a:cubicBezTo>
                <a:cubicBezTo>
                  <a:pt x="15603" y="18697"/>
                  <a:pt x="16380" y="18332"/>
                  <a:pt x="17162" y="17986"/>
                </a:cubicBezTo>
                <a:cubicBezTo>
                  <a:pt x="17354" y="17900"/>
                  <a:pt x="17561" y="17868"/>
                  <a:pt x="17757" y="17797"/>
                </a:cubicBezTo>
                <a:cubicBezTo>
                  <a:pt x="18066" y="17685"/>
                  <a:pt x="18380" y="17605"/>
                  <a:pt x="18675" y="17438"/>
                </a:cubicBezTo>
                <a:cubicBezTo>
                  <a:pt x="19161" y="17164"/>
                  <a:pt x="19634" y="16833"/>
                  <a:pt x="20109" y="16520"/>
                </a:cubicBezTo>
                <a:cubicBezTo>
                  <a:pt x="20203" y="16458"/>
                  <a:pt x="20285" y="16360"/>
                  <a:pt x="20373" y="16277"/>
                </a:cubicBezTo>
                <a:cubicBezTo>
                  <a:pt x="20358" y="16231"/>
                  <a:pt x="20342" y="16182"/>
                  <a:pt x="20326" y="16137"/>
                </a:cubicBezTo>
                <a:cubicBezTo>
                  <a:pt x="19890" y="16327"/>
                  <a:pt x="19455" y="16518"/>
                  <a:pt x="19019" y="16708"/>
                </a:cubicBezTo>
                <a:cubicBezTo>
                  <a:pt x="19013" y="16682"/>
                  <a:pt x="19008" y="16655"/>
                  <a:pt x="19002" y="16629"/>
                </a:cubicBezTo>
                <a:cubicBezTo>
                  <a:pt x="19099" y="16564"/>
                  <a:pt x="19190" y="16482"/>
                  <a:pt x="19291" y="16441"/>
                </a:cubicBezTo>
                <a:cubicBezTo>
                  <a:pt x="19723" y="16266"/>
                  <a:pt x="20155" y="16097"/>
                  <a:pt x="20591" y="15942"/>
                </a:cubicBezTo>
                <a:cubicBezTo>
                  <a:pt x="20834" y="15856"/>
                  <a:pt x="20992" y="15630"/>
                  <a:pt x="20976" y="15389"/>
                </a:cubicBezTo>
                <a:cubicBezTo>
                  <a:pt x="20836" y="15352"/>
                  <a:pt x="20703" y="15320"/>
                  <a:pt x="20570" y="15285"/>
                </a:cubicBezTo>
                <a:cubicBezTo>
                  <a:pt x="20568" y="15256"/>
                  <a:pt x="20567" y="15224"/>
                  <a:pt x="20565" y="15194"/>
                </a:cubicBezTo>
                <a:cubicBezTo>
                  <a:pt x="20811" y="15049"/>
                  <a:pt x="21153" y="15184"/>
                  <a:pt x="21286" y="14714"/>
                </a:cubicBezTo>
                <a:cubicBezTo>
                  <a:pt x="21116" y="14535"/>
                  <a:pt x="21136" y="14477"/>
                  <a:pt x="21492" y="14154"/>
                </a:cubicBezTo>
                <a:cubicBezTo>
                  <a:pt x="21276" y="14170"/>
                  <a:pt x="21088" y="14182"/>
                  <a:pt x="20880" y="14197"/>
                </a:cubicBezTo>
                <a:cubicBezTo>
                  <a:pt x="21074" y="13889"/>
                  <a:pt x="21442" y="14082"/>
                  <a:pt x="21567" y="13576"/>
                </a:cubicBezTo>
                <a:cubicBezTo>
                  <a:pt x="21471" y="13611"/>
                  <a:pt x="21408" y="13637"/>
                  <a:pt x="21341" y="13662"/>
                </a:cubicBezTo>
                <a:cubicBezTo>
                  <a:pt x="21222" y="13704"/>
                  <a:pt x="21101" y="13753"/>
                  <a:pt x="20980" y="13789"/>
                </a:cubicBezTo>
                <a:cubicBezTo>
                  <a:pt x="20692" y="13876"/>
                  <a:pt x="20402" y="13955"/>
                  <a:pt x="20113" y="14039"/>
                </a:cubicBezTo>
                <a:cubicBezTo>
                  <a:pt x="19984" y="14076"/>
                  <a:pt x="19857" y="14114"/>
                  <a:pt x="19727" y="14142"/>
                </a:cubicBezTo>
                <a:cubicBezTo>
                  <a:pt x="19720" y="14143"/>
                  <a:pt x="19703" y="14038"/>
                  <a:pt x="19694" y="13996"/>
                </a:cubicBezTo>
                <a:cubicBezTo>
                  <a:pt x="19297" y="14070"/>
                  <a:pt x="18968" y="14583"/>
                  <a:pt x="18478" y="14300"/>
                </a:cubicBezTo>
                <a:cubicBezTo>
                  <a:pt x="19215" y="13906"/>
                  <a:pt x="19920" y="13529"/>
                  <a:pt x="20628" y="13151"/>
                </a:cubicBezTo>
                <a:cubicBezTo>
                  <a:pt x="20628" y="13140"/>
                  <a:pt x="20629" y="13131"/>
                  <a:pt x="20628" y="13120"/>
                </a:cubicBezTo>
                <a:cubicBezTo>
                  <a:pt x="20474" y="13149"/>
                  <a:pt x="20318" y="13178"/>
                  <a:pt x="20205" y="13199"/>
                </a:cubicBezTo>
                <a:cubicBezTo>
                  <a:pt x="20312" y="13092"/>
                  <a:pt x="20437" y="12973"/>
                  <a:pt x="20557" y="12853"/>
                </a:cubicBezTo>
                <a:cubicBezTo>
                  <a:pt x="20618" y="12872"/>
                  <a:pt x="20680" y="12888"/>
                  <a:pt x="20741" y="12938"/>
                </a:cubicBezTo>
                <a:cubicBezTo>
                  <a:pt x="20774" y="12964"/>
                  <a:pt x="20854" y="12946"/>
                  <a:pt x="20871" y="12907"/>
                </a:cubicBezTo>
                <a:cubicBezTo>
                  <a:pt x="20896" y="12853"/>
                  <a:pt x="20900" y="12744"/>
                  <a:pt x="20880" y="12682"/>
                </a:cubicBezTo>
                <a:cubicBezTo>
                  <a:pt x="20822" y="12503"/>
                  <a:pt x="20725" y="12406"/>
                  <a:pt x="20603" y="12360"/>
                </a:cubicBezTo>
                <a:cubicBezTo>
                  <a:pt x="20600" y="12332"/>
                  <a:pt x="20598" y="12303"/>
                  <a:pt x="20595" y="12275"/>
                </a:cubicBezTo>
                <a:cubicBezTo>
                  <a:pt x="20549" y="12282"/>
                  <a:pt x="20503" y="12292"/>
                  <a:pt x="20456" y="12299"/>
                </a:cubicBezTo>
                <a:cubicBezTo>
                  <a:pt x="20369" y="12292"/>
                  <a:pt x="20320" y="12237"/>
                  <a:pt x="20297" y="12147"/>
                </a:cubicBezTo>
                <a:cubicBezTo>
                  <a:pt x="20381" y="12099"/>
                  <a:pt x="20465" y="12049"/>
                  <a:pt x="20549" y="12001"/>
                </a:cubicBezTo>
                <a:cubicBezTo>
                  <a:pt x="20555" y="12003"/>
                  <a:pt x="20563" y="12005"/>
                  <a:pt x="20570" y="12007"/>
                </a:cubicBezTo>
                <a:cubicBezTo>
                  <a:pt x="20580" y="11989"/>
                  <a:pt x="20583" y="11984"/>
                  <a:pt x="20586" y="11977"/>
                </a:cubicBezTo>
                <a:cubicBezTo>
                  <a:pt x="20609" y="11964"/>
                  <a:pt x="20631" y="11953"/>
                  <a:pt x="20653" y="11940"/>
                </a:cubicBezTo>
                <a:cubicBezTo>
                  <a:pt x="20631" y="11902"/>
                  <a:pt x="20617" y="11880"/>
                  <a:pt x="20599" y="11849"/>
                </a:cubicBezTo>
                <a:cubicBezTo>
                  <a:pt x="20603" y="11776"/>
                  <a:pt x="20606" y="11702"/>
                  <a:pt x="20595" y="11630"/>
                </a:cubicBezTo>
                <a:cubicBezTo>
                  <a:pt x="20649" y="11602"/>
                  <a:pt x="20699" y="11571"/>
                  <a:pt x="20771" y="11533"/>
                </a:cubicBezTo>
                <a:cubicBezTo>
                  <a:pt x="20683" y="11419"/>
                  <a:pt x="20610" y="11334"/>
                  <a:pt x="20532" y="11229"/>
                </a:cubicBezTo>
                <a:cubicBezTo>
                  <a:pt x="20518" y="11097"/>
                  <a:pt x="20519" y="10960"/>
                  <a:pt x="20578" y="10809"/>
                </a:cubicBezTo>
                <a:cubicBezTo>
                  <a:pt x="20667" y="10580"/>
                  <a:pt x="20275" y="10221"/>
                  <a:pt x="20067" y="10359"/>
                </a:cubicBezTo>
                <a:cubicBezTo>
                  <a:pt x="19903" y="10468"/>
                  <a:pt x="19905" y="10325"/>
                  <a:pt x="19886" y="10250"/>
                </a:cubicBezTo>
                <a:cubicBezTo>
                  <a:pt x="19964" y="10090"/>
                  <a:pt x="20019" y="9981"/>
                  <a:pt x="20062" y="9891"/>
                </a:cubicBezTo>
                <a:cubicBezTo>
                  <a:pt x="20135" y="9873"/>
                  <a:pt x="20248" y="9882"/>
                  <a:pt x="20259" y="9836"/>
                </a:cubicBezTo>
                <a:cubicBezTo>
                  <a:pt x="20287" y="9730"/>
                  <a:pt x="20293" y="9571"/>
                  <a:pt x="20255" y="9483"/>
                </a:cubicBezTo>
                <a:cubicBezTo>
                  <a:pt x="20169" y="9286"/>
                  <a:pt x="20050" y="9117"/>
                  <a:pt x="19958" y="8960"/>
                </a:cubicBezTo>
                <a:cubicBezTo>
                  <a:pt x="20251" y="8947"/>
                  <a:pt x="20442" y="8764"/>
                  <a:pt x="20482" y="8480"/>
                </a:cubicBezTo>
                <a:cubicBezTo>
                  <a:pt x="20573" y="8409"/>
                  <a:pt x="20670" y="8334"/>
                  <a:pt x="20712" y="8212"/>
                </a:cubicBezTo>
                <a:cubicBezTo>
                  <a:pt x="20841" y="7835"/>
                  <a:pt x="20585" y="7789"/>
                  <a:pt x="20444" y="7641"/>
                </a:cubicBezTo>
                <a:cubicBezTo>
                  <a:pt x="20519" y="7623"/>
                  <a:pt x="20582" y="7631"/>
                  <a:pt x="20645" y="7635"/>
                </a:cubicBezTo>
                <a:cubicBezTo>
                  <a:pt x="20841" y="7645"/>
                  <a:pt x="20908" y="7511"/>
                  <a:pt x="20817" y="7270"/>
                </a:cubicBezTo>
                <a:cubicBezTo>
                  <a:pt x="20777" y="7163"/>
                  <a:pt x="20718" y="7057"/>
                  <a:pt x="20649" y="6990"/>
                </a:cubicBezTo>
                <a:cubicBezTo>
                  <a:pt x="20439" y="6784"/>
                  <a:pt x="20438" y="6791"/>
                  <a:pt x="20637" y="6479"/>
                </a:cubicBezTo>
                <a:cubicBezTo>
                  <a:pt x="20494" y="6321"/>
                  <a:pt x="20366" y="6120"/>
                  <a:pt x="20209" y="6023"/>
                </a:cubicBezTo>
                <a:cubicBezTo>
                  <a:pt x="20048" y="5923"/>
                  <a:pt x="19856" y="5937"/>
                  <a:pt x="19681" y="5877"/>
                </a:cubicBezTo>
                <a:cubicBezTo>
                  <a:pt x="19622" y="5857"/>
                  <a:pt x="19547" y="5782"/>
                  <a:pt x="19530" y="5707"/>
                </a:cubicBezTo>
                <a:cubicBezTo>
                  <a:pt x="19512" y="5627"/>
                  <a:pt x="19553" y="5515"/>
                  <a:pt x="19576" y="5372"/>
                </a:cubicBezTo>
                <a:cubicBezTo>
                  <a:pt x="19742" y="5651"/>
                  <a:pt x="19801" y="5709"/>
                  <a:pt x="19962" y="5567"/>
                </a:cubicBezTo>
                <a:cubicBezTo>
                  <a:pt x="20237" y="5322"/>
                  <a:pt x="20591" y="5164"/>
                  <a:pt x="20641" y="4563"/>
                </a:cubicBezTo>
                <a:cubicBezTo>
                  <a:pt x="20885" y="4427"/>
                  <a:pt x="21237" y="3971"/>
                  <a:pt x="21349" y="3627"/>
                </a:cubicBezTo>
                <a:cubicBezTo>
                  <a:pt x="21368" y="3570"/>
                  <a:pt x="21395" y="3492"/>
                  <a:pt x="21383" y="3444"/>
                </a:cubicBezTo>
                <a:cubicBezTo>
                  <a:pt x="21318" y="3193"/>
                  <a:pt x="21403" y="3033"/>
                  <a:pt x="21509" y="2854"/>
                </a:cubicBezTo>
                <a:cubicBezTo>
                  <a:pt x="21553" y="2779"/>
                  <a:pt x="21584" y="2621"/>
                  <a:pt x="21559" y="2544"/>
                </a:cubicBezTo>
                <a:cubicBezTo>
                  <a:pt x="21538" y="2481"/>
                  <a:pt x="21426" y="2478"/>
                  <a:pt x="21353" y="2453"/>
                </a:cubicBezTo>
                <a:cubicBezTo>
                  <a:pt x="21329" y="2445"/>
                  <a:pt x="21303" y="2450"/>
                  <a:pt x="21257" y="2447"/>
                </a:cubicBezTo>
                <a:cubicBezTo>
                  <a:pt x="21334" y="2228"/>
                  <a:pt x="21402" y="2042"/>
                  <a:pt x="21488" y="1796"/>
                </a:cubicBezTo>
                <a:cubicBezTo>
                  <a:pt x="21263" y="1710"/>
                  <a:pt x="21034" y="1633"/>
                  <a:pt x="20813" y="1529"/>
                </a:cubicBezTo>
                <a:cubicBezTo>
                  <a:pt x="20301" y="1288"/>
                  <a:pt x="19793" y="1016"/>
                  <a:pt x="19279" y="787"/>
                </a:cubicBezTo>
                <a:cubicBezTo>
                  <a:pt x="19045" y="682"/>
                  <a:pt x="18779" y="533"/>
                  <a:pt x="18562" y="610"/>
                </a:cubicBezTo>
                <a:cubicBezTo>
                  <a:pt x="18242" y="724"/>
                  <a:pt x="17977" y="600"/>
                  <a:pt x="17723" y="422"/>
                </a:cubicBezTo>
                <a:cubicBezTo>
                  <a:pt x="17360" y="167"/>
                  <a:pt x="16986" y="46"/>
                  <a:pt x="16592" y="2"/>
                </a:cubicBezTo>
                <a:close/>
              </a:path>
            </a:pathLst>
          </a:custGeom>
        </p:spPr>
        <p:txBody>
          <a:bodyPr/>
          <a:lstStyle/>
          <a:p>
            <a:pPr defTabSz="642937">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p>
        </p:txBody>
      </p:sp>
      <p:sp>
        <p:nvSpPr>
          <p:cNvPr id="892" name="Venenatis Euismod Purus"/>
          <p:cNvSpPr txBox="1">
            <a:spLocks noGrp="1"/>
          </p:cNvSpPr>
          <p:nvPr>
            <p:ph type="body" idx="16"/>
          </p:nvPr>
        </p:nvSpPr>
        <p:spPr>
          <a:xfrm>
            <a:off x="11087196" y="7832332"/>
            <a:ext cx="10617230" cy="984568"/>
          </a:xfrm>
          <a:prstGeom prst="rect">
            <a:avLst/>
          </a:prstGeom>
        </p:spPr>
        <p:txBody>
          <a:bodyPr/>
          <a:lstStyle/>
          <a:p>
            <a:pPr>
              <a:lnSpc>
                <a:spcPct val="80000"/>
              </a:lnSpc>
            </a:pPr>
            <a:r>
              <a:rPr lang="fr-FR" sz="6000" dirty="0" smtClean="0"/>
              <a:t>introduction</a:t>
            </a:r>
            <a:endParaRPr sz="2800" dirty="0"/>
          </a:p>
        </p:txBody>
      </p:sp>
      <p:sp>
        <p:nvSpPr>
          <p:cNvPr id="894" name="Rectangle"/>
          <p:cNvSpPr>
            <a:spLocks noGrp="1"/>
          </p:cNvSpPr>
          <p:nvPr>
            <p:ph type="body" idx="17"/>
          </p:nvPr>
        </p:nvSpPr>
        <p:spPr>
          <a:prstGeom prst="rect">
            <a:avLst/>
          </a:prstGeom>
        </p:spPr>
        <p:txBody>
          <a:bodyPr/>
          <a:lstStyle/>
          <a:p>
            <a:pPr>
              <a:defRPr sz="5800">
                <a:latin typeface="Gill Sans"/>
                <a:ea typeface="Gill Sans"/>
                <a:cs typeface="Gill Sans"/>
                <a:sym typeface="Gill Sans"/>
              </a:defRPr>
            </a:pPr>
            <a:endParaRPr dirty="0"/>
          </a:p>
        </p:txBody>
      </p:sp>
      <p:sp>
        <p:nvSpPr>
          <p:cNvPr id="895" name="Line"/>
          <p:cNvSpPr>
            <a:spLocks noGrp="1"/>
          </p:cNvSpPr>
          <p:nvPr>
            <p:ph type="body" idx="18"/>
          </p:nvPr>
        </p:nvSpPr>
        <p:spPr>
          <a:xfrm>
            <a:off x="12191999" y="12260426"/>
            <a:ext cx="1" cy="371869"/>
          </a:xfrm>
          <a:prstGeom prst="line">
            <a:avLst/>
          </a:prstGeom>
        </p:spPr>
        <p:txBody>
          <a:bodyPr/>
          <a:lstStyle/>
          <a:p>
            <a:pPr>
              <a:defRPr sz="56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p>
        </p:txBody>
      </p:sp>
      <p:sp>
        <p:nvSpPr>
          <p:cNvPr id="896" name="Slide Number"/>
          <p:cNvSpPr txBox="1">
            <a:spLocks noGrp="1"/>
          </p:cNvSpPr>
          <p:nvPr>
            <p:ph type="sldNum" sz="quarter" idx="2"/>
          </p:nvPr>
        </p:nvSpPr>
        <p:spPr>
          <a:xfrm>
            <a:off x="12051220" y="11772503"/>
            <a:ext cx="281560" cy="422276"/>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72</a:t>
            </a:fld>
            <a:endParaRPr dirty="0"/>
          </a:p>
        </p:txBody>
      </p:sp>
      <p:sp>
        <p:nvSpPr>
          <p:cNvPr id="897" name="#1"/>
          <p:cNvSpPr txBox="1">
            <a:spLocks noGrp="1"/>
          </p:cNvSpPr>
          <p:nvPr>
            <p:ph type="body" idx="19"/>
          </p:nvPr>
        </p:nvSpPr>
        <p:spPr>
          <a:xfrm>
            <a:off x="8787016" y="7896853"/>
            <a:ext cx="1030752" cy="984568"/>
          </a:xfrm>
          <a:prstGeom prst="rect">
            <a:avLst/>
          </a:prstGeom>
        </p:spPr>
        <p:txBody>
          <a:bodyPr/>
          <a:lstStyle/>
          <a:p>
            <a:r>
              <a:rPr dirty="0" smtClean="0"/>
              <a:t>#</a:t>
            </a:r>
            <a:r>
              <a:rPr lang="fr-FR" dirty="0" smtClean="0"/>
              <a:t> 2</a:t>
            </a:r>
            <a:endParaRPr dirty="0"/>
          </a:p>
        </p:txBody>
      </p:sp>
      <p:sp>
        <p:nvSpPr>
          <p:cNvPr id="900" name="#2"/>
          <p:cNvSpPr txBox="1">
            <a:spLocks noGrp="1"/>
          </p:cNvSpPr>
          <p:nvPr>
            <p:ph type="body" idx="22"/>
          </p:nvPr>
        </p:nvSpPr>
        <p:spPr>
          <a:xfrm>
            <a:off x="3745523" y="8977455"/>
            <a:ext cx="1030752" cy="984568"/>
          </a:xfrm>
          <a:prstGeom prst="rect">
            <a:avLst/>
          </a:prstGeom>
        </p:spPr>
        <p:txBody>
          <a:bodyPr/>
          <a:lstStyle/>
          <a:p>
            <a:r>
              <a:rPr dirty="0"/>
              <a:t>#2</a:t>
            </a:r>
          </a:p>
        </p:txBody>
      </p:sp>
      <p:sp>
        <p:nvSpPr>
          <p:cNvPr id="904" name="#3"/>
          <p:cNvSpPr txBox="1">
            <a:spLocks noGrp="1"/>
          </p:cNvSpPr>
          <p:nvPr>
            <p:ph type="body" idx="26"/>
          </p:nvPr>
        </p:nvSpPr>
        <p:spPr>
          <a:xfrm>
            <a:off x="13730491" y="6280498"/>
            <a:ext cx="1030752" cy="984568"/>
          </a:xfrm>
          <a:prstGeom prst="rect">
            <a:avLst/>
          </a:prstGeom>
        </p:spPr>
        <p:txBody>
          <a:bodyPr/>
          <a:lstStyle/>
          <a:p>
            <a:r>
              <a:rPr dirty="0"/>
              <a:t>#3</a:t>
            </a:r>
          </a:p>
        </p:txBody>
      </p:sp>
      <p:sp>
        <p:nvSpPr>
          <p:cNvPr id="22" name="#3">
            <a:extLst>
              <a:ext uri="{FF2B5EF4-FFF2-40B4-BE49-F238E27FC236}">
                <a16:creationId xmlns="" xmlns:a16="http://schemas.microsoft.com/office/drawing/2014/main" id="{A5EDDBB0-B435-894F-AB23-B334E1D7CBEC}"/>
              </a:ext>
            </a:extLst>
          </p:cNvPr>
          <p:cNvSpPr txBox="1">
            <a:spLocks/>
          </p:cNvSpPr>
          <p:nvPr/>
        </p:nvSpPr>
        <p:spPr>
          <a:xfrm>
            <a:off x="14132913" y="9030625"/>
            <a:ext cx="1030752" cy="984568"/>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lstStyle>
            <a:lvl1pPr marL="0" marR="0" indent="0" algn="l" defTabSz="821531" eaLnBrk="1" latinLnBrk="0" hangingPunct="1">
              <a:lnSpc>
                <a:spcPct val="70000"/>
              </a:lnSpc>
              <a:spcBef>
                <a:spcPts val="0"/>
              </a:spcBef>
              <a:spcAft>
                <a:spcPts val="0"/>
              </a:spcAft>
              <a:buClrTx/>
              <a:buSzTx/>
              <a:buFontTx/>
              <a:buNone/>
              <a:tabLst/>
              <a:defRPr sz="5000" b="1" i="0" u="none" strike="noStrike" cap="all" spc="0" baseline="0">
                <a:ln>
                  <a:noFill/>
                </a:ln>
                <a:solidFill>
                  <a:srgbClr val="FFFFFF"/>
                </a:solidFill>
                <a:uFillTx/>
                <a:latin typeface="+mj-lt"/>
                <a:ea typeface="+mj-ea"/>
                <a:cs typeface="+mj-cs"/>
                <a:sym typeface="Avenir Next"/>
              </a:defRPr>
            </a:lvl1pPr>
            <a:lvl2pPr marL="0" marR="0" indent="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2pPr>
            <a:lvl3pPr marL="0" marR="0" indent="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3pPr>
            <a:lvl4pPr marL="0" marR="0" indent="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4pPr>
            <a:lvl5pPr marL="0" marR="0" indent="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5pPr>
            <a:lvl6pPr marL="0" marR="0" indent="35560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6pPr>
            <a:lvl7pPr marL="0" marR="0" indent="71120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7pPr>
            <a:lvl8pPr marL="0" marR="0" indent="106680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8pPr>
            <a:lvl9pPr marL="0" marR="0" indent="142240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9pPr>
          </a:lstStyle>
          <a:p>
            <a:r>
              <a:rPr lang="fr-FR" dirty="0"/>
              <a:t>#3</a:t>
            </a:r>
          </a:p>
        </p:txBody>
      </p:sp>
      <p:sp>
        <p:nvSpPr>
          <p:cNvPr id="42" name="ZoneTexte 41">
            <a:extLst>
              <a:ext uri="{FF2B5EF4-FFF2-40B4-BE49-F238E27FC236}">
                <a16:creationId xmlns="" xmlns:a16="http://schemas.microsoft.com/office/drawing/2014/main" id="{1F2D9E2C-2BAD-6A4A-BC28-3DF9F36E2171}"/>
              </a:ext>
            </a:extLst>
          </p:cNvPr>
          <p:cNvSpPr txBox="1"/>
          <p:nvPr/>
        </p:nvSpPr>
        <p:spPr>
          <a:xfrm>
            <a:off x="897444" y="12362917"/>
            <a:ext cx="7636956" cy="7598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algn="l"/>
            <a:r>
              <a:rPr lang="fr-FR" sz="2000" dirty="0">
                <a:latin typeface="Avenir Next Ultra Light" panose="020B0203020202020204" pitchFamily="34" charset="77"/>
              </a:rPr>
              <a:t>Christophe Gervasi – </a:t>
            </a:r>
            <a:r>
              <a:rPr lang="fr-FR" sz="2000" dirty="0" smtClean="0">
                <a:latin typeface="Avenir Next Ultra Light" panose="020B0203020202020204" pitchFamily="34" charset="77"/>
              </a:rPr>
              <a:t> Rapport qualitatif  - Construire un </a:t>
            </a:r>
            <a:r>
              <a:rPr lang="fr-FR" sz="2000" dirty="0">
                <a:latin typeface="Avenir Next Ultra Light" panose="020B0203020202020204" pitchFamily="34" charset="77"/>
              </a:rPr>
              <a:t>Nous </a:t>
            </a:r>
            <a:r>
              <a:rPr lang="fr-FR" sz="2000" dirty="0" smtClean="0">
                <a:latin typeface="Avenir Next Ultra Light" panose="020B0203020202020204" pitchFamily="34" charset="77"/>
              </a:rPr>
              <a:t>européen – Juillet 2021</a:t>
            </a:r>
            <a:endParaRPr kumimoji="0" lang="fr-FR" sz="2000" u="none" strike="noStrike" cap="none" spc="0" normalizeH="0" baseline="0" dirty="0">
              <a:ln>
                <a:noFill/>
              </a:ln>
              <a:solidFill>
                <a:srgbClr val="000000"/>
              </a:solidFill>
              <a:effectLst/>
              <a:uFillTx/>
              <a:latin typeface="Avenir Next Ultra Light" panose="020B0203020202020204" pitchFamily="34" charset="77"/>
              <a:sym typeface="Gill Sans"/>
            </a:endParaRPr>
          </a:p>
        </p:txBody>
      </p:sp>
      <p:pic>
        <p:nvPicPr>
          <p:cNvPr id="18" name="Image 17"/>
          <p:cNvPicPr>
            <a:picLocks noChangeAspect="1"/>
          </p:cNvPicPr>
          <p:nvPr/>
        </p:nvPicPr>
        <p:blipFill rotWithShape="1">
          <a:blip r:embed="rId3"/>
          <a:srcRect t="18883" b="18467"/>
          <a:stretch/>
        </p:blipFill>
        <p:spPr>
          <a:xfrm>
            <a:off x="19551525" y="3461290"/>
            <a:ext cx="2143125" cy="1431415"/>
          </a:xfrm>
          <a:prstGeom prst="rect">
            <a:avLst/>
          </a:prstGeom>
        </p:spPr>
      </p:pic>
      <p:pic>
        <p:nvPicPr>
          <p:cNvPr id="15" name="Image 14"/>
          <p:cNvPicPr>
            <a:picLocks noChangeAspect="1"/>
          </p:cNvPicPr>
          <p:nvPr/>
        </p:nvPicPr>
        <p:blipFill rotWithShape="1">
          <a:blip r:embed="rId4"/>
          <a:srcRect t="16747" b="16969"/>
          <a:stretch/>
        </p:blipFill>
        <p:spPr>
          <a:xfrm>
            <a:off x="21694650" y="3473606"/>
            <a:ext cx="2143125" cy="1440748"/>
          </a:xfrm>
          <a:prstGeom prst="rect">
            <a:avLst/>
          </a:prstGeom>
        </p:spPr>
      </p:pic>
    </p:spTree>
    <p:extLst>
      <p:ext uri="{BB962C8B-B14F-4D97-AF65-F5344CB8AC3E}">
        <p14:creationId xmlns:p14="http://schemas.microsoft.com/office/powerpoint/2010/main" val="2330909118"/>
      </p:ext>
    </p:extLst>
  </p:cSld>
  <p:clrMapOvr>
    <a:masterClrMapping/>
  </p:clrMapOvr>
  <p:transition spd="med"/>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 xmlns:a16="http://schemas.microsoft.com/office/drawing/2014/main" id="{9A3C046A-B3F5-9A42-B408-759E55BE4BE7}"/>
              </a:ext>
            </a:extLst>
          </p:cNvPr>
          <p:cNvSpPr>
            <a:spLocks noGrp="1"/>
          </p:cNvSpPr>
          <p:nvPr>
            <p:ph type="body" sz="quarter" idx="15"/>
          </p:nvPr>
        </p:nvSpPr>
        <p:spPr/>
        <p:txBody>
          <a:bodyPr/>
          <a:lstStyle/>
          <a:p>
            <a:endParaRPr lang="fr-FR" dirty="0"/>
          </a:p>
        </p:txBody>
      </p:sp>
      <p:sp>
        <p:nvSpPr>
          <p:cNvPr id="5" name="Espace réservé du texte 4">
            <a:extLst>
              <a:ext uri="{FF2B5EF4-FFF2-40B4-BE49-F238E27FC236}">
                <a16:creationId xmlns="" xmlns:a16="http://schemas.microsoft.com/office/drawing/2014/main" id="{81AA34F7-61BD-DE46-A618-3EEE7C67794C}"/>
              </a:ext>
            </a:extLst>
          </p:cNvPr>
          <p:cNvSpPr>
            <a:spLocks noGrp="1"/>
          </p:cNvSpPr>
          <p:nvPr>
            <p:ph type="body" sz="quarter" idx="16"/>
          </p:nvPr>
        </p:nvSpPr>
        <p:spPr/>
        <p:txBody>
          <a:bodyPr/>
          <a:lstStyle/>
          <a:p>
            <a:endParaRPr lang="fr-FR" dirty="0"/>
          </a:p>
        </p:txBody>
      </p:sp>
      <p:sp>
        <p:nvSpPr>
          <p:cNvPr id="885"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73</a:t>
            </a:fld>
            <a:endParaRPr dirty="0"/>
          </a:p>
        </p:txBody>
      </p:sp>
      <p:sp>
        <p:nvSpPr>
          <p:cNvPr id="19" name="Espace réservé du texte 2">
            <a:extLst>
              <a:ext uri="{FF2B5EF4-FFF2-40B4-BE49-F238E27FC236}">
                <a16:creationId xmlns="" xmlns:a16="http://schemas.microsoft.com/office/drawing/2014/main" id="{AB3789C9-0B28-4640-961A-BE451E50B0EF}"/>
              </a:ext>
            </a:extLst>
          </p:cNvPr>
          <p:cNvSpPr>
            <a:spLocks noGrp="1"/>
          </p:cNvSpPr>
          <p:nvPr>
            <p:ph type="body" sz="quarter" idx="13"/>
          </p:nvPr>
        </p:nvSpPr>
        <p:spPr>
          <a:xfrm>
            <a:off x="5005137" y="2017984"/>
            <a:ext cx="13962081" cy="793703"/>
          </a:xfrm>
        </p:spPr>
        <p:txBody>
          <a:bodyPr/>
          <a:lstStyle/>
          <a:p>
            <a:endParaRPr lang="fr-FR" dirty="0"/>
          </a:p>
        </p:txBody>
      </p:sp>
      <p:sp>
        <p:nvSpPr>
          <p:cNvPr id="20" name="Titre 1">
            <a:extLst>
              <a:ext uri="{FF2B5EF4-FFF2-40B4-BE49-F238E27FC236}">
                <a16:creationId xmlns="" xmlns:a16="http://schemas.microsoft.com/office/drawing/2014/main" id="{C3D392D1-BDA7-FA46-919D-428FD8FCC2D7}"/>
              </a:ext>
            </a:extLst>
          </p:cNvPr>
          <p:cNvSpPr>
            <a:spLocks noGrp="1"/>
          </p:cNvSpPr>
          <p:nvPr>
            <p:ph type="title"/>
          </p:nvPr>
        </p:nvSpPr>
        <p:spPr>
          <a:xfrm>
            <a:off x="4255906" y="2066389"/>
            <a:ext cx="14711312" cy="935665"/>
          </a:xfrm>
        </p:spPr>
        <p:txBody>
          <a:bodyPr/>
          <a:lstStyle/>
          <a:p>
            <a:r>
              <a:rPr lang="fr-FR" dirty="0">
                <a:solidFill>
                  <a:schemeClr val="bg1"/>
                </a:solidFill>
              </a:rPr>
              <a:t>La crise sanitaire et le climat général</a:t>
            </a:r>
          </a:p>
        </p:txBody>
      </p:sp>
      <p:sp>
        <p:nvSpPr>
          <p:cNvPr id="21" name="SuBTITLE GOES HERE">
            <a:extLst>
              <a:ext uri="{FF2B5EF4-FFF2-40B4-BE49-F238E27FC236}">
                <a16:creationId xmlns="" xmlns:a16="http://schemas.microsoft.com/office/drawing/2014/main" id="{35871DBC-935A-2347-A21E-2565A12C9458}"/>
              </a:ext>
            </a:extLst>
          </p:cNvPr>
          <p:cNvSpPr txBox="1">
            <a:spLocks noGrp="1"/>
          </p:cNvSpPr>
          <p:nvPr>
            <p:ph type="body" sz="quarter" idx="14"/>
          </p:nvPr>
        </p:nvSpPr>
        <p:spPr>
          <a:xfrm>
            <a:off x="4836344" y="747149"/>
            <a:ext cx="14711312" cy="371281"/>
          </a:xfrm>
          <a:prstGeom prst="rect">
            <a:avLst/>
          </a:prstGeom>
        </p:spPr>
        <p:txBody>
          <a:bodyPr/>
          <a:lstStyle/>
          <a:p>
            <a:r>
              <a:rPr lang="fr-FR" sz="2400" dirty="0" smtClean="0"/>
              <a:t>Analyse détaillée</a:t>
            </a:r>
            <a:endParaRPr lang="fr-FR" sz="2400" dirty="0"/>
          </a:p>
        </p:txBody>
      </p:sp>
      <p:sp>
        <p:nvSpPr>
          <p:cNvPr id="9" name="ZoneTexte 8">
            <a:extLst>
              <a:ext uri="{FF2B5EF4-FFF2-40B4-BE49-F238E27FC236}">
                <a16:creationId xmlns="" xmlns:a16="http://schemas.microsoft.com/office/drawing/2014/main" id="{C9FA69AC-CE85-7143-AB32-6EDEC5829621}"/>
              </a:ext>
            </a:extLst>
          </p:cNvPr>
          <p:cNvSpPr txBox="1"/>
          <p:nvPr/>
        </p:nvSpPr>
        <p:spPr>
          <a:xfrm>
            <a:off x="897443" y="12362917"/>
            <a:ext cx="7218945" cy="7598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algn="l"/>
            <a:r>
              <a:rPr lang="fr-FR" sz="2000" dirty="0">
                <a:latin typeface="Avenir Next Ultra Light" panose="020B0203020202020204" pitchFamily="34" charset="77"/>
              </a:rPr>
              <a:t>Christophe Gervasi –  Rapport qualitatif  - Construire un Nous européen – Juillet 2021</a:t>
            </a:r>
          </a:p>
        </p:txBody>
      </p:sp>
      <p:pic>
        <p:nvPicPr>
          <p:cNvPr id="12" name="Image 11"/>
          <p:cNvPicPr>
            <a:picLocks noChangeAspect="1"/>
          </p:cNvPicPr>
          <p:nvPr/>
        </p:nvPicPr>
        <p:blipFill rotWithShape="1">
          <a:blip r:embed="rId2"/>
          <a:srcRect t="18883" b="18467"/>
          <a:stretch/>
        </p:blipFill>
        <p:spPr>
          <a:xfrm>
            <a:off x="19551526" y="500510"/>
            <a:ext cx="2143125" cy="1472669"/>
          </a:xfrm>
          <a:prstGeom prst="rect">
            <a:avLst/>
          </a:prstGeom>
        </p:spPr>
      </p:pic>
      <p:pic>
        <p:nvPicPr>
          <p:cNvPr id="16" name="Image 15"/>
          <p:cNvPicPr>
            <a:picLocks noChangeAspect="1"/>
          </p:cNvPicPr>
          <p:nvPr/>
        </p:nvPicPr>
        <p:blipFill rotWithShape="1">
          <a:blip r:embed="rId3"/>
          <a:srcRect t="16747" b="16969"/>
          <a:stretch/>
        </p:blipFill>
        <p:spPr>
          <a:xfrm>
            <a:off x="21694650" y="508368"/>
            <a:ext cx="2143125" cy="1440748"/>
          </a:xfrm>
          <a:prstGeom prst="rect">
            <a:avLst/>
          </a:prstGeom>
        </p:spPr>
      </p:pic>
      <p:sp>
        <p:nvSpPr>
          <p:cNvPr id="13" name="7 CuadroTexto"/>
          <p:cNvSpPr txBox="1"/>
          <p:nvPr/>
        </p:nvSpPr>
        <p:spPr>
          <a:xfrm>
            <a:off x="1316084" y="3758395"/>
            <a:ext cx="20590956" cy="84023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a:defRPr sz="1400">
                <a:solidFill>
                  <a:srgbClr val="808080"/>
                </a:solidFill>
                <a:latin typeface="Lato"/>
                <a:ea typeface="Lato"/>
                <a:cs typeface="Lato"/>
                <a:sym typeface="Lato"/>
              </a:defRPr>
            </a:pPr>
            <a:r>
              <a:rPr lang="fr-FR" sz="2800" b="1" dirty="0">
                <a:solidFill>
                  <a:srgbClr val="271880"/>
                </a:solidFill>
              </a:rPr>
              <a:t>Le climat général a changé : </a:t>
            </a:r>
            <a:r>
              <a:rPr lang="fr-FR" sz="2800" dirty="0"/>
              <a:t>alors que pendant la première vague on se sentait </a:t>
            </a:r>
            <a:r>
              <a:rPr lang="fr-FR" sz="2800" b="1" dirty="0"/>
              <a:t>unis</a:t>
            </a:r>
            <a:r>
              <a:rPr lang="fr-FR" sz="2800" dirty="0"/>
              <a:t> face à un ennemi inconnu, aujourd’hui chacun d’entre nous adopte un niveau d’attention et de respect des règles très subjectif. Face à la pandémie, l’Italie a un comportement </a:t>
            </a:r>
            <a:r>
              <a:rPr lang="fr-FR" sz="2800" b="1" dirty="0"/>
              <a:t>ambivalent </a:t>
            </a:r>
            <a:endParaRPr lang="fr-FR" sz="2800" dirty="0"/>
          </a:p>
          <a:p>
            <a:pPr>
              <a:defRPr sz="1400">
                <a:solidFill>
                  <a:srgbClr val="808080"/>
                </a:solidFill>
                <a:latin typeface="Lato"/>
                <a:ea typeface="Lato"/>
                <a:cs typeface="Lato"/>
                <a:sym typeface="Lato"/>
              </a:defRPr>
            </a:pPr>
            <a:endParaRPr lang="fr-FR" sz="2800" dirty="0"/>
          </a:p>
          <a:p>
            <a:pPr marL="171450" indent="-171450">
              <a:buSzPct val="100000"/>
              <a:buChar char="-"/>
              <a:defRPr sz="1400">
                <a:solidFill>
                  <a:srgbClr val="808080"/>
                </a:solidFill>
                <a:latin typeface="Lato"/>
                <a:ea typeface="Lato"/>
                <a:cs typeface="Lato"/>
                <a:sym typeface="Lato"/>
              </a:defRPr>
            </a:pPr>
            <a:r>
              <a:rPr lang="fr-FR" sz="2800" dirty="0">
                <a:solidFill>
                  <a:srgbClr val="271880"/>
                </a:solidFill>
              </a:rPr>
              <a:t>D’un côté on observe une attitude </a:t>
            </a:r>
            <a:r>
              <a:rPr lang="fr-FR" sz="2800" b="1" dirty="0">
                <a:solidFill>
                  <a:srgbClr val="271880"/>
                </a:solidFill>
              </a:rPr>
              <a:t>optimiste </a:t>
            </a:r>
            <a:r>
              <a:rPr lang="fr-FR" sz="2800" dirty="0"/>
              <a:t>dû à l’arrivée des vaccins et au fait d’avoir appris à gérer l’urgence. L’exemple de l’Angleterre est cité en tant que preuve du fait qu’on peut sortir de la pandémie (+ participants de gauche</a:t>
            </a:r>
            <a:r>
              <a:rPr lang="fr-FR" sz="2800" dirty="0" smtClean="0"/>
              <a:t>)</a:t>
            </a:r>
          </a:p>
          <a:p>
            <a:pPr marL="171450" indent="-171450">
              <a:buSzPct val="100000"/>
              <a:buChar char="-"/>
              <a:defRPr sz="1400">
                <a:solidFill>
                  <a:srgbClr val="808080"/>
                </a:solidFill>
                <a:latin typeface="Lato"/>
                <a:ea typeface="Lato"/>
                <a:cs typeface="Lato"/>
                <a:sym typeface="Lato"/>
              </a:defRPr>
            </a:pPr>
            <a:endParaRPr lang="fr-FR" sz="2800" dirty="0"/>
          </a:p>
          <a:p>
            <a:pPr marL="171450" indent="-171450">
              <a:buSzPct val="100000"/>
              <a:buChar char="-"/>
              <a:defRPr sz="1400">
                <a:solidFill>
                  <a:srgbClr val="808080"/>
                </a:solidFill>
                <a:latin typeface="Lato"/>
                <a:ea typeface="Lato"/>
                <a:cs typeface="Lato"/>
                <a:sym typeface="Lato"/>
              </a:defRPr>
            </a:pPr>
            <a:r>
              <a:rPr lang="fr-FR" sz="2800" dirty="0">
                <a:solidFill>
                  <a:srgbClr val="271880"/>
                </a:solidFill>
              </a:rPr>
              <a:t>D’un autre côté, la situation actuelle est vécue avec davantage de </a:t>
            </a:r>
            <a:r>
              <a:rPr lang="fr-FR" sz="2800" b="1" dirty="0">
                <a:solidFill>
                  <a:srgbClr val="271880"/>
                </a:solidFill>
              </a:rPr>
              <a:t>résignation</a:t>
            </a:r>
            <a:r>
              <a:rPr lang="fr-FR" sz="2800" dirty="0">
                <a:solidFill>
                  <a:srgbClr val="271880"/>
                </a:solidFill>
              </a:rPr>
              <a:t> et de </a:t>
            </a:r>
            <a:r>
              <a:rPr lang="fr-FR" sz="2800" b="1" dirty="0">
                <a:solidFill>
                  <a:srgbClr val="271880"/>
                </a:solidFill>
              </a:rPr>
              <a:t>gêne</a:t>
            </a:r>
            <a:r>
              <a:rPr lang="fr-FR" sz="2800" dirty="0"/>
              <a:t>. On relève des termes relatifs au lexique de la guerre «J’ai l’impression de vivre l’Après-guerre»; «moi j’ai l’impression de vivre dans un régime sanitaire». </a:t>
            </a:r>
            <a:endParaRPr lang="fr-FR" sz="2800" dirty="0" smtClean="0"/>
          </a:p>
          <a:p>
            <a:pPr marL="171450" indent="-171450">
              <a:buSzPct val="100000"/>
              <a:buChar char="-"/>
              <a:defRPr sz="1400">
                <a:solidFill>
                  <a:srgbClr val="808080"/>
                </a:solidFill>
                <a:latin typeface="Lato"/>
                <a:ea typeface="Lato"/>
                <a:cs typeface="Lato"/>
                <a:sym typeface="Lato"/>
              </a:defRPr>
            </a:pPr>
            <a:endParaRPr lang="fr-FR" sz="2800" dirty="0"/>
          </a:p>
          <a:p>
            <a:pPr>
              <a:defRPr sz="1400">
                <a:solidFill>
                  <a:srgbClr val="808080"/>
                </a:solidFill>
                <a:latin typeface="Lato"/>
                <a:ea typeface="Lato"/>
                <a:cs typeface="Lato"/>
                <a:sym typeface="Lato"/>
              </a:defRPr>
            </a:pPr>
            <a:r>
              <a:rPr lang="fr-FR" sz="2800" dirty="0"/>
              <a:t>Ce qui regroupe tout le monde c’est la perception d’une crise </a:t>
            </a:r>
            <a:r>
              <a:rPr lang="fr-FR" sz="2800" b="1" dirty="0"/>
              <a:t>non</a:t>
            </a:r>
            <a:r>
              <a:rPr lang="fr-FR" sz="2800" dirty="0"/>
              <a:t> </a:t>
            </a:r>
            <a:r>
              <a:rPr lang="fr-FR" sz="2800" b="1" dirty="0"/>
              <a:t>gérée: ni par l’Europe, ni par l'Italie</a:t>
            </a:r>
            <a:r>
              <a:rPr lang="fr-FR" sz="2800" dirty="0"/>
              <a:t>. L’effet des vaccinations dans des pays en dehors de l’Europe comme les États-Unis, l’Angleterre ou Israël n’a fait qu’accentuer cette impression.</a:t>
            </a:r>
          </a:p>
          <a:p>
            <a:pPr>
              <a:defRPr sz="1400">
                <a:solidFill>
                  <a:srgbClr val="808080"/>
                </a:solidFill>
                <a:latin typeface="Lato"/>
                <a:ea typeface="Lato"/>
                <a:cs typeface="Lato"/>
                <a:sym typeface="Lato"/>
              </a:defRPr>
            </a:pPr>
            <a:r>
              <a:rPr lang="fr-FR" sz="2800" dirty="0"/>
              <a:t>Une des images récurrentes est </a:t>
            </a:r>
            <a:r>
              <a:rPr lang="fr-FR" sz="2800" b="1" dirty="0"/>
              <a:t>l’arrivée des médecins étrangers </a:t>
            </a:r>
            <a:r>
              <a:rPr lang="fr-FR" sz="2800" dirty="0"/>
              <a:t>pendant la première vague qui a gravement touché l’Italie, on remarque alors qu’il n’y a pas eu d’aide de la part de </a:t>
            </a:r>
            <a:r>
              <a:rPr lang="fr-FR" sz="2800" dirty="0" smtClean="0"/>
              <a:t>l’Europe.</a:t>
            </a:r>
          </a:p>
          <a:p>
            <a:pPr>
              <a:defRPr sz="1400">
                <a:solidFill>
                  <a:srgbClr val="808080"/>
                </a:solidFill>
                <a:latin typeface="Lato"/>
                <a:ea typeface="Lato"/>
                <a:cs typeface="Lato"/>
                <a:sym typeface="Lato"/>
              </a:defRPr>
            </a:pPr>
            <a:endParaRPr lang="fr-FR" sz="2800" dirty="0"/>
          </a:p>
          <a:p>
            <a:pPr>
              <a:defRPr sz="1400" i="1">
                <a:solidFill>
                  <a:srgbClr val="808080"/>
                </a:solidFill>
                <a:latin typeface="Lato"/>
                <a:ea typeface="Lato"/>
                <a:cs typeface="Lato"/>
                <a:sym typeface="Lato"/>
              </a:defRPr>
            </a:pPr>
            <a:r>
              <a:rPr lang="fr-FR" sz="2400" dirty="0"/>
              <a:t>«On le voit avec cette pandémie dans le sens où quand on a eu besoin au début on a eu des aides médicales de la part de l'Albanie, pas de l'Allemagne, pas de la France.  Moi je suis la première à dire que l’Europe est fondamentale et peut-être que l’Italie pourrait devenir un pays du troisième monde sans elle mais quand on eu besoin ils ne nous ont pas aidés, je n’ai pas vu le soutien que l’Italie aurait m</a:t>
            </a:r>
            <a:r>
              <a:rPr lang="fr-FR" sz="2400" i="0" dirty="0"/>
              <a:t>érité</a:t>
            </a:r>
            <a:r>
              <a:rPr lang="fr-FR" sz="2400" dirty="0"/>
              <a:t> parce que c’est un pays important, nous ne sommes pas le dernier pays du monde.»</a:t>
            </a:r>
          </a:p>
          <a:p>
            <a:pPr>
              <a:defRPr sz="1400">
                <a:solidFill>
                  <a:srgbClr val="808080"/>
                </a:solidFill>
                <a:latin typeface="Lato"/>
                <a:ea typeface="Lato"/>
                <a:cs typeface="Lato"/>
                <a:sym typeface="Lato"/>
              </a:defRPr>
            </a:pPr>
            <a:endParaRPr lang="fr-FR" sz="2400" dirty="0"/>
          </a:p>
        </p:txBody>
      </p:sp>
    </p:spTree>
    <p:extLst>
      <p:ext uri="{BB962C8B-B14F-4D97-AF65-F5344CB8AC3E}">
        <p14:creationId xmlns:p14="http://schemas.microsoft.com/office/powerpoint/2010/main" val="276789022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fill="hold" grpId="0" nodeType="clickEffect">
                                  <p:stCondLst>
                                    <p:cond delay="0"/>
                                  </p:stCondLst>
                                  <p:iterate>
                                    <p:tmAbs val="0"/>
                                  </p:iterate>
                                  <p:childTnLst>
                                    <p:set>
                                      <p:cBhvr>
                                        <p:cTn id="6" fill="hold"/>
                                        <p:tgtEl>
                                          <p:spTgt spid="13"/>
                                        </p:tgtEl>
                                        <p:attrNameLst>
                                          <p:attrName>style.visibility</p:attrName>
                                        </p:attrNameLst>
                                      </p:cBhvr>
                                      <p:to>
                                        <p:strVal val="visible"/>
                                      </p:to>
                                    </p:set>
                                    <p:animEffect transition="in" filter="fade">
                                      <p:cBhvr>
                                        <p:cTn id="7" dur="7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advAuto="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 xmlns:a16="http://schemas.microsoft.com/office/drawing/2014/main" id="{9A3C046A-B3F5-9A42-B408-759E55BE4BE7}"/>
              </a:ext>
            </a:extLst>
          </p:cNvPr>
          <p:cNvSpPr>
            <a:spLocks noGrp="1"/>
          </p:cNvSpPr>
          <p:nvPr>
            <p:ph type="body" sz="quarter" idx="15"/>
          </p:nvPr>
        </p:nvSpPr>
        <p:spPr/>
        <p:txBody>
          <a:bodyPr/>
          <a:lstStyle/>
          <a:p>
            <a:endParaRPr lang="fr-FR" dirty="0"/>
          </a:p>
        </p:txBody>
      </p:sp>
      <p:sp>
        <p:nvSpPr>
          <p:cNvPr id="5" name="Espace réservé du texte 4">
            <a:extLst>
              <a:ext uri="{FF2B5EF4-FFF2-40B4-BE49-F238E27FC236}">
                <a16:creationId xmlns="" xmlns:a16="http://schemas.microsoft.com/office/drawing/2014/main" id="{81AA34F7-61BD-DE46-A618-3EEE7C67794C}"/>
              </a:ext>
            </a:extLst>
          </p:cNvPr>
          <p:cNvSpPr>
            <a:spLocks noGrp="1"/>
          </p:cNvSpPr>
          <p:nvPr>
            <p:ph type="body" sz="quarter" idx="16"/>
          </p:nvPr>
        </p:nvSpPr>
        <p:spPr/>
        <p:txBody>
          <a:bodyPr/>
          <a:lstStyle/>
          <a:p>
            <a:endParaRPr lang="fr-FR" dirty="0"/>
          </a:p>
        </p:txBody>
      </p:sp>
      <p:sp>
        <p:nvSpPr>
          <p:cNvPr id="885"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74</a:t>
            </a:fld>
            <a:endParaRPr dirty="0"/>
          </a:p>
        </p:txBody>
      </p:sp>
      <p:sp>
        <p:nvSpPr>
          <p:cNvPr id="19" name="Espace réservé du texte 2">
            <a:extLst>
              <a:ext uri="{FF2B5EF4-FFF2-40B4-BE49-F238E27FC236}">
                <a16:creationId xmlns="" xmlns:a16="http://schemas.microsoft.com/office/drawing/2014/main" id="{AB3789C9-0B28-4640-961A-BE451E50B0EF}"/>
              </a:ext>
            </a:extLst>
          </p:cNvPr>
          <p:cNvSpPr>
            <a:spLocks noGrp="1"/>
          </p:cNvSpPr>
          <p:nvPr>
            <p:ph type="body" sz="quarter" idx="13"/>
          </p:nvPr>
        </p:nvSpPr>
        <p:spPr>
          <a:xfrm>
            <a:off x="5005137" y="2017984"/>
            <a:ext cx="13962081" cy="793703"/>
          </a:xfrm>
        </p:spPr>
        <p:txBody>
          <a:bodyPr/>
          <a:lstStyle/>
          <a:p>
            <a:endParaRPr lang="fr-FR" dirty="0"/>
          </a:p>
        </p:txBody>
      </p:sp>
      <p:sp>
        <p:nvSpPr>
          <p:cNvPr id="20" name="Titre 1">
            <a:extLst>
              <a:ext uri="{FF2B5EF4-FFF2-40B4-BE49-F238E27FC236}">
                <a16:creationId xmlns="" xmlns:a16="http://schemas.microsoft.com/office/drawing/2014/main" id="{C3D392D1-BDA7-FA46-919D-428FD8FCC2D7}"/>
              </a:ext>
            </a:extLst>
          </p:cNvPr>
          <p:cNvSpPr>
            <a:spLocks noGrp="1"/>
          </p:cNvSpPr>
          <p:nvPr>
            <p:ph type="title"/>
          </p:nvPr>
        </p:nvSpPr>
        <p:spPr>
          <a:xfrm>
            <a:off x="4255906" y="2066389"/>
            <a:ext cx="14711312" cy="935665"/>
          </a:xfrm>
        </p:spPr>
        <p:txBody>
          <a:bodyPr/>
          <a:lstStyle/>
          <a:p>
            <a:r>
              <a:rPr lang="fr-FR" dirty="0" smtClean="0">
                <a:solidFill>
                  <a:schemeClr val="bg1"/>
                </a:solidFill>
              </a:rPr>
              <a:t>L’actualité européenne</a:t>
            </a:r>
            <a:endParaRPr lang="fr-FR" dirty="0">
              <a:solidFill>
                <a:schemeClr val="bg1"/>
              </a:solidFill>
            </a:endParaRPr>
          </a:p>
        </p:txBody>
      </p:sp>
      <p:sp>
        <p:nvSpPr>
          <p:cNvPr id="21" name="SuBTITLE GOES HERE">
            <a:extLst>
              <a:ext uri="{FF2B5EF4-FFF2-40B4-BE49-F238E27FC236}">
                <a16:creationId xmlns="" xmlns:a16="http://schemas.microsoft.com/office/drawing/2014/main" id="{35871DBC-935A-2347-A21E-2565A12C9458}"/>
              </a:ext>
            </a:extLst>
          </p:cNvPr>
          <p:cNvSpPr txBox="1">
            <a:spLocks noGrp="1"/>
          </p:cNvSpPr>
          <p:nvPr>
            <p:ph type="body" sz="quarter" idx="14"/>
          </p:nvPr>
        </p:nvSpPr>
        <p:spPr>
          <a:xfrm>
            <a:off x="4836344" y="747149"/>
            <a:ext cx="14711312" cy="371281"/>
          </a:xfrm>
          <a:prstGeom prst="rect">
            <a:avLst/>
          </a:prstGeom>
        </p:spPr>
        <p:txBody>
          <a:bodyPr/>
          <a:lstStyle/>
          <a:p>
            <a:r>
              <a:rPr lang="fr-FR" sz="2400" dirty="0" smtClean="0"/>
              <a:t>Analyse détaillée</a:t>
            </a:r>
            <a:endParaRPr lang="fr-FR" sz="2400" dirty="0"/>
          </a:p>
        </p:txBody>
      </p:sp>
      <p:sp>
        <p:nvSpPr>
          <p:cNvPr id="9" name="ZoneTexte 8">
            <a:extLst>
              <a:ext uri="{FF2B5EF4-FFF2-40B4-BE49-F238E27FC236}">
                <a16:creationId xmlns="" xmlns:a16="http://schemas.microsoft.com/office/drawing/2014/main" id="{C9FA69AC-CE85-7143-AB32-6EDEC5829621}"/>
              </a:ext>
            </a:extLst>
          </p:cNvPr>
          <p:cNvSpPr txBox="1"/>
          <p:nvPr/>
        </p:nvSpPr>
        <p:spPr>
          <a:xfrm>
            <a:off x="897443" y="12362917"/>
            <a:ext cx="7218945" cy="7598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algn="l"/>
            <a:r>
              <a:rPr lang="fr-FR" sz="2000" dirty="0">
                <a:latin typeface="Avenir Next Ultra Light" panose="020B0203020202020204" pitchFamily="34" charset="77"/>
              </a:rPr>
              <a:t>Christophe Gervasi –  Rapport qualitatif  - Construire un Nous européen – Juillet 2021</a:t>
            </a:r>
          </a:p>
        </p:txBody>
      </p:sp>
      <p:pic>
        <p:nvPicPr>
          <p:cNvPr id="12" name="Image 11"/>
          <p:cNvPicPr>
            <a:picLocks noChangeAspect="1"/>
          </p:cNvPicPr>
          <p:nvPr/>
        </p:nvPicPr>
        <p:blipFill rotWithShape="1">
          <a:blip r:embed="rId2"/>
          <a:srcRect t="18883" b="18467"/>
          <a:stretch/>
        </p:blipFill>
        <p:spPr>
          <a:xfrm>
            <a:off x="19551526" y="500510"/>
            <a:ext cx="2143125" cy="1472669"/>
          </a:xfrm>
          <a:prstGeom prst="rect">
            <a:avLst/>
          </a:prstGeom>
        </p:spPr>
      </p:pic>
      <p:pic>
        <p:nvPicPr>
          <p:cNvPr id="16" name="Image 15"/>
          <p:cNvPicPr>
            <a:picLocks noChangeAspect="1"/>
          </p:cNvPicPr>
          <p:nvPr/>
        </p:nvPicPr>
        <p:blipFill rotWithShape="1">
          <a:blip r:embed="rId3"/>
          <a:srcRect t="16747" b="16969"/>
          <a:stretch/>
        </p:blipFill>
        <p:spPr>
          <a:xfrm>
            <a:off x="21694650" y="508368"/>
            <a:ext cx="2143125" cy="1440748"/>
          </a:xfrm>
          <a:prstGeom prst="rect">
            <a:avLst/>
          </a:prstGeom>
        </p:spPr>
      </p:pic>
      <p:sp>
        <p:nvSpPr>
          <p:cNvPr id="13" name="7 CuadroTexto"/>
          <p:cNvSpPr txBox="1"/>
          <p:nvPr/>
        </p:nvSpPr>
        <p:spPr>
          <a:xfrm>
            <a:off x="1316084" y="3758395"/>
            <a:ext cx="20590956" cy="706039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a:lnSpc>
                <a:spcPct val="160000"/>
              </a:lnSpc>
              <a:defRPr sz="1600">
                <a:solidFill>
                  <a:srgbClr val="808080"/>
                </a:solidFill>
                <a:latin typeface="Lato"/>
                <a:ea typeface="Lato"/>
                <a:cs typeface="Lato"/>
                <a:sym typeface="Lato"/>
              </a:defRPr>
            </a:pPr>
            <a:r>
              <a:rPr lang="fr-FR" sz="2800" dirty="0">
                <a:solidFill>
                  <a:srgbClr val="271880"/>
                </a:solidFill>
                <a:latin typeface="Lato" panose="020F0502020204030203" pitchFamily="34" charset="77"/>
              </a:rPr>
              <a:t>Les nouvelles de Europe aujourd’hui concernent </a:t>
            </a:r>
            <a:r>
              <a:rPr lang="fr-FR" sz="2800" b="1" dirty="0">
                <a:solidFill>
                  <a:srgbClr val="271880"/>
                </a:solidFill>
                <a:latin typeface="Lato" panose="020F0502020204030203" pitchFamily="34" charset="77"/>
              </a:rPr>
              <a:t>la pandémie et les vaccinations</a:t>
            </a:r>
            <a:r>
              <a:rPr lang="fr-FR" sz="2800" dirty="0">
                <a:latin typeface="Lato" panose="020F0502020204030203" pitchFamily="34" charset="77"/>
              </a:rPr>
              <a:t>. Il n’y a pas d’espace pour d’autres sujets. Le thème des vaccinations est </a:t>
            </a:r>
            <a:r>
              <a:rPr lang="fr-FR" sz="2800" b="1" dirty="0">
                <a:latin typeface="Lato" panose="020F0502020204030203" pitchFamily="34" charset="77"/>
              </a:rPr>
              <a:t>un élément fort d’insatisfaction </a:t>
            </a:r>
            <a:r>
              <a:rPr lang="fr-FR" sz="2800" dirty="0">
                <a:latin typeface="Lato" panose="020F0502020204030203" pitchFamily="34" charset="77"/>
              </a:rPr>
              <a:t>envers l’Union Européenne. </a:t>
            </a:r>
          </a:p>
          <a:p>
            <a:pPr>
              <a:lnSpc>
                <a:spcPct val="160000"/>
              </a:lnSpc>
              <a:defRPr sz="1600" i="1">
                <a:solidFill>
                  <a:srgbClr val="767171"/>
                </a:solidFill>
              </a:defRPr>
            </a:pPr>
            <a:r>
              <a:rPr lang="fr-FR" sz="2400" dirty="0">
                <a:latin typeface="Lato" panose="020F0502020204030203" pitchFamily="34" charset="77"/>
              </a:rPr>
              <a:t>«ça aurait été une belle occasion pour bien organiser la campagne de vaccination mais les contrats ont été mal faits, les entreprises pharmaceutiques ont fait de la spéculation, les choses se sont pas très bien passées</a:t>
            </a:r>
            <a:r>
              <a:rPr lang="fr-FR" sz="2400" dirty="0" smtClean="0">
                <a:latin typeface="Lato" panose="020F0502020204030203" pitchFamily="34" charset="77"/>
              </a:rPr>
              <a:t>»</a:t>
            </a:r>
          </a:p>
          <a:p>
            <a:pPr>
              <a:lnSpc>
                <a:spcPct val="160000"/>
              </a:lnSpc>
              <a:defRPr sz="1600" i="1">
                <a:solidFill>
                  <a:srgbClr val="767171"/>
                </a:solidFill>
              </a:defRPr>
            </a:pPr>
            <a:endParaRPr lang="fr-FR" sz="2400" dirty="0">
              <a:latin typeface="Lato" panose="020F0502020204030203" pitchFamily="34" charset="77"/>
            </a:endParaRPr>
          </a:p>
          <a:p>
            <a:pPr>
              <a:lnSpc>
                <a:spcPct val="160000"/>
              </a:lnSpc>
              <a:defRPr sz="1600">
                <a:solidFill>
                  <a:srgbClr val="767171"/>
                </a:solidFill>
              </a:defRPr>
            </a:pPr>
            <a:r>
              <a:rPr lang="fr-FR" sz="2800" dirty="0">
                <a:solidFill>
                  <a:srgbClr val="271880"/>
                </a:solidFill>
                <a:latin typeface="Lato" panose="020F0502020204030203" pitchFamily="34" charset="77"/>
              </a:rPr>
              <a:t>Cette situation a </a:t>
            </a:r>
            <a:r>
              <a:rPr lang="fr-FR" sz="2800" b="1" dirty="0">
                <a:solidFill>
                  <a:srgbClr val="271880"/>
                </a:solidFill>
                <a:latin typeface="Lato" panose="020F0502020204030203" pitchFamily="34" charset="77"/>
              </a:rPr>
              <a:t>conforté ceux qui avaient déjà une opinion négative </a:t>
            </a:r>
            <a:r>
              <a:rPr lang="fr-FR" sz="2800" dirty="0">
                <a:solidFill>
                  <a:srgbClr val="271880"/>
                </a:solidFill>
                <a:latin typeface="Lato" panose="020F0502020204030203" pitchFamily="34" charset="77"/>
              </a:rPr>
              <a:t>à propos de l’Union Européenne et a </a:t>
            </a:r>
            <a:r>
              <a:rPr lang="fr-FR" sz="2800" b="1" dirty="0">
                <a:solidFill>
                  <a:srgbClr val="271880"/>
                </a:solidFill>
                <a:latin typeface="Lato" panose="020F0502020204030203" pitchFamily="34" charset="77"/>
              </a:rPr>
              <a:t>affaibli ceux qui croyaient en la validité de l’Union Européenne</a:t>
            </a:r>
            <a:r>
              <a:rPr lang="fr-FR" sz="2800" b="1" dirty="0">
                <a:latin typeface="Lato" panose="020F0502020204030203" pitchFamily="34" charset="77"/>
              </a:rPr>
              <a:t>. </a:t>
            </a:r>
            <a:r>
              <a:rPr lang="fr-FR" sz="2800" dirty="0">
                <a:latin typeface="Lato" panose="020F0502020204030203" pitchFamily="34" charset="77"/>
              </a:rPr>
              <a:t>Le fait que l’Angleterre ait si bien géré cette situation est un point en plus en faveur des eurosceptiques. </a:t>
            </a:r>
            <a:endParaRPr lang="fr-FR" sz="2800" dirty="0" smtClean="0">
              <a:latin typeface="Lato" panose="020F0502020204030203" pitchFamily="34" charset="77"/>
            </a:endParaRPr>
          </a:p>
          <a:p>
            <a:pPr>
              <a:lnSpc>
                <a:spcPct val="160000"/>
              </a:lnSpc>
              <a:defRPr sz="1600">
                <a:solidFill>
                  <a:srgbClr val="767171"/>
                </a:solidFill>
              </a:defRPr>
            </a:pPr>
            <a:endParaRPr lang="fr-FR" sz="2800" dirty="0">
              <a:latin typeface="Lato" panose="020F0502020204030203" pitchFamily="34" charset="77"/>
            </a:endParaRPr>
          </a:p>
          <a:p>
            <a:pPr>
              <a:lnSpc>
                <a:spcPct val="160000"/>
              </a:lnSpc>
              <a:defRPr sz="1600">
                <a:solidFill>
                  <a:srgbClr val="767171"/>
                </a:solidFill>
              </a:defRPr>
            </a:pPr>
            <a:r>
              <a:rPr lang="fr-FR" sz="2800" dirty="0">
                <a:latin typeface="Lato" panose="020F0502020204030203" pitchFamily="34" charset="77"/>
              </a:rPr>
              <a:t>Les thèmes du fond de relance européen (</a:t>
            </a:r>
            <a:r>
              <a:rPr lang="fr-FR" sz="2800" dirty="0" smtClean="0">
                <a:latin typeface="Lato" panose="020F0502020204030203" pitchFamily="34" charset="77"/>
              </a:rPr>
              <a:t>Recovery</a:t>
            </a:r>
            <a:r>
              <a:rPr lang="fr-FR" sz="2800" dirty="0" smtClean="0">
                <a:latin typeface="Lato" panose="020F0502020204030203" pitchFamily="34" charset="77"/>
              </a:rPr>
              <a:t> </a:t>
            </a:r>
            <a:r>
              <a:rPr lang="fr-FR" sz="2800" dirty="0">
                <a:latin typeface="Lato" panose="020F0502020204030203" pitchFamily="34" charset="77"/>
              </a:rPr>
              <a:t>fund</a:t>
            </a:r>
            <a:r>
              <a:rPr lang="fr-FR" sz="2800" dirty="0">
                <a:latin typeface="Lato" panose="020F0502020204030203" pitchFamily="34" charset="77"/>
              </a:rPr>
              <a:t>) ne semblent pas encore être au centre de l’attention parce qu’on n’en voit pas encore les effets concrets.</a:t>
            </a:r>
          </a:p>
          <a:p>
            <a:pPr>
              <a:defRPr sz="1400">
                <a:solidFill>
                  <a:srgbClr val="808080"/>
                </a:solidFill>
                <a:latin typeface="Lato"/>
                <a:ea typeface="Lato"/>
                <a:cs typeface="Lato"/>
                <a:sym typeface="Lato"/>
              </a:defRPr>
            </a:pPr>
            <a:endParaRPr lang="fr-FR" sz="2400" dirty="0"/>
          </a:p>
        </p:txBody>
      </p:sp>
    </p:spTree>
    <p:extLst>
      <p:ext uri="{BB962C8B-B14F-4D97-AF65-F5344CB8AC3E}">
        <p14:creationId xmlns:p14="http://schemas.microsoft.com/office/powerpoint/2010/main" val="203533925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fill="hold" grpId="0" nodeType="clickEffect">
                                  <p:stCondLst>
                                    <p:cond delay="0"/>
                                  </p:stCondLst>
                                  <p:iterate>
                                    <p:tmAbs val="0"/>
                                  </p:iterate>
                                  <p:childTnLst>
                                    <p:set>
                                      <p:cBhvr>
                                        <p:cTn id="6" fill="hold"/>
                                        <p:tgtEl>
                                          <p:spTgt spid="13"/>
                                        </p:tgtEl>
                                        <p:attrNameLst>
                                          <p:attrName>style.visibility</p:attrName>
                                        </p:attrNameLst>
                                      </p:cBhvr>
                                      <p:to>
                                        <p:strVal val="visible"/>
                                      </p:to>
                                    </p:set>
                                    <p:animEffect transition="in" filter="fade">
                                      <p:cBhvr>
                                        <p:cTn id="7" dur="7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advAuto="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 xmlns:a16="http://schemas.microsoft.com/office/drawing/2014/main" id="{9A3C046A-B3F5-9A42-B408-759E55BE4BE7}"/>
              </a:ext>
            </a:extLst>
          </p:cNvPr>
          <p:cNvSpPr>
            <a:spLocks noGrp="1"/>
          </p:cNvSpPr>
          <p:nvPr>
            <p:ph type="body" sz="quarter" idx="15"/>
          </p:nvPr>
        </p:nvSpPr>
        <p:spPr/>
        <p:txBody>
          <a:bodyPr/>
          <a:lstStyle/>
          <a:p>
            <a:endParaRPr lang="fr-FR" dirty="0"/>
          </a:p>
        </p:txBody>
      </p:sp>
      <p:sp>
        <p:nvSpPr>
          <p:cNvPr id="5" name="Espace réservé du texte 4">
            <a:extLst>
              <a:ext uri="{FF2B5EF4-FFF2-40B4-BE49-F238E27FC236}">
                <a16:creationId xmlns="" xmlns:a16="http://schemas.microsoft.com/office/drawing/2014/main" id="{81AA34F7-61BD-DE46-A618-3EEE7C67794C}"/>
              </a:ext>
            </a:extLst>
          </p:cNvPr>
          <p:cNvSpPr>
            <a:spLocks noGrp="1"/>
          </p:cNvSpPr>
          <p:nvPr>
            <p:ph type="body" sz="quarter" idx="16"/>
          </p:nvPr>
        </p:nvSpPr>
        <p:spPr/>
        <p:txBody>
          <a:bodyPr/>
          <a:lstStyle/>
          <a:p>
            <a:endParaRPr lang="fr-FR" dirty="0"/>
          </a:p>
        </p:txBody>
      </p:sp>
      <p:sp>
        <p:nvSpPr>
          <p:cNvPr id="885"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75</a:t>
            </a:fld>
            <a:endParaRPr dirty="0"/>
          </a:p>
        </p:txBody>
      </p:sp>
      <p:sp>
        <p:nvSpPr>
          <p:cNvPr id="19" name="Espace réservé du texte 2">
            <a:extLst>
              <a:ext uri="{FF2B5EF4-FFF2-40B4-BE49-F238E27FC236}">
                <a16:creationId xmlns="" xmlns:a16="http://schemas.microsoft.com/office/drawing/2014/main" id="{AB3789C9-0B28-4640-961A-BE451E50B0EF}"/>
              </a:ext>
            </a:extLst>
          </p:cNvPr>
          <p:cNvSpPr>
            <a:spLocks noGrp="1"/>
          </p:cNvSpPr>
          <p:nvPr>
            <p:ph type="body" sz="quarter" idx="13"/>
          </p:nvPr>
        </p:nvSpPr>
        <p:spPr>
          <a:xfrm>
            <a:off x="5005137" y="2017984"/>
            <a:ext cx="13962081" cy="793703"/>
          </a:xfrm>
        </p:spPr>
        <p:txBody>
          <a:bodyPr/>
          <a:lstStyle/>
          <a:p>
            <a:endParaRPr lang="fr-FR" dirty="0"/>
          </a:p>
        </p:txBody>
      </p:sp>
      <p:sp>
        <p:nvSpPr>
          <p:cNvPr id="20" name="Titre 1">
            <a:extLst>
              <a:ext uri="{FF2B5EF4-FFF2-40B4-BE49-F238E27FC236}">
                <a16:creationId xmlns="" xmlns:a16="http://schemas.microsoft.com/office/drawing/2014/main" id="{C3D392D1-BDA7-FA46-919D-428FD8FCC2D7}"/>
              </a:ext>
            </a:extLst>
          </p:cNvPr>
          <p:cNvSpPr>
            <a:spLocks noGrp="1"/>
          </p:cNvSpPr>
          <p:nvPr>
            <p:ph type="title"/>
          </p:nvPr>
        </p:nvSpPr>
        <p:spPr>
          <a:xfrm>
            <a:off x="4255906" y="2066389"/>
            <a:ext cx="14711312" cy="935665"/>
          </a:xfrm>
        </p:spPr>
        <p:txBody>
          <a:bodyPr/>
          <a:lstStyle/>
          <a:p>
            <a:r>
              <a:rPr lang="fr-FR" dirty="0" smtClean="0">
                <a:solidFill>
                  <a:schemeClr val="bg1"/>
                </a:solidFill>
              </a:rPr>
              <a:t>L’actualité européenne</a:t>
            </a:r>
            <a:endParaRPr lang="fr-FR" dirty="0">
              <a:solidFill>
                <a:schemeClr val="bg1"/>
              </a:solidFill>
            </a:endParaRPr>
          </a:p>
        </p:txBody>
      </p:sp>
      <p:sp>
        <p:nvSpPr>
          <p:cNvPr id="21" name="SuBTITLE GOES HERE">
            <a:extLst>
              <a:ext uri="{FF2B5EF4-FFF2-40B4-BE49-F238E27FC236}">
                <a16:creationId xmlns="" xmlns:a16="http://schemas.microsoft.com/office/drawing/2014/main" id="{35871DBC-935A-2347-A21E-2565A12C9458}"/>
              </a:ext>
            </a:extLst>
          </p:cNvPr>
          <p:cNvSpPr txBox="1">
            <a:spLocks noGrp="1"/>
          </p:cNvSpPr>
          <p:nvPr>
            <p:ph type="body" sz="quarter" idx="14"/>
          </p:nvPr>
        </p:nvSpPr>
        <p:spPr>
          <a:xfrm>
            <a:off x="4836344" y="747149"/>
            <a:ext cx="14711312" cy="371281"/>
          </a:xfrm>
          <a:prstGeom prst="rect">
            <a:avLst/>
          </a:prstGeom>
        </p:spPr>
        <p:txBody>
          <a:bodyPr/>
          <a:lstStyle/>
          <a:p>
            <a:r>
              <a:rPr lang="fr-FR" sz="2400" dirty="0" smtClean="0"/>
              <a:t>Analyse détaillée</a:t>
            </a:r>
            <a:endParaRPr lang="fr-FR" sz="2400" dirty="0"/>
          </a:p>
        </p:txBody>
      </p:sp>
      <p:sp>
        <p:nvSpPr>
          <p:cNvPr id="9" name="ZoneTexte 8">
            <a:extLst>
              <a:ext uri="{FF2B5EF4-FFF2-40B4-BE49-F238E27FC236}">
                <a16:creationId xmlns="" xmlns:a16="http://schemas.microsoft.com/office/drawing/2014/main" id="{C9FA69AC-CE85-7143-AB32-6EDEC5829621}"/>
              </a:ext>
            </a:extLst>
          </p:cNvPr>
          <p:cNvSpPr txBox="1"/>
          <p:nvPr/>
        </p:nvSpPr>
        <p:spPr>
          <a:xfrm>
            <a:off x="897443" y="12362917"/>
            <a:ext cx="7218945" cy="7598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algn="l"/>
            <a:r>
              <a:rPr lang="fr-FR" sz="2000" dirty="0">
                <a:latin typeface="Avenir Next Ultra Light" panose="020B0203020202020204" pitchFamily="34" charset="77"/>
              </a:rPr>
              <a:t>Christophe Gervasi –  Rapport qualitatif  - Construire un Nous européen – Juillet 2021</a:t>
            </a:r>
          </a:p>
        </p:txBody>
      </p:sp>
      <p:pic>
        <p:nvPicPr>
          <p:cNvPr id="12" name="Image 11"/>
          <p:cNvPicPr>
            <a:picLocks noChangeAspect="1"/>
          </p:cNvPicPr>
          <p:nvPr/>
        </p:nvPicPr>
        <p:blipFill rotWithShape="1">
          <a:blip r:embed="rId2"/>
          <a:srcRect t="18883" b="18467"/>
          <a:stretch/>
        </p:blipFill>
        <p:spPr>
          <a:xfrm>
            <a:off x="19551526" y="500510"/>
            <a:ext cx="2143125" cy="1472669"/>
          </a:xfrm>
          <a:prstGeom prst="rect">
            <a:avLst/>
          </a:prstGeom>
        </p:spPr>
      </p:pic>
      <p:pic>
        <p:nvPicPr>
          <p:cNvPr id="16" name="Image 15"/>
          <p:cNvPicPr>
            <a:picLocks noChangeAspect="1"/>
          </p:cNvPicPr>
          <p:nvPr/>
        </p:nvPicPr>
        <p:blipFill rotWithShape="1">
          <a:blip r:embed="rId3"/>
          <a:srcRect t="16747" b="16969"/>
          <a:stretch/>
        </p:blipFill>
        <p:spPr>
          <a:xfrm>
            <a:off x="21694650" y="508368"/>
            <a:ext cx="2143125" cy="1440748"/>
          </a:xfrm>
          <a:prstGeom prst="rect">
            <a:avLst/>
          </a:prstGeom>
        </p:spPr>
      </p:pic>
      <p:sp>
        <p:nvSpPr>
          <p:cNvPr id="13" name="7 CuadroTexto"/>
          <p:cNvSpPr txBox="1"/>
          <p:nvPr/>
        </p:nvSpPr>
        <p:spPr>
          <a:xfrm>
            <a:off x="1316084" y="3758395"/>
            <a:ext cx="20590956" cy="79467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a:lnSpc>
                <a:spcPct val="160000"/>
              </a:lnSpc>
              <a:defRPr sz="1400">
                <a:solidFill>
                  <a:srgbClr val="808080"/>
                </a:solidFill>
                <a:latin typeface="Lato"/>
                <a:ea typeface="Lato"/>
                <a:cs typeface="Lato"/>
                <a:sym typeface="Lato"/>
              </a:defRPr>
            </a:pPr>
            <a:r>
              <a:rPr lang="fr-FR" sz="2800" dirty="0">
                <a:solidFill>
                  <a:srgbClr val="271880"/>
                </a:solidFill>
              </a:rPr>
              <a:t>Le seul thème sur lequel les opinions divergent est celui de </a:t>
            </a:r>
            <a:r>
              <a:rPr lang="fr-FR" sz="2800" b="1" dirty="0">
                <a:solidFill>
                  <a:srgbClr val="271880"/>
                </a:solidFill>
              </a:rPr>
              <a:t>l’immigration</a:t>
            </a:r>
            <a:r>
              <a:rPr lang="fr-FR" sz="2800" dirty="0"/>
              <a:t>, l’un des thèmes les plus clivant entre la droite et la gauche, entre fermeture et ouverture.  L’expérience de l’Italie à ce propos se résume au fait que l’Europe n’en a pas suffisamment fait pour réguler la problématique des migrations.</a:t>
            </a:r>
            <a:endParaRPr lang="fr-FR" sz="3200" dirty="0"/>
          </a:p>
          <a:p>
            <a:pPr>
              <a:lnSpc>
                <a:spcPct val="160000"/>
              </a:lnSpc>
              <a:defRPr sz="1400" i="1">
                <a:solidFill>
                  <a:srgbClr val="808080"/>
                </a:solidFill>
                <a:latin typeface="Lato"/>
                <a:ea typeface="Lato"/>
                <a:cs typeface="Lato"/>
                <a:sym typeface="Lato"/>
              </a:defRPr>
            </a:pPr>
            <a:r>
              <a:rPr lang="fr-FR" sz="2400" dirty="0"/>
              <a:t>«Comment doit-on faire vu que les français ont repoussé les immigrants de France grâce aux armes et que désormais ils arrivent tous en Italie ? »</a:t>
            </a:r>
          </a:p>
          <a:p>
            <a:pPr>
              <a:lnSpc>
                <a:spcPct val="160000"/>
              </a:lnSpc>
              <a:defRPr sz="1400">
                <a:solidFill>
                  <a:srgbClr val="808080"/>
                </a:solidFill>
                <a:latin typeface="Lato"/>
                <a:ea typeface="Lato"/>
                <a:cs typeface="Lato"/>
                <a:sym typeface="Lato"/>
              </a:defRPr>
            </a:pPr>
            <a:endParaRPr lang="fr-FR" sz="2800" dirty="0" smtClean="0"/>
          </a:p>
          <a:p>
            <a:pPr>
              <a:lnSpc>
                <a:spcPct val="160000"/>
              </a:lnSpc>
              <a:defRPr sz="1400">
                <a:solidFill>
                  <a:srgbClr val="808080"/>
                </a:solidFill>
                <a:latin typeface="Lato"/>
                <a:ea typeface="Lato"/>
                <a:cs typeface="Lato"/>
                <a:sym typeface="Lato"/>
              </a:defRPr>
            </a:pPr>
            <a:r>
              <a:rPr lang="fr-FR" sz="2800" dirty="0" smtClean="0">
                <a:solidFill>
                  <a:srgbClr val="271880"/>
                </a:solidFill>
              </a:rPr>
              <a:t>Les </a:t>
            </a:r>
            <a:r>
              <a:rPr lang="fr-FR" sz="2800" dirty="0">
                <a:solidFill>
                  <a:srgbClr val="271880"/>
                </a:solidFill>
              </a:rPr>
              <a:t>informations dans ce domaine ne sont pas claires et définies, on fait des </a:t>
            </a:r>
            <a:r>
              <a:rPr lang="fr-FR" sz="2800" b="1" dirty="0">
                <a:solidFill>
                  <a:srgbClr val="271880"/>
                </a:solidFill>
              </a:rPr>
              <a:t>références génériques </a:t>
            </a:r>
            <a:r>
              <a:rPr lang="fr-FR" sz="2800" dirty="0">
                <a:solidFill>
                  <a:srgbClr val="271880"/>
                </a:solidFill>
              </a:rPr>
              <a:t>mais il n’y a pas de conscience politique européenne </a:t>
            </a:r>
            <a:r>
              <a:rPr lang="fr-FR" sz="2800" dirty="0"/>
              <a:t>sur ces thèmes. Sur les thèmes économiques également, la discussion dérive toujours sur des sujets génériques qui font référence à des processus de mondialisation mais on ne cite ni éléments spécifiques, ni l’actualité récente : </a:t>
            </a:r>
            <a:endParaRPr lang="fr-FR" sz="3200" dirty="0"/>
          </a:p>
          <a:p>
            <a:pPr>
              <a:lnSpc>
                <a:spcPct val="160000"/>
              </a:lnSpc>
              <a:defRPr sz="1400" i="1">
                <a:solidFill>
                  <a:srgbClr val="808080"/>
                </a:solidFill>
                <a:latin typeface="Lato"/>
                <a:ea typeface="Lato"/>
                <a:cs typeface="Lato"/>
                <a:sym typeface="Lato"/>
              </a:defRPr>
            </a:pPr>
            <a:r>
              <a:rPr lang="fr-FR" sz="2400" dirty="0"/>
              <a:t>«dans un contexte de mondialisation cette situation prend de l’ampleur. Nous qui représentons 350 millions d’êtres humains en Europe nous prenons plus d’importance si nous sommes unis. »</a:t>
            </a:r>
          </a:p>
          <a:p>
            <a:pPr>
              <a:defRPr sz="1400">
                <a:solidFill>
                  <a:srgbClr val="808080"/>
                </a:solidFill>
                <a:latin typeface="Lato"/>
                <a:ea typeface="Lato"/>
                <a:cs typeface="Lato"/>
                <a:sym typeface="Lato"/>
              </a:defRPr>
            </a:pPr>
            <a:endParaRPr lang="fr-FR" sz="2400" dirty="0"/>
          </a:p>
        </p:txBody>
      </p:sp>
    </p:spTree>
    <p:extLst>
      <p:ext uri="{BB962C8B-B14F-4D97-AF65-F5344CB8AC3E}">
        <p14:creationId xmlns:p14="http://schemas.microsoft.com/office/powerpoint/2010/main" val="273270537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fill="hold" grpId="0" nodeType="clickEffect">
                                  <p:stCondLst>
                                    <p:cond delay="0"/>
                                  </p:stCondLst>
                                  <p:iterate>
                                    <p:tmAbs val="0"/>
                                  </p:iterate>
                                  <p:childTnLst>
                                    <p:set>
                                      <p:cBhvr>
                                        <p:cTn id="6" fill="hold"/>
                                        <p:tgtEl>
                                          <p:spTgt spid="13"/>
                                        </p:tgtEl>
                                        <p:attrNameLst>
                                          <p:attrName>style.visibility</p:attrName>
                                        </p:attrNameLst>
                                      </p:cBhvr>
                                      <p:to>
                                        <p:strVal val="visible"/>
                                      </p:to>
                                    </p:set>
                                    <p:animEffect transition="in" filter="fade">
                                      <p:cBhvr>
                                        <p:cTn id="7" dur="7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advAuto="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8" name="Image"/>
          <p:cNvPicPr>
            <a:picLocks noGrp="1"/>
          </p:cNvPicPr>
          <p:nvPr>
            <p:ph type="pic" idx="13"/>
          </p:nvPr>
        </p:nvPicPr>
        <p:blipFill>
          <a:blip r:embed="rId2">
            <a:extLst>
              <a:ext uri="{28A0092B-C50C-407E-A947-70E740481C1C}">
                <a14:useLocalDpi xmlns:a14="http://schemas.microsoft.com/office/drawing/2010/main" val="0"/>
              </a:ext>
            </a:extLst>
          </a:blip>
          <a:srcRect/>
          <a:stretch/>
        </p:blipFill>
        <p:spPr>
          <a:xfrm>
            <a:off x="585216" y="520515"/>
            <a:ext cx="23262335" cy="4372190"/>
          </a:xfrm>
          <a:custGeom>
            <a:avLst/>
            <a:gdLst/>
            <a:ahLst/>
            <a:cxnLst>
              <a:cxn ang="0">
                <a:pos x="wd2" y="hd2"/>
              </a:cxn>
              <a:cxn ang="5400000">
                <a:pos x="wd2" y="hd2"/>
              </a:cxn>
              <a:cxn ang="10800000">
                <a:pos x="wd2" y="hd2"/>
              </a:cxn>
              <a:cxn ang="16200000">
                <a:pos x="wd2" y="hd2"/>
              </a:cxn>
            </a:cxnLst>
            <a:rect l="0" t="0" r="r" b="b"/>
            <a:pathLst>
              <a:path w="21600" h="21599" extrusionOk="0">
                <a:moveTo>
                  <a:pt x="0" y="0"/>
                </a:moveTo>
                <a:lnTo>
                  <a:pt x="3" y="21532"/>
                </a:lnTo>
                <a:cubicBezTo>
                  <a:pt x="112" y="21536"/>
                  <a:pt x="220" y="21544"/>
                  <a:pt x="328" y="21555"/>
                </a:cubicBezTo>
                <a:cubicBezTo>
                  <a:pt x="430" y="21565"/>
                  <a:pt x="525" y="21589"/>
                  <a:pt x="627" y="21592"/>
                </a:cubicBezTo>
                <a:cubicBezTo>
                  <a:pt x="818" y="21600"/>
                  <a:pt x="1011" y="21600"/>
                  <a:pt x="1203" y="21599"/>
                </a:cubicBezTo>
                <a:cubicBezTo>
                  <a:pt x="1272" y="21599"/>
                  <a:pt x="1341" y="21584"/>
                  <a:pt x="1411" y="21583"/>
                </a:cubicBezTo>
                <a:cubicBezTo>
                  <a:pt x="1585" y="21580"/>
                  <a:pt x="1762" y="21587"/>
                  <a:pt x="1934" y="21579"/>
                </a:cubicBezTo>
                <a:cubicBezTo>
                  <a:pt x="2288" y="21563"/>
                  <a:pt x="2639" y="21555"/>
                  <a:pt x="2996" y="21565"/>
                </a:cubicBezTo>
                <a:cubicBezTo>
                  <a:pt x="3222" y="21571"/>
                  <a:pt x="3454" y="21593"/>
                  <a:pt x="3680" y="21553"/>
                </a:cubicBezTo>
                <a:cubicBezTo>
                  <a:pt x="3776" y="21537"/>
                  <a:pt x="3887" y="21525"/>
                  <a:pt x="3990" y="21525"/>
                </a:cubicBezTo>
                <a:cubicBezTo>
                  <a:pt x="4155" y="21527"/>
                  <a:pt x="4319" y="21488"/>
                  <a:pt x="4493" y="21542"/>
                </a:cubicBezTo>
                <a:cubicBezTo>
                  <a:pt x="4586" y="21570"/>
                  <a:pt x="4760" y="21556"/>
                  <a:pt x="4895" y="21561"/>
                </a:cubicBezTo>
                <a:cubicBezTo>
                  <a:pt x="4893" y="21559"/>
                  <a:pt x="4890" y="21557"/>
                  <a:pt x="4888" y="21555"/>
                </a:cubicBezTo>
                <a:cubicBezTo>
                  <a:pt x="4885" y="21552"/>
                  <a:pt x="4882" y="21551"/>
                  <a:pt x="4880" y="21548"/>
                </a:cubicBezTo>
                <a:cubicBezTo>
                  <a:pt x="4931" y="21546"/>
                  <a:pt x="4979" y="21542"/>
                  <a:pt x="5026" y="21540"/>
                </a:cubicBezTo>
                <a:cubicBezTo>
                  <a:pt x="5199" y="21535"/>
                  <a:pt x="5384" y="21512"/>
                  <a:pt x="5541" y="21530"/>
                </a:cubicBezTo>
                <a:cubicBezTo>
                  <a:pt x="5735" y="21553"/>
                  <a:pt x="5857" y="21520"/>
                  <a:pt x="5987" y="21491"/>
                </a:cubicBezTo>
                <a:cubicBezTo>
                  <a:pt x="5897" y="21477"/>
                  <a:pt x="5806" y="21463"/>
                  <a:pt x="5714" y="21449"/>
                </a:cubicBezTo>
                <a:cubicBezTo>
                  <a:pt x="5658" y="21440"/>
                  <a:pt x="5599" y="21434"/>
                  <a:pt x="5547" y="21423"/>
                </a:cubicBezTo>
                <a:cubicBezTo>
                  <a:pt x="5485" y="21409"/>
                  <a:pt x="5428" y="21391"/>
                  <a:pt x="5369" y="21375"/>
                </a:cubicBezTo>
                <a:cubicBezTo>
                  <a:pt x="5361" y="21373"/>
                  <a:pt x="5352" y="21371"/>
                  <a:pt x="5343" y="21369"/>
                </a:cubicBezTo>
                <a:cubicBezTo>
                  <a:pt x="5488" y="21380"/>
                  <a:pt x="5654" y="21330"/>
                  <a:pt x="5779" y="21393"/>
                </a:cubicBezTo>
                <a:cubicBezTo>
                  <a:pt x="5785" y="21397"/>
                  <a:pt x="5829" y="21392"/>
                  <a:pt x="5852" y="21387"/>
                </a:cubicBezTo>
                <a:cubicBezTo>
                  <a:pt x="5875" y="21381"/>
                  <a:pt x="5893" y="21366"/>
                  <a:pt x="5914" y="21365"/>
                </a:cubicBezTo>
                <a:cubicBezTo>
                  <a:pt x="6028" y="21363"/>
                  <a:pt x="6143" y="21364"/>
                  <a:pt x="6257" y="21362"/>
                </a:cubicBezTo>
                <a:cubicBezTo>
                  <a:pt x="6365" y="21360"/>
                  <a:pt x="6486" y="21374"/>
                  <a:pt x="6584" y="21326"/>
                </a:cubicBezTo>
                <a:cubicBezTo>
                  <a:pt x="6555" y="21320"/>
                  <a:pt x="6529" y="21314"/>
                  <a:pt x="6505" y="21308"/>
                </a:cubicBezTo>
                <a:cubicBezTo>
                  <a:pt x="6480" y="21303"/>
                  <a:pt x="6457" y="21297"/>
                  <a:pt x="6434" y="21292"/>
                </a:cubicBezTo>
                <a:cubicBezTo>
                  <a:pt x="6433" y="21289"/>
                  <a:pt x="6433" y="21286"/>
                  <a:pt x="6432" y="21284"/>
                </a:cubicBezTo>
                <a:cubicBezTo>
                  <a:pt x="6432" y="21281"/>
                  <a:pt x="6431" y="21278"/>
                  <a:pt x="6431" y="21276"/>
                </a:cubicBezTo>
                <a:cubicBezTo>
                  <a:pt x="6567" y="21269"/>
                  <a:pt x="6705" y="21267"/>
                  <a:pt x="6837" y="21254"/>
                </a:cubicBezTo>
                <a:cubicBezTo>
                  <a:pt x="6997" y="21239"/>
                  <a:pt x="7165" y="21265"/>
                  <a:pt x="7325" y="21228"/>
                </a:cubicBezTo>
                <a:cubicBezTo>
                  <a:pt x="7410" y="21209"/>
                  <a:pt x="7533" y="21218"/>
                  <a:pt x="7639" y="21213"/>
                </a:cubicBezTo>
                <a:cubicBezTo>
                  <a:pt x="7640" y="21215"/>
                  <a:pt x="7641" y="21215"/>
                  <a:pt x="7642" y="21217"/>
                </a:cubicBezTo>
                <a:cubicBezTo>
                  <a:pt x="7642" y="21218"/>
                  <a:pt x="7643" y="21220"/>
                  <a:pt x="7644" y="21222"/>
                </a:cubicBezTo>
                <a:cubicBezTo>
                  <a:pt x="7622" y="21227"/>
                  <a:pt x="7600" y="21231"/>
                  <a:pt x="7578" y="21236"/>
                </a:cubicBezTo>
                <a:cubicBezTo>
                  <a:pt x="7556" y="21242"/>
                  <a:pt x="7534" y="21247"/>
                  <a:pt x="7512" y="21253"/>
                </a:cubicBezTo>
                <a:cubicBezTo>
                  <a:pt x="7514" y="21255"/>
                  <a:pt x="7515" y="21257"/>
                  <a:pt x="7517" y="21259"/>
                </a:cubicBezTo>
                <a:cubicBezTo>
                  <a:pt x="7519" y="21261"/>
                  <a:pt x="7521" y="21262"/>
                  <a:pt x="7522" y="21264"/>
                </a:cubicBezTo>
                <a:cubicBezTo>
                  <a:pt x="7605" y="21257"/>
                  <a:pt x="7687" y="21249"/>
                  <a:pt x="7769" y="21241"/>
                </a:cubicBezTo>
                <a:cubicBezTo>
                  <a:pt x="7851" y="21234"/>
                  <a:pt x="7934" y="21226"/>
                  <a:pt x="8016" y="21218"/>
                </a:cubicBezTo>
                <a:cubicBezTo>
                  <a:pt x="8017" y="21221"/>
                  <a:pt x="8019" y="21224"/>
                  <a:pt x="8020" y="21227"/>
                </a:cubicBezTo>
                <a:cubicBezTo>
                  <a:pt x="8022" y="21229"/>
                  <a:pt x="8023" y="21234"/>
                  <a:pt x="8024" y="21236"/>
                </a:cubicBezTo>
                <a:cubicBezTo>
                  <a:pt x="7667" y="21276"/>
                  <a:pt x="7309" y="21315"/>
                  <a:pt x="6948" y="21349"/>
                </a:cubicBezTo>
                <a:cubicBezTo>
                  <a:pt x="6587" y="21383"/>
                  <a:pt x="6222" y="21411"/>
                  <a:pt x="5851" y="21427"/>
                </a:cubicBezTo>
                <a:cubicBezTo>
                  <a:pt x="6018" y="21444"/>
                  <a:pt x="6191" y="21462"/>
                  <a:pt x="6365" y="21478"/>
                </a:cubicBezTo>
                <a:cubicBezTo>
                  <a:pt x="6445" y="21486"/>
                  <a:pt x="6527" y="21497"/>
                  <a:pt x="6606" y="21494"/>
                </a:cubicBezTo>
                <a:cubicBezTo>
                  <a:pt x="6706" y="21491"/>
                  <a:pt x="6802" y="21476"/>
                  <a:pt x="6900" y="21467"/>
                </a:cubicBezTo>
                <a:cubicBezTo>
                  <a:pt x="7215" y="21437"/>
                  <a:pt x="7529" y="21403"/>
                  <a:pt x="7847" y="21380"/>
                </a:cubicBezTo>
                <a:cubicBezTo>
                  <a:pt x="8321" y="21346"/>
                  <a:pt x="8801" y="21325"/>
                  <a:pt x="9274" y="21290"/>
                </a:cubicBezTo>
                <a:cubicBezTo>
                  <a:pt x="9694" y="21259"/>
                  <a:pt x="10111" y="21221"/>
                  <a:pt x="10524" y="21178"/>
                </a:cubicBezTo>
                <a:cubicBezTo>
                  <a:pt x="10861" y="21142"/>
                  <a:pt x="11189" y="21095"/>
                  <a:pt x="11523" y="21053"/>
                </a:cubicBezTo>
                <a:cubicBezTo>
                  <a:pt x="11733" y="21027"/>
                  <a:pt x="11947" y="21004"/>
                  <a:pt x="12157" y="20977"/>
                </a:cubicBezTo>
                <a:cubicBezTo>
                  <a:pt x="12192" y="20972"/>
                  <a:pt x="12240" y="20955"/>
                  <a:pt x="12242" y="20942"/>
                </a:cubicBezTo>
                <a:cubicBezTo>
                  <a:pt x="12256" y="20875"/>
                  <a:pt x="12339" y="20836"/>
                  <a:pt x="12495" y="20813"/>
                </a:cubicBezTo>
                <a:cubicBezTo>
                  <a:pt x="12662" y="20789"/>
                  <a:pt x="12702" y="20760"/>
                  <a:pt x="12703" y="20688"/>
                </a:cubicBezTo>
                <a:cubicBezTo>
                  <a:pt x="12703" y="20676"/>
                  <a:pt x="12720" y="20664"/>
                  <a:pt x="12736" y="20643"/>
                </a:cubicBezTo>
                <a:cubicBezTo>
                  <a:pt x="12592" y="20672"/>
                  <a:pt x="12466" y="20650"/>
                  <a:pt x="12337" y="20645"/>
                </a:cubicBezTo>
                <a:cubicBezTo>
                  <a:pt x="12194" y="20640"/>
                  <a:pt x="12068" y="20618"/>
                  <a:pt x="11937" y="20603"/>
                </a:cubicBezTo>
                <a:cubicBezTo>
                  <a:pt x="11896" y="20598"/>
                  <a:pt x="11838" y="20593"/>
                  <a:pt x="11825" y="20581"/>
                </a:cubicBezTo>
                <a:cubicBezTo>
                  <a:pt x="11783" y="20543"/>
                  <a:pt x="11709" y="20542"/>
                  <a:pt x="11627" y="20542"/>
                </a:cubicBezTo>
                <a:cubicBezTo>
                  <a:pt x="11556" y="20542"/>
                  <a:pt x="11486" y="20542"/>
                  <a:pt x="11415" y="20542"/>
                </a:cubicBezTo>
                <a:cubicBezTo>
                  <a:pt x="11413" y="20539"/>
                  <a:pt x="11410" y="20537"/>
                  <a:pt x="11407" y="20534"/>
                </a:cubicBezTo>
                <a:cubicBezTo>
                  <a:pt x="11404" y="20531"/>
                  <a:pt x="11402" y="20527"/>
                  <a:pt x="11399" y="20524"/>
                </a:cubicBezTo>
                <a:cubicBezTo>
                  <a:pt x="11439" y="20516"/>
                  <a:pt x="11477" y="20505"/>
                  <a:pt x="11518" y="20500"/>
                </a:cubicBezTo>
                <a:cubicBezTo>
                  <a:pt x="11573" y="20492"/>
                  <a:pt x="11673" y="20494"/>
                  <a:pt x="11680" y="20483"/>
                </a:cubicBezTo>
                <a:cubicBezTo>
                  <a:pt x="11716" y="20429"/>
                  <a:pt x="11829" y="20431"/>
                  <a:pt x="11920" y="20425"/>
                </a:cubicBezTo>
                <a:cubicBezTo>
                  <a:pt x="12038" y="20416"/>
                  <a:pt x="12173" y="20432"/>
                  <a:pt x="12238" y="20372"/>
                </a:cubicBezTo>
                <a:cubicBezTo>
                  <a:pt x="12241" y="20370"/>
                  <a:pt x="12253" y="20369"/>
                  <a:pt x="12261" y="20367"/>
                </a:cubicBezTo>
                <a:cubicBezTo>
                  <a:pt x="12401" y="20341"/>
                  <a:pt x="12542" y="20314"/>
                  <a:pt x="12684" y="20287"/>
                </a:cubicBezTo>
                <a:cubicBezTo>
                  <a:pt x="12678" y="20282"/>
                  <a:pt x="12670" y="20278"/>
                  <a:pt x="12659" y="20274"/>
                </a:cubicBezTo>
                <a:cubicBezTo>
                  <a:pt x="12649" y="20270"/>
                  <a:pt x="12637" y="20266"/>
                  <a:pt x="12624" y="20263"/>
                </a:cubicBezTo>
                <a:cubicBezTo>
                  <a:pt x="12671" y="20263"/>
                  <a:pt x="12718" y="20261"/>
                  <a:pt x="12766" y="20261"/>
                </a:cubicBezTo>
                <a:cubicBezTo>
                  <a:pt x="13169" y="20266"/>
                  <a:pt x="13572" y="20281"/>
                  <a:pt x="13980" y="20291"/>
                </a:cubicBezTo>
                <a:cubicBezTo>
                  <a:pt x="13916" y="20280"/>
                  <a:pt x="13863" y="20264"/>
                  <a:pt x="13805" y="20261"/>
                </a:cubicBezTo>
                <a:cubicBezTo>
                  <a:pt x="13500" y="20244"/>
                  <a:pt x="13194" y="20223"/>
                  <a:pt x="12887" y="20217"/>
                </a:cubicBezTo>
                <a:cubicBezTo>
                  <a:pt x="12765" y="20215"/>
                  <a:pt x="12643" y="20221"/>
                  <a:pt x="12520" y="20225"/>
                </a:cubicBezTo>
                <a:cubicBezTo>
                  <a:pt x="12513" y="20219"/>
                  <a:pt x="12508" y="20214"/>
                  <a:pt x="12509" y="20206"/>
                </a:cubicBezTo>
                <a:cubicBezTo>
                  <a:pt x="12510" y="20198"/>
                  <a:pt x="12516" y="20189"/>
                  <a:pt x="12531" y="20178"/>
                </a:cubicBezTo>
                <a:cubicBezTo>
                  <a:pt x="12840" y="20189"/>
                  <a:pt x="13150" y="20198"/>
                  <a:pt x="13458" y="20211"/>
                </a:cubicBezTo>
                <a:cubicBezTo>
                  <a:pt x="13545" y="20214"/>
                  <a:pt x="13626" y="20230"/>
                  <a:pt x="13712" y="20237"/>
                </a:cubicBezTo>
                <a:cubicBezTo>
                  <a:pt x="13891" y="20250"/>
                  <a:pt x="14071" y="20263"/>
                  <a:pt x="14250" y="20274"/>
                </a:cubicBezTo>
                <a:cubicBezTo>
                  <a:pt x="14385" y="20283"/>
                  <a:pt x="14520" y="20289"/>
                  <a:pt x="14653" y="20263"/>
                </a:cubicBezTo>
                <a:cubicBezTo>
                  <a:pt x="14518" y="20248"/>
                  <a:pt x="14382" y="20243"/>
                  <a:pt x="14246" y="20237"/>
                </a:cubicBezTo>
                <a:cubicBezTo>
                  <a:pt x="14204" y="20235"/>
                  <a:pt x="14164" y="20226"/>
                  <a:pt x="14123" y="20220"/>
                </a:cubicBezTo>
                <a:cubicBezTo>
                  <a:pt x="13995" y="20204"/>
                  <a:pt x="13863" y="20173"/>
                  <a:pt x="13738" y="20176"/>
                </a:cubicBezTo>
                <a:cubicBezTo>
                  <a:pt x="13592" y="20180"/>
                  <a:pt x="13484" y="20145"/>
                  <a:pt x="13352" y="20140"/>
                </a:cubicBezTo>
                <a:cubicBezTo>
                  <a:pt x="13329" y="20140"/>
                  <a:pt x="13289" y="20124"/>
                  <a:pt x="13289" y="20116"/>
                </a:cubicBezTo>
                <a:cubicBezTo>
                  <a:pt x="13288" y="20075"/>
                  <a:pt x="13207" y="20075"/>
                  <a:pt x="13152" y="20077"/>
                </a:cubicBezTo>
                <a:cubicBezTo>
                  <a:pt x="12990" y="20081"/>
                  <a:pt x="12828" y="20089"/>
                  <a:pt x="12667" y="20099"/>
                </a:cubicBezTo>
                <a:cubicBezTo>
                  <a:pt x="12393" y="20118"/>
                  <a:pt x="12124" y="20154"/>
                  <a:pt x="11840" y="20135"/>
                </a:cubicBezTo>
                <a:cubicBezTo>
                  <a:pt x="11810" y="20133"/>
                  <a:pt x="11777" y="20135"/>
                  <a:pt x="11746" y="20137"/>
                </a:cubicBezTo>
                <a:cubicBezTo>
                  <a:pt x="11752" y="20135"/>
                  <a:pt x="11759" y="20132"/>
                  <a:pt x="11765" y="20131"/>
                </a:cubicBezTo>
                <a:cubicBezTo>
                  <a:pt x="11772" y="20129"/>
                  <a:pt x="11778" y="20128"/>
                  <a:pt x="11784" y="20126"/>
                </a:cubicBezTo>
                <a:cubicBezTo>
                  <a:pt x="12080" y="20102"/>
                  <a:pt x="12376" y="20077"/>
                  <a:pt x="12675" y="20067"/>
                </a:cubicBezTo>
                <a:cubicBezTo>
                  <a:pt x="13025" y="20055"/>
                  <a:pt x="13382" y="20069"/>
                  <a:pt x="13735" y="20077"/>
                </a:cubicBezTo>
                <a:cubicBezTo>
                  <a:pt x="13995" y="20082"/>
                  <a:pt x="14253" y="20094"/>
                  <a:pt x="14512" y="20104"/>
                </a:cubicBezTo>
                <a:cubicBezTo>
                  <a:pt x="14586" y="20108"/>
                  <a:pt x="14660" y="20115"/>
                  <a:pt x="14733" y="20121"/>
                </a:cubicBezTo>
                <a:cubicBezTo>
                  <a:pt x="14940" y="20138"/>
                  <a:pt x="15147" y="20156"/>
                  <a:pt x="15355" y="20171"/>
                </a:cubicBezTo>
                <a:cubicBezTo>
                  <a:pt x="15542" y="20185"/>
                  <a:pt x="15731" y="20194"/>
                  <a:pt x="15918" y="20206"/>
                </a:cubicBezTo>
                <a:cubicBezTo>
                  <a:pt x="15952" y="20208"/>
                  <a:pt x="15984" y="20215"/>
                  <a:pt x="16048" y="20224"/>
                </a:cubicBezTo>
                <a:cubicBezTo>
                  <a:pt x="16008" y="20225"/>
                  <a:pt x="15977" y="20226"/>
                  <a:pt x="15948" y="20227"/>
                </a:cubicBezTo>
                <a:cubicBezTo>
                  <a:pt x="15919" y="20228"/>
                  <a:pt x="15893" y="20229"/>
                  <a:pt x="15865" y="20230"/>
                </a:cubicBezTo>
                <a:cubicBezTo>
                  <a:pt x="15924" y="20243"/>
                  <a:pt x="15981" y="20254"/>
                  <a:pt x="16035" y="20266"/>
                </a:cubicBezTo>
                <a:cubicBezTo>
                  <a:pt x="16090" y="20278"/>
                  <a:pt x="16143" y="20289"/>
                  <a:pt x="16196" y="20300"/>
                </a:cubicBezTo>
                <a:cubicBezTo>
                  <a:pt x="16197" y="20299"/>
                  <a:pt x="16199" y="20298"/>
                  <a:pt x="16201" y="20297"/>
                </a:cubicBezTo>
                <a:cubicBezTo>
                  <a:pt x="16203" y="20296"/>
                  <a:pt x="16204" y="20295"/>
                  <a:pt x="16206" y="20294"/>
                </a:cubicBezTo>
                <a:cubicBezTo>
                  <a:pt x="16194" y="20288"/>
                  <a:pt x="16183" y="20283"/>
                  <a:pt x="16168" y="20276"/>
                </a:cubicBezTo>
                <a:cubicBezTo>
                  <a:pt x="16154" y="20269"/>
                  <a:pt x="16137" y="20262"/>
                  <a:pt x="16113" y="20251"/>
                </a:cubicBezTo>
                <a:cubicBezTo>
                  <a:pt x="16211" y="20246"/>
                  <a:pt x="16283" y="20237"/>
                  <a:pt x="16354" y="20238"/>
                </a:cubicBezTo>
                <a:cubicBezTo>
                  <a:pt x="16485" y="20240"/>
                  <a:pt x="16617" y="20245"/>
                  <a:pt x="16747" y="20253"/>
                </a:cubicBezTo>
                <a:cubicBezTo>
                  <a:pt x="16811" y="20257"/>
                  <a:pt x="16872" y="20272"/>
                  <a:pt x="16935" y="20279"/>
                </a:cubicBezTo>
                <a:cubicBezTo>
                  <a:pt x="17026" y="20289"/>
                  <a:pt x="17129" y="20312"/>
                  <a:pt x="17205" y="20302"/>
                </a:cubicBezTo>
                <a:cubicBezTo>
                  <a:pt x="17341" y="20285"/>
                  <a:pt x="17447" y="20300"/>
                  <a:pt x="17560" y="20320"/>
                </a:cubicBezTo>
                <a:cubicBezTo>
                  <a:pt x="17888" y="20379"/>
                  <a:pt x="18213" y="20441"/>
                  <a:pt x="18546" y="20495"/>
                </a:cubicBezTo>
                <a:cubicBezTo>
                  <a:pt x="18720" y="20523"/>
                  <a:pt x="18913" y="20533"/>
                  <a:pt x="19091" y="20558"/>
                </a:cubicBezTo>
                <a:cubicBezTo>
                  <a:pt x="19324" y="20592"/>
                  <a:pt x="19550" y="20634"/>
                  <a:pt x="19782" y="20670"/>
                </a:cubicBezTo>
                <a:cubicBezTo>
                  <a:pt x="19882" y="20685"/>
                  <a:pt x="19934" y="20701"/>
                  <a:pt x="19831" y="20741"/>
                </a:cubicBezTo>
                <a:cubicBezTo>
                  <a:pt x="19891" y="20758"/>
                  <a:pt x="19950" y="20774"/>
                  <a:pt x="20008" y="20790"/>
                </a:cubicBezTo>
                <a:cubicBezTo>
                  <a:pt x="20066" y="20807"/>
                  <a:pt x="20123" y="20824"/>
                  <a:pt x="20180" y="20839"/>
                </a:cubicBezTo>
                <a:cubicBezTo>
                  <a:pt x="20186" y="20836"/>
                  <a:pt x="20193" y="20833"/>
                  <a:pt x="20199" y="20830"/>
                </a:cubicBezTo>
                <a:cubicBezTo>
                  <a:pt x="20206" y="20826"/>
                  <a:pt x="20213" y="20823"/>
                  <a:pt x="20219" y="20820"/>
                </a:cubicBezTo>
                <a:cubicBezTo>
                  <a:pt x="20193" y="20805"/>
                  <a:pt x="20166" y="20790"/>
                  <a:pt x="20140" y="20776"/>
                </a:cubicBezTo>
                <a:cubicBezTo>
                  <a:pt x="20113" y="20761"/>
                  <a:pt x="20087" y="20746"/>
                  <a:pt x="20061" y="20732"/>
                </a:cubicBezTo>
                <a:cubicBezTo>
                  <a:pt x="20066" y="20730"/>
                  <a:pt x="20071" y="20730"/>
                  <a:pt x="20076" y="20728"/>
                </a:cubicBezTo>
                <a:cubicBezTo>
                  <a:pt x="20081" y="20727"/>
                  <a:pt x="20086" y="20725"/>
                  <a:pt x="20091" y="20723"/>
                </a:cubicBezTo>
                <a:cubicBezTo>
                  <a:pt x="20109" y="20725"/>
                  <a:pt x="20127" y="20726"/>
                  <a:pt x="20146" y="20728"/>
                </a:cubicBezTo>
                <a:cubicBezTo>
                  <a:pt x="20166" y="20730"/>
                  <a:pt x="20187" y="20733"/>
                  <a:pt x="20212" y="20735"/>
                </a:cubicBezTo>
                <a:cubicBezTo>
                  <a:pt x="20197" y="20721"/>
                  <a:pt x="20184" y="20709"/>
                  <a:pt x="20172" y="20697"/>
                </a:cubicBezTo>
                <a:cubicBezTo>
                  <a:pt x="20160" y="20686"/>
                  <a:pt x="20148" y="20674"/>
                  <a:pt x="20136" y="20663"/>
                </a:cubicBezTo>
                <a:cubicBezTo>
                  <a:pt x="20149" y="20664"/>
                  <a:pt x="20163" y="20665"/>
                  <a:pt x="20177" y="20666"/>
                </a:cubicBezTo>
                <a:cubicBezTo>
                  <a:pt x="20191" y="20667"/>
                  <a:pt x="20206" y="20667"/>
                  <a:pt x="20220" y="20668"/>
                </a:cubicBezTo>
                <a:cubicBezTo>
                  <a:pt x="20194" y="20651"/>
                  <a:pt x="20169" y="20634"/>
                  <a:pt x="20143" y="20617"/>
                </a:cubicBezTo>
                <a:cubicBezTo>
                  <a:pt x="20117" y="20600"/>
                  <a:pt x="20090" y="20583"/>
                  <a:pt x="20061" y="20563"/>
                </a:cubicBezTo>
                <a:cubicBezTo>
                  <a:pt x="20261" y="20579"/>
                  <a:pt x="20429" y="20615"/>
                  <a:pt x="20594" y="20658"/>
                </a:cubicBezTo>
                <a:cubicBezTo>
                  <a:pt x="20760" y="20701"/>
                  <a:pt x="21000" y="20686"/>
                  <a:pt x="21123" y="20774"/>
                </a:cubicBezTo>
                <a:cubicBezTo>
                  <a:pt x="21157" y="20758"/>
                  <a:pt x="21188" y="20742"/>
                  <a:pt x="21217" y="20728"/>
                </a:cubicBezTo>
                <a:cubicBezTo>
                  <a:pt x="21246" y="20714"/>
                  <a:pt x="21272" y="20701"/>
                  <a:pt x="21297" y="20689"/>
                </a:cubicBezTo>
                <a:cubicBezTo>
                  <a:pt x="21315" y="20701"/>
                  <a:pt x="21330" y="20711"/>
                  <a:pt x="21345" y="20720"/>
                </a:cubicBezTo>
                <a:cubicBezTo>
                  <a:pt x="21359" y="20729"/>
                  <a:pt x="21372" y="20738"/>
                  <a:pt x="21385" y="20746"/>
                </a:cubicBezTo>
                <a:cubicBezTo>
                  <a:pt x="21389" y="20741"/>
                  <a:pt x="21393" y="20737"/>
                  <a:pt x="21397" y="20732"/>
                </a:cubicBezTo>
                <a:cubicBezTo>
                  <a:pt x="21401" y="20726"/>
                  <a:pt x="21405" y="20720"/>
                  <a:pt x="21409" y="20715"/>
                </a:cubicBezTo>
                <a:cubicBezTo>
                  <a:pt x="21446" y="20722"/>
                  <a:pt x="21483" y="20707"/>
                  <a:pt x="21514" y="20673"/>
                </a:cubicBezTo>
                <a:cubicBezTo>
                  <a:pt x="21568" y="20614"/>
                  <a:pt x="21587" y="20504"/>
                  <a:pt x="21544" y="20443"/>
                </a:cubicBezTo>
                <a:cubicBezTo>
                  <a:pt x="21514" y="20398"/>
                  <a:pt x="21465" y="20409"/>
                  <a:pt x="21443" y="20465"/>
                </a:cubicBezTo>
                <a:cubicBezTo>
                  <a:pt x="21445" y="20416"/>
                  <a:pt x="21375" y="20392"/>
                  <a:pt x="21298" y="20371"/>
                </a:cubicBezTo>
                <a:cubicBezTo>
                  <a:pt x="21221" y="20349"/>
                  <a:pt x="21136" y="20332"/>
                  <a:pt x="21108" y="20291"/>
                </a:cubicBezTo>
                <a:cubicBezTo>
                  <a:pt x="21192" y="20265"/>
                  <a:pt x="21276" y="20237"/>
                  <a:pt x="21362" y="20207"/>
                </a:cubicBezTo>
                <a:cubicBezTo>
                  <a:pt x="21441" y="20180"/>
                  <a:pt x="21521" y="20150"/>
                  <a:pt x="21600" y="20121"/>
                </a:cubicBezTo>
                <a:lnTo>
                  <a:pt x="21590" y="0"/>
                </a:lnTo>
                <a:lnTo>
                  <a:pt x="0" y="0"/>
                </a:lnTo>
                <a:close/>
                <a:moveTo>
                  <a:pt x="9192" y="19629"/>
                </a:moveTo>
                <a:lnTo>
                  <a:pt x="9218" y="19716"/>
                </a:lnTo>
                <a:lnTo>
                  <a:pt x="9132" y="19721"/>
                </a:lnTo>
                <a:lnTo>
                  <a:pt x="8709" y="19799"/>
                </a:lnTo>
                <a:cubicBezTo>
                  <a:pt x="8715" y="19804"/>
                  <a:pt x="8724" y="19808"/>
                  <a:pt x="8734" y="19812"/>
                </a:cubicBezTo>
                <a:cubicBezTo>
                  <a:pt x="8744" y="19816"/>
                  <a:pt x="8757" y="19820"/>
                  <a:pt x="8770" y="19823"/>
                </a:cubicBezTo>
                <a:cubicBezTo>
                  <a:pt x="8722" y="19824"/>
                  <a:pt x="8675" y="19826"/>
                  <a:pt x="8627" y="19825"/>
                </a:cubicBezTo>
                <a:cubicBezTo>
                  <a:pt x="8224" y="19820"/>
                  <a:pt x="7821" y="19807"/>
                  <a:pt x="7413" y="19797"/>
                </a:cubicBezTo>
                <a:cubicBezTo>
                  <a:pt x="7477" y="19808"/>
                  <a:pt x="7531" y="19822"/>
                  <a:pt x="7588" y="19825"/>
                </a:cubicBezTo>
                <a:cubicBezTo>
                  <a:pt x="7894" y="19842"/>
                  <a:pt x="8199" y="19864"/>
                  <a:pt x="8506" y="19871"/>
                </a:cubicBezTo>
                <a:cubicBezTo>
                  <a:pt x="8628" y="19873"/>
                  <a:pt x="8752" y="19867"/>
                  <a:pt x="8874" y="19863"/>
                </a:cubicBezTo>
                <a:cubicBezTo>
                  <a:pt x="8882" y="19868"/>
                  <a:pt x="8886" y="19874"/>
                  <a:pt x="8884" y="19882"/>
                </a:cubicBezTo>
                <a:cubicBezTo>
                  <a:pt x="8883" y="19890"/>
                  <a:pt x="8877" y="19899"/>
                  <a:pt x="8862" y="19910"/>
                </a:cubicBezTo>
                <a:cubicBezTo>
                  <a:pt x="8553" y="19899"/>
                  <a:pt x="8243" y="19889"/>
                  <a:pt x="7935" y="19876"/>
                </a:cubicBezTo>
                <a:cubicBezTo>
                  <a:pt x="7849" y="19872"/>
                  <a:pt x="7766" y="19856"/>
                  <a:pt x="7680" y="19850"/>
                </a:cubicBezTo>
                <a:cubicBezTo>
                  <a:pt x="7502" y="19836"/>
                  <a:pt x="7323" y="19825"/>
                  <a:pt x="7144" y="19814"/>
                </a:cubicBezTo>
                <a:cubicBezTo>
                  <a:pt x="7008" y="19805"/>
                  <a:pt x="6873" y="19799"/>
                  <a:pt x="6740" y="19825"/>
                </a:cubicBezTo>
                <a:cubicBezTo>
                  <a:pt x="6875" y="19840"/>
                  <a:pt x="7012" y="19845"/>
                  <a:pt x="7148" y="19851"/>
                </a:cubicBezTo>
                <a:cubicBezTo>
                  <a:pt x="7189" y="19853"/>
                  <a:pt x="7229" y="19861"/>
                  <a:pt x="7270" y="19866"/>
                </a:cubicBezTo>
                <a:cubicBezTo>
                  <a:pt x="7399" y="19882"/>
                  <a:pt x="7530" y="19914"/>
                  <a:pt x="7655" y="19910"/>
                </a:cubicBezTo>
                <a:cubicBezTo>
                  <a:pt x="7802" y="19906"/>
                  <a:pt x="7909" y="19943"/>
                  <a:pt x="8041" y="19948"/>
                </a:cubicBezTo>
                <a:cubicBezTo>
                  <a:pt x="8064" y="19948"/>
                  <a:pt x="8104" y="19962"/>
                  <a:pt x="8104" y="19970"/>
                </a:cubicBezTo>
                <a:cubicBezTo>
                  <a:pt x="8105" y="20011"/>
                  <a:pt x="8185" y="20011"/>
                  <a:pt x="8241" y="20010"/>
                </a:cubicBezTo>
                <a:cubicBezTo>
                  <a:pt x="8403" y="20006"/>
                  <a:pt x="8566" y="19997"/>
                  <a:pt x="8726" y="19987"/>
                </a:cubicBezTo>
                <a:cubicBezTo>
                  <a:pt x="9000" y="19969"/>
                  <a:pt x="9269" y="19934"/>
                  <a:pt x="9553" y="19952"/>
                </a:cubicBezTo>
                <a:cubicBezTo>
                  <a:pt x="9583" y="19954"/>
                  <a:pt x="9615" y="19951"/>
                  <a:pt x="9647" y="19949"/>
                </a:cubicBezTo>
                <a:cubicBezTo>
                  <a:pt x="9640" y="19951"/>
                  <a:pt x="9634" y="19954"/>
                  <a:pt x="9627" y="19956"/>
                </a:cubicBezTo>
                <a:cubicBezTo>
                  <a:pt x="9621" y="19958"/>
                  <a:pt x="9615" y="19960"/>
                  <a:pt x="9608" y="19962"/>
                </a:cubicBezTo>
                <a:cubicBezTo>
                  <a:pt x="9312" y="19986"/>
                  <a:pt x="9017" y="20009"/>
                  <a:pt x="8718" y="20019"/>
                </a:cubicBezTo>
                <a:cubicBezTo>
                  <a:pt x="8368" y="20031"/>
                  <a:pt x="8011" y="20019"/>
                  <a:pt x="7658" y="20011"/>
                </a:cubicBezTo>
                <a:cubicBezTo>
                  <a:pt x="7398" y="20006"/>
                  <a:pt x="7140" y="19993"/>
                  <a:pt x="6881" y="19982"/>
                </a:cubicBezTo>
                <a:cubicBezTo>
                  <a:pt x="6807" y="19979"/>
                  <a:pt x="6734" y="19972"/>
                  <a:pt x="6661" y="19966"/>
                </a:cubicBezTo>
                <a:cubicBezTo>
                  <a:pt x="6453" y="19949"/>
                  <a:pt x="6247" y="19930"/>
                  <a:pt x="6038" y="19915"/>
                </a:cubicBezTo>
                <a:cubicBezTo>
                  <a:pt x="5851" y="19902"/>
                  <a:pt x="5662" y="19892"/>
                  <a:pt x="5474" y="19881"/>
                </a:cubicBezTo>
                <a:cubicBezTo>
                  <a:pt x="5441" y="19878"/>
                  <a:pt x="5409" y="19871"/>
                  <a:pt x="5345" y="19863"/>
                </a:cubicBezTo>
                <a:cubicBezTo>
                  <a:pt x="5385" y="19861"/>
                  <a:pt x="5417" y="19860"/>
                  <a:pt x="5445" y="19859"/>
                </a:cubicBezTo>
                <a:cubicBezTo>
                  <a:pt x="5474" y="19858"/>
                  <a:pt x="5500" y="19857"/>
                  <a:pt x="5528" y="19856"/>
                </a:cubicBezTo>
                <a:cubicBezTo>
                  <a:pt x="5469" y="19844"/>
                  <a:pt x="5413" y="19832"/>
                  <a:pt x="5358" y="19820"/>
                </a:cubicBezTo>
                <a:cubicBezTo>
                  <a:pt x="5304" y="19809"/>
                  <a:pt x="5251" y="19797"/>
                  <a:pt x="5198" y="19786"/>
                </a:cubicBezTo>
                <a:cubicBezTo>
                  <a:pt x="5196" y="19787"/>
                  <a:pt x="5194" y="19788"/>
                  <a:pt x="5192" y="19789"/>
                </a:cubicBezTo>
                <a:cubicBezTo>
                  <a:pt x="5191" y="19790"/>
                  <a:pt x="5189" y="19791"/>
                  <a:pt x="5188" y="19792"/>
                </a:cubicBezTo>
                <a:cubicBezTo>
                  <a:pt x="5199" y="19798"/>
                  <a:pt x="5210" y="19803"/>
                  <a:pt x="5225" y="19810"/>
                </a:cubicBezTo>
                <a:cubicBezTo>
                  <a:pt x="5239" y="19817"/>
                  <a:pt x="5256" y="19826"/>
                  <a:pt x="5280" y="19837"/>
                </a:cubicBezTo>
                <a:cubicBezTo>
                  <a:pt x="5182" y="19842"/>
                  <a:pt x="5111" y="19851"/>
                  <a:pt x="5039" y="19850"/>
                </a:cubicBezTo>
                <a:cubicBezTo>
                  <a:pt x="4908" y="19847"/>
                  <a:pt x="4776" y="19841"/>
                  <a:pt x="4646" y="19833"/>
                </a:cubicBezTo>
                <a:cubicBezTo>
                  <a:pt x="4582" y="19829"/>
                  <a:pt x="4522" y="19816"/>
                  <a:pt x="4458" y="19809"/>
                </a:cubicBezTo>
                <a:cubicBezTo>
                  <a:pt x="4368" y="19799"/>
                  <a:pt x="4264" y="19776"/>
                  <a:pt x="4188" y="19786"/>
                </a:cubicBezTo>
                <a:cubicBezTo>
                  <a:pt x="4052" y="19803"/>
                  <a:pt x="3945" y="19786"/>
                  <a:pt x="3833" y="19766"/>
                </a:cubicBezTo>
                <a:cubicBezTo>
                  <a:pt x="3699" y="19742"/>
                  <a:pt x="3566" y="19720"/>
                  <a:pt x="3433" y="19696"/>
                </a:cubicBezTo>
                <a:lnTo>
                  <a:pt x="9192" y="19629"/>
                </a:lnTo>
                <a:close/>
                <a:moveTo>
                  <a:pt x="9149" y="19905"/>
                </a:moveTo>
                <a:cubicBezTo>
                  <a:pt x="9132" y="19907"/>
                  <a:pt x="9109" y="19911"/>
                  <a:pt x="9091" y="19913"/>
                </a:cubicBezTo>
                <a:cubicBezTo>
                  <a:pt x="9060" y="19917"/>
                  <a:pt x="9023" y="19915"/>
                  <a:pt x="8990" y="19913"/>
                </a:cubicBezTo>
                <a:cubicBezTo>
                  <a:pt x="9016" y="19912"/>
                  <a:pt x="9043" y="19910"/>
                  <a:pt x="9070" y="19908"/>
                </a:cubicBezTo>
                <a:cubicBezTo>
                  <a:pt x="9096" y="19907"/>
                  <a:pt x="9123" y="19906"/>
                  <a:pt x="9149" y="19905"/>
                </a:cubicBezTo>
                <a:close/>
                <a:moveTo>
                  <a:pt x="12302" y="20173"/>
                </a:moveTo>
                <a:cubicBezTo>
                  <a:pt x="12335" y="20169"/>
                  <a:pt x="12373" y="20172"/>
                  <a:pt x="12408" y="20173"/>
                </a:cubicBezTo>
                <a:cubicBezTo>
                  <a:pt x="12379" y="20175"/>
                  <a:pt x="12351" y="20176"/>
                  <a:pt x="12322" y="20178"/>
                </a:cubicBezTo>
                <a:cubicBezTo>
                  <a:pt x="12293" y="20179"/>
                  <a:pt x="12264" y="20182"/>
                  <a:pt x="12236" y="20183"/>
                </a:cubicBezTo>
                <a:cubicBezTo>
                  <a:pt x="12256" y="20180"/>
                  <a:pt x="12282" y="20176"/>
                  <a:pt x="12302" y="20173"/>
                </a:cubicBezTo>
                <a:close/>
              </a:path>
            </a:pathLst>
          </a:custGeom>
        </p:spPr>
      </p:pic>
      <p:sp>
        <p:nvSpPr>
          <p:cNvPr id="891" name="Shape"/>
          <p:cNvSpPr>
            <a:spLocks noGrp="1"/>
          </p:cNvSpPr>
          <p:nvPr>
            <p:ph type="body" idx="15"/>
          </p:nvPr>
        </p:nvSpPr>
        <p:spPr>
          <a:xfrm>
            <a:off x="8581313" y="7702771"/>
            <a:ext cx="1236455" cy="1178650"/>
          </a:xfrm>
          <a:custGeom>
            <a:avLst/>
            <a:gdLst/>
            <a:ahLst/>
            <a:cxnLst>
              <a:cxn ang="0">
                <a:pos x="wd2" y="hd2"/>
              </a:cxn>
              <a:cxn ang="5400000">
                <a:pos x="wd2" y="hd2"/>
              </a:cxn>
              <a:cxn ang="10800000">
                <a:pos x="wd2" y="hd2"/>
              </a:cxn>
              <a:cxn ang="16200000">
                <a:pos x="wd2" y="hd2"/>
              </a:cxn>
            </a:cxnLst>
            <a:rect l="0" t="0" r="r" b="b"/>
            <a:pathLst>
              <a:path w="21568" h="21583" extrusionOk="0">
                <a:moveTo>
                  <a:pt x="16592" y="2"/>
                </a:moveTo>
                <a:cubicBezTo>
                  <a:pt x="16492" y="-9"/>
                  <a:pt x="16386" y="16"/>
                  <a:pt x="16290" y="57"/>
                </a:cubicBezTo>
                <a:cubicBezTo>
                  <a:pt x="16249" y="74"/>
                  <a:pt x="16225" y="182"/>
                  <a:pt x="16193" y="245"/>
                </a:cubicBezTo>
                <a:cubicBezTo>
                  <a:pt x="16240" y="268"/>
                  <a:pt x="16289" y="302"/>
                  <a:pt x="16336" y="306"/>
                </a:cubicBezTo>
                <a:cubicBezTo>
                  <a:pt x="16441" y="316"/>
                  <a:pt x="16545" y="312"/>
                  <a:pt x="16650" y="312"/>
                </a:cubicBezTo>
                <a:cubicBezTo>
                  <a:pt x="16653" y="348"/>
                  <a:pt x="16656" y="380"/>
                  <a:pt x="16659" y="416"/>
                </a:cubicBezTo>
                <a:cubicBezTo>
                  <a:pt x="16603" y="443"/>
                  <a:pt x="16546" y="497"/>
                  <a:pt x="16491" y="495"/>
                </a:cubicBezTo>
                <a:cubicBezTo>
                  <a:pt x="16260" y="486"/>
                  <a:pt x="16030" y="460"/>
                  <a:pt x="15799" y="440"/>
                </a:cubicBezTo>
                <a:cubicBezTo>
                  <a:pt x="15671" y="429"/>
                  <a:pt x="15542" y="420"/>
                  <a:pt x="15414" y="404"/>
                </a:cubicBezTo>
                <a:cubicBezTo>
                  <a:pt x="15307" y="390"/>
                  <a:pt x="15200" y="344"/>
                  <a:pt x="15095" y="355"/>
                </a:cubicBezTo>
                <a:cubicBezTo>
                  <a:pt x="14983" y="367"/>
                  <a:pt x="14871" y="428"/>
                  <a:pt x="14731" y="477"/>
                </a:cubicBezTo>
                <a:cubicBezTo>
                  <a:pt x="14755" y="314"/>
                  <a:pt x="14770" y="216"/>
                  <a:pt x="14785" y="118"/>
                </a:cubicBezTo>
                <a:cubicBezTo>
                  <a:pt x="14476" y="3"/>
                  <a:pt x="14417" y="373"/>
                  <a:pt x="14295" y="623"/>
                </a:cubicBezTo>
                <a:cubicBezTo>
                  <a:pt x="14133" y="296"/>
                  <a:pt x="13756" y="295"/>
                  <a:pt x="13548" y="550"/>
                </a:cubicBezTo>
                <a:cubicBezTo>
                  <a:pt x="13464" y="495"/>
                  <a:pt x="13378" y="393"/>
                  <a:pt x="13343" y="422"/>
                </a:cubicBezTo>
                <a:cubicBezTo>
                  <a:pt x="13121" y="604"/>
                  <a:pt x="12922" y="745"/>
                  <a:pt x="12643" y="616"/>
                </a:cubicBezTo>
                <a:cubicBezTo>
                  <a:pt x="12449" y="527"/>
                  <a:pt x="12219" y="591"/>
                  <a:pt x="12006" y="586"/>
                </a:cubicBezTo>
                <a:cubicBezTo>
                  <a:pt x="11905" y="584"/>
                  <a:pt x="11803" y="567"/>
                  <a:pt x="11704" y="586"/>
                </a:cubicBezTo>
                <a:cubicBezTo>
                  <a:pt x="11466" y="631"/>
                  <a:pt x="11225" y="671"/>
                  <a:pt x="10991" y="750"/>
                </a:cubicBezTo>
                <a:cubicBezTo>
                  <a:pt x="10704" y="848"/>
                  <a:pt x="10421" y="982"/>
                  <a:pt x="10136" y="1097"/>
                </a:cubicBezTo>
                <a:cubicBezTo>
                  <a:pt x="10040" y="1136"/>
                  <a:pt x="9932" y="1221"/>
                  <a:pt x="9847" y="1188"/>
                </a:cubicBezTo>
                <a:cubicBezTo>
                  <a:pt x="9372" y="1005"/>
                  <a:pt x="8962" y="1257"/>
                  <a:pt x="8548" y="1541"/>
                </a:cubicBezTo>
                <a:cubicBezTo>
                  <a:pt x="8169" y="1799"/>
                  <a:pt x="7784" y="2030"/>
                  <a:pt x="7395" y="2252"/>
                </a:cubicBezTo>
                <a:cubicBezTo>
                  <a:pt x="7186" y="2372"/>
                  <a:pt x="6961" y="2441"/>
                  <a:pt x="6745" y="2538"/>
                </a:cubicBezTo>
                <a:cubicBezTo>
                  <a:pt x="5965" y="2891"/>
                  <a:pt x="5188" y="3250"/>
                  <a:pt x="4406" y="3596"/>
                </a:cubicBezTo>
                <a:cubicBezTo>
                  <a:pt x="4214" y="3682"/>
                  <a:pt x="4011" y="3714"/>
                  <a:pt x="3815" y="3785"/>
                </a:cubicBezTo>
                <a:cubicBezTo>
                  <a:pt x="3506" y="3897"/>
                  <a:pt x="3188" y="3983"/>
                  <a:pt x="2893" y="4150"/>
                </a:cubicBezTo>
                <a:cubicBezTo>
                  <a:pt x="2407" y="4424"/>
                  <a:pt x="1934" y="4749"/>
                  <a:pt x="1459" y="5062"/>
                </a:cubicBezTo>
                <a:cubicBezTo>
                  <a:pt x="1365" y="5124"/>
                  <a:pt x="1283" y="5228"/>
                  <a:pt x="1195" y="5311"/>
                </a:cubicBezTo>
                <a:cubicBezTo>
                  <a:pt x="1210" y="5357"/>
                  <a:pt x="1226" y="5400"/>
                  <a:pt x="1242" y="5445"/>
                </a:cubicBezTo>
                <a:cubicBezTo>
                  <a:pt x="1678" y="5255"/>
                  <a:pt x="2113" y="5064"/>
                  <a:pt x="2549" y="4874"/>
                </a:cubicBezTo>
                <a:cubicBezTo>
                  <a:pt x="2555" y="4900"/>
                  <a:pt x="2564" y="4927"/>
                  <a:pt x="2570" y="4953"/>
                </a:cubicBezTo>
                <a:cubicBezTo>
                  <a:pt x="2474" y="5018"/>
                  <a:pt x="2378" y="5106"/>
                  <a:pt x="2277" y="5147"/>
                </a:cubicBezTo>
                <a:cubicBezTo>
                  <a:pt x="1845" y="5322"/>
                  <a:pt x="1413" y="5491"/>
                  <a:pt x="977" y="5646"/>
                </a:cubicBezTo>
                <a:cubicBezTo>
                  <a:pt x="734" y="5732"/>
                  <a:pt x="576" y="5952"/>
                  <a:pt x="592" y="6193"/>
                </a:cubicBezTo>
                <a:cubicBezTo>
                  <a:pt x="732" y="6230"/>
                  <a:pt x="865" y="6268"/>
                  <a:pt x="998" y="6303"/>
                </a:cubicBezTo>
                <a:cubicBezTo>
                  <a:pt x="1000" y="6332"/>
                  <a:pt x="1005" y="6358"/>
                  <a:pt x="1007" y="6388"/>
                </a:cubicBezTo>
                <a:cubicBezTo>
                  <a:pt x="761" y="6533"/>
                  <a:pt x="419" y="6398"/>
                  <a:pt x="286" y="6868"/>
                </a:cubicBezTo>
                <a:cubicBezTo>
                  <a:pt x="456" y="7047"/>
                  <a:pt x="436" y="7105"/>
                  <a:pt x="80" y="7428"/>
                </a:cubicBezTo>
                <a:cubicBezTo>
                  <a:pt x="296" y="7412"/>
                  <a:pt x="480" y="7400"/>
                  <a:pt x="688" y="7385"/>
                </a:cubicBezTo>
                <a:cubicBezTo>
                  <a:pt x="494" y="7693"/>
                  <a:pt x="126" y="7500"/>
                  <a:pt x="1" y="8006"/>
                </a:cubicBezTo>
                <a:cubicBezTo>
                  <a:pt x="97" y="7971"/>
                  <a:pt x="165" y="7951"/>
                  <a:pt x="231" y="7927"/>
                </a:cubicBezTo>
                <a:cubicBezTo>
                  <a:pt x="351" y="7884"/>
                  <a:pt x="467" y="7835"/>
                  <a:pt x="588" y="7799"/>
                </a:cubicBezTo>
                <a:cubicBezTo>
                  <a:pt x="876" y="7712"/>
                  <a:pt x="1166" y="7633"/>
                  <a:pt x="1455" y="7549"/>
                </a:cubicBezTo>
                <a:cubicBezTo>
                  <a:pt x="1584" y="7512"/>
                  <a:pt x="1711" y="7468"/>
                  <a:pt x="1841" y="7440"/>
                </a:cubicBezTo>
                <a:cubicBezTo>
                  <a:pt x="1848" y="7439"/>
                  <a:pt x="1869" y="7544"/>
                  <a:pt x="1879" y="7586"/>
                </a:cubicBezTo>
                <a:cubicBezTo>
                  <a:pt x="2276" y="7512"/>
                  <a:pt x="2605" y="6999"/>
                  <a:pt x="3094" y="7282"/>
                </a:cubicBezTo>
                <a:cubicBezTo>
                  <a:pt x="2357" y="7676"/>
                  <a:pt x="1648" y="8053"/>
                  <a:pt x="940" y="8431"/>
                </a:cubicBezTo>
                <a:cubicBezTo>
                  <a:pt x="940" y="8442"/>
                  <a:pt x="939" y="8451"/>
                  <a:pt x="940" y="8462"/>
                </a:cubicBezTo>
                <a:cubicBezTo>
                  <a:pt x="1094" y="8433"/>
                  <a:pt x="1250" y="8404"/>
                  <a:pt x="1363" y="8383"/>
                </a:cubicBezTo>
                <a:cubicBezTo>
                  <a:pt x="1256" y="8490"/>
                  <a:pt x="1135" y="8615"/>
                  <a:pt x="1015" y="8735"/>
                </a:cubicBezTo>
                <a:cubicBezTo>
                  <a:pt x="954" y="8716"/>
                  <a:pt x="892" y="8700"/>
                  <a:pt x="831" y="8650"/>
                </a:cubicBezTo>
                <a:cubicBezTo>
                  <a:pt x="798" y="8624"/>
                  <a:pt x="714" y="8642"/>
                  <a:pt x="697" y="8681"/>
                </a:cubicBezTo>
                <a:cubicBezTo>
                  <a:pt x="672" y="8735"/>
                  <a:pt x="668" y="8838"/>
                  <a:pt x="688" y="8900"/>
                </a:cubicBezTo>
                <a:cubicBezTo>
                  <a:pt x="746" y="9078"/>
                  <a:pt x="843" y="9181"/>
                  <a:pt x="965" y="9228"/>
                </a:cubicBezTo>
                <a:cubicBezTo>
                  <a:pt x="968" y="9255"/>
                  <a:pt x="970" y="9280"/>
                  <a:pt x="973" y="9307"/>
                </a:cubicBezTo>
                <a:cubicBezTo>
                  <a:pt x="1019" y="9300"/>
                  <a:pt x="1065" y="9290"/>
                  <a:pt x="1112" y="9283"/>
                </a:cubicBezTo>
                <a:cubicBezTo>
                  <a:pt x="1199" y="9290"/>
                  <a:pt x="1248" y="9346"/>
                  <a:pt x="1271" y="9435"/>
                </a:cubicBezTo>
                <a:cubicBezTo>
                  <a:pt x="1187" y="9483"/>
                  <a:pt x="1103" y="9533"/>
                  <a:pt x="1019" y="9581"/>
                </a:cubicBezTo>
                <a:cubicBezTo>
                  <a:pt x="1013" y="9579"/>
                  <a:pt x="1005" y="9577"/>
                  <a:pt x="998" y="9575"/>
                </a:cubicBezTo>
                <a:cubicBezTo>
                  <a:pt x="988" y="9593"/>
                  <a:pt x="985" y="9598"/>
                  <a:pt x="982" y="9605"/>
                </a:cubicBezTo>
                <a:cubicBezTo>
                  <a:pt x="959" y="9618"/>
                  <a:pt x="937" y="9629"/>
                  <a:pt x="915" y="9642"/>
                </a:cubicBezTo>
                <a:cubicBezTo>
                  <a:pt x="936" y="9679"/>
                  <a:pt x="951" y="9702"/>
                  <a:pt x="969" y="9733"/>
                </a:cubicBezTo>
                <a:cubicBezTo>
                  <a:pt x="965" y="9808"/>
                  <a:pt x="965" y="9884"/>
                  <a:pt x="977" y="9958"/>
                </a:cubicBezTo>
                <a:cubicBezTo>
                  <a:pt x="923" y="9986"/>
                  <a:pt x="870" y="10011"/>
                  <a:pt x="797" y="10049"/>
                </a:cubicBezTo>
                <a:cubicBezTo>
                  <a:pt x="885" y="10163"/>
                  <a:pt x="962" y="10247"/>
                  <a:pt x="1040" y="10353"/>
                </a:cubicBezTo>
                <a:cubicBezTo>
                  <a:pt x="1054" y="10486"/>
                  <a:pt x="1053" y="10627"/>
                  <a:pt x="994" y="10779"/>
                </a:cubicBezTo>
                <a:cubicBezTo>
                  <a:pt x="905" y="11008"/>
                  <a:pt x="1293" y="11361"/>
                  <a:pt x="1501" y="11223"/>
                </a:cubicBezTo>
                <a:cubicBezTo>
                  <a:pt x="1665" y="11114"/>
                  <a:pt x="1667" y="11257"/>
                  <a:pt x="1686" y="11332"/>
                </a:cubicBezTo>
                <a:cubicBezTo>
                  <a:pt x="1608" y="11492"/>
                  <a:pt x="1549" y="11607"/>
                  <a:pt x="1506" y="11697"/>
                </a:cubicBezTo>
                <a:cubicBezTo>
                  <a:pt x="1433" y="11715"/>
                  <a:pt x="1324" y="11707"/>
                  <a:pt x="1313" y="11752"/>
                </a:cubicBezTo>
                <a:cubicBezTo>
                  <a:pt x="1286" y="11858"/>
                  <a:pt x="1275" y="12017"/>
                  <a:pt x="1313" y="12105"/>
                </a:cubicBezTo>
                <a:cubicBezTo>
                  <a:pt x="1399" y="12302"/>
                  <a:pt x="1518" y="12471"/>
                  <a:pt x="1610" y="12628"/>
                </a:cubicBezTo>
                <a:cubicBezTo>
                  <a:pt x="1317" y="12641"/>
                  <a:pt x="1130" y="12818"/>
                  <a:pt x="1091" y="13102"/>
                </a:cubicBezTo>
                <a:cubicBezTo>
                  <a:pt x="999" y="13173"/>
                  <a:pt x="898" y="13254"/>
                  <a:pt x="856" y="13376"/>
                </a:cubicBezTo>
                <a:cubicBezTo>
                  <a:pt x="727" y="13753"/>
                  <a:pt x="983" y="13793"/>
                  <a:pt x="1124" y="13941"/>
                </a:cubicBezTo>
                <a:cubicBezTo>
                  <a:pt x="1049" y="13959"/>
                  <a:pt x="986" y="13957"/>
                  <a:pt x="923" y="13953"/>
                </a:cubicBezTo>
                <a:cubicBezTo>
                  <a:pt x="727" y="13943"/>
                  <a:pt x="660" y="14071"/>
                  <a:pt x="751" y="14312"/>
                </a:cubicBezTo>
                <a:cubicBezTo>
                  <a:pt x="791" y="14419"/>
                  <a:pt x="850" y="14525"/>
                  <a:pt x="919" y="14592"/>
                </a:cubicBezTo>
                <a:cubicBezTo>
                  <a:pt x="1129" y="14798"/>
                  <a:pt x="1134" y="14791"/>
                  <a:pt x="936" y="15103"/>
                </a:cubicBezTo>
                <a:cubicBezTo>
                  <a:pt x="1078" y="15261"/>
                  <a:pt x="1202" y="15462"/>
                  <a:pt x="1359" y="15559"/>
                </a:cubicBezTo>
                <a:cubicBezTo>
                  <a:pt x="1520" y="15659"/>
                  <a:pt x="1712" y="15651"/>
                  <a:pt x="1887" y="15711"/>
                </a:cubicBezTo>
                <a:cubicBezTo>
                  <a:pt x="1946" y="15731"/>
                  <a:pt x="2021" y="15806"/>
                  <a:pt x="2038" y="15881"/>
                </a:cubicBezTo>
                <a:cubicBezTo>
                  <a:pt x="2056" y="15961"/>
                  <a:pt x="2015" y="16067"/>
                  <a:pt x="1992" y="16210"/>
                </a:cubicBezTo>
                <a:cubicBezTo>
                  <a:pt x="1826" y="15931"/>
                  <a:pt x="1771" y="15873"/>
                  <a:pt x="1610" y="16015"/>
                </a:cubicBezTo>
                <a:cubicBezTo>
                  <a:pt x="1335" y="16260"/>
                  <a:pt x="977" y="16418"/>
                  <a:pt x="927" y="17019"/>
                </a:cubicBezTo>
                <a:cubicBezTo>
                  <a:pt x="683" y="17155"/>
                  <a:pt x="331" y="17611"/>
                  <a:pt x="219" y="17955"/>
                </a:cubicBezTo>
                <a:cubicBezTo>
                  <a:pt x="200" y="18012"/>
                  <a:pt x="173" y="18090"/>
                  <a:pt x="185" y="18138"/>
                </a:cubicBezTo>
                <a:cubicBezTo>
                  <a:pt x="250" y="18389"/>
                  <a:pt x="165" y="18556"/>
                  <a:pt x="59" y="18734"/>
                </a:cubicBezTo>
                <a:cubicBezTo>
                  <a:pt x="15" y="18809"/>
                  <a:pt x="-16" y="18968"/>
                  <a:pt x="9" y="19044"/>
                </a:cubicBezTo>
                <a:cubicBezTo>
                  <a:pt x="30" y="19107"/>
                  <a:pt x="142" y="19104"/>
                  <a:pt x="215" y="19129"/>
                </a:cubicBezTo>
                <a:cubicBezTo>
                  <a:pt x="239" y="19137"/>
                  <a:pt x="265" y="19138"/>
                  <a:pt x="311" y="19141"/>
                </a:cubicBezTo>
                <a:cubicBezTo>
                  <a:pt x="234" y="19360"/>
                  <a:pt x="171" y="19546"/>
                  <a:pt x="85" y="19792"/>
                </a:cubicBezTo>
                <a:cubicBezTo>
                  <a:pt x="309" y="19878"/>
                  <a:pt x="538" y="19949"/>
                  <a:pt x="759" y="20053"/>
                </a:cubicBezTo>
                <a:cubicBezTo>
                  <a:pt x="1272" y="20294"/>
                  <a:pt x="1775" y="20566"/>
                  <a:pt x="2289" y="20795"/>
                </a:cubicBezTo>
                <a:cubicBezTo>
                  <a:pt x="2523" y="20900"/>
                  <a:pt x="2793" y="21055"/>
                  <a:pt x="3010" y="20978"/>
                </a:cubicBezTo>
                <a:cubicBezTo>
                  <a:pt x="3330" y="20864"/>
                  <a:pt x="3591" y="20988"/>
                  <a:pt x="3845" y="21166"/>
                </a:cubicBezTo>
                <a:cubicBezTo>
                  <a:pt x="4208" y="21421"/>
                  <a:pt x="4587" y="21536"/>
                  <a:pt x="4981" y="21580"/>
                </a:cubicBezTo>
                <a:cubicBezTo>
                  <a:pt x="5080" y="21591"/>
                  <a:pt x="5187" y="21566"/>
                  <a:pt x="5282" y="21525"/>
                </a:cubicBezTo>
                <a:cubicBezTo>
                  <a:pt x="5323" y="21508"/>
                  <a:pt x="5343" y="21406"/>
                  <a:pt x="5375" y="21343"/>
                </a:cubicBezTo>
                <a:cubicBezTo>
                  <a:pt x="5328" y="21320"/>
                  <a:pt x="5284" y="21280"/>
                  <a:pt x="5236" y="21276"/>
                </a:cubicBezTo>
                <a:cubicBezTo>
                  <a:pt x="5131" y="21266"/>
                  <a:pt x="5023" y="21276"/>
                  <a:pt x="4918" y="21276"/>
                </a:cubicBezTo>
                <a:cubicBezTo>
                  <a:pt x="4915" y="21240"/>
                  <a:pt x="4912" y="21202"/>
                  <a:pt x="4909" y="21166"/>
                </a:cubicBezTo>
                <a:cubicBezTo>
                  <a:pt x="4965" y="21139"/>
                  <a:pt x="5022" y="21085"/>
                  <a:pt x="5077" y="21087"/>
                </a:cubicBezTo>
                <a:cubicBezTo>
                  <a:pt x="5308" y="21096"/>
                  <a:pt x="5538" y="21122"/>
                  <a:pt x="5769" y="21142"/>
                </a:cubicBezTo>
                <a:cubicBezTo>
                  <a:pt x="5897" y="21153"/>
                  <a:pt x="6026" y="21168"/>
                  <a:pt x="6154" y="21184"/>
                </a:cubicBezTo>
                <a:cubicBezTo>
                  <a:pt x="6261" y="21198"/>
                  <a:pt x="6368" y="21238"/>
                  <a:pt x="6473" y="21227"/>
                </a:cubicBezTo>
                <a:cubicBezTo>
                  <a:pt x="6585" y="21215"/>
                  <a:pt x="6697" y="21154"/>
                  <a:pt x="6837" y="21105"/>
                </a:cubicBezTo>
                <a:cubicBezTo>
                  <a:pt x="6813" y="21268"/>
                  <a:pt x="6798" y="21372"/>
                  <a:pt x="6783" y="21470"/>
                </a:cubicBezTo>
                <a:cubicBezTo>
                  <a:pt x="7092" y="21585"/>
                  <a:pt x="7156" y="21209"/>
                  <a:pt x="7278" y="20959"/>
                </a:cubicBezTo>
                <a:cubicBezTo>
                  <a:pt x="7439" y="21286"/>
                  <a:pt x="7812" y="21293"/>
                  <a:pt x="8020" y="21039"/>
                </a:cubicBezTo>
                <a:cubicBezTo>
                  <a:pt x="8104" y="21093"/>
                  <a:pt x="8190" y="21189"/>
                  <a:pt x="8225" y="21160"/>
                </a:cubicBezTo>
                <a:cubicBezTo>
                  <a:pt x="8447" y="20978"/>
                  <a:pt x="8651" y="20837"/>
                  <a:pt x="8929" y="20966"/>
                </a:cubicBezTo>
                <a:cubicBezTo>
                  <a:pt x="9124" y="21055"/>
                  <a:pt x="9349" y="20997"/>
                  <a:pt x="9562" y="21002"/>
                </a:cubicBezTo>
                <a:cubicBezTo>
                  <a:pt x="9663" y="21004"/>
                  <a:pt x="9769" y="21021"/>
                  <a:pt x="9868" y="21002"/>
                </a:cubicBezTo>
                <a:cubicBezTo>
                  <a:pt x="10107" y="20957"/>
                  <a:pt x="10343" y="20911"/>
                  <a:pt x="10577" y="20832"/>
                </a:cubicBezTo>
                <a:cubicBezTo>
                  <a:pt x="10864" y="20734"/>
                  <a:pt x="11147" y="20600"/>
                  <a:pt x="11432" y="20485"/>
                </a:cubicBezTo>
                <a:cubicBezTo>
                  <a:pt x="11528" y="20446"/>
                  <a:pt x="11636" y="20361"/>
                  <a:pt x="11721" y="20394"/>
                </a:cubicBezTo>
                <a:cubicBezTo>
                  <a:pt x="12196" y="20577"/>
                  <a:pt x="12606" y="20331"/>
                  <a:pt x="13020" y="20047"/>
                </a:cubicBezTo>
                <a:cubicBezTo>
                  <a:pt x="13399" y="19789"/>
                  <a:pt x="13788" y="19552"/>
                  <a:pt x="14177" y="19330"/>
                </a:cubicBezTo>
                <a:cubicBezTo>
                  <a:pt x="14386" y="19210"/>
                  <a:pt x="14607" y="19147"/>
                  <a:pt x="14823" y="19050"/>
                </a:cubicBezTo>
                <a:cubicBezTo>
                  <a:pt x="15603" y="18697"/>
                  <a:pt x="16380" y="18332"/>
                  <a:pt x="17162" y="17986"/>
                </a:cubicBezTo>
                <a:cubicBezTo>
                  <a:pt x="17354" y="17900"/>
                  <a:pt x="17561" y="17868"/>
                  <a:pt x="17757" y="17797"/>
                </a:cubicBezTo>
                <a:cubicBezTo>
                  <a:pt x="18066" y="17685"/>
                  <a:pt x="18380" y="17605"/>
                  <a:pt x="18675" y="17438"/>
                </a:cubicBezTo>
                <a:cubicBezTo>
                  <a:pt x="19161" y="17164"/>
                  <a:pt x="19634" y="16833"/>
                  <a:pt x="20109" y="16520"/>
                </a:cubicBezTo>
                <a:cubicBezTo>
                  <a:pt x="20203" y="16458"/>
                  <a:pt x="20285" y="16360"/>
                  <a:pt x="20373" y="16277"/>
                </a:cubicBezTo>
                <a:cubicBezTo>
                  <a:pt x="20358" y="16231"/>
                  <a:pt x="20342" y="16182"/>
                  <a:pt x="20326" y="16137"/>
                </a:cubicBezTo>
                <a:cubicBezTo>
                  <a:pt x="19890" y="16327"/>
                  <a:pt x="19455" y="16518"/>
                  <a:pt x="19019" y="16708"/>
                </a:cubicBezTo>
                <a:cubicBezTo>
                  <a:pt x="19013" y="16682"/>
                  <a:pt x="19008" y="16655"/>
                  <a:pt x="19002" y="16629"/>
                </a:cubicBezTo>
                <a:cubicBezTo>
                  <a:pt x="19099" y="16564"/>
                  <a:pt x="19190" y="16482"/>
                  <a:pt x="19291" y="16441"/>
                </a:cubicBezTo>
                <a:cubicBezTo>
                  <a:pt x="19723" y="16266"/>
                  <a:pt x="20155" y="16097"/>
                  <a:pt x="20591" y="15942"/>
                </a:cubicBezTo>
                <a:cubicBezTo>
                  <a:pt x="20834" y="15856"/>
                  <a:pt x="20992" y="15630"/>
                  <a:pt x="20976" y="15389"/>
                </a:cubicBezTo>
                <a:cubicBezTo>
                  <a:pt x="20836" y="15352"/>
                  <a:pt x="20703" y="15320"/>
                  <a:pt x="20570" y="15285"/>
                </a:cubicBezTo>
                <a:cubicBezTo>
                  <a:pt x="20568" y="15256"/>
                  <a:pt x="20567" y="15224"/>
                  <a:pt x="20565" y="15194"/>
                </a:cubicBezTo>
                <a:cubicBezTo>
                  <a:pt x="20811" y="15049"/>
                  <a:pt x="21153" y="15184"/>
                  <a:pt x="21286" y="14714"/>
                </a:cubicBezTo>
                <a:cubicBezTo>
                  <a:pt x="21116" y="14535"/>
                  <a:pt x="21136" y="14477"/>
                  <a:pt x="21492" y="14154"/>
                </a:cubicBezTo>
                <a:cubicBezTo>
                  <a:pt x="21276" y="14170"/>
                  <a:pt x="21088" y="14182"/>
                  <a:pt x="20880" y="14197"/>
                </a:cubicBezTo>
                <a:cubicBezTo>
                  <a:pt x="21074" y="13889"/>
                  <a:pt x="21442" y="14082"/>
                  <a:pt x="21567" y="13576"/>
                </a:cubicBezTo>
                <a:cubicBezTo>
                  <a:pt x="21471" y="13611"/>
                  <a:pt x="21408" y="13637"/>
                  <a:pt x="21341" y="13662"/>
                </a:cubicBezTo>
                <a:cubicBezTo>
                  <a:pt x="21222" y="13704"/>
                  <a:pt x="21101" y="13753"/>
                  <a:pt x="20980" y="13789"/>
                </a:cubicBezTo>
                <a:cubicBezTo>
                  <a:pt x="20692" y="13876"/>
                  <a:pt x="20402" y="13955"/>
                  <a:pt x="20113" y="14039"/>
                </a:cubicBezTo>
                <a:cubicBezTo>
                  <a:pt x="19984" y="14076"/>
                  <a:pt x="19857" y="14114"/>
                  <a:pt x="19727" y="14142"/>
                </a:cubicBezTo>
                <a:cubicBezTo>
                  <a:pt x="19720" y="14143"/>
                  <a:pt x="19703" y="14038"/>
                  <a:pt x="19694" y="13996"/>
                </a:cubicBezTo>
                <a:cubicBezTo>
                  <a:pt x="19297" y="14070"/>
                  <a:pt x="18968" y="14583"/>
                  <a:pt x="18478" y="14300"/>
                </a:cubicBezTo>
                <a:cubicBezTo>
                  <a:pt x="19215" y="13906"/>
                  <a:pt x="19920" y="13529"/>
                  <a:pt x="20628" y="13151"/>
                </a:cubicBezTo>
                <a:cubicBezTo>
                  <a:pt x="20628" y="13140"/>
                  <a:pt x="20629" y="13131"/>
                  <a:pt x="20628" y="13120"/>
                </a:cubicBezTo>
                <a:cubicBezTo>
                  <a:pt x="20474" y="13149"/>
                  <a:pt x="20318" y="13178"/>
                  <a:pt x="20205" y="13199"/>
                </a:cubicBezTo>
                <a:cubicBezTo>
                  <a:pt x="20312" y="13092"/>
                  <a:pt x="20437" y="12973"/>
                  <a:pt x="20557" y="12853"/>
                </a:cubicBezTo>
                <a:cubicBezTo>
                  <a:pt x="20618" y="12872"/>
                  <a:pt x="20680" y="12888"/>
                  <a:pt x="20741" y="12938"/>
                </a:cubicBezTo>
                <a:cubicBezTo>
                  <a:pt x="20774" y="12964"/>
                  <a:pt x="20854" y="12946"/>
                  <a:pt x="20871" y="12907"/>
                </a:cubicBezTo>
                <a:cubicBezTo>
                  <a:pt x="20896" y="12853"/>
                  <a:pt x="20900" y="12744"/>
                  <a:pt x="20880" y="12682"/>
                </a:cubicBezTo>
                <a:cubicBezTo>
                  <a:pt x="20822" y="12503"/>
                  <a:pt x="20725" y="12406"/>
                  <a:pt x="20603" y="12360"/>
                </a:cubicBezTo>
                <a:cubicBezTo>
                  <a:pt x="20600" y="12332"/>
                  <a:pt x="20598" y="12303"/>
                  <a:pt x="20595" y="12275"/>
                </a:cubicBezTo>
                <a:cubicBezTo>
                  <a:pt x="20549" y="12282"/>
                  <a:pt x="20503" y="12292"/>
                  <a:pt x="20456" y="12299"/>
                </a:cubicBezTo>
                <a:cubicBezTo>
                  <a:pt x="20369" y="12292"/>
                  <a:pt x="20320" y="12237"/>
                  <a:pt x="20297" y="12147"/>
                </a:cubicBezTo>
                <a:cubicBezTo>
                  <a:pt x="20381" y="12099"/>
                  <a:pt x="20465" y="12049"/>
                  <a:pt x="20549" y="12001"/>
                </a:cubicBezTo>
                <a:cubicBezTo>
                  <a:pt x="20555" y="12003"/>
                  <a:pt x="20563" y="12005"/>
                  <a:pt x="20570" y="12007"/>
                </a:cubicBezTo>
                <a:cubicBezTo>
                  <a:pt x="20580" y="11989"/>
                  <a:pt x="20583" y="11984"/>
                  <a:pt x="20586" y="11977"/>
                </a:cubicBezTo>
                <a:cubicBezTo>
                  <a:pt x="20609" y="11964"/>
                  <a:pt x="20631" y="11953"/>
                  <a:pt x="20653" y="11940"/>
                </a:cubicBezTo>
                <a:cubicBezTo>
                  <a:pt x="20631" y="11902"/>
                  <a:pt x="20617" y="11880"/>
                  <a:pt x="20599" y="11849"/>
                </a:cubicBezTo>
                <a:cubicBezTo>
                  <a:pt x="20603" y="11776"/>
                  <a:pt x="20606" y="11702"/>
                  <a:pt x="20595" y="11630"/>
                </a:cubicBezTo>
                <a:cubicBezTo>
                  <a:pt x="20649" y="11602"/>
                  <a:pt x="20699" y="11571"/>
                  <a:pt x="20771" y="11533"/>
                </a:cubicBezTo>
                <a:cubicBezTo>
                  <a:pt x="20683" y="11419"/>
                  <a:pt x="20610" y="11334"/>
                  <a:pt x="20532" y="11229"/>
                </a:cubicBezTo>
                <a:cubicBezTo>
                  <a:pt x="20518" y="11097"/>
                  <a:pt x="20519" y="10960"/>
                  <a:pt x="20578" y="10809"/>
                </a:cubicBezTo>
                <a:cubicBezTo>
                  <a:pt x="20667" y="10580"/>
                  <a:pt x="20275" y="10221"/>
                  <a:pt x="20067" y="10359"/>
                </a:cubicBezTo>
                <a:cubicBezTo>
                  <a:pt x="19903" y="10468"/>
                  <a:pt x="19905" y="10325"/>
                  <a:pt x="19886" y="10250"/>
                </a:cubicBezTo>
                <a:cubicBezTo>
                  <a:pt x="19964" y="10090"/>
                  <a:pt x="20019" y="9981"/>
                  <a:pt x="20062" y="9891"/>
                </a:cubicBezTo>
                <a:cubicBezTo>
                  <a:pt x="20135" y="9873"/>
                  <a:pt x="20248" y="9882"/>
                  <a:pt x="20259" y="9836"/>
                </a:cubicBezTo>
                <a:cubicBezTo>
                  <a:pt x="20287" y="9730"/>
                  <a:pt x="20293" y="9571"/>
                  <a:pt x="20255" y="9483"/>
                </a:cubicBezTo>
                <a:cubicBezTo>
                  <a:pt x="20169" y="9286"/>
                  <a:pt x="20050" y="9117"/>
                  <a:pt x="19958" y="8960"/>
                </a:cubicBezTo>
                <a:cubicBezTo>
                  <a:pt x="20251" y="8947"/>
                  <a:pt x="20442" y="8764"/>
                  <a:pt x="20482" y="8480"/>
                </a:cubicBezTo>
                <a:cubicBezTo>
                  <a:pt x="20573" y="8409"/>
                  <a:pt x="20670" y="8334"/>
                  <a:pt x="20712" y="8212"/>
                </a:cubicBezTo>
                <a:cubicBezTo>
                  <a:pt x="20841" y="7835"/>
                  <a:pt x="20585" y="7789"/>
                  <a:pt x="20444" y="7641"/>
                </a:cubicBezTo>
                <a:cubicBezTo>
                  <a:pt x="20519" y="7623"/>
                  <a:pt x="20582" y="7631"/>
                  <a:pt x="20645" y="7635"/>
                </a:cubicBezTo>
                <a:cubicBezTo>
                  <a:pt x="20841" y="7645"/>
                  <a:pt x="20908" y="7511"/>
                  <a:pt x="20817" y="7270"/>
                </a:cubicBezTo>
                <a:cubicBezTo>
                  <a:pt x="20777" y="7163"/>
                  <a:pt x="20718" y="7057"/>
                  <a:pt x="20649" y="6990"/>
                </a:cubicBezTo>
                <a:cubicBezTo>
                  <a:pt x="20439" y="6784"/>
                  <a:pt x="20438" y="6791"/>
                  <a:pt x="20637" y="6479"/>
                </a:cubicBezTo>
                <a:cubicBezTo>
                  <a:pt x="20494" y="6321"/>
                  <a:pt x="20366" y="6120"/>
                  <a:pt x="20209" y="6023"/>
                </a:cubicBezTo>
                <a:cubicBezTo>
                  <a:pt x="20048" y="5923"/>
                  <a:pt x="19856" y="5937"/>
                  <a:pt x="19681" y="5877"/>
                </a:cubicBezTo>
                <a:cubicBezTo>
                  <a:pt x="19622" y="5857"/>
                  <a:pt x="19547" y="5782"/>
                  <a:pt x="19530" y="5707"/>
                </a:cubicBezTo>
                <a:cubicBezTo>
                  <a:pt x="19512" y="5627"/>
                  <a:pt x="19553" y="5515"/>
                  <a:pt x="19576" y="5372"/>
                </a:cubicBezTo>
                <a:cubicBezTo>
                  <a:pt x="19742" y="5651"/>
                  <a:pt x="19801" y="5709"/>
                  <a:pt x="19962" y="5567"/>
                </a:cubicBezTo>
                <a:cubicBezTo>
                  <a:pt x="20237" y="5322"/>
                  <a:pt x="20591" y="5164"/>
                  <a:pt x="20641" y="4563"/>
                </a:cubicBezTo>
                <a:cubicBezTo>
                  <a:pt x="20885" y="4427"/>
                  <a:pt x="21237" y="3971"/>
                  <a:pt x="21349" y="3627"/>
                </a:cubicBezTo>
                <a:cubicBezTo>
                  <a:pt x="21368" y="3570"/>
                  <a:pt x="21395" y="3492"/>
                  <a:pt x="21383" y="3444"/>
                </a:cubicBezTo>
                <a:cubicBezTo>
                  <a:pt x="21318" y="3193"/>
                  <a:pt x="21403" y="3033"/>
                  <a:pt x="21509" y="2854"/>
                </a:cubicBezTo>
                <a:cubicBezTo>
                  <a:pt x="21553" y="2779"/>
                  <a:pt x="21584" y="2621"/>
                  <a:pt x="21559" y="2544"/>
                </a:cubicBezTo>
                <a:cubicBezTo>
                  <a:pt x="21538" y="2481"/>
                  <a:pt x="21426" y="2478"/>
                  <a:pt x="21353" y="2453"/>
                </a:cubicBezTo>
                <a:cubicBezTo>
                  <a:pt x="21329" y="2445"/>
                  <a:pt x="21303" y="2450"/>
                  <a:pt x="21257" y="2447"/>
                </a:cubicBezTo>
                <a:cubicBezTo>
                  <a:pt x="21334" y="2228"/>
                  <a:pt x="21402" y="2042"/>
                  <a:pt x="21488" y="1796"/>
                </a:cubicBezTo>
                <a:cubicBezTo>
                  <a:pt x="21263" y="1710"/>
                  <a:pt x="21034" y="1633"/>
                  <a:pt x="20813" y="1529"/>
                </a:cubicBezTo>
                <a:cubicBezTo>
                  <a:pt x="20301" y="1288"/>
                  <a:pt x="19793" y="1016"/>
                  <a:pt x="19279" y="787"/>
                </a:cubicBezTo>
                <a:cubicBezTo>
                  <a:pt x="19045" y="682"/>
                  <a:pt x="18779" y="533"/>
                  <a:pt x="18562" y="610"/>
                </a:cubicBezTo>
                <a:cubicBezTo>
                  <a:pt x="18242" y="724"/>
                  <a:pt x="17977" y="600"/>
                  <a:pt x="17723" y="422"/>
                </a:cubicBezTo>
                <a:cubicBezTo>
                  <a:pt x="17360" y="167"/>
                  <a:pt x="16986" y="46"/>
                  <a:pt x="16592" y="2"/>
                </a:cubicBezTo>
                <a:close/>
              </a:path>
            </a:pathLst>
          </a:custGeom>
        </p:spPr>
        <p:txBody>
          <a:bodyPr/>
          <a:lstStyle/>
          <a:p>
            <a:pPr defTabSz="642937">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p>
        </p:txBody>
      </p:sp>
      <p:sp>
        <p:nvSpPr>
          <p:cNvPr id="892" name="Venenatis Euismod Purus"/>
          <p:cNvSpPr txBox="1">
            <a:spLocks noGrp="1"/>
          </p:cNvSpPr>
          <p:nvPr>
            <p:ph type="body" idx="16"/>
          </p:nvPr>
        </p:nvSpPr>
        <p:spPr>
          <a:xfrm>
            <a:off x="11087196" y="7832332"/>
            <a:ext cx="10617230" cy="984568"/>
          </a:xfrm>
          <a:prstGeom prst="rect">
            <a:avLst/>
          </a:prstGeom>
        </p:spPr>
        <p:txBody>
          <a:bodyPr/>
          <a:lstStyle/>
          <a:p>
            <a:pPr>
              <a:lnSpc>
                <a:spcPct val="80000"/>
              </a:lnSpc>
            </a:pPr>
            <a:r>
              <a:rPr lang="fr-FR" sz="6000" dirty="0" smtClean="0"/>
              <a:t>L’autodéfinition</a:t>
            </a:r>
            <a:endParaRPr sz="2800" dirty="0"/>
          </a:p>
        </p:txBody>
      </p:sp>
      <p:sp>
        <p:nvSpPr>
          <p:cNvPr id="894" name="Rectangle"/>
          <p:cNvSpPr>
            <a:spLocks noGrp="1"/>
          </p:cNvSpPr>
          <p:nvPr>
            <p:ph type="body" idx="17"/>
          </p:nvPr>
        </p:nvSpPr>
        <p:spPr>
          <a:prstGeom prst="rect">
            <a:avLst/>
          </a:prstGeom>
        </p:spPr>
        <p:txBody>
          <a:bodyPr/>
          <a:lstStyle/>
          <a:p>
            <a:pPr>
              <a:defRPr sz="5800">
                <a:latin typeface="Gill Sans"/>
                <a:ea typeface="Gill Sans"/>
                <a:cs typeface="Gill Sans"/>
                <a:sym typeface="Gill Sans"/>
              </a:defRPr>
            </a:pPr>
            <a:endParaRPr dirty="0"/>
          </a:p>
        </p:txBody>
      </p:sp>
      <p:sp>
        <p:nvSpPr>
          <p:cNvPr id="895" name="Line"/>
          <p:cNvSpPr>
            <a:spLocks noGrp="1"/>
          </p:cNvSpPr>
          <p:nvPr>
            <p:ph type="body" idx="18"/>
          </p:nvPr>
        </p:nvSpPr>
        <p:spPr>
          <a:xfrm>
            <a:off x="12191999" y="12260426"/>
            <a:ext cx="1" cy="371869"/>
          </a:xfrm>
          <a:prstGeom prst="line">
            <a:avLst/>
          </a:prstGeom>
        </p:spPr>
        <p:txBody>
          <a:bodyPr/>
          <a:lstStyle/>
          <a:p>
            <a:pPr>
              <a:defRPr sz="56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p>
        </p:txBody>
      </p:sp>
      <p:sp>
        <p:nvSpPr>
          <p:cNvPr id="896" name="Slide Number"/>
          <p:cNvSpPr txBox="1">
            <a:spLocks noGrp="1"/>
          </p:cNvSpPr>
          <p:nvPr>
            <p:ph type="sldNum" sz="quarter" idx="2"/>
          </p:nvPr>
        </p:nvSpPr>
        <p:spPr>
          <a:xfrm>
            <a:off x="12051220" y="11772503"/>
            <a:ext cx="281560" cy="422276"/>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76</a:t>
            </a:fld>
            <a:endParaRPr dirty="0"/>
          </a:p>
        </p:txBody>
      </p:sp>
      <p:sp>
        <p:nvSpPr>
          <p:cNvPr id="897" name="#1"/>
          <p:cNvSpPr txBox="1">
            <a:spLocks noGrp="1"/>
          </p:cNvSpPr>
          <p:nvPr>
            <p:ph type="body" idx="19"/>
          </p:nvPr>
        </p:nvSpPr>
        <p:spPr>
          <a:xfrm>
            <a:off x="8787016" y="7896853"/>
            <a:ext cx="1030752" cy="984568"/>
          </a:xfrm>
          <a:prstGeom prst="rect">
            <a:avLst/>
          </a:prstGeom>
        </p:spPr>
        <p:txBody>
          <a:bodyPr/>
          <a:lstStyle/>
          <a:p>
            <a:r>
              <a:rPr dirty="0" smtClean="0"/>
              <a:t>#</a:t>
            </a:r>
            <a:r>
              <a:rPr lang="fr-FR" dirty="0" smtClean="0"/>
              <a:t> 3</a:t>
            </a:r>
            <a:endParaRPr dirty="0"/>
          </a:p>
        </p:txBody>
      </p:sp>
      <p:sp>
        <p:nvSpPr>
          <p:cNvPr id="900" name="#2"/>
          <p:cNvSpPr txBox="1">
            <a:spLocks noGrp="1"/>
          </p:cNvSpPr>
          <p:nvPr>
            <p:ph type="body" idx="22"/>
          </p:nvPr>
        </p:nvSpPr>
        <p:spPr>
          <a:xfrm>
            <a:off x="3745523" y="8977455"/>
            <a:ext cx="1030752" cy="984568"/>
          </a:xfrm>
          <a:prstGeom prst="rect">
            <a:avLst/>
          </a:prstGeom>
        </p:spPr>
        <p:txBody>
          <a:bodyPr/>
          <a:lstStyle/>
          <a:p>
            <a:r>
              <a:rPr dirty="0"/>
              <a:t>#2</a:t>
            </a:r>
          </a:p>
        </p:txBody>
      </p:sp>
      <p:sp>
        <p:nvSpPr>
          <p:cNvPr id="904" name="#3"/>
          <p:cNvSpPr txBox="1">
            <a:spLocks noGrp="1"/>
          </p:cNvSpPr>
          <p:nvPr>
            <p:ph type="body" idx="26"/>
          </p:nvPr>
        </p:nvSpPr>
        <p:spPr>
          <a:xfrm>
            <a:off x="13730491" y="6280498"/>
            <a:ext cx="1030752" cy="984568"/>
          </a:xfrm>
          <a:prstGeom prst="rect">
            <a:avLst/>
          </a:prstGeom>
        </p:spPr>
        <p:txBody>
          <a:bodyPr/>
          <a:lstStyle/>
          <a:p>
            <a:r>
              <a:rPr dirty="0"/>
              <a:t>#3</a:t>
            </a:r>
          </a:p>
        </p:txBody>
      </p:sp>
      <p:sp>
        <p:nvSpPr>
          <p:cNvPr id="22" name="#3">
            <a:extLst>
              <a:ext uri="{FF2B5EF4-FFF2-40B4-BE49-F238E27FC236}">
                <a16:creationId xmlns="" xmlns:a16="http://schemas.microsoft.com/office/drawing/2014/main" id="{A5EDDBB0-B435-894F-AB23-B334E1D7CBEC}"/>
              </a:ext>
            </a:extLst>
          </p:cNvPr>
          <p:cNvSpPr txBox="1">
            <a:spLocks/>
          </p:cNvSpPr>
          <p:nvPr/>
        </p:nvSpPr>
        <p:spPr>
          <a:xfrm>
            <a:off x="14132913" y="9030625"/>
            <a:ext cx="1030752" cy="984568"/>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lstStyle>
            <a:lvl1pPr marL="0" marR="0" indent="0" algn="l" defTabSz="821531" eaLnBrk="1" latinLnBrk="0" hangingPunct="1">
              <a:lnSpc>
                <a:spcPct val="70000"/>
              </a:lnSpc>
              <a:spcBef>
                <a:spcPts val="0"/>
              </a:spcBef>
              <a:spcAft>
                <a:spcPts val="0"/>
              </a:spcAft>
              <a:buClrTx/>
              <a:buSzTx/>
              <a:buFontTx/>
              <a:buNone/>
              <a:tabLst/>
              <a:defRPr sz="5000" b="1" i="0" u="none" strike="noStrike" cap="all" spc="0" baseline="0">
                <a:ln>
                  <a:noFill/>
                </a:ln>
                <a:solidFill>
                  <a:srgbClr val="FFFFFF"/>
                </a:solidFill>
                <a:uFillTx/>
                <a:latin typeface="+mj-lt"/>
                <a:ea typeface="+mj-ea"/>
                <a:cs typeface="+mj-cs"/>
                <a:sym typeface="Avenir Next"/>
              </a:defRPr>
            </a:lvl1pPr>
            <a:lvl2pPr marL="0" marR="0" indent="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2pPr>
            <a:lvl3pPr marL="0" marR="0" indent="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3pPr>
            <a:lvl4pPr marL="0" marR="0" indent="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4pPr>
            <a:lvl5pPr marL="0" marR="0" indent="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5pPr>
            <a:lvl6pPr marL="0" marR="0" indent="35560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6pPr>
            <a:lvl7pPr marL="0" marR="0" indent="71120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7pPr>
            <a:lvl8pPr marL="0" marR="0" indent="106680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8pPr>
            <a:lvl9pPr marL="0" marR="0" indent="142240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9pPr>
          </a:lstStyle>
          <a:p>
            <a:r>
              <a:rPr lang="fr-FR" dirty="0"/>
              <a:t>#3</a:t>
            </a:r>
          </a:p>
        </p:txBody>
      </p:sp>
      <p:sp>
        <p:nvSpPr>
          <p:cNvPr id="42" name="ZoneTexte 41">
            <a:extLst>
              <a:ext uri="{FF2B5EF4-FFF2-40B4-BE49-F238E27FC236}">
                <a16:creationId xmlns="" xmlns:a16="http://schemas.microsoft.com/office/drawing/2014/main" id="{1F2D9E2C-2BAD-6A4A-BC28-3DF9F36E2171}"/>
              </a:ext>
            </a:extLst>
          </p:cNvPr>
          <p:cNvSpPr txBox="1"/>
          <p:nvPr/>
        </p:nvSpPr>
        <p:spPr>
          <a:xfrm>
            <a:off x="897444" y="12362917"/>
            <a:ext cx="7636956" cy="7598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algn="l"/>
            <a:r>
              <a:rPr lang="fr-FR" sz="2000" dirty="0">
                <a:latin typeface="Avenir Next Ultra Light" panose="020B0203020202020204" pitchFamily="34" charset="77"/>
              </a:rPr>
              <a:t>Christophe Gervasi – </a:t>
            </a:r>
            <a:r>
              <a:rPr lang="fr-FR" sz="2000" dirty="0" smtClean="0">
                <a:latin typeface="Avenir Next Ultra Light" panose="020B0203020202020204" pitchFamily="34" charset="77"/>
              </a:rPr>
              <a:t> Rapport qualitatif  - Construire un </a:t>
            </a:r>
            <a:r>
              <a:rPr lang="fr-FR" sz="2000" dirty="0">
                <a:latin typeface="Avenir Next Ultra Light" panose="020B0203020202020204" pitchFamily="34" charset="77"/>
              </a:rPr>
              <a:t>Nous </a:t>
            </a:r>
            <a:r>
              <a:rPr lang="fr-FR" sz="2000" dirty="0" smtClean="0">
                <a:latin typeface="Avenir Next Ultra Light" panose="020B0203020202020204" pitchFamily="34" charset="77"/>
              </a:rPr>
              <a:t>européen – Juillet 2021</a:t>
            </a:r>
            <a:endParaRPr kumimoji="0" lang="fr-FR" sz="2000" u="none" strike="noStrike" cap="none" spc="0" normalizeH="0" baseline="0" dirty="0">
              <a:ln>
                <a:noFill/>
              </a:ln>
              <a:solidFill>
                <a:srgbClr val="000000"/>
              </a:solidFill>
              <a:effectLst/>
              <a:uFillTx/>
              <a:latin typeface="Avenir Next Ultra Light" panose="020B0203020202020204" pitchFamily="34" charset="77"/>
              <a:sym typeface="Gill Sans"/>
            </a:endParaRPr>
          </a:p>
        </p:txBody>
      </p:sp>
      <p:pic>
        <p:nvPicPr>
          <p:cNvPr id="18" name="Image 17"/>
          <p:cNvPicPr>
            <a:picLocks noChangeAspect="1"/>
          </p:cNvPicPr>
          <p:nvPr/>
        </p:nvPicPr>
        <p:blipFill rotWithShape="1">
          <a:blip r:embed="rId3"/>
          <a:srcRect t="18883" b="18467"/>
          <a:stretch/>
        </p:blipFill>
        <p:spPr>
          <a:xfrm>
            <a:off x="19551525" y="3461290"/>
            <a:ext cx="2143125" cy="1431415"/>
          </a:xfrm>
          <a:prstGeom prst="rect">
            <a:avLst/>
          </a:prstGeom>
        </p:spPr>
      </p:pic>
      <p:pic>
        <p:nvPicPr>
          <p:cNvPr id="15" name="Image 14"/>
          <p:cNvPicPr>
            <a:picLocks noChangeAspect="1"/>
          </p:cNvPicPr>
          <p:nvPr/>
        </p:nvPicPr>
        <p:blipFill rotWithShape="1">
          <a:blip r:embed="rId4"/>
          <a:srcRect t="16747" b="16969"/>
          <a:stretch/>
        </p:blipFill>
        <p:spPr>
          <a:xfrm>
            <a:off x="21694650" y="3473606"/>
            <a:ext cx="2143125" cy="1440748"/>
          </a:xfrm>
          <a:prstGeom prst="rect">
            <a:avLst/>
          </a:prstGeom>
        </p:spPr>
      </p:pic>
    </p:spTree>
    <p:extLst>
      <p:ext uri="{BB962C8B-B14F-4D97-AF65-F5344CB8AC3E}">
        <p14:creationId xmlns:p14="http://schemas.microsoft.com/office/powerpoint/2010/main" val="2561623873"/>
      </p:ext>
    </p:extLst>
  </p:cSld>
  <p:clrMapOvr>
    <a:masterClrMapping/>
  </p:clrMapOvr>
  <p:transition spd="med"/>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 xmlns:a16="http://schemas.microsoft.com/office/drawing/2014/main" id="{9A3C046A-B3F5-9A42-B408-759E55BE4BE7}"/>
              </a:ext>
            </a:extLst>
          </p:cNvPr>
          <p:cNvSpPr>
            <a:spLocks noGrp="1"/>
          </p:cNvSpPr>
          <p:nvPr>
            <p:ph type="body" sz="quarter" idx="15"/>
          </p:nvPr>
        </p:nvSpPr>
        <p:spPr/>
        <p:txBody>
          <a:bodyPr/>
          <a:lstStyle/>
          <a:p>
            <a:endParaRPr lang="fr-FR" dirty="0"/>
          </a:p>
        </p:txBody>
      </p:sp>
      <p:sp>
        <p:nvSpPr>
          <p:cNvPr id="5" name="Espace réservé du texte 4">
            <a:extLst>
              <a:ext uri="{FF2B5EF4-FFF2-40B4-BE49-F238E27FC236}">
                <a16:creationId xmlns="" xmlns:a16="http://schemas.microsoft.com/office/drawing/2014/main" id="{81AA34F7-61BD-DE46-A618-3EEE7C67794C}"/>
              </a:ext>
            </a:extLst>
          </p:cNvPr>
          <p:cNvSpPr>
            <a:spLocks noGrp="1"/>
          </p:cNvSpPr>
          <p:nvPr>
            <p:ph type="body" sz="quarter" idx="16"/>
          </p:nvPr>
        </p:nvSpPr>
        <p:spPr/>
        <p:txBody>
          <a:bodyPr/>
          <a:lstStyle/>
          <a:p>
            <a:endParaRPr lang="fr-FR" dirty="0"/>
          </a:p>
        </p:txBody>
      </p:sp>
      <p:sp>
        <p:nvSpPr>
          <p:cNvPr id="885"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77</a:t>
            </a:fld>
            <a:endParaRPr dirty="0"/>
          </a:p>
        </p:txBody>
      </p:sp>
      <p:sp>
        <p:nvSpPr>
          <p:cNvPr id="19" name="Espace réservé du texte 2">
            <a:extLst>
              <a:ext uri="{FF2B5EF4-FFF2-40B4-BE49-F238E27FC236}">
                <a16:creationId xmlns="" xmlns:a16="http://schemas.microsoft.com/office/drawing/2014/main" id="{AB3789C9-0B28-4640-961A-BE451E50B0EF}"/>
              </a:ext>
            </a:extLst>
          </p:cNvPr>
          <p:cNvSpPr>
            <a:spLocks noGrp="1"/>
          </p:cNvSpPr>
          <p:nvPr>
            <p:ph type="body" sz="quarter" idx="13"/>
          </p:nvPr>
        </p:nvSpPr>
        <p:spPr>
          <a:xfrm>
            <a:off x="5005137" y="2017984"/>
            <a:ext cx="13962081" cy="793703"/>
          </a:xfrm>
        </p:spPr>
        <p:txBody>
          <a:bodyPr/>
          <a:lstStyle/>
          <a:p>
            <a:endParaRPr lang="fr-FR" dirty="0"/>
          </a:p>
        </p:txBody>
      </p:sp>
      <p:sp>
        <p:nvSpPr>
          <p:cNvPr id="20" name="Titre 1">
            <a:extLst>
              <a:ext uri="{FF2B5EF4-FFF2-40B4-BE49-F238E27FC236}">
                <a16:creationId xmlns="" xmlns:a16="http://schemas.microsoft.com/office/drawing/2014/main" id="{C3D392D1-BDA7-FA46-919D-428FD8FCC2D7}"/>
              </a:ext>
            </a:extLst>
          </p:cNvPr>
          <p:cNvSpPr>
            <a:spLocks noGrp="1"/>
          </p:cNvSpPr>
          <p:nvPr>
            <p:ph type="title"/>
          </p:nvPr>
        </p:nvSpPr>
        <p:spPr>
          <a:xfrm>
            <a:off x="4255906" y="2066389"/>
            <a:ext cx="14711312" cy="935665"/>
          </a:xfrm>
        </p:spPr>
        <p:txBody>
          <a:bodyPr/>
          <a:lstStyle/>
          <a:p>
            <a:r>
              <a:rPr lang="fr-FR" dirty="0" smtClean="0">
                <a:solidFill>
                  <a:schemeClr val="bg1"/>
                </a:solidFill>
              </a:rPr>
              <a:t>L’autodéfinition</a:t>
            </a:r>
            <a:endParaRPr lang="fr-FR" dirty="0">
              <a:solidFill>
                <a:schemeClr val="bg1"/>
              </a:solidFill>
            </a:endParaRPr>
          </a:p>
        </p:txBody>
      </p:sp>
      <p:sp>
        <p:nvSpPr>
          <p:cNvPr id="21" name="SuBTITLE GOES HERE">
            <a:extLst>
              <a:ext uri="{FF2B5EF4-FFF2-40B4-BE49-F238E27FC236}">
                <a16:creationId xmlns="" xmlns:a16="http://schemas.microsoft.com/office/drawing/2014/main" id="{35871DBC-935A-2347-A21E-2565A12C9458}"/>
              </a:ext>
            </a:extLst>
          </p:cNvPr>
          <p:cNvSpPr txBox="1">
            <a:spLocks noGrp="1"/>
          </p:cNvSpPr>
          <p:nvPr>
            <p:ph type="body" sz="quarter" idx="14"/>
          </p:nvPr>
        </p:nvSpPr>
        <p:spPr>
          <a:xfrm>
            <a:off x="4836344" y="747149"/>
            <a:ext cx="14711312" cy="371281"/>
          </a:xfrm>
          <a:prstGeom prst="rect">
            <a:avLst/>
          </a:prstGeom>
        </p:spPr>
        <p:txBody>
          <a:bodyPr/>
          <a:lstStyle/>
          <a:p>
            <a:r>
              <a:rPr lang="fr-FR" sz="2400" dirty="0" smtClean="0"/>
              <a:t>Analyse détaillée</a:t>
            </a:r>
            <a:endParaRPr lang="fr-FR" sz="2400" dirty="0"/>
          </a:p>
        </p:txBody>
      </p:sp>
      <p:sp>
        <p:nvSpPr>
          <p:cNvPr id="9" name="ZoneTexte 8">
            <a:extLst>
              <a:ext uri="{FF2B5EF4-FFF2-40B4-BE49-F238E27FC236}">
                <a16:creationId xmlns="" xmlns:a16="http://schemas.microsoft.com/office/drawing/2014/main" id="{C9FA69AC-CE85-7143-AB32-6EDEC5829621}"/>
              </a:ext>
            </a:extLst>
          </p:cNvPr>
          <p:cNvSpPr txBox="1"/>
          <p:nvPr/>
        </p:nvSpPr>
        <p:spPr>
          <a:xfrm>
            <a:off x="897443" y="12362917"/>
            <a:ext cx="7218945" cy="7598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algn="l"/>
            <a:r>
              <a:rPr lang="fr-FR" sz="2000" dirty="0">
                <a:latin typeface="Avenir Next Ultra Light" panose="020B0203020202020204" pitchFamily="34" charset="77"/>
              </a:rPr>
              <a:t>Christophe Gervasi –  Rapport qualitatif  - Construire un Nous européen – Juillet 2021</a:t>
            </a:r>
          </a:p>
        </p:txBody>
      </p:sp>
      <p:pic>
        <p:nvPicPr>
          <p:cNvPr id="12" name="Image 11"/>
          <p:cNvPicPr>
            <a:picLocks noChangeAspect="1"/>
          </p:cNvPicPr>
          <p:nvPr/>
        </p:nvPicPr>
        <p:blipFill rotWithShape="1">
          <a:blip r:embed="rId2"/>
          <a:srcRect t="18883" b="18467"/>
          <a:stretch/>
        </p:blipFill>
        <p:spPr>
          <a:xfrm>
            <a:off x="19551526" y="500510"/>
            <a:ext cx="2143125" cy="1472669"/>
          </a:xfrm>
          <a:prstGeom prst="rect">
            <a:avLst/>
          </a:prstGeom>
        </p:spPr>
      </p:pic>
      <p:pic>
        <p:nvPicPr>
          <p:cNvPr id="16" name="Image 15"/>
          <p:cNvPicPr>
            <a:picLocks noChangeAspect="1"/>
          </p:cNvPicPr>
          <p:nvPr/>
        </p:nvPicPr>
        <p:blipFill rotWithShape="1">
          <a:blip r:embed="rId3"/>
          <a:srcRect t="16747" b="16969"/>
          <a:stretch/>
        </p:blipFill>
        <p:spPr>
          <a:xfrm>
            <a:off x="21694650" y="508368"/>
            <a:ext cx="2143125" cy="1440748"/>
          </a:xfrm>
          <a:prstGeom prst="rect">
            <a:avLst/>
          </a:prstGeom>
        </p:spPr>
      </p:pic>
      <p:sp>
        <p:nvSpPr>
          <p:cNvPr id="13" name="7 CuadroTexto"/>
          <p:cNvSpPr txBox="1"/>
          <p:nvPr/>
        </p:nvSpPr>
        <p:spPr>
          <a:xfrm>
            <a:off x="1316084" y="3288763"/>
            <a:ext cx="20590956" cy="87346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a:lnSpc>
                <a:spcPct val="160000"/>
              </a:lnSpc>
              <a:defRPr sz="1400">
                <a:solidFill>
                  <a:srgbClr val="767171"/>
                </a:solidFill>
                <a:latin typeface="Lato"/>
                <a:ea typeface="Lato"/>
                <a:cs typeface="Lato"/>
                <a:sym typeface="Lato"/>
              </a:defRPr>
            </a:pPr>
            <a:r>
              <a:rPr lang="fr-FR" sz="2800" b="1" dirty="0">
                <a:solidFill>
                  <a:srgbClr val="271880"/>
                </a:solidFill>
                <a:latin typeface="Lato" panose="020F0502020204030203" pitchFamily="34" charset="77"/>
              </a:rPr>
              <a:t>L’autodéfinition des participants traduit l’ énorme clivage qui traverse la société italienne durant ces dernières années</a:t>
            </a:r>
            <a:r>
              <a:rPr lang="fr-FR" sz="2800" dirty="0">
                <a:latin typeface="Lato" panose="020F0502020204030203" pitchFamily="34" charset="77"/>
              </a:rPr>
              <a:t>. </a:t>
            </a:r>
          </a:p>
          <a:p>
            <a:pPr>
              <a:lnSpc>
                <a:spcPct val="160000"/>
              </a:lnSpc>
              <a:defRPr sz="1400">
                <a:solidFill>
                  <a:srgbClr val="767171"/>
                </a:solidFill>
                <a:latin typeface="Lato"/>
                <a:ea typeface="Lato"/>
                <a:cs typeface="Lato"/>
                <a:sym typeface="Lato"/>
              </a:defRPr>
            </a:pPr>
            <a:r>
              <a:rPr lang="fr-FR" sz="2800" dirty="0" smtClean="0">
                <a:latin typeface="Lato" panose="020F0502020204030203" pitchFamily="34" charset="77"/>
              </a:rPr>
              <a:t>Les </a:t>
            </a:r>
            <a:r>
              <a:rPr lang="fr-FR" sz="2800" dirty="0">
                <a:latin typeface="Lato" panose="020F0502020204030203" pitchFamily="34" charset="77"/>
              </a:rPr>
              <a:t>participants se définissent eux-mêmes autour de deux pôles </a:t>
            </a:r>
            <a:r>
              <a:rPr lang="fr-FR" sz="2800" dirty="0" smtClean="0">
                <a:latin typeface="Lato" panose="020F0502020204030203" pitchFamily="34" charset="77"/>
              </a:rPr>
              <a:t>extrêmes</a:t>
            </a:r>
          </a:p>
          <a:p>
            <a:pPr>
              <a:lnSpc>
                <a:spcPct val="160000"/>
              </a:lnSpc>
              <a:defRPr sz="1400">
                <a:solidFill>
                  <a:srgbClr val="767171"/>
                </a:solidFill>
                <a:latin typeface="Lato"/>
                <a:ea typeface="Lato"/>
                <a:cs typeface="Lato"/>
                <a:sym typeface="Lato"/>
              </a:defRPr>
            </a:pPr>
            <a:r>
              <a:rPr lang="fr-FR" sz="2800" dirty="0" smtClean="0">
                <a:latin typeface="Lato" panose="020F0502020204030203" pitchFamily="34" charset="77"/>
              </a:rPr>
              <a:t> </a:t>
            </a:r>
          </a:p>
          <a:p>
            <a:pPr>
              <a:lnSpc>
                <a:spcPct val="160000"/>
              </a:lnSpc>
              <a:defRPr sz="1400">
                <a:solidFill>
                  <a:srgbClr val="767171"/>
                </a:solidFill>
                <a:latin typeface="Lato"/>
                <a:ea typeface="Lato"/>
                <a:cs typeface="Lato"/>
                <a:sym typeface="Lato"/>
              </a:defRPr>
            </a:pPr>
            <a:endParaRPr lang="fr-FR" sz="2800" dirty="0" smtClean="0">
              <a:latin typeface="Lato" panose="020F0502020204030203" pitchFamily="34" charset="77"/>
            </a:endParaRPr>
          </a:p>
          <a:p>
            <a:pPr>
              <a:lnSpc>
                <a:spcPct val="160000"/>
              </a:lnSpc>
              <a:defRPr sz="1400">
                <a:solidFill>
                  <a:srgbClr val="767171"/>
                </a:solidFill>
                <a:latin typeface="Lato"/>
                <a:ea typeface="Lato"/>
                <a:cs typeface="Lato"/>
                <a:sym typeface="Lato"/>
              </a:defRPr>
            </a:pPr>
            <a:r>
              <a:rPr lang="fr-FR" sz="2800" b="1" dirty="0">
                <a:latin typeface="Lato" panose="020F0502020204030203" pitchFamily="34" charset="77"/>
              </a:rPr>
              <a:t>C</a:t>
            </a:r>
            <a:r>
              <a:rPr lang="fr-FR" sz="2800" b="1" dirty="0" smtClean="0">
                <a:latin typeface="Lato" panose="020F0502020204030203" pitchFamily="34" charset="77"/>
              </a:rPr>
              <a:t>itoyens </a:t>
            </a:r>
            <a:r>
              <a:rPr lang="fr-FR" sz="2800" b="1" dirty="0">
                <a:latin typeface="Lato" panose="020F0502020204030203" pitchFamily="34" charset="77"/>
              </a:rPr>
              <a:t>du </a:t>
            </a:r>
            <a:r>
              <a:rPr lang="fr-FR" sz="2800" b="1" dirty="0" smtClean="0">
                <a:latin typeface="Lato" panose="020F0502020204030203" pitchFamily="34" charset="77"/>
              </a:rPr>
              <a:t>monde    vs Défenseurs </a:t>
            </a:r>
            <a:r>
              <a:rPr lang="fr-FR" sz="2800" b="1" dirty="0">
                <a:latin typeface="Lato" panose="020F0502020204030203" pitchFamily="34" charset="77"/>
              </a:rPr>
              <a:t>de l’Italie. </a:t>
            </a:r>
            <a:endParaRPr lang="fr-FR" sz="2800" b="1" dirty="0" smtClean="0">
              <a:latin typeface="Lato" panose="020F0502020204030203" pitchFamily="34" charset="77"/>
            </a:endParaRPr>
          </a:p>
          <a:p>
            <a:pPr>
              <a:lnSpc>
                <a:spcPct val="160000"/>
              </a:lnSpc>
              <a:defRPr sz="1400">
                <a:solidFill>
                  <a:srgbClr val="767171"/>
                </a:solidFill>
                <a:latin typeface="Lato"/>
                <a:ea typeface="Lato"/>
                <a:cs typeface="Lato"/>
                <a:sym typeface="Lato"/>
              </a:defRPr>
            </a:pPr>
            <a:endParaRPr lang="fr-FR" sz="2800" b="1" dirty="0" smtClean="0">
              <a:latin typeface="Lato" panose="020F0502020204030203" pitchFamily="34" charset="77"/>
            </a:endParaRPr>
          </a:p>
          <a:p>
            <a:pPr>
              <a:lnSpc>
                <a:spcPct val="160000"/>
              </a:lnSpc>
              <a:defRPr sz="1400">
                <a:solidFill>
                  <a:srgbClr val="767171"/>
                </a:solidFill>
                <a:latin typeface="Lato"/>
                <a:ea typeface="Lato"/>
                <a:cs typeface="Lato"/>
                <a:sym typeface="Lato"/>
              </a:defRPr>
            </a:pPr>
            <a:endParaRPr lang="fr-FR" sz="2800" b="1" dirty="0">
              <a:latin typeface="Lato" panose="020F0502020204030203" pitchFamily="34" charset="77"/>
            </a:endParaRPr>
          </a:p>
          <a:p>
            <a:pPr>
              <a:lnSpc>
                <a:spcPct val="160000"/>
              </a:lnSpc>
              <a:defRPr sz="1400">
                <a:solidFill>
                  <a:srgbClr val="767171"/>
                </a:solidFill>
                <a:latin typeface="Lato"/>
                <a:ea typeface="Lato"/>
                <a:cs typeface="Lato"/>
                <a:sym typeface="Lato"/>
              </a:defRPr>
            </a:pPr>
            <a:endParaRPr lang="fr-FR" sz="2800" b="1" dirty="0" smtClean="0">
              <a:latin typeface="Lato" panose="020F0502020204030203" pitchFamily="34" charset="77"/>
            </a:endParaRPr>
          </a:p>
          <a:p>
            <a:pPr>
              <a:lnSpc>
                <a:spcPct val="160000"/>
              </a:lnSpc>
              <a:defRPr sz="1400">
                <a:solidFill>
                  <a:srgbClr val="767171"/>
                </a:solidFill>
                <a:latin typeface="Lato"/>
                <a:ea typeface="Lato"/>
                <a:cs typeface="Lato"/>
                <a:sym typeface="Lato"/>
              </a:defRPr>
            </a:pPr>
            <a:endParaRPr lang="fr-FR" sz="2800" b="1" dirty="0">
              <a:latin typeface="Lato" panose="020F0502020204030203" pitchFamily="34" charset="77"/>
            </a:endParaRPr>
          </a:p>
          <a:p>
            <a:pPr>
              <a:lnSpc>
                <a:spcPct val="160000"/>
              </a:lnSpc>
              <a:defRPr sz="1400">
                <a:solidFill>
                  <a:srgbClr val="767171"/>
                </a:solidFill>
                <a:latin typeface="Lato"/>
                <a:ea typeface="Lato"/>
                <a:cs typeface="Lato"/>
                <a:sym typeface="Lato"/>
              </a:defRPr>
            </a:pPr>
            <a:endParaRPr lang="fr-FR" sz="2800" b="1" dirty="0">
              <a:latin typeface="Lato" panose="020F0502020204030203" pitchFamily="34" charset="77"/>
            </a:endParaRPr>
          </a:p>
          <a:p>
            <a:pPr>
              <a:lnSpc>
                <a:spcPct val="160000"/>
              </a:lnSpc>
              <a:defRPr sz="1400">
                <a:solidFill>
                  <a:srgbClr val="767171"/>
                </a:solidFill>
                <a:latin typeface="Lato"/>
                <a:ea typeface="Lato"/>
                <a:cs typeface="Lato"/>
                <a:sym typeface="Lato"/>
              </a:defRPr>
            </a:pPr>
            <a:r>
              <a:rPr lang="fr-FR" sz="2800" dirty="0" smtClean="0">
                <a:latin typeface="Lato" panose="020F0502020204030203" pitchFamily="34" charset="77"/>
              </a:rPr>
              <a:t>Cette </a:t>
            </a:r>
            <a:r>
              <a:rPr lang="fr-FR" sz="2800" dirty="0">
                <a:latin typeface="Lato" panose="020F0502020204030203" pitchFamily="34" charset="77"/>
              </a:rPr>
              <a:t>nette polarisation </a:t>
            </a:r>
            <a:r>
              <a:rPr lang="fr-FR" sz="2800" b="1" dirty="0">
                <a:latin typeface="Lato" panose="020F0502020204030203" pitchFamily="34" charset="77"/>
              </a:rPr>
              <a:t>ne permet pas de percevoir les facettes des identités</a:t>
            </a:r>
            <a:r>
              <a:rPr lang="fr-FR" sz="2800" dirty="0">
                <a:latin typeface="Lato" panose="020F0502020204030203" pitchFamily="34" charset="77"/>
              </a:rPr>
              <a:t>, on reste sur un plan d’opposition idéologique entre deux visions du monde qui s’opposent : ouverture contre fermeture.</a:t>
            </a:r>
          </a:p>
          <a:p>
            <a:pPr>
              <a:defRPr sz="1400">
                <a:solidFill>
                  <a:srgbClr val="808080"/>
                </a:solidFill>
                <a:latin typeface="Lato"/>
                <a:ea typeface="Lato"/>
                <a:cs typeface="Lato"/>
                <a:sym typeface="Lato"/>
              </a:defRPr>
            </a:pPr>
            <a:endParaRPr lang="fr-FR" sz="2400" dirty="0"/>
          </a:p>
        </p:txBody>
      </p:sp>
      <p:sp>
        <p:nvSpPr>
          <p:cNvPr id="2" name="Flèche vers le bas 1"/>
          <p:cNvSpPr/>
          <p:nvPr/>
        </p:nvSpPr>
        <p:spPr>
          <a:xfrm rot="1987052">
            <a:off x="8548965" y="5015331"/>
            <a:ext cx="1045188" cy="1013400"/>
          </a:xfrm>
          <a:prstGeom prst="downArrow">
            <a:avLst/>
          </a:prstGeom>
          <a:solidFill>
            <a:schemeClr val="accent2"/>
          </a:solidFill>
          <a:ln w="12700" cap="flat">
            <a:noFill/>
            <a:miter lim="400000"/>
          </a:ln>
          <a:effectLst>
            <a:outerShdw blurRad="406400" rotWithShape="0">
              <a:srgbClr val="7492C1">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fr-FR" sz="5800" b="0" i="0" u="none" strike="noStrike" cap="none" spc="0" normalizeH="0" baseline="0" dirty="0">
              <a:ln>
                <a:noFill/>
              </a:ln>
              <a:solidFill>
                <a:srgbClr val="271880"/>
              </a:solidFill>
              <a:effectLst/>
              <a:uFillTx/>
              <a:latin typeface="Gill Sans"/>
              <a:ea typeface="Gill Sans"/>
              <a:cs typeface="Gill Sans"/>
              <a:sym typeface="Gill Sans"/>
            </a:endParaRPr>
          </a:p>
        </p:txBody>
      </p:sp>
      <p:sp>
        <p:nvSpPr>
          <p:cNvPr id="14" name="Flèche vers le bas 13"/>
          <p:cNvSpPr/>
          <p:nvPr/>
        </p:nvSpPr>
        <p:spPr>
          <a:xfrm rot="19653742">
            <a:off x="13047283" y="4978423"/>
            <a:ext cx="1045188" cy="1013400"/>
          </a:xfrm>
          <a:prstGeom prst="downArrow">
            <a:avLst/>
          </a:prstGeom>
          <a:solidFill>
            <a:schemeClr val="accent2"/>
          </a:solidFill>
          <a:ln w="12700" cap="flat">
            <a:noFill/>
            <a:miter lim="400000"/>
          </a:ln>
          <a:effectLst>
            <a:outerShdw blurRad="406400" rotWithShape="0">
              <a:srgbClr val="7492C1">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fr-FR" sz="5800" b="0" i="0" u="none" strike="noStrike" cap="none" spc="0" normalizeH="0" baseline="0" dirty="0">
              <a:ln>
                <a:noFill/>
              </a:ln>
              <a:solidFill>
                <a:srgbClr val="271880"/>
              </a:solidFill>
              <a:effectLst/>
              <a:uFillTx/>
              <a:latin typeface="Gill Sans"/>
              <a:ea typeface="Gill Sans"/>
              <a:cs typeface="Gill Sans"/>
              <a:sym typeface="Gill Sans"/>
            </a:endParaRPr>
          </a:p>
        </p:txBody>
      </p:sp>
      <p:sp>
        <p:nvSpPr>
          <p:cNvPr id="15" name="7 CuadroTexto"/>
          <p:cNvSpPr txBox="1"/>
          <p:nvPr/>
        </p:nvSpPr>
        <p:spPr>
          <a:xfrm>
            <a:off x="2344233" y="6910332"/>
            <a:ext cx="7483010" cy="2616101"/>
          </a:xfrm>
          <a:prstGeom prst="rect">
            <a:avLst/>
          </a:prstGeom>
          <a:ln w="12700">
            <a:solidFill>
              <a:srgbClr val="271880"/>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algn="l">
              <a:defRPr sz="1400">
                <a:solidFill>
                  <a:srgbClr val="767171"/>
                </a:solidFill>
                <a:latin typeface="Lato"/>
                <a:ea typeface="Lato"/>
                <a:cs typeface="Lato"/>
                <a:sym typeface="Lato"/>
              </a:defRPr>
            </a:pPr>
            <a:endParaRPr lang="fr-FR" sz="2800" b="1" dirty="0">
              <a:latin typeface="Lato" panose="020F0502020204030203" pitchFamily="34" charset="77"/>
            </a:endParaRPr>
          </a:p>
          <a:p>
            <a:pPr algn="l">
              <a:defRPr sz="1400">
                <a:solidFill>
                  <a:srgbClr val="767171"/>
                </a:solidFill>
                <a:latin typeface="Lato"/>
                <a:ea typeface="Lato"/>
                <a:cs typeface="Lato"/>
                <a:sym typeface="Lato"/>
              </a:defRPr>
            </a:pPr>
            <a:r>
              <a:rPr lang="fr-FR" sz="2800" dirty="0">
                <a:latin typeface="Lato" panose="020F0502020204030203" pitchFamily="34" charset="77"/>
              </a:rPr>
              <a:t>D’un côté, certains participants préfèrent s’</a:t>
            </a:r>
            <a:r>
              <a:rPr lang="fr-FR" sz="2800" dirty="0">
                <a:latin typeface="Lato" panose="020F0502020204030203" pitchFamily="34" charset="77"/>
              </a:rPr>
              <a:t>autodéfinir</a:t>
            </a:r>
            <a:r>
              <a:rPr lang="fr-FR" sz="2800" dirty="0">
                <a:latin typeface="Lato" panose="020F0502020204030203" pitchFamily="34" charset="77"/>
              </a:rPr>
              <a:t> de manière générique et « </a:t>
            </a:r>
            <a:r>
              <a:rPr lang="fr-FR" sz="2800" b="1" dirty="0">
                <a:latin typeface="Lato" panose="020F0502020204030203" pitchFamily="34" charset="77"/>
              </a:rPr>
              <a:t>mondialiste</a:t>
            </a:r>
            <a:r>
              <a:rPr lang="fr-FR" sz="2800" dirty="0">
                <a:latin typeface="Lato" panose="020F0502020204030203" pitchFamily="34" charset="77"/>
              </a:rPr>
              <a:t> » </a:t>
            </a:r>
          </a:p>
          <a:p>
            <a:pPr algn="l">
              <a:defRPr sz="1400">
                <a:solidFill>
                  <a:srgbClr val="767171"/>
                </a:solidFill>
                <a:latin typeface="Lato"/>
                <a:ea typeface="Lato"/>
                <a:cs typeface="Lato"/>
                <a:sym typeface="Lato"/>
              </a:defRPr>
            </a:pPr>
            <a:r>
              <a:rPr lang="fr-FR" sz="2400" i="1" dirty="0" smtClean="0">
                <a:latin typeface="Lato" panose="020F0502020204030203" pitchFamily="34" charset="77"/>
              </a:rPr>
              <a:t>«Je </a:t>
            </a:r>
            <a:r>
              <a:rPr lang="fr-FR" sz="2400" i="1" dirty="0">
                <a:latin typeface="Lato" panose="020F0502020204030203" pitchFamily="34" charset="77"/>
              </a:rPr>
              <a:t>crois qu’il y a un retour aux idéaux individuels. Moi j’ai toujours apprécié un monde sans trop de </a:t>
            </a:r>
            <a:r>
              <a:rPr lang="fr-FR" sz="2400" i="1" dirty="0" smtClean="0">
                <a:latin typeface="Lato" panose="020F0502020204030203" pitchFamily="34" charset="77"/>
              </a:rPr>
              <a:t>différences</a:t>
            </a:r>
            <a:r>
              <a:rPr lang="fr-FR" sz="2800" i="1" dirty="0" smtClean="0">
                <a:latin typeface="Lato" panose="020F0502020204030203" pitchFamily="34" charset="77"/>
              </a:rPr>
              <a:t>. </a:t>
            </a:r>
          </a:p>
        </p:txBody>
      </p:sp>
      <p:sp>
        <p:nvSpPr>
          <p:cNvPr id="17" name="7 CuadroTexto"/>
          <p:cNvSpPr txBox="1"/>
          <p:nvPr/>
        </p:nvSpPr>
        <p:spPr>
          <a:xfrm>
            <a:off x="12857035" y="6901470"/>
            <a:ext cx="8217530" cy="2923877"/>
          </a:xfrm>
          <a:prstGeom prst="rect">
            <a:avLst/>
          </a:prstGeom>
          <a:ln w="12700">
            <a:solidFill>
              <a:srgbClr val="271880"/>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a:defRPr sz="1400">
                <a:solidFill>
                  <a:srgbClr val="767171"/>
                </a:solidFill>
                <a:latin typeface="Lato"/>
                <a:ea typeface="Lato"/>
                <a:cs typeface="Lato"/>
                <a:sym typeface="Lato"/>
              </a:defRPr>
            </a:pPr>
            <a:endParaRPr lang="fr-FR" sz="2800" b="1" dirty="0" smtClean="0">
              <a:solidFill>
                <a:srgbClr val="767171"/>
              </a:solidFill>
              <a:latin typeface="Lato" panose="020F0502020204030203" pitchFamily="34" charset="77"/>
              <a:sym typeface="Lato"/>
            </a:endParaRPr>
          </a:p>
          <a:p>
            <a:pPr algn="l">
              <a:defRPr sz="1400">
                <a:solidFill>
                  <a:srgbClr val="767171"/>
                </a:solidFill>
                <a:latin typeface="Lato"/>
                <a:ea typeface="Lato"/>
                <a:cs typeface="Lato"/>
                <a:sym typeface="Lato"/>
              </a:defRPr>
            </a:pPr>
            <a:r>
              <a:rPr lang="fr-FR" sz="2800" dirty="0" smtClean="0">
                <a:solidFill>
                  <a:srgbClr val="767171"/>
                </a:solidFill>
                <a:latin typeface="Lato" panose="020F0502020204030203" pitchFamily="34" charset="77"/>
                <a:sym typeface="Helvetica"/>
              </a:rPr>
              <a:t>D’autres </a:t>
            </a:r>
            <a:r>
              <a:rPr lang="fr-FR" sz="2800" dirty="0">
                <a:solidFill>
                  <a:srgbClr val="767171"/>
                </a:solidFill>
                <a:latin typeface="Lato" panose="020F0502020204030203" pitchFamily="34" charset="77"/>
                <a:sym typeface="Helvetica"/>
              </a:rPr>
              <a:t>participants en revanche mettent en avant un sentiment </a:t>
            </a:r>
            <a:r>
              <a:rPr lang="fr-FR" sz="2800" b="1" dirty="0">
                <a:solidFill>
                  <a:srgbClr val="767171"/>
                </a:solidFill>
                <a:latin typeface="Lato" panose="020F0502020204030203" pitchFamily="34" charset="77"/>
                <a:sym typeface="Helvetica"/>
              </a:rPr>
              <a:t>nationaliste</a:t>
            </a:r>
            <a:r>
              <a:rPr lang="fr-FR" sz="2800" dirty="0">
                <a:solidFill>
                  <a:srgbClr val="767171"/>
                </a:solidFill>
                <a:latin typeface="Lato" panose="020F0502020204030203" pitchFamily="34" charset="77"/>
                <a:sym typeface="Helvetica"/>
              </a:rPr>
              <a:t> dans une optique de vengeance contre le monde </a:t>
            </a:r>
            <a:r>
              <a:rPr lang="fr-FR" sz="2800" dirty="0" smtClean="0">
                <a:solidFill>
                  <a:srgbClr val="767171"/>
                </a:solidFill>
                <a:latin typeface="Lato" panose="020F0502020204030203" pitchFamily="34" charset="77"/>
                <a:sym typeface="Helvetica"/>
              </a:rPr>
              <a:t>extérieur.</a:t>
            </a:r>
          </a:p>
          <a:p>
            <a:pPr algn="l">
              <a:defRPr sz="1400">
                <a:solidFill>
                  <a:srgbClr val="767171"/>
                </a:solidFill>
                <a:latin typeface="Lato"/>
                <a:ea typeface="Lato"/>
                <a:cs typeface="Lato"/>
                <a:sym typeface="Lato"/>
              </a:defRPr>
            </a:pPr>
            <a:r>
              <a:rPr lang="fr-FR" sz="2400" i="1" dirty="0" smtClean="0">
                <a:latin typeface="Lato" panose="020F0502020204030203" pitchFamily="34" charset="77"/>
              </a:rPr>
              <a:t>«Je </a:t>
            </a:r>
            <a:r>
              <a:rPr lang="fr-FR" sz="2400" i="1" dirty="0">
                <a:latin typeface="Lato" panose="020F0502020204030203" pitchFamily="34" charset="77"/>
              </a:rPr>
              <a:t>suis souvent allé en France, les français nous détestent. Nous, nous sommes un peuple, nous avons beaucoup de belles choses</a:t>
            </a:r>
            <a:r>
              <a:rPr lang="fr-FR" sz="2400" i="1" dirty="0" smtClean="0">
                <a:latin typeface="Lato" panose="020F0502020204030203" pitchFamily="34" charset="77"/>
              </a:rPr>
              <a:t>.»</a:t>
            </a:r>
            <a:endParaRPr lang="fr-FR" sz="2400" dirty="0">
              <a:latin typeface="Lato" panose="020F0502020204030203" pitchFamily="34" charset="77"/>
            </a:endParaRPr>
          </a:p>
        </p:txBody>
      </p:sp>
    </p:spTree>
    <p:extLst>
      <p:ext uri="{BB962C8B-B14F-4D97-AF65-F5344CB8AC3E}">
        <p14:creationId xmlns:p14="http://schemas.microsoft.com/office/powerpoint/2010/main" val="382841135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fill="hold" grpId="0" nodeType="clickEffect">
                                  <p:stCondLst>
                                    <p:cond delay="0"/>
                                  </p:stCondLst>
                                  <p:iterate>
                                    <p:tmAbs val="0"/>
                                  </p:iterate>
                                  <p:childTnLst>
                                    <p:set>
                                      <p:cBhvr>
                                        <p:cTn id="6" fill="hold"/>
                                        <p:tgtEl>
                                          <p:spTgt spid="13"/>
                                        </p:tgtEl>
                                        <p:attrNameLst>
                                          <p:attrName>style.visibility</p:attrName>
                                        </p:attrNameLst>
                                      </p:cBhvr>
                                      <p:to>
                                        <p:strVal val="visible"/>
                                      </p:to>
                                    </p:set>
                                    <p:animEffect transition="in" filter="fade">
                                      <p:cBhvr>
                                        <p:cTn id="7" dur="75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fill="hold" grpId="0" nodeType="clickEffect">
                                  <p:stCondLst>
                                    <p:cond delay="0"/>
                                  </p:stCondLst>
                                  <p:iterate>
                                    <p:tmAbs val="0"/>
                                  </p:iterate>
                                  <p:childTnLst>
                                    <p:set>
                                      <p:cBhvr>
                                        <p:cTn id="11" fill="hold"/>
                                        <p:tgtEl>
                                          <p:spTgt spid="15"/>
                                        </p:tgtEl>
                                        <p:attrNameLst>
                                          <p:attrName>style.visibility</p:attrName>
                                        </p:attrNameLst>
                                      </p:cBhvr>
                                      <p:to>
                                        <p:strVal val="visible"/>
                                      </p:to>
                                    </p:set>
                                    <p:animEffect transition="in" filter="fade">
                                      <p:cBhvr>
                                        <p:cTn id="12" dur="75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fill="hold" grpId="0" nodeType="clickEffect">
                                  <p:stCondLst>
                                    <p:cond delay="0"/>
                                  </p:stCondLst>
                                  <p:iterate>
                                    <p:tmAbs val="0"/>
                                  </p:iterate>
                                  <p:childTnLst>
                                    <p:set>
                                      <p:cBhvr>
                                        <p:cTn id="16" fill="hold"/>
                                        <p:tgtEl>
                                          <p:spTgt spid="17"/>
                                        </p:tgtEl>
                                        <p:attrNameLst>
                                          <p:attrName>style.visibility</p:attrName>
                                        </p:attrNameLst>
                                      </p:cBhvr>
                                      <p:to>
                                        <p:strVal val="visible"/>
                                      </p:to>
                                    </p:set>
                                    <p:animEffect transition="in" filter="fade">
                                      <p:cBhvr>
                                        <p:cTn id="17" dur="7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advAuto="0"/>
      <p:bldP spid="15" grpId="0" animBg="1" advAuto="0"/>
      <p:bldP spid="17" grpId="0" animBg="1" advAuto="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 xmlns:a16="http://schemas.microsoft.com/office/drawing/2014/main" id="{9A3C046A-B3F5-9A42-B408-759E55BE4BE7}"/>
              </a:ext>
            </a:extLst>
          </p:cNvPr>
          <p:cNvSpPr>
            <a:spLocks noGrp="1"/>
          </p:cNvSpPr>
          <p:nvPr>
            <p:ph type="body" sz="quarter" idx="15"/>
          </p:nvPr>
        </p:nvSpPr>
        <p:spPr/>
        <p:txBody>
          <a:bodyPr/>
          <a:lstStyle/>
          <a:p>
            <a:endParaRPr lang="fr-FR" dirty="0"/>
          </a:p>
        </p:txBody>
      </p:sp>
      <p:sp>
        <p:nvSpPr>
          <p:cNvPr id="5" name="Espace réservé du texte 4">
            <a:extLst>
              <a:ext uri="{FF2B5EF4-FFF2-40B4-BE49-F238E27FC236}">
                <a16:creationId xmlns="" xmlns:a16="http://schemas.microsoft.com/office/drawing/2014/main" id="{81AA34F7-61BD-DE46-A618-3EEE7C67794C}"/>
              </a:ext>
            </a:extLst>
          </p:cNvPr>
          <p:cNvSpPr>
            <a:spLocks noGrp="1"/>
          </p:cNvSpPr>
          <p:nvPr>
            <p:ph type="body" sz="quarter" idx="16"/>
          </p:nvPr>
        </p:nvSpPr>
        <p:spPr/>
        <p:txBody>
          <a:bodyPr/>
          <a:lstStyle/>
          <a:p>
            <a:endParaRPr lang="fr-FR" dirty="0"/>
          </a:p>
        </p:txBody>
      </p:sp>
      <p:sp>
        <p:nvSpPr>
          <p:cNvPr id="885"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78</a:t>
            </a:fld>
            <a:endParaRPr dirty="0"/>
          </a:p>
        </p:txBody>
      </p:sp>
      <p:sp>
        <p:nvSpPr>
          <p:cNvPr id="19" name="Espace réservé du texte 2">
            <a:extLst>
              <a:ext uri="{FF2B5EF4-FFF2-40B4-BE49-F238E27FC236}">
                <a16:creationId xmlns="" xmlns:a16="http://schemas.microsoft.com/office/drawing/2014/main" id="{AB3789C9-0B28-4640-961A-BE451E50B0EF}"/>
              </a:ext>
            </a:extLst>
          </p:cNvPr>
          <p:cNvSpPr>
            <a:spLocks noGrp="1"/>
          </p:cNvSpPr>
          <p:nvPr>
            <p:ph type="body" sz="quarter" idx="13"/>
          </p:nvPr>
        </p:nvSpPr>
        <p:spPr>
          <a:xfrm>
            <a:off x="5005137" y="2017984"/>
            <a:ext cx="13962081" cy="793703"/>
          </a:xfrm>
        </p:spPr>
        <p:txBody>
          <a:bodyPr/>
          <a:lstStyle/>
          <a:p>
            <a:endParaRPr lang="fr-FR" dirty="0"/>
          </a:p>
        </p:txBody>
      </p:sp>
      <p:sp>
        <p:nvSpPr>
          <p:cNvPr id="20" name="Titre 1">
            <a:extLst>
              <a:ext uri="{FF2B5EF4-FFF2-40B4-BE49-F238E27FC236}">
                <a16:creationId xmlns="" xmlns:a16="http://schemas.microsoft.com/office/drawing/2014/main" id="{C3D392D1-BDA7-FA46-919D-428FD8FCC2D7}"/>
              </a:ext>
            </a:extLst>
          </p:cNvPr>
          <p:cNvSpPr>
            <a:spLocks noGrp="1"/>
          </p:cNvSpPr>
          <p:nvPr>
            <p:ph type="title"/>
          </p:nvPr>
        </p:nvSpPr>
        <p:spPr>
          <a:xfrm>
            <a:off x="4255906" y="2066389"/>
            <a:ext cx="14711312" cy="935665"/>
          </a:xfrm>
        </p:spPr>
        <p:txBody>
          <a:bodyPr/>
          <a:lstStyle/>
          <a:p>
            <a:r>
              <a:rPr lang="fr-FR" dirty="0" smtClean="0">
                <a:solidFill>
                  <a:schemeClr val="bg1"/>
                </a:solidFill>
              </a:rPr>
              <a:t>L’autodéfinition – top 10</a:t>
            </a:r>
            <a:endParaRPr lang="fr-FR" dirty="0">
              <a:solidFill>
                <a:schemeClr val="bg1"/>
              </a:solidFill>
            </a:endParaRPr>
          </a:p>
        </p:txBody>
      </p:sp>
      <p:sp>
        <p:nvSpPr>
          <p:cNvPr id="21" name="SuBTITLE GOES HERE">
            <a:extLst>
              <a:ext uri="{FF2B5EF4-FFF2-40B4-BE49-F238E27FC236}">
                <a16:creationId xmlns="" xmlns:a16="http://schemas.microsoft.com/office/drawing/2014/main" id="{35871DBC-935A-2347-A21E-2565A12C9458}"/>
              </a:ext>
            </a:extLst>
          </p:cNvPr>
          <p:cNvSpPr txBox="1">
            <a:spLocks noGrp="1"/>
          </p:cNvSpPr>
          <p:nvPr>
            <p:ph type="body" sz="quarter" idx="14"/>
          </p:nvPr>
        </p:nvSpPr>
        <p:spPr>
          <a:xfrm>
            <a:off x="4836344" y="747149"/>
            <a:ext cx="14711312" cy="371281"/>
          </a:xfrm>
          <a:prstGeom prst="rect">
            <a:avLst/>
          </a:prstGeom>
        </p:spPr>
        <p:txBody>
          <a:bodyPr/>
          <a:lstStyle/>
          <a:p>
            <a:r>
              <a:rPr lang="fr-FR" sz="2400" dirty="0" smtClean="0"/>
              <a:t>Analyse détaillée</a:t>
            </a:r>
            <a:endParaRPr lang="fr-FR" sz="2400" dirty="0"/>
          </a:p>
        </p:txBody>
      </p:sp>
      <p:sp>
        <p:nvSpPr>
          <p:cNvPr id="9" name="ZoneTexte 8">
            <a:extLst>
              <a:ext uri="{FF2B5EF4-FFF2-40B4-BE49-F238E27FC236}">
                <a16:creationId xmlns="" xmlns:a16="http://schemas.microsoft.com/office/drawing/2014/main" id="{C9FA69AC-CE85-7143-AB32-6EDEC5829621}"/>
              </a:ext>
            </a:extLst>
          </p:cNvPr>
          <p:cNvSpPr txBox="1"/>
          <p:nvPr/>
        </p:nvSpPr>
        <p:spPr>
          <a:xfrm>
            <a:off x="897443" y="12362917"/>
            <a:ext cx="7218945" cy="7598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algn="l"/>
            <a:r>
              <a:rPr lang="fr-FR" sz="2000" dirty="0">
                <a:latin typeface="Avenir Next Ultra Light" panose="020B0203020202020204" pitchFamily="34" charset="77"/>
              </a:rPr>
              <a:t>Christophe Gervasi –  Rapport qualitatif  - Construire un Nous européen – Juillet 2021</a:t>
            </a:r>
          </a:p>
        </p:txBody>
      </p:sp>
      <p:pic>
        <p:nvPicPr>
          <p:cNvPr id="12" name="Image 11"/>
          <p:cNvPicPr>
            <a:picLocks noChangeAspect="1"/>
          </p:cNvPicPr>
          <p:nvPr/>
        </p:nvPicPr>
        <p:blipFill rotWithShape="1">
          <a:blip r:embed="rId2"/>
          <a:srcRect t="18883" b="18467"/>
          <a:stretch/>
        </p:blipFill>
        <p:spPr>
          <a:xfrm>
            <a:off x="19551526" y="500510"/>
            <a:ext cx="2143125" cy="1472669"/>
          </a:xfrm>
          <a:prstGeom prst="rect">
            <a:avLst/>
          </a:prstGeom>
        </p:spPr>
      </p:pic>
      <p:pic>
        <p:nvPicPr>
          <p:cNvPr id="16" name="Image 15"/>
          <p:cNvPicPr>
            <a:picLocks noChangeAspect="1"/>
          </p:cNvPicPr>
          <p:nvPr/>
        </p:nvPicPr>
        <p:blipFill rotWithShape="1">
          <a:blip r:embed="rId3"/>
          <a:srcRect t="16747" b="16969"/>
          <a:stretch/>
        </p:blipFill>
        <p:spPr>
          <a:xfrm>
            <a:off x="21694650" y="508368"/>
            <a:ext cx="2143125" cy="1440748"/>
          </a:xfrm>
          <a:prstGeom prst="rect">
            <a:avLst/>
          </a:prstGeom>
        </p:spPr>
      </p:pic>
      <p:sp>
        <p:nvSpPr>
          <p:cNvPr id="13" name="7 CuadroTexto"/>
          <p:cNvSpPr txBox="1"/>
          <p:nvPr/>
        </p:nvSpPr>
        <p:spPr>
          <a:xfrm>
            <a:off x="1316084" y="4434971"/>
            <a:ext cx="20590956" cy="72450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a:lnSpc>
                <a:spcPct val="160000"/>
              </a:lnSpc>
              <a:defRPr sz="1400">
                <a:solidFill>
                  <a:srgbClr val="767171"/>
                </a:solidFill>
                <a:latin typeface="Lato"/>
                <a:ea typeface="Lato"/>
                <a:cs typeface="Lato"/>
                <a:sym typeface="Lato"/>
              </a:defRPr>
            </a:pPr>
            <a:endParaRPr lang="fr-FR" sz="2800" dirty="0" smtClean="0">
              <a:latin typeface="Lato" panose="020F0502020204030203" pitchFamily="34" charset="77"/>
            </a:endParaRPr>
          </a:p>
          <a:p>
            <a:pPr>
              <a:defRPr sz="1400">
                <a:solidFill>
                  <a:srgbClr val="767171"/>
                </a:solidFill>
                <a:latin typeface="Lato"/>
                <a:ea typeface="Lato"/>
                <a:cs typeface="Lato"/>
                <a:sym typeface="Lato"/>
              </a:defRPr>
            </a:pPr>
            <a:r>
              <a:rPr lang="fr-FR" sz="2800" dirty="0" smtClean="0">
                <a:latin typeface="Lato" panose="020F0502020204030203" pitchFamily="34" charset="77"/>
              </a:rPr>
              <a:t>1 </a:t>
            </a:r>
            <a:r>
              <a:rPr lang="fr-FR" sz="2800" dirty="0">
                <a:latin typeface="Lato" panose="020F0502020204030203" pitchFamily="34" charset="77"/>
              </a:rPr>
              <a:t>: terrestre, égal, ouvert, guerrier, pacifique, simple, concret, varié, souriant et juste</a:t>
            </a:r>
            <a:r>
              <a:rPr lang="fr-FR" sz="2800" dirty="0" smtClean="0">
                <a:latin typeface="Lato" panose="020F0502020204030203" pitchFamily="34" charset="77"/>
              </a:rPr>
              <a:t>.</a:t>
            </a:r>
          </a:p>
          <a:p>
            <a:pPr>
              <a:defRPr sz="1400">
                <a:solidFill>
                  <a:srgbClr val="767171"/>
                </a:solidFill>
                <a:latin typeface="Lato"/>
                <a:ea typeface="Lato"/>
                <a:cs typeface="Lato"/>
                <a:sym typeface="Lato"/>
              </a:defRPr>
            </a:pPr>
            <a:endParaRPr lang="fr-FR" sz="2800" dirty="0">
              <a:latin typeface="Lato" panose="020F0502020204030203" pitchFamily="34" charset="77"/>
            </a:endParaRPr>
          </a:p>
          <a:p>
            <a:pPr>
              <a:defRPr sz="1400">
                <a:solidFill>
                  <a:srgbClr val="767171"/>
                </a:solidFill>
                <a:latin typeface="Lato"/>
                <a:ea typeface="Lato"/>
                <a:cs typeface="Lato"/>
                <a:sym typeface="Lato"/>
              </a:defRPr>
            </a:pPr>
            <a:r>
              <a:rPr lang="fr-FR" sz="2800" dirty="0">
                <a:latin typeface="Lato" panose="020F0502020204030203" pitchFamily="34" charset="77"/>
              </a:rPr>
              <a:t>6 : libre, curieux, voyageur, ouvert au monde, compatissant, respectueux, citoyen, aimant, indépendant, pacifique.  </a:t>
            </a:r>
            <a:endParaRPr lang="fr-FR" sz="2800" dirty="0" smtClean="0">
              <a:latin typeface="Lato" panose="020F0502020204030203" pitchFamily="34" charset="77"/>
            </a:endParaRPr>
          </a:p>
          <a:p>
            <a:pPr>
              <a:defRPr sz="1400">
                <a:solidFill>
                  <a:srgbClr val="767171"/>
                </a:solidFill>
                <a:latin typeface="Lato"/>
                <a:ea typeface="Lato"/>
                <a:cs typeface="Lato"/>
                <a:sym typeface="Lato"/>
              </a:defRPr>
            </a:pPr>
            <a:endParaRPr lang="fr-FR" sz="2800" dirty="0">
              <a:latin typeface="Lato" panose="020F0502020204030203" pitchFamily="34" charset="77"/>
            </a:endParaRPr>
          </a:p>
          <a:p>
            <a:pPr>
              <a:defRPr sz="1400">
                <a:solidFill>
                  <a:srgbClr val="767171"/>
                </a:solidFill>
                <a:latin typeface="Lato"/>
                <a:ea typeface="Lato"/>
                <a:cs typeface="Lato"/>
                <a:sym typeface="Lato"/>
              </a:defRPr>
            </a:pPr>
            <a:r>
              <a:rPr lang="fr-FR" sz="2800" dirty="0">
                <a:latin typeface="Lato" panose="020F0502020204030203" pitchFamily="34" charset="77"/>
              </a:rPr>
              <a:t>2 : Italien, fier de l'être, avant j'étais optimiste, maintenant j'ai des craintes, entreprenant, battant, travailleur, insatisfait de la situation actuelle, avec l'invasion chinoise, je vois chaque activité reprise dans nos belles villes par les chinois, je suis insatisfait de l'immigration mal gérée, car ils spéculent dessus et cela devient indécent. </a:t>
            </a:r>
            <a:endParaRPr lang="fr-FR" sz="2800" dirty="0" smtClean="0">
              <a:latin typeface="Lato" panose="020F0502020204030203" pitchFamily="34" charset="77"/>
            </a:endParaRPr>
          </a:p>
          <a:p>
            <a:pPr>
              <a:defRPr sz="1400">
                <a:solidFill>
                  <a:srgbClr val="767171"/>
                </a:solidFill>
                <a:latin typeface="Lato"/>
                <a:ea typeface="Lato"/>
                <a:cs typeface="Lato"/>
                <a:sym typeface="Lato"/>
              </a:defRPr>
            </a:pPr>
            <a:endParaRPr lang="fr-FR" sz="2800" dirty="0">
              <a:latin typeface="Lato" panose="020F0502020204030203" pitchFamily="34" charset="77"/>
            </a:endParaRPr>
          </a:p>
          <a:p>
            <a:pPr>
              <a:defRPr sz="1400">
                <a:solidFill>
                  <a:srgbClr val="767171"/>
                </a:solidFill>
                <a:latin typeface="Lato"/>
                <a:ea typeface="Lato"/>
                <a:cs typeface="Lato"/>
                <a:sym typeface="Lato"/>
              </a:defRPr>
            </a:pPr>
            <a:r>
              <a:rPr lang="fr-FR" sz="2800" dirty="0">
                <a:latin typeface="Lato" panose="020F0502020204030203" pitchFamily="34" charset="77"/>
              </a:rPr>
              <a:t>4 : très italien, j'aime notre culture, la fantaisie, l'unité, la cuisine, la mode, les voitures, l'optimisme, le combat. </a:t>
            </a:r>
            <a:endParaRPr lang="fr-FR" sz="2800" dirty="0" smtClean="0">
              <a:latin typeface="Lato" panose="020F0502020204030203" pitchFamily="34" charset="77"/>
            </a:endParaRPr>
          </a:p>
          <a:p>
            <a:pPr>
              <a:defRPr sz="1400">
                <a:solidFill>
                  <a:srgbClr val="767171"/>
                </a:solidFill>
                <a:latin typeface="Lato"/>
                <a:ea typeface="Lato"/>
                <a:cs typeface="Lato"/>
                <a:sym typeface="Lato"/>
              </a:defRPr>
            </a:pPr>
            <a:endParaRPr lang="fr-FR" sz="2800" dirty="0">
              <a:latin typeface="Lato" panose="020F0502020204030203" pitchFamily="34" charset="77"/>
            </a:endParaRPr>
          </a:p>
          <a:p>
            <a:pPr>
              <a:defRPr sz="1400">
                <a:solidFill>
                  <a:srgbClr val="767171"/>
                </a:solidFill>
                <a:latin typeface="Lato"/>
                <a:ea typeface="Lato"/>
                <a:cs typeface="Lato"/>
                <a:sym typeface="Lato"/>
              </a:defRPr>
            </a:pPr>
            <a:r>
              <a:rPr lang="fr-FR" sz="2800" dirty="0">
                <a:latin typeface="Lato" panose="020F0502020204030203" pitchFamily="34" charset="77"/>
              </a:rPr>
              <a:t>5 : citoyen du monde, sociable, ouvert, empathique, antiraciste, antisexiste, antifasciste, imaginatif et combatif</a:t>
            </a:r>
            <a:r>
              <a:rPr lang="fr-FR" sz="2800" dirty="0" smtClean="0">
                <a:latin typeface="Lato" panose="020F0502020204030203" pitchFamily="34" charset="77"/>
              </a:rPr>
              <a:t>.</a:t>
            </a:r>
          </a:p>
          <a:p>
            <a:pPr>
              <a:defRPr sz="1400">
                <a:solidFill>
                  <a:srgbClr val="767171"/>
                </a:solidFill>
                <a:latin typeface="Lato"/>
                <a:ea typeface="Lato"/>
                <a:cs typeface="Lato"/>
                <a:sym typeface="Lato"/>
              </a:defRPr>
            </a:pPr>
            <a:endParaRPr lang="fr-FR" sz="2800" dirty="0">
              <a:latin typeface="Lato" panose="020F0502020204030203" pitchFamily="34" charset="77"/>
            </a:endParaRPr>
          </a:p>
          <a:p>
            <a:pPr>
              <a:defRPr sz="1400">
                <a:solidFill>
                  <a:srgbClr val="767171"/>
                </a:solidFill>
                <a:latin typeface="Lato"/>
                <a:ea typeface="Lato"/>
                <a:cs typeface="Lato"/>
                <a:sym typeface="Lato"/>
              </a:defRPr>
            </a:pPr>
            <a:r>
              <a:rPr lang="fr-FR" sz="2800" dirty="0">
                <a:latin typeface="Lato" panose="020F0502020204030203" pitchFamily="34" charset="77"/>
              </a:rPr>
              <a:t>3 : très italien, engageant, nationaliste, ouvert, pacifique, fier, sportif, altruiste, simple, amical et lunatique.  </a:t>
            </a:r>
            <a:endParaRPr lang="fr-FR" sz="2800" dirty="0" smtClean="0">
              <a:latin typeface="Lato" panose="020F0502020204030203" pitchFamily="34" charset="77"/>
            </a:endParaRPr>
          </a:p>
          <a:p>
            <a:pPr>
              <a:defRPr sz="1400">
                <a:solidFill>
                  <a:srgbClr val="767171"/>
                </a:solidFill>
                <a:latin typeface="Lato"/>
                <a:ea typeface="Lato"/>
                <a:cs typeface="Lato"/>
                <a:sym typeface="Lato"/>
              </a:defRPr>
            </a:pPr>
            <a:endParaRPr lang="fr-FR" sz="2800" dirty="0">
              <a:latin typeface="Lato" panose="020F0502020204030203" pitchFamily="34" charset="77"/>
            </a:endParaRPr>
          </a:p>
          <a:p>
            <a:pPr>
              <a:defRPr sz="1400">
                <a:solidFill>
                  <a:srgbClr val="767171"/>
                </a:solidFill>
                <a:latin typeface="Lato"/>
                <a:ea typeface="Lato"/>
                <a:cs typeface="Lato"/>
                <a:sym typeface="Lato"/>
              </a:defRPr>
            </a:pPr>
            <a:endParaRPr lang="fr-FR" sz="2800" dirty="0">
              <a:latin typeface="Lato" panose="020F0502020204030203" pitchFamily="34" charset="77"/>
            </a:endParaRPr>
          </a:p>
        </p:txBody>
      </p:sp>
      <p:sp>
        <p:nvSpPr>
          <p:cNvPr id="14" name="7 CuadroTexto"/>
          <p:cNvSpPr txBox="1"/>
          <p:nvPr/>
        </p:nvSpPr>
        <p:spPr>
          <a:xfrm>
            <a:off x="1316084" y="3288763"/>
            <a:ext cx="20590956" cy="147117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a:lnSpc>
                <a:spcPct val="160000"/>
              </a:lnSpc>
              <a:defRPr sz="1400">
                <a:solidFill>
                  <a:srgbClr val="767171"/>
                </a:solidFill>
                <a:latin typeface="Lato"/>
                <a:ea typeface="Lato"/>
                <a:cs typeface="Lato"/>
                <a:sym typeface="Lato"/>
              </a:defRPr>
            </a:pPr>
            <a:r>
              <a:rPr lang="fr-FR" sz="2800" b="1" dirty="0">
                <a:solidFill>
                  <a:srgbClr val="271880"/>
                </a:solidFill>
                <a:latin typeface="Lato" panose="020F0502020204030203" pitchFamily="34" charset="77"/>
              </a:rPr>
              <a:t>L’autodéfinition </a:t>
            </a:r>
            <a:r>
              <a:rPr lang="fr-FR" sz="2800" b="1" dirty="0" smtClean="0">
                <a:solidFill>
                  <a:srgbClr val="271880"/>
                </a:solidFill>
                <a:latin typeface="Lato" panose="020F0502020204030203" pitchFamily="34" charset="77"/>
              </a:rPr>
              <a:t>selon les participants. Liste des adjectifs ou expressions formulées</a:t>
            </a:r>
            <a:r>
              <a:rPr lang="fr-FR" sz="2800" dirty="0" smtClean="0">
                <a:latin typeface="Lato" panose="020F0502020204030203" pitchFamily="34" charset="77"/>
              </a:rPr>
              <a:t>.  </a:t>
            </a:r>
            <a:r>
              <a:rPr lang="fr-FR" sz="2800" dirty="0" smtClean="0">
                <a:solidFill>
                  <a:srgbClr val="271880"/>
                </a:solidFill>
                <a:latin typeface="Lato" panose="020F0502020204030203" pitchFamily="34" charset="77"/>
              </a:rPr>
              <a:t>On retrouve bien le clivage décrit précédemment dans le choix des formulations </a:t>
            </a:r>
            <a:endParaRPr lang="fr-FR" sz="2400" dirty="0">
              <a:solidFill>
                <a:srgbClr val="271880"/>
              </a:solidFill>
            </a:endParaRPr>
          </a:p>
        </p:txBody>
      </p:sp>
    </p:spTree>
    <p:extLst>
      <p:ext uri="{BB962C8B-B14F-4D97-AF65-F5344CB8AC3E}">
        <p14:creationId xmlns:p14="http://schemas.microsoft.com/office/powerpoint/2010/main" val="287325606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fill="hold" grpId="0" nodeType="clickEffect">
                                  <p:stCondLst>
                                    <p:cond delay="0"/>
                                  </p:stCondLst>
                                  <p:iterate>
                                    <p:tmAbs val="0"/>
                                  </p:iterate>
                                  <p:childTnLst>
                                    <p:set>
                                      <p:cBhvr>
                                        <p:cTn id="6" fill="hold"/>
                                        <p:tgtEl>
                                          <p:spTgt spid="13"/>
                                        </p:tgtEl>
                                        <p:attrNameLst>
                                          <p:attrName>style.visibility</p:attrName>
                                        </p:attrNameLst>
                                      </p:cBhvr>
                                      <p:to>
                                        <p:strVal val="visible"/>
                                      </p:to>
                                    </p:set>
                                    <p:animEffect transition="in" filter="fade">
                                      <p:cBhvr>
                                        <p:cTn id="7" dur="75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fill="hold" grpId="0" nodeType="clickEffect">
                                  <p:stCondLst>
                                    <p:cond delay="0"/>
                                  </p:stCondLst>
                                  <p:iterate>
                                    <p:tmAbs val="0"/>
                                  </p:iterate>
                                  <p:childTnLst>
                                    <p:set>
                                      <p:cBhvr>
                                        <p:cTn id="11" fill="hold"/>
                                        <p:tgtEl>
                                          <p:spTgt spid="14"/>
                                        </p:tgtEl>
                                        <p:attrNameLst>
                                          <p:attrName>style.visibility</p:attrName>
                                        </p:attrNameLst>
                                      </p:cBhvr>
                                      <p:to>
                                        <p:strVal val="visible"/>
                                      </p:to>
                                    </p:set>
                                    <p:animEffect transition="in" filter="fade">
                                      <p:cBhvr>
                                        <p:cTn id="12"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advAuto="0"/>
      <p:bldP spid="14" grpId="0" animBg="1" advAuto="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 xmlns:a16="http://schemas.microsoft.com/office/drawing/2014/main" id="{9A3C046A-B3F5-9A42-B408-759E55BE4BE7}"/>
              </a:ext>
            </a:extLst>
          </p:cNvPr>
          <p:cNvSpPr>
            <a:spLocks noGrp="1"/>
          </p:cNvSpPr>
          <p:nvPr>
            <p:ph type="body" sz="quarter" idx="15"/>
          </p:nvPr>
        </p:nvSpPr>
        <p:spPr/>
        <p:txBody>
          <a:bodyPr/>
          <a:lstStyle/>
          <a:p>
            <a:endParaRPr lang="fr-FR" dirty="0"/>
          </a:p>
        </p:txBody>
      </p:sp>
      <p:sp>
        <p:nvSpPr>
          <p:cNvPr id="5" name="Espace réservé du texte 4">
            <a:extLst>
              <a:ext uri="{FF2B5EF4-FFF2-40B4-BE49-F238E27FC236}">
                <a16:creationId xmlns="" xmlns:a16="http://schemas.microsoft.com/office/drawing/2014/main" id="{81AA34F7-61BD-DE46-A618-3EEE7C67794C}"/>
              </a:ext>
            </a:extLst>
          </p:cNvPr>
          <p:cNvSpPr>
            <a:spLocks noGrp="1"/>
          </p:cNvSpPr>
          <p:nvPr>
            <p:ph type="body" sz="quarter" idx="16"/>
          </p:nvPr>
        </p:nvSpPr>
        <p:spPr/>
        <p:txBody>
          <a:bodyPr/>
          <a:lstStyle/>
          <a:p>
            <a:endParaRPr lang="fr-FR" dirty="0"/>
          </a:p>
        </p:txBody>
      </p:sp>
      <p:sp>
        <p:nvSpPr>
          <p:cNvPr id="885"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79</a:t>
            </a:fld>
            <a:endParaRPr dirty="0"/>
          </a:p>
        </p:txBody>
      </p:sp>
      <p:sp>
        <p:nvSpPr>
          <p:cNvPr id="19" name="Espace réservé du texte 2">
            <a:extLst>
              <a:ext uri="{FF2B5EF4-FFF2-40B4-BE49-F238E27FC236}">
                <a16:creationId xmlns="" xmlns:a16="http://schemas.microsoft.com/office/drawing/2014/main" id="{AB3789C9-0B28-4640-961A-BE451E50B0EF}"/>
              </a:ext>
            </a:extLst>
          </p:cNvPr>
          <p:cNvSpPr>
            <a:spLocks noGrp="1"/>
          </p:cNvSpPr>
          <p:nvPr>
            <p:ph type="body" sz="quarter" idx="13"/>
          </p:nvPr>
        </p:nvSpPr>
        <p:spPr>
          <a:xfrm>
            <a:off x="3842849" y="2066389"/>
            <a:ext cx="16290757" cy="793703"/>
          </a:xfrm>
        </p:spPr>
        <p:txBody>
          <a:bodyPr/>
          <a:lstStyle/>
          <a:p>
            <a:endParaRPr lang="fr-FR" dirty="0"/>
          </a:p>
        </p:txBody>
      </p:sp>
      <p:sp>
        <p:nvSpPr>
          <p:cNvPr id="20" name="Titre 1">
            <a:extLst>
              <a:ext uri="{FF2B5EF4-FFF2-40B4-BE49-F238E27FC236}">
                <a16:creationId xmlns="" xmlns:a16="http://schemas.microsoft.com/office/drawing/2014/main" id="{C3D392D1-BDA7-FA46-919D-428FD8FCC2D7}"/>
              </a:ext>
            </a:extLst>
          </p:cNvPr>
          <p:cNvSpPr>
            <a:spLocks noGrp="1"/>
          </p:cNvSpPr>
          <p:nvPr>
            <p:ph type="title"/>
          </p:nvPr>
        </p:nvSpPr>
        <p:spPr>
          <a:xfrm>
            <a:off x="4255906" y="2066389"/>
            <a:ext cx="15291750" cy="935665"/>
          </a:xfrm>
        </p:spPr>
        <p:txBody>
          <a:bodyPr/>
          <a:lstStyle/>
          <a:p>
            <a:r>
              <a:rPr lang="fr-FR" dirty="0" smtClean="0">
                <a:solidFill>
                  <a:schemeClr val="bg1"/>
                </a:solidFill>
              </a:rPr>
              <a:t>L’autodéfinition – les grandes thématiques</a:t>
            </a:r>
            <a:endParaRPr lang="fr-FR" dirty="0">
              <a:solidFill>
                <a:schemeClr val="bg1"/>
              </a:solidFill>
            </a:endParaRPr>
          </a:p>
        </p:txBody>
      </p:sp>
      <p:sp>
        <p:nvSpPr>
          <p:cNvPr id="21" name="SuBTITLE GOES HERE">
            <a:extLst>
              <a:ext uri="{FF2B5EF4-FFF2-40B4-BE49-F238E27FC236}">
                <a16:creationId xmlns="" xmlns:a16="http://schemas.microsoft.com/office/drawing/2014/main" id="{35871DBC-935A-2347-A21E-2565A12C9458}"/>
              </a:ext>
            </a:extLst>
          </p:cNvPr>
          <p:cNvSpPr txBox="1">
            <a:spLocks noGrp="1"/>
          </p:cNvSpPr>
          <p:nvPr>
            <p:ph type="body" sz="quarter" idx="14"/>
          </p:nvPr>
        </p:nvSpPr>
        <p:spPr>
          <a:xfrm>
            <a:off x="4836344" y="747149"/>
            <a:ext cx="14711312" cy="371281"/>
          </a:xfrm>
          <a:prstGeom prst="rect">
            <a:avLst/>
          </a:prstGeom>
        </p:spPr>
        <p:txBody>
          <a:bodyPr/>
          <a:lstStyle/>
          <a:p>
            <a:r>
              <a:rPr lang="fr-FR" sz="2400" dirty="0" smtClean="0"/>
              <a:t>Analyse détaillée</a:t>
            </a:r>
            <a:endParaRPr lang="fr-FR" sz="2400" dirty="0"/>
          </a:p>
        </p:txBody>
      </p:sp>
      <p:sp>
        <p:nvSpPr>
          <p:cNvPr id="9" name="ZoneTexte 8">
            <a:extLst>
              <a:ext uri="{FF2B5EF4-FFF2-40B4-BE49-F238E27FC236}">
                <a16:creationId xmlns="" xmlns:a16="http://schemas.microsoft.com/office/drawing/2014/main" id="{C9FA69AC-CE85-7143-AB32-6EDEC5829621}"/>
              </a:ext>
            </a:extLst>
          </p:cNvPr>
          <p:cNvSpPr txBox="1"/>
          <p:nvPr/>
        </p:nvSpPr>
        <p:spPr>
          <a:xfrm>
            <a:off x="897443" y="12362917"/>
            <a:ext cx="7218945" cy="7598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algn="l"/>
            <a:r>
              <a:rPr lang="fr-FR" sz="2000" dirty="0">
                <a:latin typeface="Avenir Next Ultra Light" panose="020B0203020202020204" pitchFamily="34" charset="77"/>
              </a:rPr>
              <a:t>Christophe Gervasi –  Rapport qualitatif  - Construire un Nous européen – Juillet 2021</a:t>
            </a:r>
          </a:p>
        </p:txBody>
      </p:sp>
      <p:pic>
        <p:nvPicPr>
          <p:cNvPr id="12" name="Image 11"/>
          <p:cNvPicPr>
            <a:picLocks noChangeAspect="1"/>
          </p:cNvPicPr>
          <p:nvPr/>
        </p:nvPicPr>
        <p:blipFill rotWithShape="1">
          <a:blip r:embed="rId2"/>
          <a:srcRect t="18883" b="18467"/>
          <a:stretch/>
        </p:blipFill>
        <p:spPr>
          <a:xfrm>
            <a:off x="19551526" y="500510"/>
            <a:ext cx="2143125" cy="1472669"/>
          </a:xfrm>
          <a:prstGeom prst="rect">
            <a:avLst/>
          </a:prstGeom>
        </p:spPr>
      </p:pic>
      <p:pic>
        <p:nvPicPr>
          <p:cNvPr id="16" name="Image 15"/>
          <p:cNvPicPr>
            <a:picLocks noChangeAspect="1"/>
          </p:cNvPicPr>
          <p:nvPr/>
        </p:nvPicPr>
        <p:blipFill rotWithShape="1">
          <a:blip r:embed="rId3"/>
          <a:srcRect t="16747" b="16969"/>
          <a:stretch/>
        </p:blipFill>
        <p:spPr>
          <a:xfrm>
            <a:off x="21694650" y="508368"/>
            <a:ext cx="2143125" cy="1440748"/>
          </a:xfrm>
          <a:prstGeom prst="rect">
            <a:avLst/>
          </a:prstGeom>
        </p:spPr>
      </p:pic>
      <p:sp>
        <p:nvSpPr>
          <p:cNvPr id="13" name="7 CuadroTexto"/>
          <p:cNvSpPr txBox="1"/>
          <p:nvPr/>
        </p:nvSpPr>
        <p:spPr>
          <a:xfrm>
            <a:off x="1896522" y="3679639"/>
            <a:ext cx="20590956" cy="75656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a:lnSpc>
                <a:spcPct val="160000"/>
              </a:lnSpc>
              <a:defRPr sz="1400">
                <a:solidFill>
                  <a:srgbClr val="767171"/>
                </a:solidFill>
                <a:latin typeface="Lato"/>
                <a:ea typeface="Lato"/>
                <a:cs typeface="Lato"/>
                <a:sym typeface="Lato"/>
              </a:defRPr>
            </a:pPr>
            <a:endParaRPr lang="fr-FR" sz="2800" dirty="0" smtClean="0">
              <a:latin typeface="Lato" panose="020F0502020204030203" pitchFamily="34" charset="77"/>
            </a:endParaRPr>
          </a:p>
          <a:p>
            <a:pPr marL="285750" indent="-285750">
              <a:defRPr sz="1600" b="1">
                <a:solidFill>
                  <a:srgbClr val="767171"/>
                </a:solidFill>
              </a:defRPr>
            </a:pPr>
            <a:endParaRPr lang="fr-FR" sz="3200" dirty="0" smtClean="0">
              <a:solidFill>
                <a:srgbClr val="271880"/>
              </a:solidFill>
              <a:latin typeface="Lato" panose="020F0502020204030203" pitchFamily="34" charset="77"/>
            </a:endParaRPr>
          </a:p>
          <a:p>
            <a:pPr marL="285750" indent="-285750">
              <a:defRPr sz="1600" b="1">
                <a:solidFill>
                  <a:srgbClr val="767171"/>
                </a:solidFill>
              </a:defRPr>
            </a:pPr>
            <a:r>
              <a:rPr lang="fr-FR" sz="3200" dirty="0" smtClean="0">
                <a:solidFill>
                  <a:srgbClr val="271880"/>
                </a:solidFill>
                <a:latin typeface="Lato" panose="020F0502020204030203" pitchFamily="34" charset="77"/>
              </a:rPr>
              <a:t>A </a:t>
            </a:r>
            <a:r>
              <a:rPr lang="fr-FR" sz="3200" dirty="0">
                <a:solidFill>
                  <a:srgbClr val="271880"/>
                </a:solidFill>
                <a:latin typeface="Lato" panose="020F0502020204030203" pitchFamily="34" charset="77"/>
              </a:rPr>
              <a:t>une classe </a:t>
            </a:r>
            <a:r>
              <a:rPr lang="fr-FR" sz="3200" dirty="0" smtClean="0">
                <a:solidFill>
                  <a:srgbClr val="271880"/>
                </a:solidFill>
                <a:latin typeface="Lato" panose="020F0502020204030203" pitchFamily="34" charset="77"/>
              </a:rPr>
              <a:t>sociale</a:t>
            </a:r>
            <a:endParaRPr lang="fr-FR" sz="3200" dirty="0">
              <a:solidFill>
                <a:srgbClr val="271880"/>
              </a:solidFill>
              <a:latin typeface="Lato" panose="020F0502020204030203" pitchFamily="34" charset="77"/>
            </a:endParaRPr>
          </a:p>
          <a:p>
            <a:pPr marL="742950" lvl="1" indent="-285750">
              <a:spcBef>
                <a:spcPts val="500"/>
              </a:spcBef>
              <a:defRPr sz="1400">
                <a:solidFill>
                  <a:srgbClr val="767171"/>
                </a:solidFill>
              </a:defRPr>
            </a:pPr>
            <a:r>
              <a:rPr lang="fr-FR" sz="2800" dirty="0">
                <a:latin typeface="Lato" panose="020F0502020204030203" pitchFamily="34" charset="77"/>
              </a:rPr>
              <a:t>L’identité au travers d’une classe sociale est rejetée par la totalité des participants parce qu’élitiste et </a:t>
            </a:r>
            <a:r>
              <a:rPr lang="fr-FR" sz="2800" dirty="0">
                <a:latin typeface="Lato" panose="020F0502020204030203" pitchFamily="34" charset="77"/>
              </a:rPr>
              <a:t>classiste</a:t>
            </a:r>
            <a:r>
              <a:rPr lang="fr-FR" sz="2800" dirty="0">
                <a:latin typeface="Lato" panose="020F0502020204030203" pitchFamily="34" charset="77"/>
              </a:rPr>
              <a:t> .</a:t>
            </a:r>
            <a:r>
              <a:rPr lang="fr-FR" sz="2800" i="1" dirty="0" smtClean="0">
                <a:latin typeface="Lato" panose="020F0502020204030203" pitchFamily="34" charset="77"/>
              </a:rPr>
              <a:t>«</a:t>
            </a:r>
            <a:r>
              <a:rPr lang="fr-FR" sz="2400" i="1" dirty="0">
                <a:latin typeface="Lato" panose="020F0502020204030203" pitchFamily="34" charset="77"/>
              </a:rPr>
              <a:t> moi je me sens pareil autant en tant qu’ouvrier qu’en tant que professeur d’université </a:t>
            </a:r>
            <a:r>
              <a:rPr lang="fr-FR" sz="2400" i="1" dirty="0" smtClean="0">
                <a:latin typeface="Lato" panose="020F0502020204030203" pitchFamily="34" charset="77"/>
              </a:rPr>
              <a:t>»</a:t>
            </a:r>
          </a:p>
          <a:p>
            <a:pPr marL="742950" lvl="1" indent="-285750">
              <a:spcBef>
                <a:spcPts val="500"/>
              </a:spcBef>
              <a:defRPr sz="1400">
                <a:solidFill>
                  <a:srgbClr val="767171"/>
                </a:solidFill>
              </a:defRPr>
            </a:pPr>
            <a:endParaRPr lang="fr-FR" sz="2400" i="1" dirty="0">
              <a:latin typeface="Lato" panose="020F0502020204030203" pitchFamily="34" charset="77"/>
            </a:endParaRPr>
          </a:p>
          <a:p>
            <a:pPr marL="285750" indent="-285750">
              <a:defRPr sz="1600" b="1">
                <a:solidFill>
                  <a:srgbClr val="767171"/>
                </a:solidFill>
              </a:defRPr>
            </a:pPr>
            <a:r>
              <a:rPr lang="fr-FR" sz="3200" dirty="0" smtClean="0">
                <a:solidFill>
                  <a:srgbClr val="271880"/>
                </a:solidFill>
                <a:latin typeface="Lato" panose="020F0502020204030203" pitchFamily="34" charset="77"/>
              </a:rPr>
              <a:t>A </a:t>
            </a:r>
            <a:r>
              <a:rPr lang="fr-FR" sz="3200" dirty="0">
                <a:solidFill>
                  <a:srgbClr val="271880"/>
                </a:solidFill>
                <a:latin typeface="Lato" panose="020F0502020204030203" pitchFamily="34" charset="77"/>
              </a:rPr>
              <a:t>une communauté religieuse </a:t>
            </a:r>
            <a:r>
              <a:rPr lang="fr-FR" sz="2800" dirty="0">
                <a:latin typeface="Lato" panose="020F0502020204030203" pitchFamily="34" charset="77"/>
              </a:rPr>
              <a:t> </a:t>
            </a:r>
          </a:p>
          <a:p>
            <a:pPr marL="742950" lvl="1" indent="-285750">
              <a:spcBef>
                <a:spcPts val="500"/>
              </a:spcBef>
              <a:defRPr sz="1400">
                <a:solidFill>
                  <a:srgbClr val="767171"/>
                </a:solidFill>
              </a:defRPr>
            </a:pPr>
            <a:r>
              <a:rPr lang="fr-FR" sz="2800" dirty="0">
                <a:latin typeface="Lato" panose="020F0502020204030203" pitchFamily="34" charset="77"/>
              </a:rPr>
              <a:t>La religion n’est pas un élément d’identification au sein de sa propre communauté, mais elle est facteur de différenciation à l’extérieur : «s’il y avait un musulman alors la religion pourrait devenir un élément d’autodéfinition» </a:t>
            </a:r>
            <a:endParaRPr lang="fr-FR" sz="2800" dirty="0" smtClean="0">
              <a:latin typeface="Lato" panose="020F0502020204030203" pitchFamily="34" charset="77"/>
            </a:endParaRPr>
          </a:p>
          <a:p>
            <a:pPr marL="742950" lvl="1" indent="-285750">
              <a:spcBef>
                <a:spcPts val="500"/>
              </a:spcBef>
              <a:defRPr sz="1400">
                <a:solidFill>
                  <a:srgbClr val="767171"/>
                </a:solidFill>
              </a:defRPr>
            </a:pPr>
            <a:endParaRPr lang="fr-FR" sz="2800" dirty="0">
              <a:latin typeface="Lato" panose="020F0502020204030203" pitchFamily="34" charset="77"/>
            </a:endParaRPr>
          </a:p>
          <a:p>
            <a:pPr marL="285750" indent="-285750">
              <a:defRPr sz="1600" b="1">
                <a:solidFill>
                  <a:srgbClr val="767171"/>
                </a:solidFill>
              </a:defRPr>
            </a:pPr>
            <a:r>
              <a:rPr lang="fr-FR" sz="3200" dirty="0" smtClean="0">
                <a:solidFill>
                  <a:srgbClr val="271880"/>
                </a:solidFill>
                <a:latin typeface="Lato" panose="020F0502020204030203" pitchFamily="34" charset="77"/>
              </a:rPr>
              <a:t>A </a:t>
            </a:r>
            <a:r>
              <a:rPr lang="fr-FR" sz="3200" dirty="0">
                <a:solidFill>
                  <a:srgbClr val="271880"/>
                </a:solidFill>
                <a:latin typeface="Lato" panose="020F0502020204030203" pitchFamily="34" charset="77"/>
              </a:rPr>
              <a:t>une communauté nationale</a:t>
            </a:r>
            <a:r>
              <a:rPr lang="fr-FR" sz="2800" dirty="0">
                <a:latin typeface="Lato" panose="020F0502020204030203" pitchFamily="34" charset="77"/>
              </a:rPr>
              <a:t>  </a:t>
            </a:r>
          </a:p>
          <a:p>
            <a:pPr marL="742950" lvl="1" indent="-285750">
              <a:spcBef>
                <a:spcPts val="500"/>
              </a:spcBef>
              <a:defRPr sz="1400">
                <a:solidFill>
                  <a:srgbClr val="767171"/>
                </a:solidFill>
              </a:defRPr>
            </a:pPr>
            <a:r>
              <a:rPr lang="fr-FR" sz="2800" dirty="0">
                <a:latin typeface="Lato" panose="020F0502020204030203" pitchFamily="34" charset="77"/>
              </a:rPr>
              <a:t>Plus que la communauté nationale, c’est la communauté locale qui est un élément d’autodéfinition. Même parmi les participants qui s’</a:t>
            </a:r>
            <a:r>
              <a:rPr lang="fr-FR" sz="2800" dirty="0">
                <a:latin typeface="Lato" panose="020F0502020204030203" pitchFamily="34" charset="77"/>
              </a:rPr>
              <a:t>autodéfinissent</a:t>
            </a:r>
            <a:r>
              <a:rPr lang="fr-FR" sz="2800" dirty="0">
                <a:latin typeface="Lato" panose="020F0502020204030203" pitchFamily="34" charset="77"/>
              </a:rPr>
              <a:t> «citoyens du monde», le lien avec leur terre de d’origine est très fort, surtout en Italie </a:t>
            </a:r>
            <a:r>
              <a:rPr lang="fr-FR" sz="2400" dirty="0">
                <a:latin typeface="Lato" panose="020F0502020204030203" pitchFamily="34" charset="77"/>
              </a:rPr>
              <a:t>: </a:t>
            </a:r>
            <a:r>
              <a:rPr lang="fr-FR" sz="2400" i="1" dirty="0">
                <a:latin typeface="Lato" panose="020F0502020204030203" pitchFamily="34" charset="77"/>
              </a:rPr>
              <a:t>«moi je me sens d’abord napolitain, ensuite italien et européen»; «moi je pense que chacun tient à sa propre région, moi c’est carrément à ma ville, je me sens placentin (de Plaisance), j’aime le dialecte placentin, je suis le contraire d’un mondialiste» </a:t>
            </a:r>
          </a:p>
          <a:p>
            <a:pPr>
              <a:defRPr sz="1400">
                <a:solidFill>
                  <a:srgbClr val="767171"/>
                </a:solidFill>
                <a:latin typeface="Lato"/>
                <a:ea typeface="Lato"/>
                <a:cs typeface="Lato"/>
                <a:sym typeface="Lato"/>
              </a:defRPr>
            </a:pPr>
            <a:endParaRPr lang="fr-FR" sz="2800" dirty="0">
              <a:latin typeface="Lato" panose="020F0502020204030203" pitchFamily="34" charset="77"/>
            </a:endParaRPr>
          </a:p>
        </p:txBody>
      </p:sp>
      <p:sp>
        <p:nvSpPr>
          <p:cNvPr id="14" name="7 CuadroTexto"/>
          <p:cNvSpPr txBox="1"/>
          <p:nvPr/>
        </p:nvSpPr>
        <p:spPr>
          <a:xfrm>
            <a:off x="1316084" y="3288763"/>
            <a:ext cx="20590956" cy="78175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a:lnSpc>
                <a:spcPct val="160000"/>
              </a:lnSpc>
              <a:defRPr sz="1400">
                <a:solidFill>
                  <a:srgbClr val="767171"/>
                </a:solidFill>
                <a:latin typeface="Lato"/>
                <a:ea typeface="Lato"/>
                <a:cs typeface="Lato"/>
                <a:sym typeface="Lato"/>
              </a:defRPr>
            </a:pPr>
            <a:r>
              <a:rPr lang="fr-FR" sz="2800" b="1" dirty="0" smtClean="0">
                <a:solidFill>
                  <a:srgbClr val="271880"/>
                </a:solidFill>
                <a:latin typeface="Lato" panose="020F0502020204030203" pitchFamily="34" charset="77"/>
              </a:rPr>
              <a:t>Une identification qui passe également  - ou ne s’inscrit pas  - dans de grandes thématiques </a:t>
            </a:r>
            <a:r>
              <a:rPr lang="fr-FR" sz="2800" dirty="0" smtClean="0">
                <a:solidFill>
                  <a:srgbClr val="271880"/>
                </a:solidFill>
                <a:latin typeface="Lato" panose="020F0502020204030203" pitchFamily="34" charset="77"/>
              </a:rPr>
              <a:t>(1/2)</a:t>
            </a:r>
            <a:r>
              <a:rPr lang="fr-FR" sz="2800" b="1" dirty="0" smtClean="0">
                <a:solidFill>
                  <a:srgbClr val="271880"/>
                </a:solidFill>
                <a:latin typeface="Lato" panose="020F0502020204030203" pitchFamily="34" charset="77"/>
              </a:rPr>
              <a:t> </a:t>
            </a:r>
            <a:endParaRPr lang="fr-FR" sz="2400" dirty="0">
              <a:solidFill>
                <a:srgbClr val="271880"/>
              </a:solidFill>
            </a:endParaRPr>
          </a:p>
        </p:txBody>
      </p:sp>
    </p:spTree>
    <p:extLst>
      <p:ext uri="{BB962C8B-B14F-4D97-AF65-F5344CB8AC3E}">
        <p14:creationId xmlns:p14="http://schemas.microsoft.com/office/powerpoint/2010/main" val="272051759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fill="hold" grpId="0" nodeType="clickEffect">
                                  <p:stCondLst>
                                    <p:cond delay="0"/>
                                  </p:stCondLst>
                                  <p:iterate>
                                    <p:tmAbs val="0"/>
                                  </p:iterate>
                                  <p:childTnLst>
                                    <p:set>
                                      <p:cBhvr>
                                        <p:cTn id="6" fill="hold"/>
                                        <p:tgtEl>
                                          <p:spTgt spid="13"/>
                                        </p:tgtEl>
                                        <p:attrNameLst>
                                          <p:attrName>style.visibility</p:attrName>
                                        </p:attrNameLst>
                                      </p:cBhvr>
                                      <p:to>
                                        <p:strVal val="visible"/>
                                      </p:to>
                                    </p:set>
                                    <p:animEffect transition="in" filter="fade">
                                      <p:cBhvr>
                                        <p:cTn id="7" dur="75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fill="hold" grpId="0" nodeType="clickEffect">
                                  <p:stCondLst>
                                    <p:cond delay="0"/>
                                  </p:stCondLst>
                                  <p:iterate>
                                    <p:tmAbs val="0"/>
                                  </p:iterate>
                                  <p:childTnLst>
                                    <p:set>
                                      <p:cBhvr>
                                        <p:cTn id="11" fill="hold"/>
                                        <p:tgtEl>
                                          <p:spTgt spid="14"/>
                                        </p:tgtEl>
                                        <p:attrNameLst>
                                          <p:attrName>style.visibility</p:attrName>
                                        </p:attrNameLst>
                                      </p:cBhvr>
                                      <p:to>
                                        <p:strVal val="visible"/>
                                      </p:to>
                                    </p:set>
                                    <p:animEffect transition="in" filter="fade">
                                      <p:cBhvr>
                                        <p:cTn id="12"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advAuto="0"/>
      <p:bldP spid="14" grpId="0"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 xmlns:a16="http://schemas.microsoft.com/office/drawing/2014/main" id="{9A3C046A-B3F5-9A42-B408-759E55BE4BE7}"/>
              </a:ext>
            </a:extLst>
          </p:cNvPr>
          <p:cNvSpPr>
            <a:spLocks noGrp="1"/>
          </p:cNvSpPr>
          <p:nvPr>
            <p:ph type="body" sz="quarter" idx="15"/>
          </p:nvPr>
        </p:nvSpPr>
        <p:spPr/>
        <p:txBody>
          <a:bodyPr/>
          <a:lstStyle/>
          <a:p>
            <a:endParaRPr lang="fr-FR" dirty="0"/>
          </a:p>
        </p:txBody>
      </p:sp>
      <p:sp>
        <p:nvSpPr>
          <p:cNvPr id="5" name="Espace réservé du texte 4">
            <a:extLst>
              <a:ext uri="{FF2B5EF4-FFF2-40B4-BE49-F238E27FC236}">
                <a16:creationId xmlns="" xmlns:a16="http://schemas.microsoft.com/office/drawing/2014/main" id="{81AA34F7-61BD-DE46-A618-3EEE7C67794C}"/>
              </a:ext>
            </a:extLst>
          </p:cNvPr>
          <p:cNvSpPr>
            <a:spLocks noGrp="1"/>
          </p:cNvSpPr>
          <p:nvPr>
            <p:ph type="body" sz="quarter" idx="16"/>
          </p:nvPr>
        </p:nvSpPr>
        <p:spPr/>
        <p:txBody>
          <a:bodyPr/>
          <a:lstStyle/>
          <a:p>
            <a:endParaRPr lang="fr-FR" dirty="0"/>
          </a:p>
        </p:txBody>
      </p:sp>
      <p:sp>
        <p:nvSpPr>
          <p:cNvPr id="885"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8</a:t>
            </a:fld>
            <a:endParaRPr dirty="0"/>
          </a:p>
        </p:txBody>
      </p:sp>
      <p:sp>
        <p:nvSpPr>
          <p:cNvPr id="886" name="Body"/>
          <p:cNvSpPr txBox="1">
            <a:spLocks noGrp="1"/>
          </p:cNvSpPr>
          <p:nvPr>
            <p:ph type="body" sz="half" idx="1"/>
          </p:nvPr>
        </p:nvSpPr>
        <p:spPr>
          <a:xfrm>
            <a:off x="3032295" y="4197135"/>
            <a:ext cx="19733919" cy="7869424"/>
          </a:xfrm>
          <a:prstGeom prst="rect">
            <a:avLst/>
          </a:prstGeom>
        </p:spPr>
        <p:txBody>
          <a:bodyPr wrap="square" numCol="1" anchor="ctr"/>
          <a:lstStyle/>
          <a:p>
            <a:pPr marL="704850" indent="-571500">
              <a:lnSpc>
                <a:spcPct val="100000"/>
              </a:lnSpc>
              <a:spcBef>
                <a:spcPts val="1800"/>
              </a:spcBef>
              <a:buSzPct val="124000"/>
              <a:buBlip>
                <a:blip r:embed="rId2"/>
              </a:buBlip>
              <a:tabLst>
                <a:tab pos="1508125" algn="l"/>
              </a:tabLst>
            </a:pPr>
            <a:r>
              <a:rPr lang="fr-FR" sz="4000" dirty="0">
                <a:latin typeface="+mj-lt"/>
              </a:rPr>
              <a:t>D’abord </a:t>
            </a:r>
            <a:r>
              <a:rPr lang="fr-FR" sz="4000" b="1" dirty="0">
                <a:latin typeface="+mj-lt"/>
              </a:rPr>
              <a:t>bien connaître </a:t>
            </a:r>
            <a:r>
              <a:rPr lang="fr-FR" sz="4000" dirty="0">
                <a:latin typeface="+mj-lt"/>
              </a:rPr>
              <a:t>la façon dont les Européens se définissent eux-mêmes.</a:t>
            </a:r>
          </a:p>
          <a:p>
            <a:pPr marL="704850" indent="-571500">
              <a:lnSpc>
                <a:spcPct val="100000"/>
              </a:lnSpc>
              <a:spcBef>
                <a:spcPts val="1800"/>
              </a:spcBef>
              <a:buSzPct val="124000"/>
              <a:buBlip>
                <a:blip r:embed="rId2"/>
              </a:buBlip>
              <a:tabLst>
                <a:tab pos="1508125" algn="l"/>
              </a:tabLst>
            </a:pPr>
            <a:r>
              <a:rPr lang="fr-FR" sz="4000" dirty="0">
                <a:latin typeface="+mj-lt"/>
              </a:rPr>
              <a:t>Ensuite </a:t>
            </a:r>
            <a:r>
              <a:rPr lang="fr-FR" sz="4000" b="1" dirty="0">
                <a:latin typeface="+mj-lt"/>
              </a:rPr>
              <a:t>explorer leur représentation </a:t>
            </a:r>
            <a:r>
              <a:rPr lang="fr-FR" sz="4000" dirty="0">
                <a:latin typeface="+mj-lt"/>
              </a:rPr>
              <a:t>de l’identité européenne / nationale, en général comme de manière thématique.</a:t>
            </a:r>
          </a:p>
          <a:p>
            <a:pPr marL="704850" indent="-571500">
              <a:lnSpc>
                <a:spcPct val="100000"/>
              </a:lnSpc>
              <a:spcBef>
                <a:spcPts val="1800"/>
              </a:spcBef>
              <a:buSzPct val="124000"/>
              <a:buBlip>
                <a:blip r:embed="rId2"/>
              </a:buBlip>
              <a:tabLst>
                <a:tab pos="1508125" algn="l"/>
              </a:tabLst>
            </a:pPr>
            <a:r>
              <a:rPr lang="fr-FR" sz="4000" b="1" dirty="0">
                <a:latin typeface="+mj-lt"/>
              </a:rPr>
              <a:t>Rechercher la terminologie </a:t>
            </a:r>
            <a:r>
              <a:rPr lang="fr-FR" sz="4000" dirty="0">
                <a:latin typeface="+mj-lt"/>
              </a:rPr>
              <a:t>reliant efficacement le projet du groupe Identité et Démocratie à ces représentations.</a:t>
            </a:r>
          </a:p>
          <a:p>
            <a:pPr marL="704850" indent="-571500">
              <a:lnSpc>
                <a:spcPct val="100000"/>
              </a:lnSpc>
              <a:spcBef>
                <a:spcPts val="1800"/>
              </a:spcBef>
              <a:buSzPct val="124000"/>
              <a:buBlip>
                <a:blip r:embed="rId2"/>
              </a:buBlip>
              <a:tabLst>
                <a:tab pos="1508125" algn="l"/>
              </a:tabLst>
            </a:pPr>
            <a:r>
              <a:rPr lang="fr-FR" sz="4000" b="1" dirty="0">
                <a:latin typeface="+mj-lt"/>
              </a:rPr>
              <a:t>Fournir un corpus de formules </a:t>
            </a:r>
            <a:r>
              <a:rPr lang="fr-FR" sz="4000" dirty="0">
                <a:latin typeface="+mj-lt"/>
              </a:rPr>
              <a:t>bien coordonnées entre elles pour promouvoir les propositions d’ID auprès des différents publics et sur les différents enjeux.</a:t>
            </a:r>
          </a:p>
          <a:p>
            <a:pPr marL="704850" indent="-571500">
              <a:lnSpc>
                <a:spcPct val="100000"/>
              </a:lnSpc>
              <a:spcBef>
                <a:spcPts val="1800"/>
              </a:spcBef>
              <a:buSzPct val="124000"/>
              <a:buBlip>
                <a:blip r:embed="rId2"/>
              </a:buBlip>
              <a:tabLst>
                <a:tab pos="1508125" algn="l"/>
              </a:tabLst>
            </a:pPr>
            <a:r>
              <a:rPr lang="fr-FR" sz="4000" b="1" dirty="0">
                <a:latin typeface="+mj-lt"/>
              </a:rPr>
              <a:t>Construire un « Nous » européen </a:t>
            </a:r>
            <a:r>
              <a:rPr lang="fr-FR" sz="4000" dirty="0">
                <a:latin typeface="+mj-lt"/>
              </a:rPr>
              <a:t>aussi stable et large que possible, permettant de d’articuler les demandes citoyennes particulières avec un projet collectif.</a:t>
            </a:r>
          </a:p>
          <a:p>
            <a:pPr marL="133350">
              <a:lnSpc>
                <a:spcPct val="100000"/>
              </a:lnSpc>
              <a:spcBef>
                <a:spcPts val="1800"/>
              </a:spcBef>
              <a:buSzPct val="124000"/>
              <a:tabLst>
                <a:tab pos="1508125" algn="l"/>
              </a:tabLst>
            </a:pPr>
            <a:endParaRPr lang="fr-FR" sz="4000" dirty="0">
              <a:latin typeface="+mj-lt"/>
            </a:endParaRPr>
          </a:p>
        </p:txBody>
      </p:sp>
      <p:sp>
        <p:nvSpPr>
          <p:cNvPr id="19" name="Espace réservé du texte 2">
            <a:extLst>
              <a:ext uri="{FF2B5EF4-FFF2-40B4-BE49-F238E27FC236}">
                <a16:creationId xmlns="" xmlns:a16="http://schemas.microsoft.com/office/drawing/2014/main" id="{AB3789C9-0B28-4640-961A-BE451E50B0EF}"/>
              </a:ext>
            </a:extLst>
          </p:cNvPr>
          <p:cNvSpPr>
            <a:spLocks noGrp="1"/>
          </p:cNvSpPr>
          <p:nvPr>
            <p:ph type="body" sz="quarter" idx="13"/>
          </p:nvPr>
        </p:nvSpPr>
        <p:spPr>
          <a:xfrm>
            <a:off x="4114801" y="2047293"/>
            <a:ext cx="6882062" cy="793703"/>
          </a:xfrm>
        </p:spPr>
        <p:txBody>
          <a:bodyPr/>
          <a:lstStyle/>
          <a:p>
            <a:endParaRPr lang="fr-FR" dirty="0"/>
          </a:p>
        </p:txBody>
      </p:sp>
      <p:sp>
        <p:nvSpPr>
          <p:cNvPr id="20" name="Titre 1">
            <a:extLst>
              <a:ext uri="{FF2B5EF4-FFF2-40B4-BE49-F238E27FC236}">
                <a16:creationId xmlns="" xmlns:a16="http://schemas.microsoft.com/office/drawing/2014/main" id="{C3D392D1-BDA7-FA46-919D-428FD8FCC2D7}"/>
              </a:ext>
            </a:extLst>
          </p:cNvPr>
          <p:cNvSpPr>
            <a:spLocks noGrp="1"/>
          </p:cNvSpPr>
          <p:nvPr>
            <p:ph type="title"/>
          </p:nvPr>
        </p:nvSpPr>
        <p:spPr>
          <a:xfrm>
            <a:off x="3032295" y="2023135"/>
            <a:ext cx="20494487" cy="935665"/>
          </a:xfrm>
        </p:spPr>
        <p:txBody>
          <a:bodyPr/>
          <a:lstStyle/>
          <a:p>
            <a:pPr algn="just">
              <a:lnSpc>
                <a:spcPct val="90000"/>
              </a:lnSpc>
              <a:spcBef>
                <a:spcPct val="25000"/>
              </a:spcBef>
              <a:buClr>
                <a:schemeClr val="accent2"/>
              </a:buClr>
              <a:buSzPct val="90000"/>
              <a:tabLst>
                <a:tab pos="5918200" algn="l"/>
                <a:tab pos="6096000" algn="l"/>
              </a:tabLst>
              <a:defRPr/>
            </a:pPr>
            <a:r>
              <a:rPr lang="fr-FR" dirty="0">
                <a:solidFill>
                  <a:schemeClr val="tx1"/>
                </a:solidFill>
              </a:rPr>
              <a:t>Les </a:t>
            </a:r>
            <a:r>
              <a:rPr lang="fr-FR" dirty="0">
                <a:solidFill>
                  <a:schemeClr val="bg1"/>
                </a:solidFill>
              </a:rPr>
              <a:t>principaux objectifs </a:t>
            </a:r>
            <a:r>
              <a:rPr lang="fr-FR" dirty="0">
                <a:solidFill>
                  <a:schemeClr val="tx1"/>
                </a:solidFill>
              </a:rPr>
              <a:t>de ce dispositif intégré sont les suivants </a:t>
            </a:r>
          </a:p>
        </p:txBody>
      </p:sp>
      <p:sp>
        <p:nvSpPr>
          <p:cNvPr id="21" name="SuBTITLE GOES HERE">
            <a:extLst>
              <a:ext uri="{FF2B5EF4-FFF2-40B4-BE49-F238E27FC236}">
                <a16:creationId xmlns="" xmlns:a16="http://schemas.microsoft.com/office/drawing/2014/main" id="{35871DBC-935A-2347-A21E-2565A12C9458}"/>
              </a:ext>
            </a:extLst>
          </p:cNvPr>
          <p:cNvSpPr txBox="1">
            <a:spLocks noGrp="1"/>
          </p:cNvSpPr>
          <p:nvPr>
            <p:ph type="body" sz="quarter" idx="14"/>
          </p:nvPr>
        </p:nvSpPr>
        <p:spPr>
          <a:xfrm>
            <a:off x="4836344" y="747149"/>
            <a:ext cx="14711312" cy="371281"/>
          </a:xfrm>
          <a:prstGeom prst="rect">
            <a:avLst/>
          </a:prstGeom>
        </p:spPr>
        <p:txBody>
          <a:bodyPr/>
          <a:lstStyle/>
          <a:p>
            <a:r>
              <a:rPr lang="fr-FR" sz="2400" dirty="0"/>
              <a:t>Objectifs détaillés</a:t>
            </a:r>
            <a:endParaRPr sz="2400" dirty="0"/>
          </a:p>
        </p:txBody>
      </p:sp>
      <p:sp>
        <p:nvSpPr>
          <p:cNvPr id="9" name="ZoneTexte 8">
            <a:extLst>
              <a:ext uri="{FF2B5EF4-FFF2-40B4-BE49-F238E27FC236}">
                <a16:creationId xmlns="" xmlns:a16="http://schemas.microsoft.com/office/drawing/2014/main" id="{C9FA69AC-CE85-7143-AB32-6EDEC5829621}"/>
              </a:ext>
            </a:extLst>
          </p:cNvPr>
          <p:cNvSpPr txBox="1"/>
          <p:nvPr/>
        </p:nvSpPr>
        <p:spPr>
          <a:xfrm>
            <a:off x="897444" y="12362917"/>
            <a:ext cx="7332156" cy="7598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algn="l"/>
            <a:r>
              <a:rPr lang="fr-FR" sz="2000" dirty="0">
                <a:latin typeface="Avenir Next Ultra Light" panose="020B0203020202020204" pitchFamily="34" charset="77"/>
              </a:rPr>
              <a:t>Christophe Gervasi –  Rapport qualitatif  - Construire un Nous européen – Juillet 2021</a:t>
            </a:r>
          </a:p>
        </p:txBody>
      </p:sp>
    </p:spTree>
    <p:extLst>
      <p:ext uri="{BB962C8B-B14F-4D97-AF65-F5344CB8AC3E}">
        <p14:creationId xmlns:p14="http://schemas.microsoft.com/office/powerpoint/2010/main" val="3355136318"/>
      </p:ext>
    </p:extLst>
  </p:cSld>
  <p:clrMapOvr>
    <a:masterClrMapping/>
  </p:clrMapOvr>
  <p:transition spd="med"/>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 xmlns:a16="http://schemas.microsoft.com/office/drawing/2014/main" id="{9A3C046A-B3F5-9A42-B408-759E55BE4BE7}"/>
              </a:ext>
            </a:extLst>
          </p:cNvPr>
          <p:cNvSpPr>
            <a:spLocks noGrp="1"/>
          </p:cNvSpPr>
          <p:nvPr>
            <p:ph type="body" sz="quarter" idx="15"/>
          </p:nvPr>
        </p:nvSpPr>
        <p:spPr/>
        <p:txBody>
          <a:bodyPr/>
          <a:lstStyle/>
          <a:p>
            <a:endParaRPr lang="fr-FR" dirty="0"/>
          </a:p>
        </p:txBody>
      </p:sp>
      <p:sp>
        <p:nvSpPr>
          <p:cNvPr id="5" name="Espace réservé du texte 4">
            <a:extLst>
              <a:ext uri="{FF2B5EF4-FFF2-40B4-BE49-F238E27FC236}">
                <a16:creationId xmlns="" xmlns:a16="http://schemas.microsoft.com/office/drawing/2014/main" id="{81AA34F7-61BD-DE46-A618-3EEE7C67794C}"/>
              </a:ext>
            </a:extLst>
          </p:cNvPr>
          <p:cNvSpPr>
            <a:spLocks noGrp="1"/>
          </p:cNvSpPr>
          <p:nvPr>
            <p:ph type="body" sz="quarter" idx="16"/>
          </p:nvPr>
        </p:nvSpPr>
        <p:spPr/>
        <p:txBody>
          <a:bodyPr/>
          <a:lstStyle/>
          <a:p>
            <a:endParaRPr lang="fr-FR" dirty="0"/>
          </a:p>
        </p:txBody>
      </p:sp>
      <p:sp>
        <p:nvSpPr>
          <p:cNvPr id="885"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80</a:t>
            </a:fld>
            <a:endParaRPr dirty="0"/>
          </a:p>
        </p:txBody>
      </p:sp>
      <p:sp>
        <p:nvSpPr>
          <p:cNvPr id="19" name="Espace réservé du texte 2">
            <a:extLst>
              <a:ext uri="{FF2B5EF4-FFF2-40B4-BE49-F238E27FC236}">
                <a16:creationId xmlns="" xmlns:a16="http://schemas.microsoft.com/office/drawing/2014/main" id="{AB3789C9-0B28-4640-961A-BE451E50B0EF}"/>
              </a:ext>
            </a:extLst>
          </p:cNvPr>
          <p:cNvSpPr>
            <a:spLocks noGrp="1"/>
          </p:cNvSpPr>
          <p:nvPr>
            <p:ph type="body" sz="quarter" idx="13"/>
          </p:nvPr>
        </p:nvSpPr>
        <p:spPr>
          <a:xfrm>
            <a:off x="3842849" y="2066389"/>
            <a:ext cx="16290757" cy="793703"/>
          </a:xfrm>
        </p:spPr>
        <p:txBody>
          <a:bodyPr/>
          <a:lstStyle/>
          <a:p>
            <a:endParaRPr lang="fr-FR" dirty="0"/>
          </a:p>
        </p:txBody>
      </p:sp>
      <p:sp>
        <p:nvSpPr>
          <p:cNvPr id="20" name="Titre 1">
            <a:extLst>
              <a:ext uri="{FF2B5EF4-FFF2-40B4-BE49-F238E27FC236}">
                <a16:creationId xmlns="" xmlns:a16="http://schemas.microsoft.com/office/drawing/2014/main" id="{C3D392D1-BDA7-FA46-919D-428FD8FCC2D7}"/>
              </a:ext>
            </a:extLst>
          </p:cNvPr>
          <p:cNvSpPr>
            <a:spLocks noGrp="1"/>
          </p:cNvSpPr>
          <p:nvPr>
            <p:ph type="title"/>
          </p:nvPr>
        </p:nvSpPr>
        <p:spPr>
          <a:xfrm>
            <a:off x="4255906" y="2066389"/>
            <a:ext cx="15291750" cy="935665"/>
          </a:xfrm>
        </p:spPr>
        <p:txBody>
          <a:bodyPr/>
          <a:lstStyle/>
          <a:p>
            <a:r>
              <a:rPr lang="fr-FR" dirty="0" smtClean="0">
                <a:solidFill>
                  <a:schemeClr val="bg1"/>
                </a:solidFill>
              </a:rPr>
              <a:t>L’autodéfinition – les grandes thématiques</a:t>
            </a:r>
            <a:endParaRPr lang="fr-FR" dirty="0">
              <a:solidFill>
                <a:schemeClr val="bg1"/>
              </a:solidFill>
            </a:endParaRPr>
          </a:p>
        </p:txBody>
      </p:sp>
      <p:sp>
        <p:nvSpPr>
          <p:cNvPr id="21" name="SuBTITLE GOES HERE">
            <a:extLst>
              <a:ext uri="{FF2B5EF4-FFF2-40B4-BE49-F238E27FC236}">
                <a16:creationId xmlns="" xmlns:a16="http://schemas.microsoft.com/office/drawing/2014/main" id="{35871DBC-935A-2347-A21E-2565A12C9458}"/>
              </a:ext>
            </a:extLst>
          </p:cNvPr>
          <p:cNvSpPr txBox="1">
            <a:spLocks noGrp="1"/>
          </p:cNvSpPr>
          <p:nvPr>
            <p:ph type="body" sz="quarter" idx="14"/>
          </p:nvPr>
        </p:nvSpPr>
        <p:spPr>
          <a:xfrm>
            <a:off x="4836344" y="747149"/>
            <a:ext cx="14711312" cy="371281"/>
          </a:xfrm>
          <a:prstGeom prst="rect">
            <a:avLst/>
          </a:prstGeom>
        </p:spPr>
        <p:txBody>
          <a:bodyPr/>
          <a:lstStyle/>
          <a:p>
            <a:r>
              <a:rPr lang="fr-FR" sz="2400" dirty="0" smtClean="0"/>
              <a:t>Analyse détaillée</a:t>
            </a:r>
            <a:endParaRPr lang="fr-FR" sz="2400" dirty="0"/>
          </a:p>
        </p:txBody>
      </p:sp>
      <p:sp>
        <p:nvSpPr>
          <p:cNvPr id="9" name="ZoneTexte 8">
            <a:extLst>
              <a:ext uri="{FF2B5EF4-FFF2-40B4-BE49-F238E27FC236}">
                <a16:creationId xmlns="" xmlns:a16="http://schemas.microsoft.com/office/drawing/2014/main" id="{C9FA69AC-CE85-7143-AB32-6EDEC5829621}"/>
              </a:ext>
            </a:extLst>
          </p:cNvPr>
          <p:cNvSpPr txBox="1"/>
          <p:nvPr/>
        </p:nvSpPr>
        <p:spPr>
          <a:xfrm>
            <a:off x="897443" y="12362917"/>
            <a:ext cx="7218945" cy="7598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algn="l"/>
            <a:r>
              <a:rPr lang="fr-FR" sz="2000" dirty="0">
                <a:latin typeface="Avenir Next Ultra Light" panose="020B0203020202020204" pitchFamily="34" charset="77"/>
              </a:rPr>
              <a:t>Christophe Gervasi –  Rapport qualitatif  - Construire un Nous européen – Juillet 2021</a:t>
            </a:r>
          </a:p>
        </p:txBody>
      </p:sp>
      <p:pic>
        <p:nvPicPr>
          <p:cNvPr id="12" name="Image 11"/>
          <p:cNvPicPr>
            <a:picLocks noChangeAspect="1"/>
          </p:cNvPicPr>
          <p:nvPr/>
        </p:nvPicPr>
        <p:blipFill rotWithShape="1">
          <a:blip r:embed="rId2"/>
          <a:srcRect t="18883" b="18467"/>
          <a:stretch/>
        </p:blipFill>
        <p:spPr>
          <a:xfrm>
            <a:off x="19551526" y="500510"/>
            <a:ext cx="2143125" cy="1472669"/>
          </a:xfrm>
          <a:prstGeom prst="rect">
            <a:avLst/>
          </a:prstGeom>
        </p:spPr>
      </p:pic>
      <p:pic>
        <p:nvPicPr>
          <p:cNvPr id="16" name="Image 15"/>
          <p:cNvPicPr>
            <a:picLocks noChangeAspect="1"/>
          </p:cNvPicPr>
          <p:nvPr/>
        </p:nvPicPr>
        <p:blipFill rotWithShape="1">
          <a:blip r:embed="rId3"/>
          <a:srcRect t="16747" b="16969"/>
          <a:stretch/>
        </p:blipFill>
        <p:spPr>
          <a:xfrm>
            <a:off x="21694650" y="508368"/>
            <a:ext cx="2143125" cy="1440748"/>
          </a:xfrm>
          <a:prstGeom prst="rect">
            <a:avLst/>
          </a:prstGeom>
        </p:spPr>
      </p:pic>
      <p:sp>
        <p:nvSpPr>
          <p:cNvPr id="13" name="7 CuadroTexto"/>
          <p:cNvSpPr txBox="1"/>
          <p:nvPr/>
        </p:nvSpPr>
        <p:spPr>
          <a:xfrm>
            <a:off x="2800495" y="5159365"/>
            <a:ext cx="18783009" cy="47341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marL="285750" indent="-285750">
              <a:defRPr sz="1600" b="1">
                <a:solidFill>
                  <a:srgbClr val="767171"/>
                </a:solidFill>
              </a:defRPr>
            </a:pPr>
            <a:r>
              <a:rPr lang="fr-FR" sz="3200" dirty="0" smtClean="0">
                <a:solidFill>
                  <a:srgbClr val="271880"/>
                </a:solidFill>
                <a:latin typeface="Lato" panose="020F0502020204030203" pitchFamily="34" charset="77"/>
              </a:rPr>
              <a:t>A </a:t>
            </a:r>
            <a:r>
              <a:rPr lang="fr-FR" sz="3200" dirty="0">
                <a:solidFill>
                  <a:srgbClr val="271880"/>
                </a:solidFill>
                <a:latin typeface="Lato" panose="020F0502020204030203" pitchFamily="34" charset="77"/>
              </a:rPr>
              <a:t>une communauté liée par un sport ou un hobby </a:t>
            </a:r>
          </a:p>
          <a:p>
            <a:pPr marL="742950" lvl="1" indent="-285750">
              <a:spcBef>
                <a:spcPts val="500"/>
              </a:spcBef>
              <a:defRPr sz="1400">
                <a:solidFill>
                  <a:srgbClr val="767171"/>
                </a:solidFill>
              </a:defRPr>
            </a:pPr>
            <a:r>
              <a:rPr lang="fr-FR" sz="2800" dirty="0">
                <a:latin typeface="Lato" panose="020F0502020204030203" pitchFamily="34" charset="77"/>
              </a:rPr>
              <a:t>Un élément d’identité peu caractérisant : </a:t>
            </a:r>
            <a:r>
              <a:rPr lang="fr-FR" sz="2800" i="1" dirty="0">
                <a:latin typeface="Lato" panose="020F0502020204030203" pitchFamily="34" charset="77"/>
              </a:rPr>
              <a:t>«c’est réducteur d’être identifié avec ce que tu sais faire </a:t>
            </a:r>
            <a:r>
              <a:rPr lang="fr-FR" sz="2800" i="1" dirty="0" smtClean="0">
                <a:latin typeface="Lato" panose="020F0502020204030203" pitchFamily="34" charset="77"/>
              </a:rPr>
              <a:t>»</a:t>
            </a:r>
          </a:p>
          <a:p>
            <a:pPr marL="742950" lvl="1" indent="-285750">
              <a:lnSpc>
                <a:spcPct val="160000"/>
              </a:lnSpc>
              <a:spcBef>
                <a:spcPts val="500"/>
              </a:spcBef>
              <a:defRPr sz="1400">
                <a:solidFill>
                  <a:srgbClr val="767171"/>
                </a:solidFill>
              </a:defRPr>
            </a:pPr>
            <a:endParaRPr lang="fr-FR" sz="2800" i="1" dirty="0">
              <a:latin typeface="Lato" panose="020F0502020204030203" pitchFamily="34" charset="77"/>
            </a:endParaRPr>
          </a:p>
          <a:p>
            <a:pPr marL="285750" indent="-285750">
              <a:defRPr sz="1600" b="1">
                <a:solidFill>
                  <a:srgbClr val="767171"/>
                </a:solidFill>
              </a:defRPr>
            </a:pPr>
            <a:r>
              <a:rPr lang="fr-FR" sz="3200" dirty="0" smtClean="0">
                <a:solidFill>
                  <a:srgbClr val="271880"/>
                </a:solidFill>
                <a:latin typeface="Lato" panose="020F0502020204030203" pitchFamily="34" charset="77"/>
              </a:rPr>
              <a:t>A </a:t>
            </a:r>
            <a:r>
              <a:rPr lang="fr-FR" sz="3200" dirty="0">
                <a:solidFill>
                  <a:srgbClr val="271880"/>
                </a:solidFill>
                <a:latin typeface="Lato" panose="020F0502020204030203" pitchFamily="34" charset="77"/>
              </a:rPr>
              <a:t>une communauté de gens ayant des opinions politiques semblables  </a:t>
            </a:r>
          </a:p>
          <a:p>
            <a:pPr marL="742950" lvl="1" indent="-285750">
              <a:spcBef>
                <a:spcPts val="500"/>
              </a:spcBef>
              <a:defRPr sz="1400">
                <a:solidFill>
                  <a:srgbClr val="767171"/>
                </a:solidFill>
              </a:defRPr>
            </a:pPr>
            <a:r>
              <a:rPr lang="fr-FR" sz="2800" dirty="0">
                <a:latin typeface="Lato" panose="020F0502020204030203" pitchFamily="34" charset="77"/>
              </a:rPr>
              <a:t>L’autodéfinition politique, comme nous avons vu, est très clivante et elle est liée à des éléments idéologiques affichés de manière négative : il y a des personnes qui se définissent comme antifasciste, antiraciste, </a:t>
            </a:r>
            <a:r>
              <a:rPr lang="fr-FR" sz="2800" dirty="0" smtClean="0">
                <a:latin typeface="Lato" panose="020F0502020204030203" pitchFamily="34" charset="77"/>
              </a:rPr>
              <a:t>antisexiste</a:t>
            </a:r>
          </a:p>
          <a:p>
            <a:pPr marL="742950" lvl="1" indent="-285750">
              <a:spcBef>
                <a:spcPts val="500"/>
              </a:spcBef>
              <a:defRPr sz="1400">
                <a:solidFill>
                  <a:srgbClr val="767171"/>
                </a:solidFill>
              </a:defRPr>
            </a:pPr>
            <a:endParaRPr lang="fr-FR" sz="2800" dirty="0">
              <a:latin typeface="Lato" panose="020F0502020204030203" pitchFamily="34" charset="77"/>
            </a:endParaRPr>
          </a:p>
          <a:p>
            <a:pPr marL="285750" indent="-285750">
              <a:defRPr sz="1600" b="1">
                <a:solidFill>
                  <a:srgbClr val="767171"/>
                </a:solidFill>
              </a:defRPr>
            </a:pPr>
            <a:r>
              <a:rPr lang="fr-FR" sz="3200" dirty="0" smtClean="0">
                <a:solidFill>
                  <a:srgbClr val="271880"/>
                </a:solidFill>
                <a:latin typeface="Lato" panose="020F0502020204030203" pitchFamily="34" charset="77"/>
              </a:rPr>
              <a:t>A </a:t>
            </a:r>
            <a:r>
              <a:rPr lang="fr-FR" sz="3200" dirty="0">
                <a:solidFill>
                  <a:srgbClr val="271880"/>
                </a:solidFill>
                <a:latin typeface="Lato" panose="020F0502020204030203" pitchFamily="34" charset="77"/>
              </a:rPr>
              <a:t>une génération</a:t>
            </a:r>
            <a:r>
              <a:rPr lang="fr-FR" sz="2800" dirty="0">
                <a:latin typeface="Lato" panose="020F0502020204030203" pitchFamily="34" charset="77"/>
              </a:rPr>
              <a:t>  	  </a:t>
            </a:r>
          </a:p>
          <a:p>
            <a:pPr marL="742950" lvl="1" indent="-285750">
              <a:spcBef>
                <a:spcPts val="500"/>
              </a:spcBef>
              <a:defRPr sz="1400">
                <a:solidFill>
                  <a:srgbClr val="767171"/>
                </a:solidFill>
              </a:defRPr>
            </a:pPr>
            <a:r>
              <a:rPr lang="fr-FR" sz="2800" dirty="0">
                <a:latin typeface="Lato" panose="020F0502020204030203" pitchFamily="34" charset="77"/>
              </a:rPr>
              <a:t>L’ élément générationnel n’est pas caractérisant dans l’autodéfinition perçue </a:t>
            </a:r>
          </a:p>
        </p:txBody>
      </p:sp>
      <p:sp>
        <p:nvSpPr>
          <p:cNvPr id="14" name="7 CuadroTexto"/>
          <p:cNvSpPr txBox="1"/>
          <p:nvPr/>
        </p:nvSpPr>
        <p:spPr>
          <a:xfrm>
            <a:off x="1316084" y="3288763"/>
            <a:ext cx="20590956" cy="78175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a:lnSpc>
                <a:spcPct val="160000"/>
              </a:lnSpc>
              <a:defRPr sz="1400">
                <a:solidFill>
                  <a:srgbClr val="767171"/>
                </a:solidFill>
                <a:latin typeface="Lato"/>
                <a:ea typeface="Lato"/>
                <a:cs typeface="Lato"/>
                <a:sym typeface="Lato"/>
              </a:defRPr>
            </a:pPr>
            <a:r>
              <a:rPr lang="fr-FR" sz="2800" b="1" dirty="0">
                <a:solidFill>
                  <a:srgbClr val="271880"/>
                </a:solidFill>
                <a:latin typeface="Lato" panose="020F0502020204030203" pitchFamily="34" charset="77"/>
              </a:rPr>
              <a:t>Une identification qui passe également  - ou ne s’inscrit pas  - dans de grandes </a:t>
            </a:r>
            <a:r>
              <a:rPr lang="fr-FR" sz="2800" b="1" dirty="0" smtClean="0">
                <a:solidFill>
                  <a:srgbClr val="271880"/>
                </a:solidFill>
                <a:latin typeface="Lato" panose="020F0502020204030203" pitchFamily="34" charset="77"/>
              </a:rPr>
              <a:t>thématiques  </a:t>
            </a:r>
            <a:r>
              <a:rPr lang="fr-FR" sz="2800" dirty="0" smtClean="0">
                <a:solidFill>
                  <a:srgbClr val="271880"/>
                </a:solidFill>
                <a:latin typeface="Lato" panose="020F0502020204030203" pitchFamily="34" charset="77"/>
              </a:rPr>
              <a:t>(2/2)</a:t>
            </a:r>
            <a:endParaRPr lang="fr-FR" sz="2400" dirty="0">
              <a:solidFill>
                <a:srgbClr val="271880"/>
              </a:solidFill>
            </a:endParaRPr>
          </a:p>
        </p:txBody>
      </p:sp>
    </p:spTree>
    <p:extLst>
      <p:ext uri="{BB962C8B-B14F-4D97-AF65-F5344CB8AC3E}">
        <p14:creationId xmlns:p14="http://schemas.microsoft.com/office/powerpoint/2010/main" val="425906103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fill="hold" grpId="0" nodeType="clickEffect">
                                  <p:stCondLst>
                                    <p:cond delay="0"/>
                                  </p:stCondLst>
                                  <p:iterate>
                                    <p:tmAbs val="0"/>
                                  </p:iterate>
                                  <p:childTnLst>
                                    <p:set>
                                      <p:cBhvr>
                                        <p:cTn id="6" fill="hold"/>
                                        <p:tgtEl>
                                          <p:spTgt spid="13"/>
                                        </p:tgtEl>
                                        <p:attrNameLst>
                                          <p:attrName>style.visibility</p:attrName>
                                        </p:attrNameLst>
                                      </p:cBhvr>
                                      <p:to>
                                        <p:strVal val="visible"/>
                                      </p:to>
                                    </p:set>
                                    <p:animEffect transition="in" filter="fade">
                                      <p:cBhvr>
                                        <p:cTn id="7" dur="75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fill="hold" grpId="0" nodeType="clickEffect">
                                  <p:stCondLst>
                                    <p:cond delay="0"/>
                                  </p:stCondLst>
                                  <p:iterate>
                                    <p:tmAbs val="0"/>
                                  </p:iterate>
                                  <p:childTnLst>
                                    <p:set>
                                      <p:cBhvr>
                                        <p:cTn id="11" fill="hold"/>
                                        <p:tgtEl>
                                          <p:spTgt spid="14"/>
                                        </p:tgtEl>
                                        <p:attrNameLst>
                                          <p:attrName>style.visibility</p:attrName>
                                        </p:attrNameLst>
                                      </p:cBhvr>
                                      <p:to>
                                        <p:strVal val="visible"/>
                                      </p:to>
                                    </p:set>
                                    <p:animEffect transition="in" filter="fade">
                                      <p:cBhvr>
                                        <p:cTn id="12"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advAuto="0"/>
      <p:bldP spid="14" grpId="0" animBg="1" advAuto="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 xmlns:a16="http://schemas.microsoft.com/office/drawing/2014/main" id="{9A3C046A-B3F5-9A42-B408-759E55BE4BE7}"/>
              </a:ext>
            </a:extLst>
          </p:cNvPr>
          <p:cNvSpPr>
            <a:spLocks noGrp="1"/>
          </p:cNvSpPr>
          <p:nvPr>
            <p:ph type="body" sz="quarter" idx="15"/>
          </p:nvPr>
        </p:nvSpPr>
        <p:spPr/>
        <p:txBody>
          <a:bodyPr/>
          <a:lstStyle/>
          <a:p>
            <a:endParaRPr lang="fr-FR" dirty="0"/>
          </a:p>
        </p:txBody>
      </p:sp>
      <p:sp>
        <p:nvSpPr>
          <p:cNvPr id="5" name="Espace réservé du texte 4">
            <a:extLst>
              <a:ext uri="{FF2B5EF4-FFF2-40B4-BE49-F238E27FC236}">
                <a16:creationId xmlns="" xmlns:a16="http://schemas.microsoft.com/office/drawing/2014/main" id="{81AA34F7-61BD-DE46-A618-3EEE7C67794C}"/>
              </a:ext>
            </a:extLst>
          </p:cNvPr>
          <p:cNvSpPr>
            <a:spLocks noGrp="1"/>
          </p:cNvSpPr>
          <p:nvPr>
            <p:ph type="body" sz="quarter" idx="16"/>
          </p:nvPr>
        </p:nvSpPr>
        <p:spPr/>
        <p:txBody>
          <a:bodyPr/>
          <a:lstStyle/>
          <a:p>
            <a:endParaRPr lang="fr-FR" dirty="0"/>
          </a:p>
        </p:txBody>
      </p:sp>
      <p:sp>
        <p:nvSpPr>
          <p:cNvPr id="885"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81</a:t>
            </a:fld>
            <a:endParaRPr dirty="0"/>
          </a:p>
        </p:txBody>
      </p:sp>
      <p:sp>
        <p:nvSpPr>
          <p:cNvPr id="19" name="Espace réservé du texte 2">
            <a:extLst>
              <a:ext uri="{FF2B5EF4-FFF2-40B4-BE49-F238E27FC236}">
                <a16:creationId xmlns="" xmlns:a16="http://schemas.microsoft.com/office/drawing/2014/main" id="{AB3789C9-0B28-4640-961A-BE451E50B0EF}"/>
              </a:ext>
            </a:extLst>
          </p:cNvPr>
          <p:cNvSpPr>
            <a:spLocks noGrp="1"/>
          </p:cNvSpPr>
          <p:nvPr>
            <p:ph type="body" sz="quarter" idx="13"/>
          </p:nvPr>
        </p:nvSpPr>
        <p:spPr>
          <a:xfrm>
            <a:off x="601579" y="2066389"/>
            <a:ext cx="21093072" cy="793703"/>
          </a:xfrm>
        </p:spPr>
        <p:txBody>
          <a:bodyPr/>
          <a:lstStyle/>
          <a:p>
            <a:endParaRPr lang="fr-FR" dirty="0"/>
          </a:p>
        </p:txBody>
      </p:sp>
      <p:sp>
        <p:nvSpPr>
          <p:cNvPr id="20" name="Titre 1">
            <a:extLst>
              <a:ext uri="{FF2B5EF4-FFF2-40B4-BE49-F238E27FC236}">
                <a16:creationId xmlns="" xmlns:a16="http://schemas.microsoft.com/office/drawing/2014/main" id="{C3D392D1-BDA7-FA46-919D-428FD8FCC2D7}"/>
              </a:ext>
            </a:extLst>
          </p:cNvPr>
          <p:cNvSpPr>
            <a:spLocks noGrp="1"/>
          </p:cNvSpPr>
          <p:nvPr>
            <p:ph type="title"/>
          </p:nvPr>
        </p:nvSpPr>
        <p:spPr>
          <a:xfrm>
            <a:off x="601579" y="2066389"/>
            <a:ext cx="18946077" cy="935665"/>
          </a:xfrm>
        </p:spPr>
        <p:txBody>
          <a:bodyPr/>
          <a:lstStyle/>
          <a:p>
            <a:r>
              <a:rPr lang="fr-FR" dirty="0">
                <a:solidFill>
                  <a:schemeClr val="bg1"/>
                </a:solidFill>
              </a:rPr>
              <a:t>Être </a:t>
            </a:r>
            <a:r>
              <a:rPr lang="fr-FR" dirty="0" smtClean="0">
                <a:solidFill>
                  <a:schemeClr val="bg1"/>
                </a:solidFill>
              </a:rPr>
              <a:t>«européen» par rapport aux autres identités possibles </a:t>
            </a:r>
            <a:endParaRPr lang="fr-FR" dirty="0">
              <a:solidFill>
                <a:schemeClr val="bg1"/>
              </a:solidFill>
            </a:endParaRPr>
          </a:p>
        </p:txBody>
      </p:sp>
      <p:sp>
        <p:nvSpPr>
          <p:cNvPr id="21" name="SuBTITLE GOES HERE">
            <a:extLst>
              <a:ext uri="{FF2B5EF4-FFF2-40B4-BE49-F238E27FC236}">
                <a16:creationId xmlns="" xmlns:a16="http://schemas.microsoft.com/office/drawing/2014/main" id="{35871DBC-935A-2347-A21E-2565A12C9458}"/>
              </a:ext>
            </a:extLst>
          </p:cNvPr>
          <p:cNvSpPr txBox="1">
            <a:spLocks noGrp="1"/>
          </p:cNvSpPr>
          <p:nvPr>
            <p:ph type="body" sz="quarter" idx="14"/>
          </p:nvPr>
        </p:nvSpPr>
        <p:spPr>
          <a:xfrm>
            <a:off x="4836344" y="747149"/>
            <a:ext cx="14711312" cy="371281"/>
          </a:xfrm>
          <a:prstGeom prst="rect">
            <a:avLst/>
          </a:prstGeom>
        </p:spPr>
        <p:txBody>
          <a:bodyPr/>
          <a:lstStyle/>
          <a:p>
            <a:r>
              <a:rPr lang="fr-FR" sz="2400" dirty="0" smtClean="0"/>
              <a:t>Analyse détaillée</a:t>
            </a:r>
            <a:endParaRPr lang="fr-FR" sz="2400" dirty="0"/>
          </a:p>
        </p:txBody>
      </p:sp>
      <p:sp>
        <p:nvSpPr>
          <p:cNvPr id="9" name="ZoneTexte 8">
            <a:extLst>
              <a:ext uri="{FF2B5EF4-FFF2-40B4-BE49-F238E27FC236}">
                <a16:creationId xmlns="" xmlns:a16="http://schemas.microsoft.com/office/drawing/2014/main" id="{C9FA69AC-CE85-7143-AB32-6EDEC5829621}"/>
              </a:ext>
            </a:extLst>
          </p:cNvPr>
          <p:cNvSpPr txBox="1"/>
          <p:nvPr/>
        </p:nvSpPr>
        <p:spPr>
          <a:xfrm>
            <a:off x="897443" y="12362917"/>
            <a:ext cx="7218945" cy="7598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algn="l"/>
            <a:r>
              <a:rPr lang="fr-FR" sz="2000" dirty="0">
                <a:latin typeface="Avenir Next Ultra Light" panose="020B0203020202020204" pitchFamily="34" charset="77"/>
              </a:rPr>
              <a:t>Christophe Gervasi –  Rapport qualitatif  - Construire un Nous européen – Juillet 2021</a:t>
            </a:r>
          </a:p>
        </p:txBody>
      </p:sp>
      <p:pic>
        <p:nvPicPr>
          <p:cNvPr id="12" name="Image 11"/>
          <p:cNvPicPr>
            <a:picLocks noChangeAspect="1"/>
          </p:cNvPicPr>
          <p:nvPr/>
        </p:nvPicPr>
        <p:blipFill rotWithShape="1">
          <a:blip r:embed="rId2"/>
          <a:srcRect t="18883" b="18467"/>
          <a:stretch/>
        </p:blipFill>
        <p:spPr>
          <a:xfrm>
            <a:off x="19551526" y="500510"/>
            <a:ext cx="2143125" cy="1472669"/>
          </a:xfrm>
          <a:prstGeom prst="rect">
            <a:avLst/>
          </a:prstGeom>
        </p:spPr>
      </p:pic>
      <p:pic>
        <p:nvPicPr>
          <p:cNvPr id="16" name="Image 15"/>
          <p:cNvPicPr>
            <a:picLocks noChangeAspect="1"/>
          </p:cNvPicPr>
          <p:nvPr/>
        </p:nvPicPr>
        <p:blipFill rotWithShape="1">
          <a:blip r:embed="rId3"/>
          <a:srcRect t="16747" b="16969"/>
          <a:stretch/>
        </p:blipFill>
        <p:spPr>
          <a:xfrm>
            <a:off x="21694650" y="508368"/>
            <a:ext cx="2143125" cy="1440748"/>
          </a:xfrm>
          <a:prstGeom prst="rect">
            <a:avLst/>
          </a:prstGeom>
        </p:spPr>
      </p:pic>
      <p:sp>
        <p:nvSpPr>
          <p:cNvPr id="13" name="7 CuadroTexto"/>
          <p:cNvSpPr txBox="1"/>
          <p:nvPr/>
        </p:nvSpPr>
        <p:spPr>
          <a:xfrm>
            <a:off x="1710951" y="3422728"/>
            <a:ext cx="21103388" cy="873059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algn="l" defTabSz="804672">
              <a:lnSpc>
                <a:spcPct val="150000"/>
              </a:lnSpc>
              <a:spcBef>
                <a:spcPts val="800"/>
              </a:spcBef>
              <a:defRPr sz="1232">
                <a:solidFill>
                  <a:srgbClr val="767171"/>
                </a:solidFill>
                <a:latin typeface="Lato"/>
                <a:ea typeface="Lato"/>
                <a:cs typeface="Lato"/>
                <a:sym typeface="Lato"/>
              </a:defRPr>
            </a:pPr>
            <a:r>
              <a:rPr lang="fr-FR" sz="2800" dirty="0">
                <a:solidFill>
                  <a:srgbClr val="271880"/>
                </a:solidFill>
              </a:rPr>
              <a:t>Être  «européen» n’est pas </a:t>
            </a:r>
            <a:r>
              <a:rPr lang="fr-FR" sz="2800" b="1" dirty="0">
                <a:solidFill>
                  <a:srgbClr val="271880"/>
                </a:solidFill>
              </a:rPr>
              <a:t>un élément identitaire pour la cible italienne</a:t>
            </a:r>
            <a:r>
              <a:rPr lang="fr-FR" sz="2800" dirty="0"/>
              <a:t>. Si d’un côté </a:t>
            </a:r>
            <a:r>
              <a:rPr lang="fr-FR" sz="2800" i="1" dirty="0"/>
              <a:t>«être européens est évident comme être italiens», </a:t>
            </a:r>
            <a:r>
              <a:rPr lang="fr-FR" sz="2800" dirty="0"/>
              <a:t>parmi les caractérisations choisies pour s’</a:t>
            </a:r>
            <a:r>
              <a:rPr lang="fr-FR" sz="2800" dirty="0"/>
              <a:t>autodéfinir</a:t>
            </a:r>
            <a:r>
              <a:rPr lang="fr-FR" sz="2800" dirty="0"/>
              <a:t>, le fait d’être européen </a:t>
            </a:r>
            <a:r>
              <a:rPr lang="fr-FR" sz="2800" b="1" dirty="0"/>
              <a:t>ne figure dans le « TOP 10 » </a:t>
            </a:r>
            <a:r>
              <a:rPr lang="fr-FR" sz="2800" dirty="0"/>
              <a:t>d’aucun des participants. Même les participants qui se sentent «européens» ont des difficultés à s’</a:t>
            </a:r>
            <a:r>
              <a:rPr lang="fr-FR" sz="2800" dirty="0"/>
              <a:t>autodéfinir</a:t>
            </a:r>
            <a:r>
              <a:rPr lang="fr-FR" sz="2800" dirty="0"/>
              <a:t> en tant que tels parce qu’ils ne trouvent pas d’éléments forts d’ancrage. </a:t>
            </a:r>
            <a:endParaRPr lang="fr-FR" sz="2800" dirty="0" smtClean="0"/>
          </a:p>
          <a:p>
            <a:pPr algn="l" defTabSz="804672">
              <a:lnSpc>
                <a:spcPct val="150000"/>
              </a:lnSpc>
              <a:spcBef>
                <a:spcPts val="800"/>
              </a:spcBef>
              <a:defRPr sz="1232">
                <a:solidFill>
                  <a:srgbClr val="767171"/>
                </a:solidFill>
                <a:latin typeface="Lato"/>
                <a:ea typeface="Lato"/>
                <a:cs typeface="Lato"/>
                <a:sym typeface="Lato"/>
              </a:defRPr>
            </a:pPr>
            <a:endParaRPr lang="fr-FR" sz="2800" dirty="0" smtClean="0"/>
          </a:p>
          <a:p>
            <a:pPr algn="l" defTabSz="804672">
              <a:lnSpc>
                <a:spcPct val="150000"/>
              </a:lnSpc>
              <a:spcBef>
                <a:spcPts val="800"/>
              </a:spcBef>
              <a:defRPr sz="1232">
                <a:solidFill>
                  <a:srgbClr val="767171"/>
                </a:solidFill>
                <a:latin typeface="Lato"/>
                <a:ea typeface="Lato"/>
                <a:cs typeface="Lato"/>
                <a:sym typeface="Lato"/>
              </a:defRPr>
            </a:pPr>
            <a:r>
              <a:rPr lang="fr-FR" sz="2800" b="1" dirty="0" smtClean="0">
                <a:solidFill>
                  <a:srgbClr val="271880"/>
                </a:solidFill>
              </a:rPr>
              <a:t>L’Europe </a:t>
            </a:r>
            <a:r>
              <a:rPr lang="fr-FR" sz="2800" b="1" dirty="0">
                <a:solidFill>
                  <a:srgbClr val="271880"/>
                </a:solidFill>
              </a:rPr>
              <a:t>est encore une entité supranationale difficile à définir </a:t>
            </a:r>
            <a:r>
              <a:rPr lang="fr-FR" sz="2800" dirty="0"/>
              <a:t>et à part sur elle plan économique, elle n’a pas encore de vraie identité. </a:t>
            </a:r>
            <a:r>
              <a:rPr lang="fr-FR" sz="2400" dirty="0" smtClean="0"/>
              <a:t>«</a:t>
            </a:r>
            <a:r>
              <a:rPr lang="fr-FR" sz="2400" dirty="0"/>
              <a:t> L’Italie unie en tant que nation est jeune alors que l’Europe est très jeune, il faudra des années pour créer l’Europe à laquelle je pense </a:t>
            </a:r>
            <a:r>
              <a:rPr lang="fr-FR" sz="2400" dirty="0" smtClean="0"/>
              <a:t>»</a:t>
            </a:r>
          </a:p>
          <a:p>
            <a:pPr algn="l" defTabSz="804672">
              <a:lnSpc>
                <a:spcPct val="150000"/>
              </a:lnSpc>
              <a:spcBef>
                <a:spcPts val="800"/>
              </a:spcBef>
              <a:defRPr sz="1232">
                <a:solidFill>
                  <a:srgbClr val="767171"/>
                </a:solidFill>
                <a:latin typeface="Lato"/>
                <a:ea typeface="Lato"/>
                <a:cs typeface="Lato"/>
                <a:sym typeface="Lato"/>
              </a:defRPr>
            </a:pPr>
            <a:endParaRPr lang="fr-FR" sz="2400" dirty="0"/>
          </a:p>
          <a:p>
            <a:pPr algn="l" defTabSz="804672">
              <a:lnSpc>
                <a:spcPct val="150000"/>
              </a:lnSpc>
              <a:spcBef>
                <a:spcPts val="800"/>
              </a:spcBef>
              <a:defRPr sz="1232">
                <a:solidFill>
                  <a:srgbClr val="767171"/>
                </a:solidFill>
                <a:latin typeface="Lato"/>
                <a:ea typeface="Lato"/>
                <a:cs typeface="Lato"/>
                <a:sym typeface="Lato"/>
              </a:defRPr>
            </a:pPr>
            <a:r>
              <a:rPr lang="fr-FR" sz="2800" dirty="0"/>
              <a:t>Cela a pour effet que chez les participants les plus éloignés de l’idée d’une Europe unie et plus critiques envers les politiques européennes, </a:t>
            </a:r>
            <a:r>
              <a:rPr lang="fr-FR" sz="2800" b="1" dirty="0">
                <a:solidFill>
                  <a:srgbClr val="271880"/>
                </a:solidFill>
              </a:rPr>
              <a:t>le fait d’être européen ne fait pas du tout partie des caractéristiques qu’ils utilisent pour s’</a:t>
            </a:r>
            <a:r>
              <a:rPr lang="fr-FR" sz="2800" b="1" dirty="0">
                <a:solidFill>
                  <a:srgbClr val="271880"/>
                </a:solidFill>
              </a:rPr>
              <a:t>autodéfinir</a:t>
            </a:r>
            <a:r>
              <a:rPr lang="fr-FR" sz="2800" b="1" dirty="0">
                <a:solidFill>
                  <a:srgbClr val="271880"/>
                </a:solidFill>
              </a:rPr>
              <a:t> </a:t>
            </a:r>
            <a:r>
              <a:rPr lang="fr-FR" sz="2800" dirty="0"/>
              <a:t>et c’est l’occasion pour en critiquer l’effective réalisation qui a renié les valeurs initiales :</a:t>
            </a:r>
          </a:p>
          <a:p>
            <a:pPr algn="l" defTabSz="804672">
              <a:lnSpc>
                <a:spcPct val="150000"/>
              </a:lnSpc>
              <a:spcBef>
                <a:spcPts val="800"/>
              </a:spcBef>
              <a:defRPr sz="1232" i="1">
                <a:solidFill>
                  <a:srgbClr val="767171"/>
                </a:solidFill>
                <a:latin typeface="Lato"/>
                <a:ea typeface="Lato"/>
                <a:cs typeface="Lato"/>
                <a:sym typeface="Lato"/>
              </a:defRPr>
            </a:pPr>
            <a:r>
              <a:rPr lang="fr-FR" sz="2400" dirty="0"/>
              <a:t>« C’est parce que je n’ai pas senti que l’esprit européen a été géré de la bonne manière que je ne me suis pas sentie bien traitée par l’Europe. C’était une bonne idée au départ, je ne le mets pas en doute, mais… »</a:t>
            </a:r>
          </a:p>
        </p:txBody>
      </p:sp>
    </p:spTree>
    <p:extLst>
      <p:ext uri="{BB962C8B-B14F-4D97-AF65-F5344CB8AC3E}">
        <p14:creationId xmlns:p14="http://schemas.microsoft.com/office/powerpoint/2010/main" val="148141575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fill="hold" grpId="0" nodeType="clickEffect">
                                  <p:stCondLst>
                                    <p:cond delay="0"/>
                                  </p:stCondLst>
                                  <p:iterate>
                                    <p:tmAbs val="0"/>
                                  </p:iterate>
                                  <p:childTnLst>
                                    <p:set>
                                      <p:cBhvr>
                                        <p:cTn id="6" fill="hold"/>
                                        <p:tgtEl>
                                          <p:spTgt spid="13"/>
                                        </p:tgtEl>
                                        <p:attrNameLst>
                                          <p:attrName>style.visibility</p:attrName>
                                        </p:attrNameLst>
                                      </p:cBhvr>
                                      <p:to>
                                        <p:strVal val="visible"/>
                                      </p:to>
                                    </p:set>
                                    <p:animEffect transition="in" filter="fade">
                                      <p:cBhvr>
                                        <p:cTn id="7" dur="7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advAuto="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 xmlns:a16="http://schemas.microsoft.com/office/drawing/2014/main" id="{9A3C046A-B3F5-9A42-B408-759E55BE4BE7}"/>
              </a:ext>
            </a:extLst>
          </p:cNvPr>
          <p:cNvSpPr>
            <a:spLocks noGrp="1"/>
          </p:cNvSpPr>
          <p:nvPr>
            <p:ph type="body" sz="quarter" idx="15"/>
          </p:nvPr>
        </p:nvSpPr>
        <p:spPr>
          <a:xfrm>
            <a:off x="11833975" y="11855637"/>
            <a:ext cx="716050" cy="1160790"/>
          </a:xfrm>
        </p:spPr>
        <p:txBody>
          <a:bodyPr/>
          <a:lstStyle/>
          <a:p>
            <a:endParaRPr lang="fr-FR" dirty="0"/>
          </a:p>
        </p:txBody>
      </p:sp>
      <p:sp>
        <p:nvSpPr>
          <p:cNvPr id="5" name="Espace réservé du texte 4">
            <a:extLst>
              <a:ext uri="{FF2B5EF4-FFF2-40B4-BE49-F238E27FC236}">
                <a16:creationId xmlns="" xmlns:a16="http://schemas.microsoft.com/office/drawing/2014/main" id="{81AA34F7-61BD-DE46-A618-3EEE7C67794C}"/>
              </a:ext>
            </a:extLst>
          </p:cNvPr>
          <p:cNvSpPr>
            <a:spLocks noGrp="1"/>
          </p:cNvSpPr>
          <p:nvPr>
            <p:ph type="body" sz="quarter" idx="16"/>
          </p:nvPr>
        </p:nvSpPr>
        <p:spPr/>
        <p:txBody>
          <a:bodyPr/>
          <a:lstStyle/>
          <a:p>
            <a:endParaRPr lang="fr-FR" dirty="0"/>
          </a:p>
        </p:txBody>
      </p:sp>
      <p:sp>
        <p:nvSpPr>
          <p:cNvPr id="885"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82</a:t>
            </a:fld>
            <a:endParaRPr dirty="0"/>
          </a:p>
        </p:txBody>
      </p:sp>
      <p:sp>
        <p:nvSpPr>
          <p:cNvPr id="19" name="Espace réservé du texte 2">
            <a:extLst>
              <a:ext uri="{FF2B5EF4-FFF2-40B4-BE49-F238E27FC236}">
                <a16:creationId xmlns="" xmlns:a16="http://schemas.microsoft.com/office/drawing/2014/main" id="{AB3789C9-0B28-4640-961A-BE451E50B0EF}"/>
              </a:ext>
            </a:extLst>
          </p:cNvPr>
          <p:cNvSpPr>
            <a:spLocks noGrp="1"/>
          </p:cNvSpPr>
          <p:nvPr>
            <p:ph type="body" sz="quarter" idx="13"/>
          </p:nvPr>
        </p:nvSpPr>
        <p:spPr>
          <a:xfrm>
            <a:off x="5005137" y="2017984"/>
            <a:ext cx="13962081" cy="793703"/>
          </a:xfrm>
        </p:spPr>
        <p:txBody>
          <a:bodyPr/>
          <a:lstStyle/>
          <a:p>
            <a:endParaRPr lang="fr-FR" dirty="0"/>
          </a:p>
        </p:txBody>
      </p:sp>
      <p:sp>
        <p:nvSpPr>
          <p:cNvPr id="20" name="Titre 1">
            <a:extLst>
              <a:ext uri="{FF2B5EF4-FFF2-40B4-BE49-F238E27FC236}">
                <a16:creationId xmlns="" xmlns:a16="http://schemas.microsoft.com/office/drawing/2014/main" id="{C3D392D1-BDA7-FA46-919D-428FD8FCC2D7}"/>
              </a:ext>
            </a:extLst>
          </p:cNvPr>
          <p:cNvSpPr>
            <a:spLocks noGrp="1"/>
          </p:cNvSpPr>
          <p:nvPr>
            <p:ph type="title"/>
          </p:nvPr>
        </p:nvSpPr>
        <p:spPr>
          <a:xfrm>
            <a:off x="4255906" y="2066389"/>
            <a:ext cx="14711312" cy="935665"/>
          </a:xfrm>
        </p:spPr>
        <p:txBody>
          <a:bodyPr/>
          <a:lstStyle/>
          <a:p>
            <a:r>
              <a:rPr lang="fr-FR" dirty="0" smtClean="0">
                <a:solidFill>
                  <a:schemeClr val="bg1"/>
                </a:solidFill>
              </a:rPr>
              <a:t>Etre et se sentir européen</a:t>
            </a:r>
            <a:endParaRPr lang="fr-FR" dirty="0">
              <a:solidFill>
                <a:schemeClr val="bg1"/>
              </a:solidFill>
            </a:endParaRPr>
          </a:p>
        </p:txBody>
      </p:sp>
      <p:sp>
        <p:nvSpPr>
          <p:cNvPr id="21" name="SuBTITLE GOES HERE">
            <a:extLst>
              <a:ext uri="{FF2B5EF4-FFF2-40B4-BE49-F238E27FC236}">
                <a16:creationId xmlns="" xmlns:a16="http://schemas.microsoft.com/office/drawing/2014/main" id="{35871DBC-935A-2347-A21E-2565A12C9458}"/>
              </a:ext>
            </a:extLst>
          </p:cNvPr>
          <p:cNvSpPr txBox="1">
            <a:spLocks noGrp="1"/>
          </p:cNvSpPr>
          <p:nvPr>
            <p:ph type="body" sz="quarter" idx="14"/>
          </p:nvPr>
        </p:nvSpPr>
        <p:spPr>
          <a:xfrm>
            <a:off x="4836344" y="747149"/>
            <a:ext cx="14711312" cy="371281"/>
          </a:xfrm>
          <a:prstGeom prst="rect">
            <a:avLst/>
          </a:prstGeom>
        </p:spPr>
        <p:txBody>
          <a:bodyPr/>
          <a:lstStyle/>
          <a:p>
            <a:r>
              <a:rPr lang="fr-FR" sz="2400" dirty="0" smtClean="0"/>
              <a:t>Analyse détaillée</a:t>
            </a:r>
            <a:endParaRPr lang="fr-FR" sz="2400" dirty="0"/>
          </a:p>
        </p:txBody>
      </p:sp>
      <p:sp>
        <p:nvSpPr>
          <p:cNvPr id="9" name="ZoneTexte 8">
            <a:extLst>
              <a:ext uri="{FF2B5EF4-FFF2-40B4-BE49-F238E27FC236}">
                <a16:creationId xmlns="" xmlns:a16="http://schemas.microsoft.com/office/drawing/2014/main" id="{C9FA69AC-CE85-7143-AB32-6EDEC5829621}"/>
              </a:ext>
            </a:extLst>
          </p:cNvPr>
          <p:cNvSpPr txBox="1"/>
          <p:nvPr/>
        </p:nvSpPr>
        <p:spPr>
          <a:xfrm>
            <a:off x="897443" y="12362917"/>
            <a:ext cx="7218945" cy="7598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algn="l"/>
            <a:r>
              <a:rPr lang="fr-FR" sz="2000" dirty="0">
                <a:latin typeface="Avenir Next Ultra Light" panose="020B0203020202020204" pitchFamily="34" charset="77"/>
              </a:rPr>
              <a:t>Christophe Gervasi –  Rapport qualitatif  - Construire un Nous européen – Juillet 2021</a:t>
            </a:r>
          </a:p>
        </p:txBody>
      </p:sp>
      <p:pic>
        <p:nvPicPr>
          <p:cNvPr id="12" name="Image 11"/>
          <p:cNvPicPr>
            <a:picLocks noChangeAspect="1"/>
          </p:cNvPicPr>
          <p:nvPr/>
        </p:nvPicPr>
        <p:blipFill rotWithShape="1">
          <a:blip r:embed="rId2"/>
          <a:srcRect t="18883" b="18467"/>
          <a:stretch/>
        </p:blipFill>
        <p:spPr>
          <a:xfrm>
            <a:off x="19551526" y="500510"/>
            <a:ext cx="2143125" cy="1472669"/>
          </a:xfrm>
          <a:prstGeom prst="rect">
            <a:avLst/>
          </a:prstGeom>
        </p:spPr>
      </p:pic>
      <p:pic>
        <p:nvPicPr>
          <p:cNvPr id="16" name="Image 15"/>
          <p:cNvPicPr>
            <a:picLocks noChangeAspect="1"/>
          </p:cNvPicPr>
          <p:nvPr/>
        </p:nvPicPr>
        <p:blipFill rotWithShape="1">
          <a:blip r:embed="rId3"/>
          <a:srcRect t="16747" b="16969"/>
          <a:stretch/>
        </p:blipFill>
        <p:spPr>
          <a:xfrm>
            <a:off x="21694650" y="508368"/>
            <a:ext cx="2143125" cy="1440748"/>
          </a:xfrm>
          <a:prstGeom prst="rect">
            <a:avLst/>
          </a:prstGeom>
        </p:spPr>
      </p:pic>
      <p:sp>
        <p:nvSpPr>
          <p:cNvPr id="13" name="7 CuadroTexto"/>
          <p:cNvSpPr txBox="1"/>
          <p:nvPr/>
        </p:nvSpPr>
        <p:spPr>
          <a:xfrm>
            <a:off x="1316084" y="3288763"/>
            <a:ext cx="20590956" cy="848078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a:lnSpc>
                <a:spcPct val="160000"/>
              </a:lnSpc>
              <a:defRPr sz="1400">
                <a:solidFill>
                  <a:srgbClr val="767171"/>
                </a:solidFill>
                <a:latin typeface="Lato"/>
                <a:ea typeface="Lato"/>
                <a:cs typeface="Lato"/>
                <a:sym typeface="Lato"/>
              </a:defRPr>
            </a:pPr>
            <a:r>
              <a:rPr lang="fr-FR" sz="2800" dirty="0">
                <a:solidFill>
                  <a:srgbClr val="271880"/>
                </a:solidFill>
                <a:latin typeface="Lato" panose="020F0502020204030203" pitchFamily="34" charset="77"/>
              </a:rPr>
              <a:t>Le </a:t>
            </a:r>
            <a:r>
              <a:rPr lang="fr-FR" sz="2800" b="1" dirty="0">
                <a:solidFill>
                  <a:srgbClr val="271880"/>
                </a:solidFill>
                <a:latin typeface="Lato" panose="020F0502020204030203" pitchFamily="34" charset="77"/>
              </a:rPr>
              <a:t>sentiment «européen» </a:t>
            </a:r>
            <a:r>
              <a:rPr lang="fr-FR" sz="2800" dirty="0">
                <a:solidFill>
                  <a:srgbClr val="271880"/>
                </a:solidFill>
                <a:latin typeface="Lato" panose="020F0502020204030203" pitchFamily="34" charset="77"/>
              </a:rPr>
              <a:t>se décline en les points suivants</a:t>
            </a:r>
            <a:r>
              <a:rPr lang="fr-FR" sz="2800" dirty="0" smtClean="0">
                <a:solidFill>
                  <a:srgbClr val="271880"/>
                </a:solidFill>
                <a:latin typeface="Lato" panose="020F0502020204030203" pitchFamily="34" charset="77"/>
              </a:rPr>
              <a:t> </a:t>
            </a:r>
            <a:endParaRPr lang="fr-FR" sz="2800" b="1" dirty="0">
              <a:latin typeface="Lato" panose="020F0502020204030203" pitchFamily="34" charset="77"/>
            </a:endParaRPr>
          </a:p>
          <a:p>
            <a:pPr>
              <a:lnSpc>
                <a:spcPct val="160000"/>
              </a:lnSpc>
              <a:defRPr sz="1400">
                <a:solidFill>
                  <a:srgbClr val="767171"/>
                </a:solidFill>
                <a:latin typeface="Lato"/>
                <a:ea typeface="Lato"/>
                <a:cs typeface="Lato"/>
                <a:sym typeface="Lato"/>
              </a:defRPr>
            </a:pPr>
            <a:endParaRPr lang="fr-FR" sz="2800" b="1" dirty="0" smtClean="0">
              <a:latin typeface="Lato" panose="020F0502020204030203" pitchFamily="34" charset="77"/>
            </a:endParaRPr>
          </a:p>
          <a:p>
            <a:pPr>
              <a:lnSpc>
                <a:spcPct val="160000"/>
              </a:lnSpc>
              <a:defRPr sz="1400">
                <a:solidFill>
                  <a:srgbClr val="767171"/>
                </a:solidFill>
                <a:latin typeface="Lato"/>
                <a:ea typeface="Lato"/>
                <a:cs typeface="Lato"/>
                <a:sym typeface="Lato"/>
              </a:defRPr>
            </a:pPr>
            <a:endParaRPr lang="fr-FR" sz="2800" b="1" dirty="0">
              <a:latin typeface="Lato" panose="020F0502020204030203" pitchFamily="34" charset="77"/>
            </a:endParaRPr>
          </a:p>
          <a:p>
            <a:pPr>
              <a:lnSpc>
                <a:spcPct val="160000"/>
              </a:lnSpc>
              <a:defRPr sz="1400">
                <a:solidFill>
                  <a:srgbClr val="767171"/>
                </a:solidFill>
                <a:latin typeface="Lato"/>
                <a:ea typeface="Lato"/>
                <a:cs typeface="Lato"/>
                <a:sym typeface="Lato"/>
              </a:defRPr>
            </a:pPr>
            <a:endParaRPr lang="fr-FR" sz="2800" b="1" dirty="0" smtClean="0">
              <a:latin typeface="Lato" panose="020F0502020204030203" pitchFamily="34" charset="77"/>
            </a:endParaRPr>
          </a:p>
          <a:p>
            <a:pPr>
              <a:lnSpc>
                <a:spcPct val="160000"/>
              </a:lnSpc>
              <a:defRPr sz="1400">
                <a:solidFill>
                  <a:srgbClr val="767171"/>
                </a:solidFill>
                <a:latin typeface="Lato"/>
                <a:ea typeface="Lato"/>
                <a:cs typeface="Lato"/>
                <a:sym typeface="Lato"/>
              </a:defRPr>
            </a:pPr>
            <a:endParaRPr lang="fr-FR" sz="2800" b="1" dirty="0">
              <a:latin typeface="Lato" panose="020F0502020204030203" pitchFamily="34" charset="77"/>
            </a:endParaRPr>
          </a:p>
          <a:p>
            <a:pPr>
              <a:lnSpc>
                <a:spcPct val="160000"/>
              </a:lnSpc>
              <a:defRPr sz="1400">
                <a:solidFill>
                  <a:srgbClr val="767171"/>
                </a:solidFill>
                <a:latin typeface="Lato"/>
                <a:ea typeface="Lato"/>
                <a:cs typeface="Lato"/>
                <a:sym typeface="Lato"/>
              </a:defRPr>
            </a:pPr>
            <a:endParaRPr lang="fr-FR" sz="2800" b="1" dirty="0" smtClean="0">
              <a:latin typeface="Lato" panose="020F0502020204030203" pitchFamily="34" charset="77"/>
            </a:endParaRPr>
          </a:p>
          <a:p>
            <a:pPr>
              <a:lnSpc>
                <a:spcPct val="160000"/>
              </a:lnSpc>
              <a:defRPr sz="1400">
                <a:solidFill>
                  <a:srgbClr val="767171"/>
                </a:solidFill>
                <a:latin typeface="Lato"/>
                <a:ea typeface="Lato"/>
                <a:cs typeface="Lato"/>
                <a:sym typeface="Lato"/>
              </a:defRPr>
            </a:pPr>
            <a:endParaRPr lang="fr-FR" sz="2800" b="1" dirty="0" smtClean="0">
              <a:latin typeface="Lato" panose="020F0502020204030203" pitchFamily="34" charset="77"/>
            </a:endParaRPr>
          </a:p>
          <a:p>
            <a:pPr>
              <a:lnSpc>
                <a:spcPct val="160000"/>
              </a:lnSpc>
              <a:defRPr sz="1400">
                <a:solidFill>
                  <a:srgbClr val="767171"/>
                </a:solidFill>
                <a:latin typeface="Lato"/>
                <a:ea typeface="Lato"/>
                <a:cs typeface="Lato"/>
                <a:sym typeface="Lato"/>
              </a:defRPr>
            </a:pPr>
            <a:endParaRPr lang="fr-FR" sz="2800" b="1" dirty="0">
              <a:latin typeface="Lato" panose="020F0502020204030203" pitchFamily="34" charset="77"/>
            </a:endParaRPr>
          </a:p>
          <a:p>
            <a:pPr>
              <a:lnSpc>
                <a:spcPct val="160000"/>
              </a:lnSpc>
              <a:defRPr sz="1400">
                <a:solidFill>
                  <a:srgbClr val="767171"/>
                </a:solidFill>
                <a:latin typeface="Lato"/>
                <a:ea typeface="Lato"/>
                <a:cs typeface="Lato"/>
                <a:sym typeface="Lato"/>
              </a:defRPr>
            </a:pPr>
            <a:endParaRPr lang="fr-FR" sz="2800" b="1" dirty="0">
              <a:latin typeface="Lato" panose="020F0502020204030203" pitchFamily="34" charset="77"/>
            </a:endParaRPr>
          </a:p>
          <a:p>
            <a:pPr defTabSz="859536">
              <a:lnSpc>
                <a:spcPct val="160000"/>
              </a:lnSpc>
              <a:spcBef>
                <a:spcPts val="900"/>
              </a:spcBef>
              <a:defRPr sz="1504">
                <a:solidFill>
                  <a:srgbClr val="767171"/>
                </a:solidFill>
                <a:latin typeface="+mn-lt"/>
                <a:ea typeface="+mn-ea"/>
                <a:cs typeface="+mn-cs"/>
                <a:sym typeface="Helvetica"/>
              </a:defRPr>
            </a:pPr>
            <a:r>
              <a:rPr lang="fr-FR" sz="2800" dirty="0">
                <a:solidFill>
                  <a:srgbClr val="767171"/>
                </a:solidFill>
                <a:latin typeface="Lato" panose="020F0502020204030203" pitchFamily="34" charset="77"/>
                <a:sym typeface="Helvetica"/>
              </a:rPr>
              <a:t>Il est intéressant que parmi les participants qui se sentent « européens » il émerge toujours l’idée d’une Europe pas encore réalisée et définie sous tous ses aspects. C’est plus une question d’esprit européen que quelque chose de « concret: </a:t>
            </a:r>
            <a:r>
              <a:rPr lang="fr-FR" sz="2800" i="1" dirty="0">
                <a:solidFill>
                  <a:srgbClr val="767171"/>
                </a:solidFill>
                <a:latin typeface="Lato" panose="020F0502020204030203" pitchFamily="34" charset="77"/>
                <a:sym typeface="Helvetica"/>
              </a:rPr>
              <a:t>«moi j’ai espoir qu’elle s’améliore et que nous lui donnions le temps qu’elle devienne ce que nous voudrions».</a:t>
            </a:r>
          </a:p>
        </p:txBody>
      </p:sp>
      <p:sp>
        <p:nvSpPr>
          <p:cNvPr id="2" name="Flèche vers le bas 1"/>
          <p:cNvSpPr/>
          <p:nvPr/>
        </p:nvSpPr>
        <p:spPr>
          <a:xfrm rot="1987052">
            <a:off x="4482545" y="4309041"/>
            <a:ext cx="1045188" cy="1013400"/>
          </a:xfrm>
          <a:prstGeom prst="downArrow">
            <a:avLst/>
          </a:prstGeom>
          <a:solidFill>
            <a:schemeClr val="accent2"/>
          </a:solidFill>
          <a:ln w="12700" cap="flat">
            <a:noFill/>
            <a:miter lim="400000"/>
          </a:ln>
          <a:effectLst>
            <a:outerShdw blurRad="406400" rotWithShape="0">
              <a:srgbClr val="7492C1">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fr-FR" sz="5800" b="0" i="0" u="none" strike="noStrike" cap="none" spc="0" normalizeH="0" baseline="0" dirty="0">
              <a:ln>
                <a:noFill/>
              </a:ln>
              <a:solidFill>
                <a:srgbClr val="271880"/>
              </a:solidFill>
              <a:effectLst/>
              <a:uFillTx/>
              <a:latin typeface="Gill Sans"/>
              <a:ea typeface="Gill Sans"/>
              <a:cs typeface="Gill Sans"/>
              <a:sym typeface="Gill Sans"/>
            </a:endParaRPr>
          </a:p>
        </p:txBody>
      </p:sp>
      <p:sp>
        <p:nvSpPr>
          <p:cNvPr id="14" name="Flèche vers le bas 13"/>
          <p:cNvSpPr/>
          <p:nvPr/>
        </p:nvSpPr>
        <p:spPr>
          <a:xfrm rot="19653742">
            <a:off x="17693693" y="4253234"/>
            <a:ext cx="1045188" cy="1013400"/>
          </a:xfrm>
          <a:prstGeom prst="downArrow">
            <a:avLst/>
          </a:prstGeom>
          <a:solidFill>
            <a:schemeClr val="accent2"/>
          </a:solidFill>
          <a:ln w="12700" cap="flat">
            <a:noFill/>
            <a:miter lim="400000"/>
          </a:ln>
          <a:effectLst>
            <a:outerShdw blurRad="406400" rotWithShape="0">
              <a:srgbClr val="7492C1">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fr-FR" sz="5800" b="0" i="0" u="none" strike="noStrike" cap="none" spc="0" normalizeH="0" baseline="0" dirty="0">
              <a:ln>
                <a:noFill/>
              </a:ln>
              <a:solidFill>
                <a:srgbClr val="271880"/>
              </a:solidFill>
              <a:effectLst/>
              <a:uFillTx/>
              <a:latin typeface="Gill Sans"/>
              <a:ea typeface="Gill Sans"/>
              <a:cs typeface="Gill Sans"/>
              <a:sym typeface="Gill Sans"/>
            </a:endParaRPr>
          </a:p>
        </p:txBody>
      </p:sp>
      <p:sp>
        <p:nvSpPr>
          <p:cNvPr id="15" name="7 CuadroTexto"/>
          <p:cNvSpPr txBox="1"/>
          <p:nvPr/>
        </p:nvSpPr>
        <p:spPr>
          <a:xfrm>
            <a:off x="1124674" y="5715600"/>
            <a:ext cx="6254506" cy="3439403"/>
          </a:xfrm>
          <a:prstGeom prst="rect">
            <a:avLst/>
          </a:prstGeom>
          <a:ln w="12700">
            <a:solidFill>
              <a:srgbClr val="271880"/>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marL="161162" indent="-161162" algn="l" defTabSz="859536">
              <a:lnSpc>
                <a:spcPct val="150000"/>
              </a:lnSpc>
              <a:spcBef>
                <a:spcPts val="900"/>
              </a:spcBef>
              <a:defRPr sz="1504">
                <a:solidFill>
                  <a:srgbClr val="767171"/>
                </a:solidFill>
                <a:latin typeface="Lato"/>
                <a:ea typeface="Lato"/>
                <a:cs typeface="Lato"/>
                <a:sym typeface="Lato"/>
              </a:defRPr>
            </a:pPr>
            <a:r>
              <a:rPr lang="fr-FR" sz="2800" b="1" dirty="0" smtClean="0">
                <a:latin typeface="Lato" panose="020F0502020204030203" pitchFamily="34" charset="77"/>
              </a:rPr>
              <a:t>Appartenir </a:t>
            </a:r>
            <a:r>
              <a:rPr lang="fr-FR" sz="2800" b="1" dirty="0">
                <a:latin typeface="Lato" panose="020F0502020204030203" pitchFamily="34" charset="77"/>
              </a:rPr>
              <a:t>à une nationalité plus large </a:t>
            </a:r>
            <a:r>
              <a:rPr lang="fr-FR" sz="2800" dirty="0">
                <a:latin typeface="Lato" panose="020F0502020204030203" pitchFamily="34" charset="77"/>
              </a:rPr>
              <a:t>qui nous permette de nous sentir plus protégés surtout du point de vue économique et </a:t>
            </a:r>
            <a:r>
              <a:rPr lang="fr-FR" sz="2800" dirty="0" smtClean="0">
                <a:latin typeface="Lato" panose="020F0502020204030203" pitchFamily="34" charset="77"/>
              </a:rPr>
              <a:t>financier.</a:t>
            </a:r>
          </a:p>
          <a:p>
            <a:pPr marL="161162" indent="-161162" algn="l" defTabSz="859536">
              <a:lnSpc>
                <a:spcPct val="150000"/>
              </a:lnSpc>
              <a:spcBef>
                <a:spcPts val="900"/>
              </a:spcBef>
              <a:defRPr sz="1504">
                <a:solidFill>
                  <a:srgbClr val="767171"/>
                </a:solidFill>
                <a:latin typeface="Lato"/>
                <a:ea typeface="Lato"/>
                <a:cs typeface="Lato"/>
                <a:sym typeface="Lato"/>
              </a:defRPr>
            </a:pPr>
            <a:endParaRPr lang="fr-FR" sz="2800" dirty="0">
              <a:latin typeface="Lato" panose="020F0502020204030203" pitchFamily="34" charset="77"/>
            </a:endParaRPr>
          </a:p>
        </p:txBody>
      </p:sp>
      <p:sp>
        <p:nvSpPr>
          <p:cNvPr id="17" name="7 CuadroTexto"/>
          <p:cNvSpPr txBox="1"/>
          <p:nvPr/>
        </p:nvSpPr>
        <p:spPr>
          <a:xfrm>
            <a:off x="16748050" y="5715600"/>
            <a:ext cx="6615360" cy="3539430"/>
          </a:xfrm>
          <a:prstGeom prst="rect">
            <a:avLst/>
          </a:prstGeom>
          <a:ln w="12700">
            <a:solidFill>
              <a:srgbClr val="271880"/>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marL="161162" indent="-161162" algn="l" defTabSz="859536">
              <a:lnSpc>
                <a:spcPct val="160000"/>
              </a:lnSpc>
              <a:spcBef>
                <a:spcPts val="900"/>
              </a:spcBef>
              <a:defRPr sz="1504">
                <a:solidFill>
                  <a:srgbClr val="767171"/>
                </a:solidFill>
                <a:latin typeface="+mn-lt"/>
                <a:ea typeface="+mn-ea"/>
                <a:cs typeface="+mn-cs"/>
                <a:sym typeface="Helvetica"/>
              </a:defRPr>
            </a:pPr>
            <a:r>
              <a:rPr lang="fr-FR" sz="2800" b="1" dirty="0" smtClean="0">
                <a:solidFill>
                  <a:srgbClr val="767171"/>
                </a:solidFill>
                <a:latin typeface="Lato" panose="020F0502020204030203" pitchFamily="34" charset="77"/>
                <a:sym typeface="Helvetica"/>
              </a:rPr>
              <a:t>Avoir plus de droits en tant que citoyen </a:t>
            </a:r>
            <a:r>
              <a:rPr lang="fr-FR" sz="2800" dirty="0" smtClean="0">
                <a:solidFill>
                  <a:srgbClr val="767171"/>
                </a:solidFill>
                <a:latin typeface="Lato" panose="020F0502020204030203" pitchFamily="34" charset="77"/>
                <a:sym typeface="Helvetica"/>
              </a:rPr>
              <a:t>et en même temps plus de droits grâce à une série de conventions et de traités dont on a pas toujours l’impression qu’ils sont appliqués</a:t>
            </a:r>
            <a:endParaRPr lang="fr-FR" sz="2800" dirty="0">
              <a:solidFill>
                <a:srgbClr val="767171"/>
              </a:solidFill>
              <a:latin typeface="Lato" panose="020F0502020204030203" pitchFamily="34" charset="77"/>
              <a:sym typeface="Helvetica"/>
            </a:endParaRPr>
          </a:p>
        </p:txBody>
      </p:sp>
      <p:pic>
        <p:nvPicPr>
          <p:cNvPr id="3" name="Image 2"/>
          <p:cNvPicPr>
            <a:picLocks noChangeAspect="1"/>
          </p:cNvPicPr>
          <p:nvPr/>
        </p:nvPicPr>
        <p:blipFill>
          <a:blip r:embed="rId4"/>
          <a:stretch>
            <a:fillRect/>
          </a:stretch>
        </p:blipFill>
        <p:spPr>
          <a:xfrm rot="19596765">
            <a:off x="10733662" y="4022056"/>
            <a:ext cx="1755800" cy="1810669"/>
          </a:xfrm>
          <a:prstGeom prst="rect">
            <a:avLst/>
          </a:prstGeom>
        </p:spPr>
      </p:pic>
      <p:sp>
        <p:nvSpPr>
          <p:cNvPr id="18" name="7 CuadroTexto"/>
          <p:cNvSpPr txBox="1"/>
          <p:nvPr/>
        </p:nvSpPr>
        <p:spPr>
          <a:xfrm>
            <a:off x="8835550" y="5736354"/>
            <a:ext cx="6151517" cy="3539430"/>
          </a:xfrm>
          <a:prstGeom prst="rect">
            <a:avLst/>
          </a:prstGeom>
          <a:ln w="12700">
            <a:solidFill>
              <a:srgbClr val="271880"/>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marL="161162" indent="-161162" algn="l" defTabSz="859536">
              <a:lnSpc>
                <a:spcPct val="160000"/>
              </a:lnSpc>
              <a:spcBef>
                <a:spcPts val="900"/>
              </a:spcBef>
              <a:defRPr sz="1504">
                <a:solidFill>
                  <a:srgbClr val="767171"/>
                </a:solidFill>
                <a:latin typeface="+mn-lt"/>
                <a:ea typeface="+mn-ea"/>
                <a:cs typeface="+mn-cs"/>
                <a:sym typeface="Helvetica"/>
              </a:defRPr>
            </a:pPr>
            <a:r>
              <a:rPr lang="fr-FR" sz="2800" b="1" dirty="0" smtClean="0">
                <a:solidFill>
                  <a:srgbClr val="767171"/>
                </a:solidFill>
                <a:latin typeface="Lato" panose="020F0502020204030203" pitchFamily="34" charset="77"/>
                <a:sym typeface="Helvetica"/>
              </a:rPr>
              <a:t>Avoir plus de droits en tant que citoyen </a:t>
            </a:r>
            <a:r>
              <a:rPr lang="fr-FR" sz="2800" dirty="0" smtClean="0">
                <a:solidFill>
                  <a:srgbClr val="767171"/>
                </a:solidFill>
                <a:latin typeface="Lato" panose="020F0502020204030203" pitchFamily="34" charset="77"/>
                <a:sym typeface="Helvetica"/>
              </a:rPr>
              <a:t>et en même temps plus de droits grâce à une série de conventions et de traités dont on a pas toujours l’impression qu’ils sont appliqués</a:t>
            </a:r>
            <a:endParaRPr lang="fr-FR" sz="2800" dirty="0">
              <a:solidFill>
                <a:srgbClr val="767171"/>
              </a:solidFill>
              <a:latin typeface="Lato" panose="020F0502020204030203" pitchFamily="34" charset="77"/>
              <a:sym typeface="Helvetica"/>
            </a:endParaRPr>
          </a:p>
        </p:txBody>
      </p:sp>
    </p:spTree>
    <p:extLst>
      <p:ext uri="{BB962C8B-B14F-4D97-AF65-F5344CB8AC3E}">
        <p14:creationId xmlns:p14="http://schemas.microsoft.com/office/powerpoint/2010/main" val="74713685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fill="hold" grpId="0" nodeType="clickEffect">
                                  <p:stCondLst>
                                    <p:cond delay="0"/>
                                  </p:stCondLst>
                                  <p:iterate>
                                    <p:tmAbs val="0"/>
                                  </p:iterate>
                                  <p:childTnLst>
                                    <p:set>
                                      <p:cBhvr>
                                        <p:cTn id="6" fill="hold"/>
                                        <p:tgtEl>
                                          <p:spTgt spid="13"/>
                                        </p:tgtEl>
                                        <p:attrNameLst>
                                          <p:attrName>style.visibility</p:attrName>
                                        </p:attrNameLst>
                                      </p:cBhvr>
                                      <p:to>
                                        <p:strVal val="visible"/>
                                      </p:to>
                                    </p:set>
                                    <p:animEffect transition="in" filter="fade">
                                      <p:cBhvr>
                                        <p:cTn id="7" dur="75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fill="hold" grpId="0" nodeType="clickEffect">
                                  <p:stCondLst>
                                    <p:cond delay="0"/>
                                  </p:stCondLst>
                                  <p:iterate>
                                    <p:tmAbs val="0"/>
                                  </p:iterate>
                                  <p:childTnLst>
                                    <p:set>
                                      <p:cBhvr>
                                        <p:cTn id="11" fill="hold"/>
                                        <p:tgtEl>
                                          <p:spTgt spid="15"/>
                                        </p:tgtEl>
                                        <p:attrNameLst>
                                          <p:attrName>style.visibility</p:attrName>
                                        </p:attrNameLst>
                                      </p:cBhvr>
                                      <p:to>
                                        <p:strVal val="visible"/>
                                      </p:to>
                                    </p:set>
                                    <p:animEffect transition="in" filter="fade">
                                      <p:cBhvr>
                                        <p:cTn id="12" dur="75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fill="hold" grpId="0" nodeType="clickEffect">
                                  <p:stCondLst>
                                    <p:cond delay="0"/>
                                  </p:stCondLst>
                                  <p:iterate>
                                    <p:tmAbs val="0"/>
                                  </p:iterate>
                                  <p:childTnLst>
                                    <p:set>
                                      <p:cBhvr>
                                        <p:cTn id="16" fill="hold"/>
                                        <p:tgtEl>
                                          <p:spTgt spid="17"/>
                                        </p:tgtEl>
                                        <p:attrNameLst>
                                          <p:attrName>style.visibility</p:attrName>
                                        </p:attrNameLst>
                                      </p:cBhvr>
                                      <p:to>
                                        <p:strVal val="visible"/>
                                      </p:to>
                                    </p:set>
                                    <p:animEffect transition="in" filter="fade">
                                      <p:cBhvr>
                                        <p:cTn id="17" dur="75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fill="hold" grpId="0" nodeType="clickEffect">
                                  <p:stCondLst>
                                    <p:cond delay="0"/>
                                  </p:stCondLst>
                                  <p:iterate>
                                    <p:tmAbs val="0"/>
                                  </p:iterate>
                                  <p:childTnLst>
                                    <p:set>
                                      <p:cBhvr>
                                        <p:cTn id="21" fill="hold"/>
                                        <p:tgtEl>
                                          <p:spTgt spid="18"/>
                                        </p:tgtEl>
                                        <p:attrNameLst>
                                          <p:attrName>style.visibility</p:attrName>
                                        </p:attrNameLst>
                                      </p:cBhvr>
                                      <p:to>
                                        <p:strVal val="visible"/>
                                      </p:to>
                                    </p:set>
                                    <p:animEffect transition="in" filter="fade">
                                      <p:cBhvr>
                                        <p:cTn id="22" dur="7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advAuto="0"/>
      <p:bldP spid="15" grpId="0" animBg="1" advAuto="0"/>
      <p:bldP spid="17" grpId="0" animBg="1" advAuto="0"/>
      <p:bldP spid="18" grpId="0" animBg="1" advAuto="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 xmlns:a16="http://schemas.microsoft.com/office/drawing/2014/main" id="{9A3C046A-B3F5-9A42-B408-759E55BE4BE7}"/>
              </a:ext>
            </a:extLst>
          </p:cNvPr>
          <p:cNvSpPr>
            <a:spLocks noGrp="1"/>
          </p:cNvSpPr>
          <p:nvPr>
            <p:ph type="body" sz="quarter" idx="15"/>
          </p:nvPr>
        </p:nvSpPr>
        <p:spPr/>
        <p:txBody>
          <a:bodyPr/>
          <a:lstStyle/>
          <a:p>
            <a:endParaRPr lang="fr-FR" dirty="0"/>
          </a:p>
        </p:txBody>
      </p:sp>
      <p:sp>
        <p:nvSpPr>
          <p:cNvPr id="5" name="Espace réservé du texte 4">
            <a:extLst>
              <a:ext uri="{FF2B5EF4-FFF2-40B4-BE49-F238E27FC236}">
                <a16:creationId xmlns="" xmlns:a16="http://schemas.microsoft.com/office/drawing/2014/main" id="{81AA34F7-61BD-DE46-A618-3EEE7C67794C}"/>
              </a:ext>
            </a:extLst>
          </p:cNvPr>
          <p:cNvSpPr>
            <a:spLocks noGrp="1"/>
          </p:cNvSpPr>
          <p:nvPr>
            <p:ph type="body" sz="quarter" idx="16"/>
          </p:nvPr>
        </p:nvSpPr>
        <p:spPr/>
        <p:txBody>
          <a:bodyPr/>
          <a:lstStyle/>
          <a:p>
            <a:endParaRPr lang="fr-FR" dirty="0"/>
          </a:p>
        </p:txBody>
      </p:sp>
      <p:sp>
        <p:nvSpPr>
          <p:cNvPr id="885"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83</a:t>
            </a:fld>
            <a:endParaRPr dirty="0"/>
          </a:p>
        </p:txBody>
      </p:sp>
      <p:sp>
        <p:nvSpPr>
          <p:cNvPr id="19" name="Espace réservé du texte 2">
            <a:extLst>
              <a:ext uri="{FF2B5EF4-FFF2-40B4-BE49-F238E27FC236}">
                <a16:creationId xmlns="" xmlns:a16="http://schemas.microsoft.com/office/drawing/2014/main" id="{AB3789C9-0B28-4640-961A-BE451E50B0EF}"/>
              </a:ext>
            </a:extLst>
          </p:cNvPr>
          <p:cNvSpPr>
            <a:spLocks noGrp="1"/>
          </p:cNvSpPr>
          <p:nvPr>
            <p:ph type="body" sz="quarter" idx="13"/>
          </p:nvPr>
        </p:nvSpPr>
        <p:spPr>
          <a:xfrm>
            <a:off x="3842849" y="2066389"/>
            <a:ext cx="16290757" cy="793703"/>
          </a:xfrm>
        </p:spPr>
        <p:txBody>
          <a:bodyPr/>
          <a:lstStyle/>
          <a:p>
            <a:endParaRPr lang="fr-FR" dirty="0"/>
          </a:p>
        </p:txBody>
      </p:sp>
      <p:sp>
        <p:nvSpPr>
          <p:cNvPr id="20" name="Titre 1">
            <a:extLst>
              <a:ext uri="{FF2B5EF4-FFF2-40B4-BE49-F238E27FC236}">
                <a16:creationId xmlns="" xmlns:a16="http://schemas.microsoft.com/office/drawing/2014/main" id="{C3D392D1-BDA7-FA46-919D-428FD8FCC2D7}"/>
              </a:ext>
            </a:extLst>
          </p:cNvPr>
          <p:cNvSpPr>
            <a:spLocks noGrp="1"/>
          </p:cNvSpPr>
          <p:nvPr>
            <p:ph type="title"/>
          </p:nvPr>
        </p:nvSpPr>
        <p:spPr>
          <a:xfrm>
            <a:off x="4255906" y="2066389"/>
            <a:ext cx="15291750" cy="935665"/>
          </a:xfrm>
        </p:spPr>
        <p:txBody>
          <a:bodyPr/>
          <a:lstStyle/>
          <a:p>
            <a:r>
              <a:rPr lang="fr-FR" dirty="0" smtClean="0">
                <a:solidFill>
                  <a:schemeClr val="bg1"/>
                </a:solidFill>
              </a:rPr>
              <a:t>L’autodéfinition politique</a:t>
            </a:r>
            <a:endParaRPr lang="fr-FR" dirty="0">
              <a:solidFill>
                <a:schemeClr val="bg1"/>
              </a:solidFill>
            </a:endParaRPr>
          </a:p>
        </p:txBody>
      </p:sp>
      <p:sp>
        <p:nvSpPr>
          <p:cNvPr id="21" name="SuBTITLE GOES HERE">
            <a:extLst>
              <a:ext uri="{FF2B5EF4-FFF2-40B4-BE49-F238E27FC236}">
                <a16:creationId xmlns="" xmlns:a16="http://schemas.microsoft.com/office/drawing/2014/main" id="{35871DBC-935A-2347-A21E-2565A12C9458}"/>
              </a:ext>
            </a:extLst>
          </p:cNvPr>
          <p:cNvSpPr txBox="1">
            <a:spLocks noGrp="1"/>
          </p:cNvSpPr>
          <p:nvPr>
            <p:ph type="body" sz="quarter" idx="14"/>
          </p:nvPr>
        </p:nvSpPr>
        <p:spPr>
          <a:xfrm>
            <a:off x="4836344" y="747149"/>
            <a:ext cx="14711312" cy="371281"/>
          </a:xfrm>
          <a:prstGeom prst="rect">
            <a:avLst/>
          </a:prstGeom>
        </p:spPr>
        <p:txBody>
          <a:bodyPr/>
          <a:lstStyle/>
          <a:p>
            <a:r>
              <a:rPr lang="fr-FR" sz="2400" dirty="0" smtClean="0"/>
              <a:t>Analyse détaillée</a:t>
            </a:r>
            <a:endParaRPr lang="fr-FR" sz="2400" dirty="0"/>
          </a:p>
        </p:txBody>
      </p:sp>
      <p:sp>
        <p:nvSpPr>
          <p:cNvPr id="9" name="ZoneTexte 8">
            <a:extLst>
              <a:ext uri="{FF2B5EF4-FFF2-40B4-BE49-F238E27FC236}">
                <a16:creationId xmlns="" xmlns:a16="http://schemas.microsoft.com/office/drawing/2014/main" id="{C9FA69AC-CE85-7143-AB32-6EDEC5829621}"/>
              </a:ext>
            </a:extLst>
          </p:cNvPr>
          <p:cNvSpPr txBox="1"/>
          <p:nvPr/>
        </p:nvSpPr>
        <p:spPr>
          <a:xfrm>
            <a:off x="897443" y="12362917"/>
            <a:ext cx="7218945" cy="7598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algn="l"/>
            <a:r>
              <a:rPr lang="fr-FR" sz="2000" dirty="0">
                <a:latin typeface="Avenir Next Ultra Light" panose="020B0203020202020204" pitchFamily="34" charset="77"/>
              </a:rPr>
              <a:t>Christophe Gervasi –  Rapport qualitatif  - Construire un Nous européen – Juillet 2021</a:t>
            </a:r>
          </a:p>
        </p:txBody>
      </p:sp>
      <p:pic>
        <p:nvPicPr>
          <p:cNvPr id="12" name="Image 11"/>
          <p:cNvPicPr>
            <a:picLocks noChangeAspect="1"/>
          </p:cNvPicPr>
          <p:nvPr/>
        </p:nvPicPr>
        <p:blipFill rotWithShape="1">
          <a:blip r:embed="rId2"/>
          <a:srcRect t="18883" b="18467"/>
          <a:stretch/>
        </p:blipFill>
        <p:spPr>
          <a:xfrm>
            <a:off x="19551526" y="500510"/>
            <a:ext cx="2143125" cy="1472669"/>
          </a:xfrm>
          <a:prstGeom prst="rect">
            <a:avLst/>
          </a:prstGeom>
        </p:spPr>
      </p:pic>
      <p:pic>
        <p:nvPicPr>
          <p:cNvPr id="16" name="Image 15"/>
          <p:cNvPicPr>
            <a:picLocks noChangeAspect="1"/>
          </p:cNvPicPr>
          <p:nvPr/>
        </p:nvPicPr>
        <p:blipFill rotWithShape="1">
          <a:blip r:embed="rId3"/>
          <a:srcRect t="16747" b="16969"/>
          <a:stretch/>
        </p:blipFill>
        <p:spPr>
          <a:xfrm>
            <a:off x="21694650" y="508368"/>
            <a:ext cx="2143125" cy="1440748"/>
          </a:xfrm>
          <a:prstGeom prst="rect">
            <a:avLst/>
          </a:prstGeom>
        </p:spPr>
      </p:pic>
      <p:sp>
        <p:nvSpPr>
          <p:cNvPr id="14" name="7 CuadroTexto"/>
          <p:cNvSpPr txBox="1"/>
          <p:nvPr/>
        </p:nvSpPr>
        <p:spPr>
          <a:xfrm>
            <a:off x="1316084" y="3288763"/>
            <a:ext cx="20590956" cy="139358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a:lnSpc>
                <a:spcPct val="160000"/>
              </a:lnSpc>
              <a:defRPr sz="1400">
                <a:solidFill>
                  <a:srgbClr val="767171"/>
                </a:solidFill>
                <a:latin typeface="Lato"/>
                <a:ea typeface="Lato"/>
                <a:cs typeface="Lato"/>
                <a:sym typeface="Lato"/>
              </a:defRPr>
            </a:pPr>
            <a:r>
              <a:rPr lang="fr-FR" sz="2800" b="1" dirty="0">
                <a:solidFill>
                  <a:srgbClr val="271880"/>
                </a:solidFill>
                <a:latin typeface="Lato" panose="020F0502020204030203" pitchFamily="34" charset="77"/>
              </a:rPr>
              <a:t>A</a:t>
            </a:r>
            <a:r>
              <a:rPr lang="fr-FR" sz="2800" dirty="0" smtClean="0">
                <a:solidFill>
                  <a:srgbClr val="271880"/>
                </a:solidFill>
              </a:rPr>
              <a:t> </a:t>
            </a:r>
            <a:r>
              <a:rPr lang="fr-FR" sz="2800" dirty="0">
                <a:solidFill>
                  <a:srgbClr val="271880"/>
                </a:solidFill>
              </a:rPr>
              <a:t>l’intérieur des catégories politiques classiques droite contre gauche qui continuent à avoir un sens même après l’écroulement des idéologies du vingtième siècle, on s’identifie à travers les mots suivants </a:t>
            </a:r>
            <a:endParaRPr lang="fr-FR" sz="2400" dirty="0">
              <a:solidFill>
                <a:srgbClr val="271880"/>
              </a:solidFill>
            </a:endParaRPr>
          </a:p>
        </p:txBody>
      </p:sp>
      <p:sp>
        <p:nvSpPr>
          <p:cNvPr id="26" name="Espace réservé du texte 2">
            <a:extLst>
              <a:ext uri="{FF2B5EF4-FFF2-40B4-BE49-F238E27FC236}">
                <a16:creationId xmlns="" xmlns:a16="http://schemas.microsoft.com/office/drawing/2014/main" id="{AB3789C9-0B28-4640-961A-BE451E50B0EF}"/>
              </a:ext>
            </a:extLst>
          </p:cNvPr>
          <p:cNvSpPr>
            <a:spLocks noGrp="1"/>
          </p:cNvSpPr>
          <p:nvPr>
            <p:ph type="body" sz="quarter" idx="13"/>
          </p:nvPr>
        </p:nvSpPr>
        <p:spPr>
          <a:xfrm>
            <a:off x="1709906" y="5514881"/>
            <a:ext cx="8132762" cy="793750"/>
          </a:xfrm>
        </p:spPr>
        <p:txBody>
          <a:bodyPr/>
          <a:lstStyle/>
          <a:p>
            <a:endParaRPr lang="fr-FR" dirty="0"/>
          </a:p>
        </p:txBody>
      </p:sp>
      <p:pic>
        <p:nvPicPr>
          <p:cNvPr id="3" name="Image 2"/>
          <p:cNvPicPr>
            <a:picLocks noChangeAspect="1"/>
          </p:cNvPicPr>
          <p:nvPr/>
        </p:nvPicPr>
        <p:blipFill>
          <a:blip r:embed="rId4"/>
          <a:stretch>
            <a:fillRect/>
          </a:stretch>
        </p:blipFill>
        <p:spPr>
          <a:xfrm>
            <a:off x="13220819" y="5598610"/>
            <a:ext cx="8132769" cy="798645"/>
          </a:xfrm>
          <a:prstGeom prst="rect">
            <a:avLst/>
          </a:prstGeom>
        </p:spPr>
      </p:pic>
      <p:sp>
        <p:nvSpPr>
          <p:cNvPr id="28" name="Titre 1">
            <a:extLst>
              <a:ext uri="{FF2B5EF4-FFF2-40B4-BE49-F238E27FC236}">
                <a16:creationId xmlns="" xmlns:a16="http://schemas.microsoft.com/office/drawing/2014/main" id="{C3D392D1-BDA7-FA46-919D-428FD8FCC2D7}"/>
              </a:ext>
            </a:extLst>
          </p:cNvPr>
          <p:cNvSpPr txBox="1">
            <a:spLocks/>
          </p:cNvSpPr>
          <p:nvPr/>
        </p:nvSpPr>
        <p:spPr>
          <a:xfrm>
            <a:off x="-1482373" y="5530101"/>
            <a:ext cx="10650443" cy="935665"/>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lstStyle>
            <a:lvl1pPr marL="0" marR="0" indent="0" algn="ctr" defTabSz="821531" rtl="0" eaLnBrk="1" latinLnBrk="0" hangingPunct="1">
              <a:lnSpc>
                <a:spcPct val="70000"/>
              </a:lnSpc>
              <a:spcBef>
                <a:spcPts val="0"/>
              </a:spcBef>
              <a:spcAft>
                <a:spcPts val="0"/>
              </a:spcAft>
              <a:buClrTx/>
              <a:buSzTx/>
              <a:buFontTx/>
              <a:buNone/>
              <a:tabLst/>
              <a:defRPr sz="4000" b="1" i="0" u="none" strike="noStrike" cap="all" spc="0" baseline="0">
                <a:ln>
                  <a:noFill/>
                </a:ln>
                <a:solidFill>
                  <a:srgbClr val="000000"/>
                </a:solidFill>
                <a:uFillTx/>
                <a:latin typeface="+mj-lt"/>
                <a:ea typeface="+mj-ea"/>
                <a:cs typeface="+mj-cs"/>
                <a:sym typeface="Avenir Next"/>
              </a:defRPr>
            </a:lvl1pPr>
            <a:lvl2pPr marL="0" marR="0" indent="342900" algn="r" defTabSz="821531" rtl="0" eaLnBrk="1" latinLnBrk="0" hangingPunct="1">
              <a:lnSpc>
                <a:spcPct val="70000"/>
              </a:lnSpc>
              <a:spcBef>
                <a:spcPts val="0"/>
              </a:spcBef>
              <a:spcAft>
                <a:spcPts val="0"/>
              </a:spcAft>
              <a:buClrTx/>
              <a:buSzTx/>
              <a:buFontTx/>
              <a:buNone/>
              <a:tabLst/>
              <a:defRPr sz="11200" b="1" i="0" u="none" strike="noStrike" cap="none" spc="0" baseline="0">
                <a:ln>
                  <a:noFill/>
                </a:ln>
                <a:solidFill>
                  <a:srgbClr val="FFFFFF"/>
                </a:solidFill>
                <a:uFillTx/>
                <a:latin typeface="+mj-lt"/>
                <a:ea typeface="+mj-ea"/>
                <a:cs typeface="+mj-cs"/>
                <a:sym typeface="Avenir Next"/>
              </a:defRPr>
            </a:lvl2pPr>
            <a:lvl3pPr marL="0" marR="0" indent="685800" algn="r" defTabSz="821531" rtl="0" eaLnBrk="1" latinLnBrk="0" hangingPunct="1">
              <a:lnSpc>
                <a:spcPct val="70000"/>
              </a:lnSpc>
              <a:spcBef>
                <a:spcPts val="0"/>
              </a:spcBef>
              <a:spcAft>
                <a:spcPts val="0"/>
              </a:spcAft>
              <a:buClrTx/>
              <a:buSzTx/>
              <a:buFontTx/>
              <a:buNone/>
              <a:tabLst/>
              <a:defRPr sz="11200" b="1" i="0" u="none" strike="noStrike" cap="none" spc="0" baseline="0">
                <a:ln>
                  <a:noFill/>
                </a:ln>
                <a:solidFill>
                  <a:srgbClr val="FFFFFF"/>
                </a:solidFill>
                <a:uFillTx/>
                <a:latin typeface="+mj-lt"/>
                <a:ea typeface="+mj-ea"/>
                <a:cs typeface="+mj-cs"/>
                <a:sym typeface="Avenir Next"/>
              </a:defRPr>
            </a:lvl3pPr>
            <a:lvl4pPr marL="0" marR="0" indent="1028700" algn="r" defTabSz="821531" rtl="0" eaLnBrk="1" latinLnBrk="0" hangingPunct="1">
              <a:lnSpc>
                <a:spcPct val="70000"/>
              </a:lnSpc>
              <a:spcBef>
                <a:spcPts val="0"/>
              </a:spcBef>
              <a:spcAft>
                <a:spcPts val="0"/>
              </a:spcAft>
              <a:buClrTx/>
              <a:buSzTx/>
              <a:buFontTx/>
              <a:buNone/>
              <a:tabLst/>
              <a:defRPr sz="11200" b="1" i="0" u="none" strike="noStrike" cap="none" spc="0" baseline="0">
                <a:ln>
                  <a:noFill/>
                </a:ln>
                <a:solidFill>
                  <a:srgbClr val="FFFFFF"/>
                </a:solidFill>
                <a:uFillTx/>
                <a:latin typeface="+mj-lt"/>
                <a:ea typeface="+mj-ea"/>
                <a:cs typeface="+mj-cs"/>
                <a:sym typeface="Avenir Next"/>
              </a:defRPr>
            </a:lvl4pPr>
            <a:lvl5pPr marL="0" marR="0" indent="1371600" algn="r" defTabSz="821531" rtl="0" eaLnBrk="1" latinLnBrk="0" hangingPunct="1">
              <a:lnSpc>
                <a:spcPct val="70000"/>
              </a:lnSpc>
              <a:spcBef>
                <a:spcPts val="0"/>
              </a:spcBef>
              <a:spcAft>
                <a:spcPts val="0"/>
              </a:spcAft>
              <a:buClrTx/>
              <a:buSzTx/>
              <a:buFontTx/>
              <a:buNone/>
              <a:tabLst/>
              <a:defRPr sz="11200" b="1" i="0" u="none" strike="noStrike" cap="none" spc="0" baseline="0">
                <a:ln>
                  <a:noFill/>
                </a:ln>
                <a:solidFill>
                  <a:srgbClr val="FFFFFF"/>
                </a:solidFill>
                <a:uFillTx/>
                <a:latin typeface="+mj-lt"/>
                <a:ea typeface="+mj-ea"/>
                <a:cs typeface="+mj-cs"/>
                <a:sym typeface="Avenir Next"/>
              </a:defRPr>
            </a:lvl5pPr>
            <a:lvl6pPr marL="0" marR="0" indent="1714500" algn="r" defTabSz="821531" rtl="0" eaLnBrk="1" latinLnBrk="0" hangingPunct="1">
              <a:lnSpc>
                <a:spcPct val="70000"/>
              </a:lnSpc>
              <a:spcBef>
                <a:spcPts val="0"/>
              </a:spcBef>
              <a:spcAft>
                <a:spcPts val="0"/>
              </a:spcAft>
              <a:buClrTx/>
              <a:buSzTx/>
              <a:buFontTx/>
              <a:buNone/>
              <a:tabLst/>
              <a:defRPr sz="11200" b="1" i="0" u="none" strike="noStrike" cap="none" spc="0" baseline="0">
                <a:ln>
                  <a:noFill/>
                </a:ln>
                <a:solidFill>
                  <a:srgbClr val="FFFFFF"/>
                </a:solidFill>
                <a:uFillTx/>
                <a:latin typeface="+mj-lt"/>
                <a:ea typeface="+mj-ea"/>
                <a:cs typeface="+mj-cs"/>
                <a:sym typeface="Avenir Next"/>
              </a:defRPr>
            </a:lvl6pPr>
            <a:lvl7pPr marL="0" marR="0" indent="2057400" algn="r" defTabSz="821531" rtl="0" eaLnBrk="1" latinLnBrk="0" hangingPunct="1">
              <a:lnSpc>
                <a:spcPct val="70000"/>
              </a:lnSpc>
              <a:spcBef>
                <a:spcPts val="0"/>
              </a:spcBef>
              <a:spcAft>
                <a:spcPts val="0"/>
              </a:spcAft>
              <a:buClrTx/>
              <a:buSzTx/>
              <a:buFontTx/>
              <a:buNone/>
              <a:tabLst/>
              <a:defRPr sz="11200" b="1" i="0" u="none" strike="noStrike" cap="none" spc="0" baseline="0">
                <a:ln>
                  <a:noFill/>
                </a:ln>
                <a:solidFill>
                  <a:srgbClr val="FFFFFF"/>
                </a:solidFill>
                <a:uFillTx/>
                <a:latin typeface="+mj-lt"/>
                <a:ea typeface="+mj-ea"/>
                <a:cs typeface="+mj-cs"/>
                <a:sym typeface="Avenir Next"/>
              </a:defRPr>
            </a:lvl7pPr>
            <a:lvl8pPr marL="0" marR="0" indent="2400300" algn="r" defTabSz="821531" rtl="0" eaLnBrk="1" latinLnBrk="0" hangingPunct="1">
              <a:lnSpc>
                <a:spcPct val="70000"/>
              </a:lnSpc>
              <a:spcBef>
                <a:spcPts val="0"/>
              </a:spcBef>
              <a:spcAft>
                <a:spcPts val="0"/>
              </a:spcAft>
              <a:buClrTx/>
              <a:buSzTx/>
              <a:buFontTx/>
              <a:buNone/>
              <a:tabLst/>
              <a:defRPr sz="11200" b="1" i="0" u="none" strike="noStrike" cap="none" spc="0" baseline="0">
                <a:ln>
                  <a:noFill/>
                </a:ln>
                <a:solidFill>
                  <a:srgbClr val="FFFFFF"/>
                </a:solidFill>
                <a:uFillTx/>
                <a:latin typeface="+mj-lt"/>
                <a:ea typeface="+mj-ea"/>
                <a:cs typeface="+mj-cs"/>
                <a:sym typeface="Avenir Next"/>
              </a:defRPr>
            </a:lvl8pPr>
            <a:lvl9pPr marL="0" marR="0" indent="2743200" algn="r" defTabSz="821531" rtl="0" eaLnBrk="1" latinLnBrk="0" hangingPunct="1">
              <a:lnSpc>
                <a:spcPct val="70000"/>
              </a:lnSpc>
              <a:spcBef>
                <a:spcPts val="0"/>
              </a:spcBef>
              <a:spcAft>
                <a:spcPts val="0"/>
              </a:spcAft>
              <a:buClrTx/>
              <a:buSzTx/>
              <a:buFontTx/>
              <a:buNone/>
              <a:tabLst/>
              <a:defRPr sz="11200" b="1" i="0" u="none" strike="noStrike" cap="none" spc="0" baseline="0">
                <a:ln>
                  <a:noFill/>
                </a:ln>
                <a:solidFill>
                  <a:srgbClr val="FFFFFF"/>
                </a:solidFill>
                <a:uFillTx/>
                <a:latin typeface="+mj-lt"/>
                <a:ea typeface="+mj-ea"/>
                <a:cs typeface="+mj-cs"/>
                <a:sym typeface="Avenir Next"/>
              </a:defRPr>
            </a:lvl9pPr>
          </a:lstStyle>
          <a:p>
            <a:r>
              <a:rPr lang="fr-FR" dirty="0" smtClean="0">
                <a:solidFill>
                  <a:schemeClr val="bg1"/>
                </a:solidFill>
              </a:rPr>
              <a:t>droite</a:t>
            </a:r>
            <a:endParaRPr lang="fr-FR" dirty="0">
              <a:solidFill>
                <a:schemeClr val="bg1"/>
              </a:solidFill>
            </a:endParaRPr>
          </a:p>
        </p:txBody>
      </p:sp>
      <p:sp>
        <p:nvSpPr>
          <p:cNvPr id="29" name="Titre 1">
            <a:extLst>
              <a:ext uri="{FF2B5EF4-FFF2-40B4-BE49-F238E27FC236}">
                <a16:creationId xmlns="" xmlns:a16="http://schemas.microsoft.com/office/drawing/2014/main" id="{C3D392D1-BDA7-FA46-919D-428FD8FCC2D7}"/>
              </a:ext>
            </a:extLst>
          </p:cNvPr>
          <p:cNvSpPr txBox="1">
            <a:spLocks/>
          </p:cNvSpPr>
          <p:nvPr/>
        </p:nvSpPr>
        <p:spPr>
          <a:xfrm>
            <a:off x="9168070" y="5663014"/>
            <a:ext cx="12926704" cy="935665"/>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lstStyle>
            <a:lvl1pPr marL="0" marR="0" indent="0" algn="ctr" defTabSz="821531" rtl="0" eaLnBrk="1" latinLnBrk="0" hangingPunct="1">
              <a:lnSpc>
                <a:spcPct val="70000"/>
              </a:lnSpc>
              <a:spcBef>
                <a:spcPts val="0"/>
              </a:spcBef>
              <a:spcAft>
                <a:spcPts val="0"/>
              </a:spcAft>
              <a:buClrTx/>
              <a:buSzTx/>
              <a:buFontTx/>
              <a:buNone/>
              <a:tabLst/>
              <a:defRPr sz="4000" b="1" i="0" u="none" strike="noStrike" cap="all" spc="0" baseline="0">
                <a:ln>
                  <a:noFill/>
                </a:ln>
                <a:solidFill>
                  <a:srgbClr val="000000"/>
                </a:solidFill>
                <a:uFillTx/>
                <a:latin typeface="+mj-lt"/>
                <a:ea typeface="+mj-ea"/>
                <a:cs typeface="+mj-cs"/>
                <a:sym typeface="Avenir Next"/>
              </a:defRPr>
            </a:lvl1pPr>
            <a:lvl2pPr marL="0" marR="0" indent="342900" algn="r" defTabSz="821531" rtl="0" eaLnBrk="1" latinLnBrk="0" hangingPunct="1">
              <a:lnSpc>
                <a:spcPct val="70000"/>
              </a:lnSpc>
              <a:spcBef>
                <a:spcPts val="0"/>
              </a:spcBef>
              <a:spcAft>
                <a:spcPts val="0"/>
              </a:spcAft>
              <a:buClrTx/>
              <a:buSzTx/>
              <a:buFontTx/>
              <a:buNone/>
              <a:tabLst/>
              <a:defRPr sz="11200" b="1" i="0" u="none" strike="noStrike" cap="none" spc="0" baseline="0">
                <a:ln>
                  <a:noFill/>
                </a:ln>
                <a:solidFill>
                  <a:srgbClr val="FFFFFF"/>
                </a:solidFill>
                <a:uFillTx/>
                <a:latin typeface="+mj-lt"/>
                <a:ea typeface="+mj-ea"/>
                <a:cs typeface="+mj-cs"/>
                <a:sym typeface="Avenir Next"/>
              </a:defRPr>
            </a:lvl2pPr>
            <a:lvl3pPr marL="0" marR="0" indent="685800" algn="r" defTabSz="821531" rtl="0" eaLnBrk="1" latinLnBrk="0" hangingPunct="1">
              <a:lnSpc>
                <a:spcPct val="70000"/>
              </a:lnSpc>
              <a:spcBef>
                <a:spcPts val="0"/>
              </a:spcBef>
              <a:spcAft>
                <a:spcPts val="0"/>
              </a:spcAft>
              <a:buClrTx/>
              <a:buSzTx/>
              <a:buFontTx/>
              <a:buNone/>
              <a:tabLst/>
              <a:defRPr sz="11200" b="1" i="0" u="none" strike="noStrike" cap="none" spc="0" baseline="0">
                <a:ln>
                  <a:noFill/>
                </a:ln>
                <a:solidFill>
                  <a:srgbClr val="FFFFFF"/>
                </a:solidFill>
                <a:uFillTx/>
                <a:latin typeface="+mj-lt"/>
                <a:ea typeface="+mj-ea"/>
                <a:cs typeface="+mj-cs"/>
                <a:sym typeface="Avenir Next"/>
              </a:defRPr>
            </a:lvl3pPr>
            <a:lvl4pPr marL="0" marR="0" indent="1028700" algn="r" defTabSz="821531" rtl="0" eaLnBrk="1" latinLnBrk="0" hangingPunct="1">
              <a:lnSpc>
                <a:spcPct val="70000"/>
              </a:lnSpc>
              <a:spcBef>
                <a:spcPts val="0"/>
              </a:spcBef>
              <a:spcAft>
                <a:spcPts val="0"/>
              </a:spcAft>
              <a:buClrTx/>
              <a:buSzTx/>
              <a:buFontTx/>
              <a:buNone/>
              <a:tabLst/>
              <a:defRPr sz="11200" b="1" i="0" u="none" strike="noStrike" cap="none" spc="0" baseline="0">
                <a:ln>
                  <a:noFill/>
                </a:ln>
                <a:solidFill>
                  <a:srgbClr val="FFFFFF"/>
                </a:solidFill>
                <a:uFillTx/>
                <a:latin typeface="+mj-lt"/>
                <a:ea typeface="+mj-ea"/>
                <a:cs typeface="+mj-cs"/>
                <a:sym typeface="Avenir Next"/>
              </a:defRPr>
            </a:lvl4pPr>
            <a:lvl5pPr marL="0" marR="0" indent="1371600" algn="r" defTabSz="821531" rtl="0" eaLnBrk="1" latinLnBrk="0" hangingPunct="1">
              <a:lnSpc>
                <a:spcPct val="70000"/>
              </a:lnSpc>
              <a:spcBef>
                <a:spcPts val="0"/>
              </a:spcBef>
              <a:spcAft>
                <a:spcPts val="0"/>
              </a:spcAft>
              <a:buClrTx/>
              <a:buSzTx/>
              <a:buFontTx/>
              <a:buNone/>
              <a:tabLst/>
              <a:defRPr sz="11200" b="1" i="0" u="none" strike="noStrike" cap="none" spc="0" baseline="0">
                <a:ln>
                  <a:noFill/>
                </a:ln>
                <a:solidFill>
                  <a:srgbClr val="FFFFFF"/>
                </a:solidFill>
                <a:uFillTx/>
                <a:latin typeface="+mj-lt"/>
                <a:ea typeface="+mj-ea"/>
                <a:cs typeface="+mj-cs"/>
                <a:sym typeface="Avenir Next"/>
              </a:defRPr>
            </a:lvl5pPr>
            <a:lvl6pPr marL="0" marR="0" indent="1714500" algn="r" defTabSz="821531" rtl="0" eaLnBrk="1" latinLnBrk="0" hangingPunct="1">
              <a:lnSpc>
                <a:spcPct val="70000"/>
              </a:lnSpc>
              <a:spcBef>
                <a:spcPts val="0"/>
              </a:spcBef>
              <a:spcAft>
                <a:spcPts val="0"/>
              </a:spcAft>
              <a:buClrTx/>
              <a:buSzTx/>
              <a:buFontTx/>
              <a:buNone/>
              <a:tabLst/>
              <a:defRPr sz="11200" b="1" i="0" u="none" strike="noStrike" cap="none" spc="0" baseline="0">
                <a:ln>
                  <a:noFill/>
                </a:ln>
                <a:solidFill>
                  <a:srgbClr val="FFFFFF"/>
                </a:solidFill>
                <a:uFillTx/>
                <a:latin typeface="+mj-lt"/>
                <a:ea typeface="+mj-ea"/>
                <a:cs typeface="+mj-cs"/>
                <a:sym typeface="Avenir Next"/>
              </a:defRPr>
            </a:lvl6pPr>
            <a:lvl7pPr marL="0" marR="0" indent="2057400" algn="r" defTabSz="821531" rtl="0" eaLnBrk="1" latinLnBrk="0" hangingPunct="1">
              <a:lnSpc>
                <a:spcPct val="70000"/>
              </a:lnSpc>
              <a:spcBef>
                <a:spcPts val="0"/>
              </a:spcBef>
              <a:spcAft>
                <a:spcPts val="0"/>
              </a:spcAft>
              <a:buClrTx/>
              <a:buSzTx/>
              <a:buFontTx/>
              <a:buNone/>
              <a:tabLst/>
              <a:defRPr sz="11200" b="1" i="0" u="none" strike="noStrike" cap="none" spc="0" baseline="0">
                <a:ln>
                  <a:noFill/>
                </a:ln>
                <a:solidFill>
                  <a:srgbClr val="FFFFFF"/>
                </a:solidFill>
                <a:uFillTx/>
                <a:latin typeface="+mj-lt"/>
                <a:ea typeface="+mj-ea"/>
                <a:cs typeface="+mj-cs"/>
                <a:sym typeface="Avenir Next"/>
              </a:defRPr>
            </a:lvl7pPr>
            <a:lvl8pPr marL="0" marR="0" indent="2400300" algn="r" defTabSz="821531" rtl="0" eaLnBrk="1" latinLnBrk="0" hangingPunct="1">
              <a:lnSpc>
                <a:spcPct val="70000"/>
              </a:lnSpc>
              <a:spcBef>
                <a:spcPts val="0"/>
              </a:spcBef>
              <a:spcAft>
                <a:spcPts val="0"/>
              </a:spcAft>
              <a:buClrTx/>
              <a:buSzTx/>
              <a:buFontTx/>
              <a:buNone/>
              <a:tabLst/>
              <a:defRPr sz="11200" b="1" i="0" u="none" strike="noStrike" cap="none" spc="0" baseline="0">
                <a:ln>
                  <a:noFill/>
                </a:ln>
                <a:solidFill>
                  <a:srgbClr val="FFFFFF"/>
                </a:solidFill>
                <a:uFillTx/>
                <a:latin typeface="+mj-lt"/>
                <a:ea typeface="+mj-ea"/>
                <a:cs typeface="+mj-cs"/>
                <a:sym typeface="Avenir Next"/>
              </a:defRPr>
            </a:lvl8pPr>
            <a:lvl9pPr marL="0" marR="0" indent="2743200" algn="r" defTabSz="821531" rtl="0" eaLnBrk="1" latinLnBrk="0" hangingPunct="1">
              <a:lnSpc>
                <a:spcPct val="70000"/>
              </a:lnSpc>
              <a:spcBef>
                <a:spcPts val="0"/>
              </a:spcBef>
              <a:spcAft>
                <a:spcPts val="0"/>
              </a:spcAft>
              <a:buClrTx/>
              <a:buSzTx/>
              <a:buFontTx/>
              <a:buNone/>
              <a:tabLst/>
              <a:defRPr sz="11200" b="1" i="0" u="none" strike="noStrike" cap="none" spc="0" baseline="0">
                <a:ln>
                  <a:noFill/>
                </a:ln>
                <a:solidFill>
                  <a:srgbClr val="FFFFFF"/>
                </a:solidFill>
                <a:uFillTx/>
                <a:latin typeface="+mj-lt"/>
                <a:ea typeface="+mj-ea"/>
                <a:cs typeface="+mj-cs"/>
                <a:sym typeface="Avenir Next"/>
              </a:defRPr>
            </a:lvl9pPr>
          </a:lstStyle>
          <a:p>
            <a:r>
              <a:rPr lang="fr-FR" dirty="0" smtClean="0">
                <a:solidFill>
                  <a:schemeClr val="bg1"/>
                </a:solidFill>
              </a:rPr>
              <a:t>gauche</a:t>
            </a:r>
            <a:endParaRPr lang="fr-FR" dirty="0">
              <a:solidFill>
                <a:schemeClr val="bg1"/>
              </a:solidFill>
            </a:endParaRPr>
          </a:p>
        </p:txBody>
      </p:sp>
      <p:sp>
        <p:nvSpPr>
          <p:cNvPr id="31" name="7 CuadroTexto"/>
          <p:cNvSpPr txBox="1"/>
          <p:nvPr/>
        </p:nvSpPr>
        <p:spPr>
          <a:xfrm>
            <a:off x="2114110" y="6982922"/>
            <a:ext cx="5964943" cy="3818994"/>
          </a:xfrm>
          <a:prstGeom prst="rect">
            <a:avLst/>
          </a:prstGeom>
          <a:ln w="12700">
            <a:solidFill>
              <a:srgbClr val="271880"/>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a:lnSpc>
                <a:spcPct val="150000"/>
              </a:lnSpc>
              <a:defRPr sz="1400">
                <a:solidFill>
                  <a:srgbClr val="808080"/>
                </a:solidFill>
                <a:latin typeface="Lato"/>
                <a:ea typeface="Lato"/>
                <a:cs typeface="Lato"/>
                <a:sym typeface="Lato"/>
              </a:defRPr>
            </a:pPr>
            <a:r>
              <a:rPr sz="3200" dirty="0" smtClean="0">
                <a:solidFill>
                  <a:srgbClr val="271880"/>
                </a:solidFill>
              </a:rPr>
              <a:t>LA </a:t>
            </a:r>
            <a:r>
              <a:rPr sz="3200" dirty="0">
                <a:solidFill>
                  <a:srgbClr val="271880"/>
                </a:solidFill>
              </a:rPr>
              <a:t>PAROLE LA PLUS RÉCURRENTE EST </a:t>
            </a:r>
            <a:r>
              <a:rPr sz="3200" b="1" dirty="0">
                <a:solidFill>
                  <a:srgbClr val="271880"/>
                </a:solidFill>
              </a:rPr>
              <a:t>NATIONALISTE</a:t>
            </a:r>
            <a:r>
              <a:rPr sz="3200" dirty="0">
                <a:solidFill>
                  <a:srgbClr val="271880"/>
                </a:solidFill>
              </a:rPr>
              <a:t> POUR SOULIGNER LA TENDANCE SOUVRAINISTE ET </a:t>
            </a:r>
            <a:r>
              <a:rPr sz="3200" dirty="0" smtClean="0">
                <a:solidFill>
                  <a:srgbClr val="271880"/>
                </a:solidFill>
              </a:rPr>
              <a:t>ANTIEUROPE</a:t>
            </a:r>
            <a:endParaRPr lang="fr-FR" sz="3200" dirty="0" smtClean="0">
              <a:solidFill>
                <a:srgbClr val="271880"/>
              </a:solidFill>
            </a:endParaRPr>
          </a:p>
          <a:p>
            <a:pPr>
              <a:lnSpc>
                <a:spcPct val="150000"/>
              </a:lnSpc>
              <a:defRPr sz="1400">
                <a:solidFill>
                  <a:srgbClr val="808080"/>
                </a:solidFill>
                <a:latin typeface="Lato"/>
                <a:ea typeface="Lato"/>
                <a:cs typeface="Lato"/>
                <a:sym typeface="Lato"/>
              </a:defRPr>
            </a:pPr>
            <a:endParaRPr lang="fr-FR" sz="2400" dirty="0" smtClean="0">
              <a:solidFill>
                <a:srgbClr val="271880"/>
              </a:solidFill>
            </a:endParaRPr>
          </a:p>
          <a:p>
            <a:pPr>
              <a:lnSpc>
                <a:spcPts val="1700"/>
              </a:lnSpc>
              <a:defRPr sz="1400">
                <a:solidFill>
                  <a:srgbClr val="808080"/>
                </a:solidFill>
                <a:latin typeface="Lato"/>
                <a:ea typeface="Lato"/>
                <a:cs typeface="Lato"/>
                <a:sym typeface="Lato"/>
              </a:defRPr>
            </a:pPr>
            <a:endParaRPr sz="2400" b="1" dirty="0"/>
          </a:p>
        </p:txBody>
      </p:sp>
      <p:sp>
        <p:nvSpPr>
          <p:cNvPr id="32" name="7 CuadroTexto"/>
          <p:cNvSpPr txBox="1"/>
          <p:nvPr/>
        </p:nvSpPr>
        <p:spPr>
          <a:xfrm>
            <a:off x="11574379" y="6982638"/>
            <a:ext cx="11273781" cy="4524315"/>
          </a:xfrm>
          <a:prstGeom prst="rect">
            <a:avLst/>
          </a:prstGeom>
          <a:ln w="12700">
            <a:solidFill>
              <a:srgbClr val="271880"/>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a:lnSpc>
                <a:spcPct val="150000"/>
              </a:lnSpc>
              <a:defRPr sz="1400">
                <a:solidFill>
                  <a:srgbClr val="808080"/>
                </a:solidFill>
                <a:latin typeface="Lato"/>
                <a:ea typeface="Lato"/>
                <a:cs typeface="Lato"/>
                <a:sym typeface="Lato"/>
              </a:defRPr>
            </a:pPr>
            <a:r>
              <a:rPr lang="fr-FR" sz="3200" dirty="0" smtClean="0">
                <a:solidFill>
                  <a:srgbClr val="271880"/>
                </a:solidFill>
              </a:rPr>
              <a:t>A </a:t>
            </a:r>
            <a:r>
              <a:rPr lang="fr-FR" sz="3200" dirty="0">
                <a:solidFill>
                  <a:srgbClr val="271880"/>
                </a:solidFill>
              </a:rPr>
              <a:t>GAUCHE IL N’Y A PAS DE MOTS CARACTÉRISANTS D’UNE VISION. ON S’IDENTIFIE EN PLUSIEURS NUANCES DE LA PLUS MODÉRÉE À LA PLUS EXTRÊME </a:t>
            </a:r>
            <a:r>
              <a:rPr lang="fr-FR" sz="3200" dirty="0" smtClean="0">
                <a:solidFill>
                  <a:srgbClr val="271880"/>
                </a:solidFill>
              </a:rPr>
              <a:t>:</a:t>
            </a:r>
            <a:endParaRPr lang="fr-FR" sz="3200" dirty="0">
              <a:solidFill>
                <a:srgbClr val="271880"/>
              </a:solidFill>
            </a:endParaRPr>
          </a:p>
          <a:p>
            <a:pPr marL="171450" indent="-171450">
              <a:lnSpc>
                <a:spcPct val="150000"/>
              </a:lnSpc>
              <a:buSzPct val="100000"/>
              <a:buChar char="-"/>
              <a:defRPr sz="1400" b="1">
                <a:solidFill>
                  <a:srgbClr val="808080"/>
                </a:solidFill>
                <a:latin typeface="Lato"/>
                <a:ea typeface="Lato"/>
                <a:cs typeface="Lato"/>
                <a:sym typeface="Lato"/>
              </a:defRPr>
            </a:pPr>
            <a:r>
              <a:rPr lang="fr-FR" sz="3200" dirty="0">
                <a:solidFill>
                  <a:srgbClr val="271880"/>
                </a:solidFill>
              </a:rPr>
              <a:t>GAUCHE</a:t>
            </a:r>
          </a:p>
          <a:p>
            <a:pPr marL="171450" indent="-171450">
              <a:lnSpc>
                <a:spcPct val="150000"/>
              </a:lnSpc>
              <a:buSzPct val="100000"/>
              <a:buChar char="-"/>
              <a:defRPr sz="1400" b="1">
                <a:solidFill>
                  <a:srgbClr val="808080"/>
                </a:solidFill>
                <a:latin typeface="Lato"/>
                <a:ea typeface="Lato"/>
                <a:cs typeface="Lato"/>
                <a:sym typeface="Lato"/>
              </a:defRPr>
            </a:pPr>
            <a:r>
              <a:rPr lang="fr-FR" sz="3200" dirty="0">
                <a:solidFill>
                  <a:srgbClr val="271880"/>
                </a:solidFill>
              </a:rPr>
              <a:t>GAUCHE </a:t>
            </a:r>
            <a:r>
              <a:rPr lang="fr-FR" sz="3200" dirty="0">
                <a:solidFill>
                  <a:srgbClr val="271880"/>
                </a:solidFill>
              </a:rPr>
              <a:t>GAUCHE</a:t>
            </a:r>
            <a:endParaRPr lang="fr-FR" sz="3200" dirty="0">
              <a:solidFill>
                <a:srgbClr val="271880"/>
              </a:solidFill>
            </a:endParaRPr>
          </a:p>
          <a:p>
            <a:pPr marL="171450" indent="-171450">
              <a:lnSpc>
                <a:spcPct val="150000"/>
              </a:lnSpc>
              <a:buSzPct val="100000"/>
              <a:buChar char="-"/>
              <a:defRPr sz="1400" b="1">
                <a:solidFill>
                  <a:srgbClr val="808080"/>
                </a:solidFill>
                <a:latin typeface="Lato"/>
                <a:ea typeface="Lato"/>
                <a:cs typeface="Lato"/>
                <a:sym typeface="Lato"/>
              </a:defRPr>
            </a:pPr>
            <a:r>
              <a:rPr lang="fr-FR" sz="3200" dirty="0">
                <a:solidFill>
                  <a:srgbClr val="271880"/>
                </a:solidFill>
              </a:rPr>
              <a:t>GAUCHE </a:t>
            </a:r>
            <a:r>
              <a:rPr lang="fr-FR" sz="3200" dirty="0" smtClean="0">
                <a:solidFill>
                  <a:srgbClr val="271880"/>
                </a:solidFill>
              </a:rPr>
              <a:t>EXTRAPARLEMENTAIRE</a:t>
            </a:r>
            <a:endParaRPr sz="2400" b="1" dirty="0"/>
          </a:p>
        </p:txBody>
      </p:sp>
    </p:spTree>
    <p:extLst>
      <p:ext uri="{BB962C8B-B14F-4D97-AF65-F5344CB8AC3E}">
        <p14:creationId xmlns:p14="http://schemas.microsoft.com/office/powerpoint/2010/main" val="286699978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fill="hold" grpId="0" nodeType="clickEffect">
                                  <p:stCondLst>
                                    <p:cond delay="0"/>
                                  </p:stCondLst>
                                  <p:iterate>
                                    <p:tmAbs val="0"/>
                                  </p:iterate>
                                  <p:childTnLst>
                                    <p:set>
                                      <p:cBhvr>
                                        <p:cTn id="6" fill="hold"/>
                                        <p:tgtEl>
                                          <p:spTgt spid="14"/>
                                        </p:tgtEl>
                                        <p:attrNameLst>
                                          <p:attrName>style.visibility</p:attrName>
                                        </p:attrNameLst>
                                      </p:cBhvr>
                                      <p:to>
                                        <p:strVal val="visible"/>
                                      </p:to>
                                    </p:set>
                                    <p:animEffect transition="in" filter="fade">
                                      <p:cBhvr>
                                        <p:cTn id="7" dur="75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fill="hold" grpId="0" nodeType="clickEffect">
                                  <p:stCondLst>
                                    <p:cond delay="0"/>
                                  </p:stCondLst>
                                  <p:iterate>
                                    <p:tmAbs val="0"/>
                                  </p:iterate>
                                  <p:childTnLst>
                                    <p:set>
                                      <p:cBhvr>
                                        <p:cTn id="11" fill="hold"/>
                                        <p:tgtEl>
                                          <p:spTgt spid="31"/>
                                        </p:tgtEl>
                                        <p:attrNameLst>
                                          <p:attrName>style.visibility</p:attrName>
                                        </p:attrNameLst>
                                      </p:cBhvr>
                                      <p:to>
                                        <p:strVal val="visible"/>
                                      </p:to>
                                    </p:set>
                                    <p:animEffect transition="in" filter="fade">
                                      <p:cBhvr>
                                        <p:cTn id="12" dur="75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fill="hold" grpId="0" nodeType="clickEffect">
                                  <p:stCondLst>
                                    <p:cond delay="0"/>
                                  </p:stCondLst>
                                  <p:iterate>
                                    <p:tmAbs val="0"/>
                                  </p:iterate>
                                  <p:childTnLst>
                                    <p:set>
                                      <p:cBhvr>
                                        <p:cTn id="16" fill="hold"/>
                                        <p:tgtEl>
                                          <p:spTgt spid="32"/>
                                        </p:tgtEl>
                                        <p:attrNameLst>
                                          <p:attrName>style.visibility</p:attrName>
                                        </p:attrNameLst>
                                      </p:cBhvr>
                                      <p:to>
                                        <p:strVal val="visible"/>
                                      </p:to>
                                    </p:set>
                                    <p:animEffect transition="in" filter="fade">
                                      <p:cBhvr>
                                        <p:cTn id="17" dur="75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advAuto="0"/>
      <p:bldP spid="31" grpId="0" animBg="1" advAuto="0"/>
      <p:bldP spid="32" grpId="0" animBg="1" advAuto="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 xmlns:a16="http://schemas.microsoft.com/office/drawing/2014/main" id="{9A3C046A-B3F5-9A42-B408-759E55BE4BE7}"/>
              </a:ext>
            </a:extLst>
          </p:cNvPr>
          <p:cNvSpPr>
            <a:spLocks noGrp="1"/>
          </p:cNvSpPr>
          <p:nvPr>
            <p:ph type="body" sz="quarter" idx="15"/>
          </p:nvPr>
        </p:nvSpPr>
        <p:spPr/>
        <p:txBody>
          <a:bodyPr/>
          <a:lstStyle/>
          <a:p>
            <a:endParaRPr lang="fr-FR" dirty="0"/>
          </a:p>
        </p:txBody>
      </p:sp>
      <p:sp>
        <p:nvSpPr>
          <p:cNvPr id="5" name="Espace réservé du texte 4">
            <a:extLst>
              <a:ext uri="{FF2B5EF4-FFF2-40B4-BE49-F238E27FC236}">
                <a16:creationId xmlns="" xmlns:a16="http://schemas.microsoft.com/office/drawing/2014/main" id="{81AA34F7-61BD-DE46-A618-3EEE7C67794C}"/>
              </a:ext>
            </a:extLst>
          </p:cNvPr>
          <p:cNvSpPr>
            <a:spLocks noGrp="1"/>
          </p:cNvSpPr>
          <p:nvPr>
            <p:ph type="body" sz="quarter" idx="16"/>
          </p:nvPr>
        </p:nvSpPr>
        <p:spPr/>
        <p:txBody>
          <a:bodyPr/>
          <a:lstStyle/>
          <a:p>
            <a:endParaRPr lang="fr-FR" dirty="0"/>
          </a:p>
        </p:txBody>
      </p:sp>
      <p:sp>
        <p:nvSpPr>
          <p:cNvPr id="885"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84</a:t>
            </a:fld>
            <a:endParaRPr dirty="0"/>
          </a:p>
        </p:txBody>
      </p:sp>
      <p:sp>
        <p:nvSpPr>
          <p:cNvPr id="19" name="Espace réservé du texte 2">
            <a:extLst>
              <a:ext uri="{FF2B5EF4-FFF2-40B4-BE49-F238E27FC236}">
                <a16:creationId xmlns="" xmlns:a16="http://schemas.microsoft.com/office/drawing/2014/main" id="{AB3789C9-0B28-4640-961A-BE451E50B0EF}"/>
              </a:ext>
            </a:extLst>
          </p:cNvPr>
          <p:cNvSpPr>
            <a:spLocks noGrp="1"/>
          </p:cNvSpPr>
          <p:nvPr>
            <p:ph type="body" sz="quarter" idx="13"/>
          </p:nvPr>
        </p:nvSpPr>
        <p:spPr>
          <a:xfrm>
            <a:off x="5438273" y="2066389"/>
            <a:ext cx="12801601" cy="793703"/>
          </a:xfrm>
        </p:spPr>
        <p:txBody>
          <a:bodyPr/>
          <a:lstStyle/>
          <a:p>
            <a:endParaRPr lang="fr-FR" dirty="0"/>
          </a:p>
        </p:txBody>
      </p:sp>
      <p:sp>
        <p:nvSpPr>
          <p:cNvPr id="20" name="Titre 1">
            <a:extLst>
              <a:ext uri="{FF2B5EF4-FFF2-40B4-BE49-F238E27FC236}">
                <a16:creationId xmlns="" xmlns:a16="http://schemas.microsoft.com/office/drawing/2014/main" id="{C3D392D1-BDA7-FA46-919D-428FD8FCC2D7}"/>
              </a:ext>
            </a:extLst>
          </p:cNvPr>
          <p:cNvSpPr>
            <a:spLocks noGrp="1"/>
          </p:cNvSpPr>
          <p:nvPr>
            <p:ph type="title"/>
          </p:nvPr>
        </p:nvSpPr>
        <p:spPr>
          <a:xfrm>
            <a:off x="3272589" y="2066389"/>
            <a:ext cx="16275067" cy="935665"/>
          </a:xfrm>
        </p:spPr>
        <p:txBody>
          <a:bodyPr/>
          <a:lstStyle/>
          <a:p>
            <a:r>
              <a:rPr lang="fr-FR" dirty="0" smtClean="0">
                <a:solidFill>
                  <a:schemeClr val="bg1"/>
                </a:solidFill>
              </a:rPr>
              <a:t>Le souverainisme</a:t>
            </a:r>
            <a:endParaRPr lang="fr-FR" dirty="0">
              <a:solidFill>
                <a:schemeClr val="bg1"/>
              </a:solidFill>
            </a:endParaRPr>
          </a:p>
        </p:txBody>
      </p:sp>
      <p:sp>
        <p:nvSpPr>
          <p:cNvPr id="21" name="SuBTITLE GOES HERE">
            <a:extLst>
              <a:ext uri="{FF2B5EF4-FFF2-40B4-BE49-F238E27FC236}">
                <a16:creationId xmlns="" xmlns:a16="http://schemas.microsoft.com/office/drawing/2014/main" id="{35871DBC-935A-2347-A21E-2565A12C9458}"/>
              </a:ext>
            </a:extLst>
          </p:cNvPr>
          <p:cNvSpPr txBox="1">
            <a:spLocks noGrp="1"/>
          </p:cNvSpPr>
          <p:nvPr>
            <p:ph type="body" sz="quarter" idx="14"/>
          </p:nvPr>
        </p:nvSpPr>
        <p:spPr>
          <a:xfrm>
            <a:off x="4836344" y="747149"/>
            <a:ext cx="14711312" cy="371281"/>
          </a:xfrm>
          <a:prstGeom prst="rect">
            <a:avLst/>
          </a:prstGeom>
        </p:spPr>
        <p:txBody>
          <a:bodyPr/>
          <a:lstStyle/>
          <a:p>
            <a:r>
              <a:rPr lang="fr-FR" sz="2400" dirty="0" smtClean="0"/>
              <a:t>Analyse détaillée</a:t>
            </a:r>
            <a:endParaRPr lang="fr-FR" sz="2400" dirty="0"/>
          </a:p>
        </p:txBody>
      </p:sp>
      <p:sp>
        <p:nvSpPr>
          <p:cNvPr id="9" name="ZoneTexte 8">
            <a:extLst>
              <a:ext uri="{FF2B5EF4-FFF2-40B4-BE49-F238E27FC236}">
                <a16:creationId xmlns="" xmlns:a16="http://schemas.microsoft.com/office/drawing/2014/main" id="{C9FA69AC-CE85-7143-AB32-6EDEC5829621}"/>
              </a:ext>
            </a:extLst>
          </p:cNvPr>
          <p:cNvSpPr txBox="1"/>
          <p:nvPr/>
        </p:nvSpPr>
        <p:spPr>
          <a:xfrm>
            <a:off x="897443" y="12362917"/>
            <a:ext cx="7218945" cy="7598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algn="l"/>
            <a:r>
              <a:rPr lang="fr-FR" sz="2000" dirty="0">
                <a:latin typeface="Avenir Next Ultra Light" panose="020B0203020202020204" pitchFamily="34" charset="77"/>
              </a:rPr>
              <a:t>Christophe Gervasi –  Rapport qualitatif  - Construire un Nous européen – Juillet 2021</a:t>
            </a:r>
          </a:p>
        </p:txBody>
      </p:sp>
      <p:pic>
        <p:nvPicPr>
          <p:cNvPr id="12" name="Image 11"/>
          <p:cNvPicPr>
            <a:picLocks noChangeAspect="1"/>
          </p:cNvPicPr>
          <p:nvPr/>
        </p:nvPicPr>
        <p:blipFill rotWithShape="1">
          <a:blip r:embed="rId2"/>
          <a:srcRect t="18883" b="18467"/>
          <a:stretch/>
        </p:blipFill>
        <p:spPr>
          <a:xfrm>
            <a:off x="19551526" y="500510"/>
            <a:ext cx="2143125" cy="1472669"/>
          </a:xfrm>
          <a:prstGeom prst="rect">
            <a:avLst/>
          </a:prstGeom>
        </p:spPr>
      </p:pic>
      <p:pic>
        <p:nvPicPr>
          <p:cNvPr id="16" name="Image 15"/>
          <p:cNvPicPr>
            <a:picLocks noChangeAspect="1"/>
          </p:cNvPicPr>
          <p:nvPr/>
        </p:nvPicPr>
        <p:blipFill rotWithShape="1">
          <a:blip r:embed="rId3"/>
          <a:srcRect t="16747" b="16969"/>
          <a:stretch/>
        </p:blipFill>
        <p:spPr>
          <a:xfrm>
            <a:off x="21694650" y="508368"/>
            <a:ext cx="2143125" cy="1440748"/>
          </a:xfrm>
          <a:prstGeom prst="rect">
            <a:avLst/>
          </a:prstGeom>
        </p:spPr>
      </p:pic>
      <p:sp>
        <p:nvSpPr>
          <p:cNvPr id="14" name="Segnaposto testo 3"/>
          <p:cNvSpPr txBox="1">
            <a:spLocks noGrp="1"/>
          </p:cNvSpPr>
          <p:nvPr>
            <p:ph type="body" sz="quarter" idx="1"/>
          </p:nvPr>
        </p:nvSpPr>
        <p:spPr>
          <a:xfrm>
            <a:off x="2767263" y="3808051"/>
            <a:ext cx="19683663" cy="7689656"/>
          </a:xfrm>
          <a:prstGeom prst="rect">
            <a:avLst/>
          </a:prstGeom>
        </p:spPr>
        <p:txBody>
          <a:bodyPr>
            <a:normAutofit fontScale="55000" lnSpcReduction="20000"/>
          </a:bodyPr>
          <a:lstStyle>
            <a:lvl1pPr marL="0" indent="0">
              <a:lnSpc>
                <a:spcPct val="160000"/>
              </a:lnSpc>
              <a:buSzTx/>
              <a:buNone/>
              <a:defRPr sz="1400">
                <a:solidFill>
                  <a:srgbClr val="808080"/>
                </a:solidFill>
                <a:latin typeface="Lato"/>
                <a:ea typeface="Lato"/>
                <a:cs typeface="Lato"/>
                <a:sym typeface="Lato"/>
              </a:defRPr>
            </a:lvl1pPr>
          </a:lstStyle>
          <a:p>
            <a:r>
              <a:rPr lang="fr-FR" sz="5800" b="1" dirty="0">
                <a:solidFill>
                  <a:srgbClr val="271880"/>
                </a:solidFill>
              </a:rPr>
              <a:t>En Italie les partis politiques de droite ont réalisé un renversement sémantique de la parole «souverainiste». </a:t>
            </a:r>
            <a:r>
              <a:rPr lang="fr-FR" sz="5800" dirty="0"/>
              <a:t>Grâce a une campagne propagandiste </a:t>
            </a:r>
            <a:r>
              <a:rPr lang="fr-FR" sz="5800" dirty="0" smtClean="0"/>
              <a:t>et </a:t>
            </a:r>
            <a:r>
              <a:rPr lang="fr-FR" sz="5800" dirty="0"/>
              <a:t>médiatique très forte, le terme « souverainiste » a eu une signification nouvelle soutenant la préservation de la souveraineté nationale d'un pays par rapport à des instances supranationales. Alors qu’avant </a:t>
            </a:r>
            <a:r>
              <a:rPr lang="fr-FR" sz="5800" dirty="0" smtClean="0"/>
              <a:t>les </a:t>
            </a:r>
            <a:r>
              <a:rPr lang="fr-FR" sz="5800" dirty="0"/>
              <a:t>gens de droite se </a:t>
            </a:r>
            <a:r>
              <a:rPr lang="fr-FR" sz="5800" dirty="0" smtClean="0"/>
              <a:t>définissaient </a:t>
            </a:r>
            <a:r>
              <a:rPr lang="fr-FR" sz="5800" dirty="0"/>
              <a:t>dans l’expression « nationaliste » ou autre qui été rapporté plutôt à une idéologie politique. </a:t>
            </a:r>
            <a:endParaRPr lang="fr-FR" sz="5800" dirty="0" smtClean="0"/>
          </a:p>
          <a:p>
            <a:r>
              <a:rPr lang="fr-FR" sz="5800" b="1" dirty="0" smtClean="0">
                <a:solidFill>
                  <a:srgbClr val="271880"/>
                </a:solidFill>
              </a:rPr>
              <a:t>L’expression </a:t>
            </a:r>
            <a:r>
              <a:rPr lang="fr-FR" sz="5800" b="1" dirty="0">
                <a:solidFill>
                  <a:srgbClr val="271880"/>
                </a:solidFill>
              </a:rPr>
              <a:t>« souverainiste » dépasse le coté idéologique (fasciste) pour devenir un terme générique qui puisse </a:t>
            </a:r>
            <a:r>
              <a:rPr lang="fr-FR" sz="5800" b="1" dirty="0" smtClean="0">
                <a:solidFill>
                  <a:srgbClr val="271880"/>
                </a:solidFill>
              </a:rPr>
              <a:t>toucher </a:t>
            </a:r>
            <a:r>
              <a:rPr lang="fr-FR" sz="5800" b="1" dirty="0">
                <a:solidFill>
                  <a:srgbClr val="271880"/>
                </a:solidFill>
              </a:rPr>
              <a:t>le plus du monde possible. </a:t>
            </a:r>
            <a:endParaRPr lang="fr-FR" sz="5800" b="1" dirty="0" smtClean="0">
              <a:solidFill>
                <a:srgbClr val="271880"/>
              </a:solidFill>
            </a:endParaRPr>
          </a:p>
          <a:p>
            <a:endParaRPr lang="fr-FR" sz="5800" b="1" dirty="0">
              <a:solidFill>
                <a:srgbClr val="271880"/>
              </a:solidFill>
            </a:endParaRPr>
          </a:p>
          <a:p>
            <a:r>
              <a:rPr lang="fr-FR" sz="5800" b="1" dirty="0" smtClean="0">
                <a:solidFill>
                  <a:srgbClr val="271880"/>
                </a:solidFill>
              </a:rPr>
              <a:t>En </a:t>
            </a:r>
            <a:r>
              <a:rPr lang="fr-FR" sz="5800" b="1" dirty="0">
                <a:solidFill>
                  <a:srgbClr val="271880"/>
                </a:solidFill>
              </a:rPr>
              <a:t>même temps, en Italie le mot « souverainiste » n’est pas lié au « Roi » </a:t>
            </a:r>
            <a:r>
              <a:rPr lang="fr-FR" sz="5800" dirty="0"/>
              <a:t>parce que n’y a pas dans l’imaginaire collectif de figures mystiques de Roi come Il y a pour la France avec « Louis XIV » pour exemple.</a:t>
            </a:r>
          </a:p>
          <a:p>
            <a:endParaRPr lang="fr-FR" sz="1600" dirty="0"/>
          </a:p>
        </p:txBody>
      </p:sp>
    </p:spTree>
    <p:extLst>
      <p:ext uri="{BB962C8B-B14F-4D97-AF65-F5344CB8AC3E}">
        <p14:creationId xmlns:p14="http://schemas.microsoft.com/office/powerpoint/2010/main" val="1145807108"/>
      </p:ext>
    </p:extLst>
  </p:cSld>
  <p:clrMapOvr>
    <a:masterClrMapping/>
  </p:clrMapOvr>
  <p:transition spd="med"/>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8" name="Image"/>
          <p:cNvPicPr>
            <a:picLocks noGrp="1"/>
          </p:cNvPicPr>
          <p:nvPr>
            <p:ph type="pic" idx="13"/>
          </p:nvPr>
        </p:nvPicPr>
        <p:blipFill>
          <a:blip r:embed="rId2">
            <a:extLst>
              <a:ext uri="{28A0092B-C50C-407E-A947-70E740481C1C}">
                <a14:useLocalDpi xmlns:a14="http://schemas.microsoft.com/office/drawing/2010/main" val="0"/>
              </a:ext>
            </a:extLst>
          </a:blip>
          <a:srcRect/>
          <a:stretch/>
        </p:blipFill>
        <p:spPr>
          <a:xfrm>
            <a:off x="585216" y="520515"/>
            <a:ext cx="23262335" cy="4372190"/>
          </a:xfrm>
          <a:custGeom>
            <a:avLst/>
            <a:gdLst/>
            <a:ahLst/>
            <a:cxnLst>
              <a:cxn ang="0">
                <a:pos x="wd2" y="hd2"/>
              </a:cxn>
              <a:cxn ang="5400000">
                <a:pos x="wd2" y="hd2"/>
              </a:cxn>
              <a:cxn ang="10800000">
                <a:pos x="wd2" y="hd2"/>
              </a:cxn>
              <a:cxn ang="16200000">
                <a:pos x="wd2" y="hd2"/>
              </a:cxn>
            </a:cxnLst>
            <a:rect l="0" t="0" r="r" b="b"/>
            <a:pathLst>
              <a:path w="21600" h="21599" extrusionOk="0">
                <a:moveTo>
                  <a:pt x="0" y="0"/>
                </a:moveTo>
                <a:lnTo>
                  <a:pt x="3" y="21532"/>
                </a:lnTo>
                <a:cubicBezTo>
                  <a:pt x="112" y="21536"/>
                  <a:pt x="220" y="21544"/>
                  <a:pt x="328" y="21555"/>
                </a:cubicBezTo>
                <a:cubicBezTo>
                  <a:pt x="430" y="21565"/>
                  <a:pt x="525" y="21589"/>
                  <a:pt x="627" y="21592"/>
                </a:cubicBezTo>
                <a:cubicBezTo>
                  <a:pt x="818" y="21600"/>
                  <a:pt x="1011" y="21600"/>
                  <a:pt x="1203" y="21599"/>
                </a:cubicBezTo>
                <a:cubicBezTo>
                  <a:pt x="1272" y="21599"/>
                  <a:pt x="1341" y="21584"/>
                  <a:pt x="1411" y="21583"/>
                </a:cubicBezTo>
                <a:cubicBezTo>
                  <a:pt x="1585" y="21580"/>
                  <a:pt x="1762" y="21587"/>
                  <a:pt x="1934" y="21579"/>
                </a:cubicBezTo>
                <a:cubicBezTo>
                  <a:pt x="2288" y="21563"/>
                  <a:pt x="2639" y="21555"/>
                  <a:pt x="2996" y="21565"/>
                </a:cubicBezTo>
                <a:cubicBezTo>
                  <a:pt x="3222" y="21571"/>
                  <a:pt x="3454" y="21593"/>
                  <a:pt x="3680" y="21553"/>
                </a:cubicBezTo>
                <a:cubicBezTo>
                  <a:pt x="3776" y="21537"/>
                  <a:pt x="3887" y="21525"/>
                  <a:pt x="3990" y="21525"/>
                </a:cubicBezTo>
                <a:cubicBezTo>
                  <a:pt x="4155" y="21527"/>
                  <a:pt x="4319" y="21488"/>
                  <a:pt x="4493" y="21542"/>
                </a:cubicBezTo>
                <a:cubicBezTo>
                  <a:pt x="4586" y="21570"/>
                  <a:pt x="4760" y="21556"/>
                  <a:pt x="4895" y="21561"/>
                </a:cubicBezTo>
                <a:cubicBezTo>
                  <a:pt x="4893" y="21559"/>
                  <a:pt x="4890" y="21557"/>
                  <a:pt x="4888" y="21555"/>
                </a:cubicBezTo>
                <a:cubicBezTo>
                  <a:pt x="4885" y="21552"/>
                  <a:pt x="4882" y="21551"/>
                  <a:pt x="4880" y="21548"/>
                </a:cubicBezTo>
                <a:cubicBezTo>
                  <a:pt x="4931" y="21546"/>
                  <a:pt x="4979" y="21542"/>
                  <a:pt x="5026" y="21540"/>
                </a:cubicBezTo>
                <a:cubicBezTo>
                  <a:pt x="5199" y="21535"/>
                  <a:pt x="5384" y="21512"/>
                  <a:pt x="5541" y="21530"/>
                </a:cubicBezTo>
                <a:cubicBezTo>
                  <a:pt x="5735" y="21553"/>
                  <a:pt x="5857" y="21520"/>
                  <a:pt x="5987" y="21491"/>
                </a:cubicBezTo>
                <a:cubicBezTo>
                  <a:pt x="5897" y="21477"/>
                  <a:pt x="5806" y="21463"/>
                  <a:pt x="5714" y="21449"/>
                </a:cubicBezTo>
                <a:cubicBezTo>
                  <a:pt x="5658" y="21440"/>
                  <a:pt x="5599" y="21434"/>
                  <a:pt x="5547" y="21423"/>
                </a:cubicBezTo>
                <a:cubicBezTo>
                  <a:pt x="5485" y="21409"/>
                  <a:pt x="5428" y="21391"/>
                  <a:pt x="5369" y="21375"/>
                </a:cubicBezTo>
                <a:cubicBezTo>
                  <a:pt x="5361" y="21373"/>
                  <a:pt x="5352" y="21371"/>
                  <a:pt x="5343" y="21369"/>
                </a:cubicBezTo>
                <a:cubicBezTo>
                  <a:pt x="5488" y="21380"/>
                  <a:pt x="5654" y="21330"/>
                  <a:pt x="5779" y="21393"/>
                </a:cubicBezTo>
                <a:cubicBezTo>
                  <a:pt x="5785" y="21397"/>
                  <a:pt x="5829" y="21392"/>
                  <a:pt x="5852" y="21387"/>
                </a:cubicBezTo>
                <a:cubicBezTo>
                  <a:pt x="5875" y="21381"/>
                  <a:pt x="5893" y="21366"/>
                  <a:pt x="5914" y="21365"/>
                </a:cubicBezTo>
                <a:cubicBezTo>
                  <a:pt x="6028" y="21363"/>
                  <a:pt x="6143" y="21364"/>
                  <a:pt x="6257" y="21362"/>
                </a:cubicBezTo>
                <a:cubicBezTo>
                  <a:pt x="6365" y="21360"/>
                  <a:pt x="6486" y="21374"/>
                  <a:pt x="6584" y="21326"/>
                </a:cubicBezTo>
                <a:cubicBezTo>
                  <a:pt x="6555" y="21320"/>
                  <a:pt x="6529" y="21314"/>
                  <a:pt x="6505" y="21308"/>
                </a:cubicBezTo>
                <a:cubicBezTo>
                  <a:pt x="6480" y="21303"/>
                  <a:pt x="6457" y="21297"/>
                  <a:pt x="6434" y="21292"/>
                </a:cubicBezTo>
                <a:cubicBezTo>
                  <a:pt x="6433" y="21289"/>
                  <a:pt x="6433" y="21286"/>
                  <a:pt x="6432" y="21284"/>
                </a:cubicBezTo>
                <a:cubicBezTo>
                  <a:pt x="6432" y="21281"/>
                  <a:pt x="6431" y="21278"/>
                  <a:pt x="6431" y="21276"/>
                </a:cubicBezTo>
                <a:cubicBezTo>
                  <a:pt x="6567" y="21269"/>
                  <a:pt x="6705" y="21267"/>
                  <a:pt x="6837" y="21254"/>
                </a:cubicBezTo>
                <a:cubicBezTo>
                  <a:pt x="6997" y="21239"/>
                  <a:pt x="7165" y="21265"/>
                  <a:pt x="7325" y="21228"/>
                </a:cubicBezTo>
                <a:cubicBezTo>
                  <a:pt x="7410" y="21209"/>
                  <a:pt x="7533" y="21218"/>
                  <a:pt x="7639" y="21213"/>
                </a:cubicBezTo>
                <a:cubicBezTo>
                  <a:pt x="7640" y="21215"/>
                  <a:pt x="7641" y="21215"/>
                  <a:pt x="7642" y="21217"/>
                </a:cubicBezTo>
                <a:cubicBezTo>
                  <a:pt x="7642" y="21218"/>
                  <a:pt x="7643" y="21220"/>
                  <a:pt x="7644" y="21222"/>
                </a:cubicBezTo>
                <a:cubicBezTo>
                  <a:pt x="7622" y="21227"/>
                  <a:pt x="7600" y="21231"/>
                  <a:pt x="7578" y="21236"/>
                </a:cubicBezTo>
                <a:cubicBezTo>
                  <a:pt x="7556" y="21242"/>
                  <a:pt x="7534" y="21247"/>
                  <a:pt x="7512" y="21253"/>
                </a:cubicBezTo>
                <a:cubicBezTo>
                  <a:pt x="7514" y="21255"/>
                  <a:pt x="7515" y="21257"/>
                  <a:pt x="7517" y="21259"/>
                </a:cubicBezTo>
                <a:cubicBezTo>
                  <a:pt x="7519" y="21261"/>
                  <a:pt x="7521" y="21262"/>
                  <a:pt x="7522" y="21264"/>
                </a:cubicBezTo>
                <a:cubicBezTo>
                  <a:pt x="7605" y="21257"/>
                  <a:pt x="7687" y="21249"/>
                  <a:pt x="7769" y="21241"/>
                </a:cubicBezTo>
                <a:cubicBezTo>
                  <a:pt x="7851" y="21234"/>
                  <a:pt x="7934" y="21226"/>
                  <a:pt x="8016" y="21218"/>
                </a:cubicBezTo>
                <a:cubicBezTo>
                  <a:pt x="8017" y="21221"/>
                  <a:pt x="8019" y="21224"/>
                  <a:pt x="8020" y="21227"/>
                </a:cubicBezTo>
                <a:cubicBezTo>
                  <a:pt x="8022" y="21229"/>
                  <a:pt x="8023" y="21234"/>
                  <a:pt x="8024" y="21236"/>
                </a:cubicBezTo>
                <a:cubicBezTo>
                  <a:pt x="7667" y="21276"/>
                  <a:pt x="7309" y="21315"/>
                  <a:pt x="6948" y="21349"/>
                </a:cubicBezTo>
                <a:cubicBezTo>
                  <a:pt x="6587" y="21383"/>
                  <a:pt x="6222" y="21411"/>
                  <a:pt x="5851" y="21427"/>
                </a:cubicBezTo>
                <a:cubicBezTo>
                  <a:pt x="6018" y="21444"/>
                  <a:pt x="6191" y="21462"/>
                  <a:pt x="6365" y="21478"/>
                </a:cubicBezTo>
                <a:cubicBezTo>
                  <a:pt x="6445" y="21486"/>
                  <a:pt x="6527" y="21497"/>
                  <a:pt x="6606" y="21494"/>
                </a:cubicBezTo>
                <a:cubicBezTo>
                  <a:pt x="6706" y="21491"/>
                  <a:pt x="6802" y="21476"/>
                  <a:pt x="6900" y="21467"/>
                </a:cubicBezTo>
                <a:cubicBezTo>
                  <a:pt x="7215" y="21437"/>
                  <a:pt x="7529" y="21403"/>
                  <a:pt x="7847" y="21380"/>
                </a:cubicBezTo>
                <a:cubicBezTo>
                  <a:pt x="8321" y="21346"/>
                  <a:pt x="8801" y="21325"/>
                  <a:pt x="9274" y="21290"/>
                </a:cubicBezTo>
                <a:cubicBezTo>
                  <a:pt x="9694" y="21259"/>
                  <a:pt x="10111" y="21221"/>
                  <a:pt x="10524" y="21178"/>
                </a:cubicBezTo>
                <a:cubicBezTo>
                  <a:pt x="10861" y="21142"/>
                  <a:pt x="11189" y="21095"/>
                  <a:pt x="11523" y="21053"/>
                </a:cubicBezTo>
                <a:cubicBezTo>
                  <a:pt x="11733" y="21027"/>
                  <a:pt x="11947" y="21004"/>
                  <a:pt x="12157" y="20977"/>
                </a:cubicBezTo>
                <a:cubicBezTo>
                  <a:pt x="12192" y="20972"/>
                  <a:pt x="12240" y="20955"/>
                  <a:pt x="12242" y="20942"/>
                </a:cubicBezTo>
                <a:cubicBezTo>
                  <a:pt x="12256" y="20875"/>
                  <a:pt x="12339" y="20836"/>
                  <a:pt x="12495" y="20813"/>
                </a:cubicBezTo>
                <a:cubicBezTo>
                  <a:pt x="12662" y="20789"/>
                  <a:pt x="12702" y="20760"/>
                  <a:pt x="12703" y="20688"/>
                </a:cubicBezTo>
                <a:cubicBezTo>
                  <a:pt x="12703" y="20676"/>
                  <a:pt x="12720" y="20664"/>
                  <a:pt x="12736" y="20643"/>
                </a:cubicBezTo>
                <a:cubicBezTo>
                  <a:pt x="12592" y="20672"/>
                  <a:pt x="12466" y="20650"/>
                  <a:pt x="12337" y="20645"/>
                </a:cubicBezTo>
                <a:cubicBezTo>
                  <a:pt x="12194" y="20640"/>
                  <a:pt x="12068" y="20618"/>
                  <a:pt x="11937" y="20603"/>
                </a:cubicBezTo>
                <a:cubicBezTo>
                  <a:pt x="11896" y="20598"/>
                  <a:pt x="11838" y="20593"/>
                  <a:pt x="11825" y="20581"/>
                </a:cubicBezTo>
                <a:cubicBezTo>
                  <a:pt x="11783" y="20543"/>
                  <a:pt x="11709" y="20542"/>
                  <a:pt x="11627" y="20542"/>
                </a:cubicBezTo>
                <a:cubicBezTo>
                  <a:pt x="11556" y="20542"/>
                  <a:pt x="11486" y="20542"/>
                  <a:pt x="11415" y="20542"/>
                </a:cubicBezTo>
                <a:cubicBezTo>
                  <a:pt x="11413" y="20539"/>
                  <a:pt x="11410" y="20537"/>
                  <a:pt x="11407" y="20534"/>
                </a:cubicBezTo>
                <a:cubicBezTo>
                  <a:pt x="11404" y="20531"/>
                  <a:pt x="11402" y="20527"/>
                  <a:pt x="11399" y="20524"/>
                </a:cubicBezTo>
                <a:cubicBezTo>
                  <a:pt x="11439" y="20516"/>
                  <a:pt x="11477" y="20505"/>
                  <a:pt x="11518" y="20500"/>
                </a:cubicBezTo>
                <a:cubicBezTo>
                  <a:pt x="11573" y="20492"/>
                  <a:pt x="11673" y="20494"/>
                  <a:pt x="11680" y="20483"/>
                </a:cubicBezTo>
                <a:cubicBezTo>
                  <a:pt x="11716" y="20429"/>
                  <a:pt x="11829" y="20431"/>
                  <a:pt x="11920" y="20425"/>
                </a:cubicBezTo>
                <a:cubicBezTo>
                  <a:pt x="12038" y="20416"/>
                  <a:pt x="12173" y="20432"/>
                  <a:pt x="12238" y="20372"/>
                </a:cubicBezTo>
                <a:cubicBezTo>
                  <a:pt x="12241" y="20370"/>
                  <a:pt x="12253" y="20369"/>
                  <a:pt x="12261" y="20367"/>
                </a:cubicBezTo>
                <a:cubicBezTo>
                  <a:pt x="12401" y="20341"/>
                  <a:pt x="12542" y="20314"/>
                  <a:pt x="12684" y="20287"/>
                </a:cubicBezTo>
                <a:cubicBezTo>
                  <a:pt x="12678" y="20282"/>
                  <a:pt x="12670" y="20278"/>
                  <a:pt x="12659" y="20274"/>
                </a:cubicBezTo>
                <a:cubicBezTo>
                  <a:pt x="12649" y="20270"/>
                  <a:pt x="12637" y="20266"/>
                  <a:pt x="12624" y="20263"/>
                </a:cubicBezTo>
                <a:cubicBezTo>
                  <a:pt x="12671" y="20263"/>
                  <a:pt x="12718" y="20261"/>
                  <a:pt x="12766" y="20261"/>
                </a:cubicBezTo>
                <a:cubicBezTo>
                  <a:pt x="13169" y="20266"/>
                  <a:pt x="13572" y="20281"/>
                  <a:pt x="13980" y="20291"/>
                </a:cubicBezTo>
                <a:cubicBezTo>
                  <a:pt x="13916" y="20280"/>
                  <a:pt x="13863" y="20264"/>
                  <a:pt x="13805" y="20261"/>
                </a:cubicBezTo>
                <a:cubicBezTo>
                  <a:pt x="13500" y="20244"/>
                  <a:pt x="13194" y="20223"/>
                  <a:pt x="12887" y="20217"/>
                </a:cubicBezTo>
                <a:cubicBezTo>
                  <a:pt x="12765" y="20215"/>
                  <a:pt x="12643" y="20221"/>
                  <a:pt x="12520" y="20225"/>
                </a:cubicBezTo>
                <a:cubicBezTo>
                  <a:pt x="12513" y="20219"/>
                  <a:pt x="12508" y="20214"/>
                  <a:pt x="12509" y="20206"/>
                </a:cubicBezTo>
                <a:cubicBezTo>
                  <a:pt x="12510" y="20198"/>
                  <a:pt x="12516" y="20189"/>
                  <a:pt x="12531" y="20178"/>
                </a:cubicBezTo>
                <a:cubicBezTo>
                  <a:pt x="12840" y="20189"/>
                  <a:pt x="13150" y="20198"/>
                  <a:pt x="13458" y="20211"/>
                </a:cubicBezTo>
                <a:cubicBezTo>
                  <a:pt x="13545" y="20214"/>
                  <a:pt x="13626" y="20230"/>
                  <a:pt x="13712" y="20237"/>
                </a:cubicBezTo>
                <a:cubicBezTo>
                  <a:pt x="13891" y="20250"/>
                  <a:pt x="14071" y="20263"/>
                  <a:pt x="14250" y="20274"/>
                </a:cubicBezTo>
                <a:cubicBezTo>
                  <a:pt x="14385" y="20283"/>
                  <a:pt x="14520" y="20289"/>
                  <a:pt x="14653" y="20263"/>
                </a:cubicBezTo>
                <a:cubicBezTo>
                  <a:pt x="14518" y="20248"/>
                  <a:pt x="14382" y="20243"/>
                  <a:pt x="14246" y="20237"/>
                </a:cubicBezTo>
                <a:cubicBezTo>
                  <a:pt x="14204" y="20235"/>
                  <a:pt x="14164" y="20226"/>
                  <a:pt x="14123" y="20220"/>
                </a:cubicBezTo>
                <a:cubicBezTo>
                  <a:pt x="13995" y="20204"/>
                  <a:pt x="13863" y="20173"/>
                  <a:pt x="13738" y="20176"/>
                </a:cubicBezTo>
                <a:cubicBezTo>
                  <a:pt x="13592" y="20180"/>
                  <a:pt x="13484" y="20145"/>
                  <a:pt x="13352" y="20140"/>
                </a:cubicBezTo>
                <a:cubicBezTo>
                  <a:pt x="13329" y="20140"/>
                  <a:pt x="13289" y="20124"/>
                  <a:pt x="13289" y="20116"/>
                </a:cubicBezTo>
                <a:cubicBezTo>
                  <a:pt x="13288" y="20075"/>
                  <a:pt x="13207" y="20075"/>
                  <a:pt x="13152" y="20077"/>
                </a:cubicBezTo>
                <a:cubicBezTo>
                  <a:pt x="12990" y="20081"/>
                  <a:pt x="12828" y="20089"/>
                  <a:pt x="12667" y="20099"/>
                </a:cubicBezTo>
                <a:cubicBezTo>
                  <a:pt x="12393" y="20118"/>
                  <a:pt x="12124" y="20154"/>
                  <a:pt x="11840" y="20135"/>
                </a:cubicBezTo>
                <a:cubicBezTo>
                  <a:pt x="11810" y="20133"/>
                  <a:pt x="11777" y="20135"/>
                  <a:pt x="11746" y="20137"/>
                </a:cubicBezTo>
                <a:cubicBezTo>
                  <a:pt x="11752" y="20135"/>
                  <a:pt x="11759" y="20132"/>
                  <a:pt x="11765" y="20131"/>
                </a:cubicBezTo>
                <a:cubicBezTo>
                  <a:pt x="11772" y="20129"/>
                  <a:pt x="11778" y="20128"/>
                  <a:pt x="11784" y="20126"/>
                </a:cubicBezTo>
                <a:cubicBezTo>
                  <a:pt x="12080" y="20102"/>
                  <a:pt x="12376" y="20077"/>
                  <a:pt x="12675" y="20067"/>
                </a:cubicBezTo>
                <a:cubicBezTo>
                  <a:pt x="13025" y="20055"/>
                  <a:pt x="13382" y="20069"/>
                  <a:pt x="13735" y="20077"/>
                </a:cubicBezTo>
                <a:cubicBezTo>
                  <a:pt x="13995" y="20082"/>
                  <a:pt x="14253" y="20094"/>
                  <a:pt x="14512" y="20104"/>
                </a:cubicBezTo>
                <a:cubicBezTo>
                  <a:pt x="14586" y="20108"/>
                  <a:pt x="14660" y="20115"/>
                  <a:pt x="14733" y="20121"/>
                </a:cubicBezTo>
                <a:cubicBezTo>
                  <a:pt x="14940" y="20138"/>
                  <a:pt x="15147" y="20156"/>
                  <a:pt x="15355" y="20171"/>
                </a:cubicBezTo>
                <a:cubicBezTo>
                  <a:pt x="15542" y="20185"/>
                  <a:pt x="15731" y="20194"/>
                  <a:pt x="15918" y="20206"/>
                </a:cubicBezTo>
                <a:cubicBezTo>
                  <a:pt x="15952" y="20208"/>
                  <a:pt x="15984" y="20215"/>
                  <a:pt x="16048" y="20224"/>
                </a:cubicBezTo>
                <a:cubicBezTo>
                  <a:pt x="16008" y="20225"/>
                  <a:pt x="15977" y="20226"/>
                  <a:pt x="15948" y="20227"/>
                </a:cubicBezTo>
                <a:cubicBezTo>
                  <a:pt x="15919" y="20228"/>
                  <a:pt x="15893" y="20229"/>
                  <a:pt x="15865" y="20230"/>
                </a:cubicBezTo>
                <a:cubicBezTo>
                  <a:pt x="15924" y="20243"/>
                  <a:pt x="15981" y="20254"/>
                  <a:pt x="16035" y="20266"/>
                </a:cubicBezTo>
                <a:cubicBezTo>
                  <a:pt x="16090" y="20278"/>
                  <a:pt x="16143" y="20289"/>
                  <a:pt x="16196" y="20300"/>
                </a:cubicBezTo>
                <a:cubicBezTo>
                  <a:pt x="16197" y="20299"/>
                  <a:pt x="16199" y="20298"/>
                  <a:pt x="16201" y="20297"/>
                </a:cubicBezTo>
                <a:cubicBezTo>
                  <a:pt x="16203" y="20296"/>
                  <a:pt x="16204" y="20295"/>
                  <a:pt x="16206" y="20294"/>
                </a:cubicBezTo>
                <a:cubicBezTo>
                  <a:pt x="16194" y="20288"/>
                  <a:pt x="16183" y="20283"/>
                  <a:pt x="16168" y="20276"/>
                </a:cubicBezTo>
                <a:cubicBezTo>
                  <a:pt x="16154" y="20269"/>
                  <a:pt x="16137" y="20262"/>
                  <a:pt x="16113" y="20251"/>
                </a:cubicBezTo>
                <a:cubicBezTo>
                  <a:pt x="16211" y="20246"/>
                  <a:pt x="16283" y="20237"/>
                  <a:pt x="16354" y="20238"/>
                </a:cubicBezTo>
                <a:cubicBezTo>
                  <a:pt x="16485" y="20240"/>
                  <a:pt x="16617" y="20245"/>
                  <a:pt x="16747" y="20253"/>
                </a:cubicBezTo>
                <a:cubicBezTo>
                  <a:pt x="16811" y="20257"/>
                  <a:pt x="16872" y="20272"/>
                  <a:pt x="16935" y="20279"/>
                </a:cubicBezTo>
                <a:cubicBezTo>
                  <a:pt x="17026" y="20289"/>
                  <a:pt x="17129" y="20312"/>
                  <a:pt x="17205" y="20302"/>
                </a:cubicBezTo>
                <a:cubicBezTo>
                  <a:pt x="17341" y="20285"/>
                  <a:pt x="17447" y="20300"/>
                  <a:pt x="17560" y="20320"/>
                </a:cubicBezTo>
                <a:cubicBezTo>
                  <a:pt x="17888" y="20379"/>
                  <a:pt x="18213" y="20441"/>
                  <a:pt x="18546" y="20495"/>
                </a:cubicBezTo>
                <a:cubicBezTo>
                  <a:pt x="18720" y="20523"/>
                  <a:pt x="18913" y="20533"/>
                  <a:pt x="19091" y="20558"/>
                </a:cubicBezTo>
                <a:cubicBezTo>
                  <a:pt x="19324" y="20592"/>
                  <a:pt x="19550" y="20634"/>
                  <a:pt x="19782" y="20670"/>
                </a:cubicBezTo>
                <a:cubicBezTo>
                  <a:pt x="19882" y="20685"/>
                  <a:pt x="19934" y="20701"/>
                  <a:pt x="19831" y="20741"/>
                </a:cubicBezTo>
                <a:cubicBezTo>
                  <a:pt x="19891" y="20758"/>
                  <a:pt x="19950" y="20774"/>
                  <a:pt x="20008" y="20790"/>
                </a:cubicBezTo>
                <a:cubicBezTo>
                  <a:pt x="20066" y="20807"/>
                  <a:pt x="20123" y="20824"/>
                  <a:pt x="20180" y="20839"/>
                </a:cubicBezTo>
                <a:cubicBezTo>
                  <a:pt x="20186" y="20836"/>
                  <a:pt x="20193" y="20833"/>
                  <a:pt x="20199" y="20830"/>
                </a:cubicBezTo>
                <a:cubicBezTo>
                  <a:pt x="20206" y="20826"/>
                  <a:pt x="20213" y="20823"/>
                  <a:pt x="20219" y="20820"/>
                </a:cubicBezTo>
                <a:cubicBezTo>
                  <a:pt x="20193" y="20805"/>
                  <a:pt x="20166" y="20790"/>
                  <a:pt x="20140" y="20776"/>
                </a:cubicBezTo>
                <a:cubicBezTo>
                  <a:pt x="20113" y="20761"/>
                  <a:pt x="20087" y="20746"/>
                  <a:pt x="20061" y="20732"/>
                </a:cubicBezTo>
                <a:cubicBezTo>
                  <a:pt x="20066" y="20730"/>
                  <a:pt x="20071" y="20730"/>
                  <a:pt x="20076" y="20728"/>
                </a:cubicBezTo>
                <a:cubicBezTo>
                  <a:pt x="20081" y="20727"/>
                  <a:pt x="20086" y="20725"/>
                  <a:pt x="20091" y="20723"/>
                </a:cubicBezTo>
                <a:cubicBezTo>
                  <a:pt x="20109" y="20725"/>
                  <a:pt x="20127" y="20726"/>
                  <a:pt x="20146" y="20728"/>
                </a:cubicBezTo>
                <a:cubicBezTo>
                  <a:pt x="20166" y="20730"/>
                  <a:pt x="20187" y="20733"/>
                  <a:pt x="20212" y="20735"/>
                </a:cubicBezTo>
                <a:cubicBezTo>
                  <a:pt x="20197" y="20721"/>
                  <a:pt x="20184" y="20709"/>
                  <a:pt x="20172" y="20697"/>
                </a:cubicBezTo>
                <a:cubicBezTo>
                  <a:pt x="20160" y="20686"/>
                  <a:pt x="20148" y="20674"/>
                  <a:pt x="20136" y="20663"/>
                </a:cubicBezTo>
                <a:cubicBezTo>
                  <a:pt x="20149" y="20664"/>
                  <a:pt x="20163" y="20665"/>
                  <a:pt x="20177" y="20666"/>
                </a:cubicBezTo>
                <a:cubicBezTo>
                  <a:pt x="20191" y="20667"/>
                  <a:pt x="20206" y="20667"/>
                  <a:pt x="20220" y="20668"/>
                </a:cubicBezTo>
                <a:cubicBezTo>
                  <a:pt x="20194" y="20651"/>
                  <a:pt x="20169" y="20634"/>
                  <a:pt x="20143" y="20617"/>
                </a:cubicBezTo>
                <a:cubicBezTo>
                  <a:pt x="20117" y="20600"/>
                  <a:pt x="20090" y="20583"/>
                  <a:pt x="20061" y="20563"/>
                </a:cubicBezTo>
                <a:cubicBezTo>
                  <a:pt x="20261" y="20579"/>
                  <a:pt x="20429" y="20615"/>
                  <a:pt x="20594" y="20658"/>
                </a:cubicBezTo>
                <a:cubicBezTo>
                  <a:pt x="20760" y="20701"/>
                  <a:pt x="21000" y="20686"/>
                  <a:pt x="21123" y="20774"/>
                </a:cubicBezTo>
                <a:cubicBezTo>
                  <a:pt x="21157" y="20758"/>
                  <a:pt x="21188" y="20742"/>
                  <a:pt x="21217" y="20728"/>
                </a:cubicBezTo>
                <a:cubicBezTo>
                  <a:pt x="21246" y="20714"/>
                  <a:pt x="21272" y="20701"/>
                  <a:pt x="21297" y="20689"/>
                </a:cubicBezTo>
                <a:cubicBezTo>
                  <a:pt x="21315" y="20701"/>
                  <a:pt x="21330" y="20711"/>
                  <a:pt x="21345" y="20720"/>
                </a:cubicBezTo>
                <a:cubicBezTo>
                  <a:pt x="21359" y="20729"/>
                  <a:pt x="21372" y="20738"/>
                  <a:pt x="21385" y="20746"/>
                </a:cubicBezTo>
                <a:cubicBezTo>
                  <a:pt x="21389" y="20741"/>
                  <a:pt x="21393" y="20737"/>
                  <a:pt x="21397" y="20732"/>
                </a:cubicBezTo>
                <a:cubicBezTo>
                  <a:pt x="21401" y="20726"/>
                  <a:pt x="21405" y="20720"/>
                  <a:pt x="21409" y="20715"/>
                </a:cubicBezTo>
                <a:cubicBezTo>
                  <a:pt x="21446" y="20722"/>
                  <a:pt x="21483" y="20707"/>
                  <a:pt x="21514" y="20673"/>
                </a:cubicBezTo>
                <a:cubicBezTo>
                  <a:pt x="21568" y="20614"/>
                  <a:pt x="21587" y="20504"/>
                  <a:pt x="21544" y="20443"/>
                </a:cubicBezTo>
                <a:cubicBezTo>
                  <a:pt x="21514" y="20398"/>
                  <a:pt x="21465" y="20409"/>
                  <a:pt x="21443" y="20465"/>
                </a:cubicBezTo>
                <a:cubicBezTo>
                  <a:pt x="21445" y="20416"/>
                  <a:pt x="21375" y="20392"/>
                  <a:pt x="21298" y="20371"/>
                </a:cubicBezTo>
                <a:cubicBezTo>
                  <a:pt x="21221" y="20349"/>
                  <a:pt x="21136" y="20332"/>
                  <a:pt x="21108" y="20291"/>
                </a:cubicBezTo>
                <a:cubicBezTo>
                  <a:pt x="21192" y="20265"/>
                  <a:pt x="21276" y="20237"/>
                  <a:pt x="21362" y="20207"/>
                </a:cubicBezTo>
                <a:cubicBezTo>
                  <a:pt x="21441" y="20180"/>
                  <a:pt x="21521" y="20150"/>
                  <a:pt x="21600" y="20121"/>
                </a:cubicBezTo>
                <a:lnTo>
                  <a:pt x="21590" y="0"/>
                </a:lnTo>
                <a:lnTo>
                  <a:pt x="0" y="0"/>
                </a:lnTo>
                <a:close/>
                <a:moveTo>
                  <a:pt x="9192" y="19629"/>
                </a:moveTo>
                <a:lnTo>
                  <a:pt x="9218" y="19716"/>
                </a:lnTo>
                <a:lnTo>
                  <a:pt x="9132" y="19721"/>
                </a:lnTo>
                <a:lnTo>
                  <a:pt x="8709" y="19799"/>
                </a:lnTo>
                <a:cubicBezTo>
                  <a:pt x="8715" y="19804"/>
                  <a:pt x="8724" y="19808"/>
                  <a:pt x="8734" y="19812"/>
                </a:cubicBezTo>
                <a:cubicBezTo>
                  <a:pt x="8744" y="19816"/>
                  <a:pt x="8757" y="19820"/>
                  <a:pt x="8770" y="19823"/>
                </a:cubicBezTo>
                <a:cubicBezTo>
                  <a:pt x="8722" y="19824"/>
                  <a:pt x="8675" y="19826"/>
                  <a:pt x="8627" y="19825"/>
                </a:cubicBezTo>
                <a:cubicBezTo>
                  <a:pt x="8224" y="19820"/>
                  <a:pt x="7821" y="19807"/>
                  <a:pt x="7413" y="19797"/>
                </a:cubicBezTo>
                <a:cubicBezTo>
                  <a:pt x="7477" y="19808"/>
                  <a:pt x="7531" y="19822"/>
                  <a:pt x="7588" y="19825"/>
                </a:cubicBezTo>
                <a:cubicBezTo>
                  <a:pt x="7894" y="19842"/>
                  <a:pt x="8199" y="19864"/>
                  <a:pt x="8506" y="19871"/>
                </a:cubicBezTo>
                <a:cubicBezTo>
                  <a:pt x="8628" y="19873"/>
                  <a:pt x="8752" y="19867"/>
                  <a:pt x="8874" y="19863"/>
                </a:cubicBezTo>
                <a:cubicBezTo>
                  <a:pt x="8882" y="19868"/>
                  <a:pt x="8886" y="19874"/>
                  <a:pt x="8884" y="19882"/>
                </a:cubicBezTo>
                <a:cubicBezTo>
                  <a:pt x="8883" y="19890"/>
                  <a:pt x="8877" y="19899"/>
                  <a:pt x="8862" y="19910"/>
                </a:cubicBezTo>
                <a:cubicBezTo>
                  <a:pt x="8553" y="19899"/>
                  <a:pt x="8243" y="19889"/>
                  <a:pt x="7935" y="19876"/>
                </a:cubicBezTo>
                <a:cubicBezTo>
                  <a:pt x="7849" y="19872"/>
                  <a:pt x="7766" y="19856"/>
                  <a:pt x="7680" y="19850"/>
                </a:cubicBezTo>
                <a:cubicBezTo>
                  <a:pt x="7502" y="19836"/>
                  <a:pt x="7323" y="19825"/>
                  <a:pt x="7144" y="19814"/>
                </a:cubicBezTo>
                <a:cubicBezTo>
                  <a:pt x="7008" y="19805"/>
                  <a:pt x="6873" y="19799"/>
                  <a:pt x="6740" y="19825"/>
                </a:cubicBezTo>
                <a:cubicBezTo>
                  <a:pt x="6875" y="19840"/>
                  <a:pt x="7012" y="19845"/>
                  <a:pt x="7148" y="19851"/>
                </a:cubicBezTo>
                <a:cubicBezTo>
                  <a:pt x="7189" y="19853"/>
                  <a:pt x="7229" y="19861"/>
                  <a:pt x="7270" y="19866"/>
                </a:cubicBezTo>
                <a:cubicBezTo>
                  <a:pt x="7399" y="19882"/>
                  <a:pt x="7530" y="19914"/>
                  <a:pt x="7655" y="19910"/>
                </a:cubicBezTo>
                <a:cubicBezTo>
                  <a:pt x="7802" y="19906"/>
                  <a:pt x="7909" y="19943"/>
                  <a:pt x="8041" y="19948"/>
                </a:cubicBezTo>
                <a:cubicBezTo>
                  <a:pt x="8064" y="19948"/>
                  <a:pt x="8104" y="19962"/>
                  <a:pt x="8104" y="19970"/>
                </a:cubicBezTo>
                <a:cubicBezTo>
                  <a:pt x="8105" y="20011"/>
                  <a:pt x="8185" y="20011"/>
                  <a:pt x="8241" y="20010"/>
                </a:cubicBezTo>
                <a:cubicBezTo>
                  <a:pt x="8403" y="20006"/>
                  <a:pt x="8566" y="19997"/>
                  <a:pt x="8726" y="19987"/>
                </a:cubicBezTo>
                <a:cubicBezTo>
                  <a:pt x="9000" y="19969"/>
                  <a:pt x="9269" y="19934"/>
                  <a:pt x="9553" y="19952"/>
                </a:cubicBezTo>
                <a:cubicBezTo>
                  <a:pt x="9583" y="19954"/>
                  <a:pt x="9615" y="19951"/>
                  <a:pt x="9647" y="19949"/>
                </a:cubicBezTo>
                <a:cubicBezTo>
                  <a:pt x="9640" y="19951"/>
                  <a:pt x="9634" y="19954"/>
                  <a:pt x="9627" y="19956"/>
                </a:cubicBezTo>
                <a:cubicBezTo>
                  <a:pt x="9621" y="19958"/>
                  <a:pt x="9615" y="19960"/>
                  <a:pt x="9608" y="19962"/>
                </a:cubicBezTo>
                <a:cubicBezTo>
                  <a:pt x="9312" y="19986"/>
                  <a:pt x="9017" y="20009"/>
                  <a:pt x="8718" y="20019"/>
                </a:cubicBezTo>
                <a:cubicBezTo>
                  <a:pt x="8368" y="20031"/>
                  <a:pt x="8011" y="20019"/>
                  <a:pt x="7658" y="20011"/>
                </a:cubicBezTo>
                <a:cubicBezTo>
                  <a:pt x="7398" y="20006"/>
                  <a:pt x="7140" y="19993"/>
                  <a:pt x="6881" y="19982"/>
                </a:cubicBezTo>
                <a:cubicBezTo>
                  <a:pt x="6807" y="19979"/>
                  <a:pt x="6734" y="19972"/>
                  <a:pt x="6661" y="19966"/>
                </a:cubicBezTo>
                <a:cubicBezTo>
                  <a:pt x="6453" y="19949"/>
                  <a:pt x="6247" y="19930"/>
                  <a:pt x="6038" y="19915"/>
                </a:cubicBezTo>
                <a:cubicBezTo>
                  <a:pt x="5851" y="19902"/>
                  <a:pt x="5662" y="19892"/>
                  <a:pt x="5474" y="19881"/>
                </a:cubicBezTo>
                <a:cubicBezTo>
                  <a:pt x="5441" y="19878"/>
                  <a:pt x="5409" y="19871"/>
                  <a:pt x="5345" y="19863"/>
                </a:cubicBezTo>
                <a:cubicBezTo>
                  <a:pt x="5385" y="19861"/>
                  <a:pt x="5417" y="19860"/>
                  <a:pt x="5445" y="19859"/>
                </a:cubicBezTo>
                <a:cubicBezTo>
                  <a:pt x="5474" y="19858"/>
                  <a:pt x="5500" y="19857"/>
                  <a:pt x="5528" y="19856"/>
                </a:cubicBezTo>
                <a:cubicBezTo>
                  <a:pt x="5469" y="19844"/>
                  <a:pt x="5413" y="19832"/>
                  <a:pt x="5358" y="19820"/>
                </a:cubicBezTo>
                <a:cubicBezTo>
                  <a:pt x="5304" y="19809"/>
                  <a:pt x="5251" y="19797"/>
                  <a:pt x="5198" y="19786"/>
                </a:cubicBezTo>
                <a:cubicBezTo>
                  <a:pt x="5196" y="19787"/>
                  <a:pt x="5194" y="19788"/>
                  <a:pt x="5192" y="19789"/>
                </a:cubicBezTo>
                <a:cubicBezTo>
                  <a:pt x="5191" y="19790"/>
                  <a:pt x="5189" y="19791"/>
                  <a:pt x="5188" y="19792"/>
                </a:cubicBezTo>
                <a:cubicBezTo>
                  <a:pt x="5199" y="19798"/>
                  <a:pt x="5210" y="19803"/>
                  <a:pt x="5225" y="19810"/>
                </a:cubicBezTo>
                <a:cubicBezTo>
                  <a:pt x="5239" y="19817"/>
                  <a:pt x="5256" y="19826"/>
                  <a:pt x="5280" y="19837"/>
                </a:cubicBezTo>
                <a:cubicBezTo>
                  <a:pt x="5182" y="19842"/>
                  <a:pt x="5111" y="19851"/>
                  <a:pt x="5039" y="19850"/>
                </a:cubicBezTo>
                <a:cubicBezTo>
                  <a:pt x="4908" y="19847"/>
                  <a:pt x="4776" y="19841"/>
                  <a:pt x="4646" y="19833"/>
                </a:cubicBezTo>
                <a:cubicBezTo>
                  <a:pt x="4582" y="19829"/>
                  <a:pt x="4522" y="19816"/>
                  <a:pt x="4458" y="19809"/>
                </a:cubicBezTo>
                <a:cubicBezTo>
                  <a:pt x="4368" y="19799"/>
                  <a:pt x="4264" y="19776"/>
                  <a:pt x="4188" y="19786"/>
                </a:cubicBezTo>
                <a:cubicBezTo>
                  <a:pt x="4052" y="19803"/>
                  <a:pt x="3945" y="19786"/>
                  <a:pt x="3833" y="19766"/>
                </a:cubicBezTo>
                <a:cubicBezTo>
                  <a:pt x="3699" y="19742"/>
                  <a:pt x="3566" y="19720"/>
                  <a:pt x="3433" y="19696"/>
                </a:cubicBezTo>
                <a:lnTo>
                  <a:pt x="9192" y="19629"/>
                </a:lnTo>
                <a:close/>
                <a:moveTo>
                  <a:pt x="9149" y="19905"/>
                </a:moveTo>
                <a:cubicBezTo>
                  <a:pt x="9132" y="19907"/>
                  <a:pt x="9109" y="19911"/>
                  <a:pt x="9091" y="19913"/>
                </a:cubicBezTo>
                <a:cubicBezTo>
                  <a:pt x="9060" y="19917"/>
                  <a:pt x="9023" y="19915"/>
                  <a:pt x="8990" y="19913"/>
                </a:cubicBezTo>
                <a:cubicBezTo>
                  <a:pt x="9016" y="19912"/>
                  <a:pt x="9043" y="19910"/>
                  <a:pt x="9070" y="19908"/>
                </a:cubicBezTo>
                <a:cubicBezTo>
                  <a:pt x="9096" y="19907"/>
                  <a:pt x="9123" y="19906"/>
                  <a:pt x="9149" y="19905"/>
                </a:cubicBezTo>
                <a:close/>
                <a:moveTo>
                  <a:pt x="12302" y="20173"/>
                </a:moveTo>
                <a:cubicBezTo>
                  <a:pt x="12335" y="20169"/>
                  <a:pt x="12373" y="20172"/>
                  <a:pt x="12408" y="20173"/>
                </a:cubicBezTo>
                <a:cubicBezTo>
                  <a:pt x="12379" y="20175"/>
                  <a:pt x="12351" y="20176"/>
                  <a:pt x="12322" y="20178"/>
                </a:cubicBezTo>
                <a:cubicBezTo>
                  <a:pt x="12293" y="20179"/>
                  <a:pt x="12264" y="20182"/>
                  <a:pt x="12236" y="20183"/>
                </a:cubicBezTo>
                <a:cubicBezTo>
                  <a:pt x="12256" y="20180"/>
                  <a:pt x="12282" y="20176"/>
                  <a:pt x="12302" y="20173"/>
                </a:cubicBezTo>
                <a:close/>
              </a:path>
            </a:pathLst>
          </a:custGeom>
        </p:spPr>
      </p:pic>
      <p:sp>
        <p:nvSpPr>
          <p:cNvPr id="891" name="Shape"/>
          <p:cNvSpPr>
            <a:spLocks noGrp="1"/>
          </p:cNvSpPr>
          <p:nvPr>
            <p:ph type="body" idx="15"/>
          </p:nvPr>
        </p:nvSpPr>
        <p:spPr>
          <a:xfrm>
            <a:off x="8581313" y="7702771"/>
            <a:ext cx="1236455" cy="1178650"/>
          </a:xfrm>
          <a:custGeom>
            <a:avLst/>
            <a:gdLst/>
            <a:ahLst/>
            <a:cxnLst>
              <a:cxn ang="0">
                <a:pos x="wd2" y="hd2"/>
              </a:cxn>
              <a:cxn ang="5400000">
                <a:pos x="wd2" y="hd2"/>
              </a:cxn>
              <a:cxn ang="10800000">
                <a:pos x="wd2" y="hd2"/>
              </a:cxn>
              <a:cxn ang="16200000">
                <a:pos x="wd2" y="hd2"/>
              </a:cxn>
            </a:cxnLst>
            <a:rect l="0" t="0" r="r" b="b"/>
            <a:pathLst>
              <a:path w="21568" h="21583" extrusionOk="0">
                <a:moveTo>
                  <a:pt x="16592" y="2"/>
                </a:moveTo>
                <a:cubicBezTo>
                  <a:pt x="16492" y="-9"/>
                  <a:pt x="16386" y="16"/>
                  <a:pt x="16290" y="57"/>
                </a:cubicBezTo>
                <a:cubicBezTo>
                  <a:pt x="16249" y="74"/>
                  <a:pt x="16225" y="182"/>
                  <a:pt x="16193" y="245"/>
                </a:cubicBezTo>
                <a:cubicBezTo>
                  <a:pt x="16240" y="268"/>
                  <a:pt x="16289" y="302"/>
                  <a:pt x="16336" y="306"/>
                </a:cubicBezTo>
                <a:cubicBezTo>
                  <a:pt x="16441" y="316"/>
                  <a:pt x="16545" y="312"/>
                  <a:pt x="16650" y="312"/>
                </a:cubicBezTo>
                <a:cubicBezTo>
                  <a:pt x="16653" y="348"/>
                  <a:pt x="16656" y="380"/>
                  <a:pt x="16659" y="416"/>
                </a:cubicBezTo>
                <a:cubicBezTo>
                  <a:pt x="16603" y="443"/>
                  <a:pt x="16546" y="497"/>
                  <a:pt x="16491" y="495"/>
                </a:cubicBezTo>
                <a:cubicBezTo>
                  <a:pt x="16260" y="486"/>
                  <a:pt x="16030" y="460"/>
                  <a:pt x="15799" y="440"/>
                </a:cubicBezTo>
                <a:cubicBezTo>
                  <a:pt x="15671" y="429"/>
                  <a:pt x="15542" y="420"/>
                  <a:pt x="15414" y="404"/>
                </a:cubicBezTo>
                <a:cubicBezTo>
                  <a:pt x="15307" y="390"/>
                  <a:pt x="15200" y="344"/>
                  <a:pt x="15095" y="355"/>
                </a:cubicBezTo>
                <a:cubicBezTo>
                  <a:pt x="14983" y="367"/>
                  <a:pt x="14871" y="428"/>
                  <a:pt x="14731" y="477"/>
                </a:cubicBezTo>
                <a:cubicBezTo>
                  <a:pt x="14755" y="314"/>
                  <a:pt x="14770" y="216"/>
                  <a:pt x="14785" y="118"/>
                </a:cubicBezTo>
                <a:cubicBezTo>
                  <a:pt x="14476" y="3"/>
                  <a:pt x="14417" y="373"/>
                  <a:pt x="14295" y="623"/>
                </a:cubicBezTo>
                <a:cubicBezTo>
                  <a:pt x="14133" y="296"/>
                  <a:pt x="13756" y="295"/>
                  <a:pt x="13548" y="550"/>
                </a:cubicBezTo>
                <a:cubicBezTo>
                  <a:pt x="13464" y="495"/>
                  <a:pt x="13378" y="393"/>
                  <a:pt x="13343" y="422"/>
                </a:cubicBezTo>
                <a:cubicBezTo>
                  <a:pt x="13121" y="604"/>
                  <a:pt x="12922" y="745"/>
                  <a:pt x="12643" y="616"/>
                </a:cubicBezTo>
                <a:cubicBezTo>
                  <a:pt x="12449" y="527"/>
                  <a:pt x="12219" y="591"/>
                  <a:pt x="12006" y="586"/>
                </a:cubicBezTo>
                <a:cubicBezTo>
                  <a:pt x="11905" y="584"/>
                  <a:pt x="11803" y="567"/>
                  <a:pt x="11704" y="586"/>
                </a:cubicBezTo>
                <a:cubicBezTo>
                  <a:pt x="11466" y="631"/>
                  <a:pt x="11225" y="671"/>
                  <a:pt x="10991" y="750"/>
                </a:cubicBezTo>
                <a:cubicBezTo>
                  <a:pt x="10704" y="848"/>
                  <a:pt x="10421" y="982"/>
                  <a:pt x="10136" y="1097"/>
                </a:cubicBezTo>
                <a:cubicBezTo>
                  <a:pt x="10040" y="1136"/>
                  <a:pt x="9932" y="1221"/>
                  <a:pt x="9847" y="1188"/>
                </a:cubicBezTo>
                <a:cubicBezTo>
                  <a:pt x="9372" y="1005"/>
                  <a:pt x="8962" y="1257"/>
                  <a:pt x="8548" y="1541"/>
                </a:cubicBezTo>
                <a:cubicBezTo>
                  <a:pt x="8169" y="1799"/>
                  <a:pt x="7784" y="2030"/>
                  <a:pt x="7395" y="2252"/>
                </a:cubicBezTo>
                <a:cubicBezTo>
                  <a:pt x="7186" y="2372"/>
                  <a:pt x="6961" y="2441"/>
                  <a:pt x="6745" y="2538"/>
                </a:cubicBezTo>
                <a:cubicBezTo>
                  <a:pt x="5965" y="2891"/>
                  <a:pt x="5188" y="3250"/>
                  <a:pt x="4406" y="3596"/>
                </a:cubicBezTo>
                <a:cubicBezTo>
                  <a:pt x="4214" y="3682"/>
                  <a:pt x="4011" y="3714"/>
                  <a:pt x="3815" y="3785"/>
                </a:cubicBezTo>
                <a:cubicBezTo>
                  <a:pt x="3506" y="3897"/>
                  <a:pt x="3188" y="3983"/>
                  <a:pt x="2893" y="4150"/>
                </a:cubicBezTo>
                <a:cubicBezTo>
                  <a:pt x="2407" y="4424"/>
                  <a:pt x="1934" y="4749"/>
                  <a:pt x="1459" y="5062"/>
                </a:cubicBezTo>
                <a:cubicBezTo>
                  <a:pt x="1365" y="5124"/>
                  <a:pt x="1283" y="5228"/>
                  <a:pt x="1195" y="5311"/>
                </a:cubicBezTo>
                <a:cubicBezTo>
                  <a:pt x="1210" y="5357"/>
                  <a:pt x="1226" y="5400"/>
                  <a:pt x="1242" y="5445"/>
                </a:cubicBezTo>
                <a:cubicBezTo>
                  <a:pt x="1678" y="5255"/>
                  <a:pt x="2113" y="5064"/>
                  <a:pt x="2549" y="4874"/>
                </a:cubicBezTo>
                <a:cubicBezTo>
                  <a:pt x="2555" y="4900"/>
                  <a:pt x="2564" y="4927"/>
                  <a:pt x="2570" y="4953"/>
                </a:cubicBezTo>
                <a:cubicBezTo>
                  <a:pt x="2474" y="5018"/>
                  <a:pt x="2378" y="5106"/>
                  <a:pt x="2277" y="5147"/>
                </a:cubicBezTo>
                <a:cubicBezTo>
                  <a:pt x="1845" y="5322"/>
                  <a:pt x="1413" y="5491"/>
                  <a:pt x="977" y="5646"/>
                </a:cubicBezTo>
                <a:cubicBezTo>
                  <a:pt x="734" y="5732"/>
                  <a:pt x="576" y="5952"/>
                  <a:pt x="592" y="6193"/>
                </a:cubicBezTo>
                <a:cubicBezTo>
                  <a:pt x="732" y="6230"/>
                  <a:pt x="865" y="6268"/>
                  <a:pt x="998" y="6303"/>
                </a:cubicBezTo>
                <a:cubicBezTo>
                  <a:pt x="1000" y="6332"/>
                  <a:pt x="1005" y="6358"/>
                  <a:pt x="1007" y="6388"/>
                </a:cubicBezTo>
                <a:cubicBezTo>
                  <a:pt x="761" y="6533"/>
                  <a:pt x="419" y="6398"/>
                  <a:pt x="286" y="6868"/>
                </a:cubicBezTo>
                <a:cubicBezTo>
                  <a:pt x="456" y="7047"/>
                  <a:pt x="436" y="7105"/>
                  <a:pt x="80" y="7428"/>
                </a:cubicBezTo>
                <a:cubicBezTo>
                  <a:pt x="296" y="7412"/>
                  <a:pt x="480" y="7400"/>
                  <a:pt x="688" y="7385"/>
                </a:cubicBezTo>
                <a:cubicBezTo>
                  <a:pt x="494" y="7693"/>
                  <a:pt x="126" y="7500"/>
                  <a:pt x="1" y="8006"/>
                </a:cubicBezTo>
                <a:cubicBezTo>
                  <a:pt x="97" y="7971"/>
                  <a:pt x="165" y="7951"/>
                  <a:pt x="231" y="7927"/>
                </a:cubicBezTo>
                <a:cubicBezTo>
                  <a:pt x="351" y="7884"/>
                  <a:pt x="467" y="7835"/>
                  <a:pt x="588" y="7799"/>
                </a:cubicBezTo>
                <a:cubicBezTo>
                  <a:pt x="876" y="7712"/>
                  <a:pt x="1166" y="7633"/>
                  <a:pt x="1455" y="7549"/>
                </a:cubicBezTo>
                <a:cubicBezTo>
                  <a:pt x="1584" y="7512"/>
                  <a:pt x="1711" y="7468"/>
                  <a:pt x="1841" y="7440"/>
                </a:cubicBezTo>
                <a:cubicBezTo>
                  <a:pt x="1848" y="7439"/>
                  <a:pt x="1869" y="7544"/>
                  <a:pt x="1879" y="7586"/>
                </a:cubicBezTo>
                <a:cubicBezTo>
                  <a:pt x="2276" y="7512"/>
                  <a:pt x="2605" y="6999"/>
                  <a:pt x="3094" y="7282"/>
                </a:cubicBezTo>
                <a:cubicBezTo>
                  <a:pt x="2357" y="7676"/>
                  <a:pt x="1648" y="8053"/>
                  <a:pt x="940" y="8431"/>
                </a:cubicBezTo>
                <a:cubicBezTo>
                  <a:pt x="940" y="8442"/>
                  <a:pt x="939" y="8451"/>
                  <a:pt x="940" y="8462"/>
                </a:cubicBezTo>
                <a:cubicBezTo>
                  <a:pt x="1094" y="8433"/>
                  <a:pt x="1250" y="8404"/>
                  <a:pt x="1363" y="8383"/>
                </a:cubicBezTo>
                <a:cubicBezTo>
                  <a:pt x="1256" y="8490"/>
                  <a:pt x="1135" y="8615"/>
                  <a:pt x="1015" y="8735"/>
                </a:cubicBezTo>
                <a:cubicBezTo>
                  <a:pt x="954" y="8716"/>
                  <a:pt x="892" y="8700"/>
                  <a:pt x="831" y="8650"/>
                </a:cubicBezTo>
                <a:cubicBezTo>
                  <a:pt x="798" y="8624"/>
                  <a:pt x="714" y="8642"/>
                  <a:pt x="697" y="8681"/>
                </a:cubicBezTo>
                <a:cubicBezTo>
                  <a:pt x="672" y="8735"/>
                  <a:pt x="668" y="8838"/>
                  <a:pt x="688" y="8900"/>
                </a:cubicBezTo>
                <a:cubicBezTo>
                  <a:pt x="746" y="9078"/>
                  <a:pt x="843" y="9181"/>
                  <a:pt x="965" y="9228"/>
                </a:cubicBezTo>
                <a:cubicBezTo>
                  <a:pt x="968" y="9255"/>
                  <a:pt x="970" y="9280"/>
                  <a:pt x="973" y="9307"/>
                </a:cubicBezTo>
                <a:cubicBezTo>
                  <a:pt x="1019" y="9300"/>
                  <a:pt x="1065" y="9290"/>
                  <a:pt x="1112" y="9283"/>
                </a:cubicBezTo>
                <a:cubicBezTo>
                  <a:pt x="1199" y="9290"/>
                  <a:pt x="1248" y="9346"/>
                  <a:pt x="1271" y="9435"/>
                </a:cubicBezTo>
                <a:cubicBezTo>
                  <a:pt x="1187" y="9483"/>
                  <a:pt x="1103" y="9533"/>
                  <a:pt x="1019" y="9581"/>
                </a:cubicBezTo>
                <a:cubicBezTo>
                  <a:pt x="1013" y="9579"/>
                  <a:pt x="1005" y="9577"/>
                  <a:pt x="998" y="9575"/>
                </a:cubicBezTo>
                <a:cubicBezTo>
                  <a:pt x="988" y="9593"/>
                  <a:pt x="985" y="9598"/>
                  <a:pt x="982" y="9605"/>
                </a:cubicBezTo>
                <a:cubicBezTo>
                  <a:pt x="959" y="9618"/>
                  <a:pt x="937" y="9629"/>
                  <a:pt x="915" y="9642"/>
                </a:cubicBezTo>
                <a:cubicBezTo>
                  <a:pt x="936" y="9679"/>
                  <a:pt x="951" y="9702"/>
                  <a:pt x="969" y="9733"/>
                </a:cubicBezTo>
                <a:cubicBezTo>
                  <a:pt x="965" y="9808"/>
                  <a:pt x="965" y="9884"/>
                  <a:pt x="977" y="9958"/>
                </a:cubicBezTo>
                <a:cubicBezTo>
                  <a:pt x="923" y="9986"/>
                  <a:pt x="870" y="10011"/>
                  <a:pt x="797" y="10049"/>
                </a:cubicBezTo>
                <a:cubicBezTo>
                  <a:pt x="885" y="10163"/>
                  <a:pt x="962" y="10247"/>
                  <a:pt x="1040" y="10353"/>
                </a:cubicBezTo>
                <a:cubicBezTo>
                  <a:pt x="1054" y="10486"/>
                  <a:pt x="1053" y="10627"/>
                  <a:pt x="994" y="10779"/>
                </a:cubicBezTo>
                <a:cubicBezTo>
                  <a:pt x="905" y="11008"/>
                  <a:pt x="1293" y="11361"/>
                  <a:pt x="1501" y="11223"/>
                </a:cubicBezTo>
                <a:cubicBezTo>
                  <a:pt x="1665" y="11114"/>
                  <a:pt x="1667" y="11257"/>
                  <a:pt x="1686" y="11332"/>
                </a:cubicBezTo>
                <a:cubicBezTo>
                  <a:pt x="1608" y="11492"/>
                  <a:pt x="1549" y="11607"/>
                  <a:pt x="1506" y="11697"/>
                </a:cubicBezTo>
                <a:cubicBezTo>
                  <a:pt x="1433" y="11715"/>
                  <a:pt x="1324" y="11707"/>
                  <a:pt x="1313" y="11752"/>
                </a:cubicBezTo>
                <a:cubicBezTo>
                  <a:pt x="1286" y="11858"/>
                  <a:pt x="1275" y="12017"/>
                  <a:pt x="1313" y="12105"/>
                </a:cubicBezTo>
                <a:cubicBezTo>
                  <a:pt x="1399" y="12302"/>
                  <a:pt x="1518" y="12471"/>
                  <a:pt x="1610" y="12628"/>
                </a:cubicBezTo>
                <a:cubicBezTo>
                  <a:pt x="1317" y="12641"/>
                  <a:pt x="1130" y="12818"/>
                  <a:pt x="1091" y="13102"/>
                </a:cubicBezTo>
                <a:cubicBezTo>
                  <a:pt x="999" y="13173"/>
                  <a:pt x="898" y="13254"/>
                  <a:pt x="856" y="13376"/>
                </a:cubicBezTo>
                <a:cubicBezTo>
                  <a:pt x="727" y="13753"/>
                  <a:pt x="983" y="13793"/>
                  <a:pt x="1124" y="13941"/>
                </a:cubicBezTo>
                <a:cubicBezTo>
                  <a:pt x="1049" y="13959"/>
                  <a:pt x="986" y="13957"/>
                  <a:pt x="923" y="13953"/>
                </a:cubicBezTo>
                <a:cubicBezTo>
                  <a:pt x="727" y="13943"/>
                  <a:pt x="660" y="14071"/>
                  <a:pt x="751" y="14312"/>
                </a:cubicBezTo>
                <a:cubicBezTo>
                  <a:pt x="791" y="14419"/>
                  <a:pt x="850" y="14525"/>
                  <a:pt x="919" y="14592"/>
                </a:cubicBezTo>
                <a:cubicBezTo>
                  <a:pt x="1129" y="14798"/>
                  <a:pt x="1134" y="14791"/>
                  <a:pt x="936" y="15103"/>
                </a:cubicBezTo>
                <a:cubicBezTo>
                  <a:pt x="1078" y="15261"/>
                  <a:pt x="1202" y="15462"/>
                  <a:pt x="1359" y="15559"/>
                </a:cubicBezTo>
                <a:cubicBezTo>
                  <a:pt x="1520" y="15659"/>
                  <a:pt x="1712" y="15651"/>
                  <a:pt x="1887" y="15711"/>
                </a:cubicBezTo>
                <a:cubicBezTo>
                  <a:pt x="1946" y="15731"/>
                  <a:pt x="2021" y="15806"/>
                  <a:pt x="2038" y="15881"/>
                </a:cubicBezTo>
                <a:cubicBezTo>
                  <a:pt x="2056" y="15961"/>
                  <a:pt x="2015" y="16067"/>
                  <a:pt x="1992" y="16210"/>
                </a:cubicBezTo>
                <a:cubicBezTo>
                  <a:pt x="1826" y="15931"/>
                  <a:pt x="1771" y="15873"/>
                  <a:pt x="1610" y="16015"/>
                </a:cubicBezTo>
                <a:cubicBezTo>
                  <a:pt x="1335" y="16260"/>
                  <a:pt x="977" y="16418"/>
                  <a:pt x="927" y="17019"/>
                </a:cubicBezTo>
                <a:cubicBezTo>
                  <a:pt x="683" y="17155"/>
                  <a:pt x="331" y="17611"/>
                  <a:pt x="219" y="17955"/>
                </a:cubicBezTo>
                <a:cubicBezTo>
                  <a:pt x="200" y="18012"/>
                  <a:pt x="173" y="18090"/>
                  <a:pt x="185" y="18138"/>
                </a:cubicBezTo>
                <a:cubicBezTo>
                  <a:pt x="250" y="18389"/>
                  <a:pt x="165" y="18556"/>
                  <a:pt x="59" y="18734"/>
                </a:cubicBezTo>
                <a:cubicBezTo>
                  <a:pt x="15" y="18809"/>
                  <a:pt x="-16" y="18968"/>
                  <a:pt x="9" y="19044"/>
                </a:cubicBezTo>
                <a:cubicBezTo>
                  <a:pt x="30" y="19107"/>
                  <a:pt x="142" y="19104"/>
                  <a:pt x="215" y="19129"/>
                </a:cubicBezTo>
                <a:cubicBezTo>
                  <a:pt x="239" y="19137"/>
                  <a:pt x="265" y="19138"/>
                  <a:pt x="311" y="19141"/>
                </a:cubicBezTo>
                <a:cubicBezTo>
                  <a:pt x="234" y="19360"/>
                  <a:pt x="171" y="19546"/>
                  <a:pt x="85" y="19792"/>
                </a:cubicBezTo>
                <a:cubicBezTo>
                  <a:pt x="309" y="19878"/>
                  <a:pt x="538" y="19949"/>
                  <a:pt x="759" y="20053"/>
                </a:cubicBezTo>
                <a:cubicBezTo>
                  <a:pt x="1272" y="20294"/>
                  <a:pt x="1775" y="20566"/>
                  <a:pt x="2289" y="20795"/>
                </a:cubicBezTo>
                <a:cubicBezTo>
                  <a:pt x="2523" y="20900"/>
                  <a:pt x="2793" y="21055"/>
                  <a:pt x="3010" y="20978"/>
                </a:cubicBezTo>
                <a:cubicBezTo>
                  <a:pt x="3330" y="20864"/>
                  <a:pt x="3591" y="20988"/>
                  <a:pt x="3845" y="21166"/>
                </a:cubicBezTo>
                <a:cubicBezTo>
                  <a:pt x="4208" y="21421"/>
                  <a:pt x="4587" y="21536"/>
                  <a:pt x="4981" y="21580"/>
                </a:cubicBezTo>
                <a:cubicBezTo>
                  <a:pt x="5080" y="21591"/>
                  <a:pt x="5187" y="21566"/>
                  <a:pt x="5282" y="21525"/>
                </a:cubicBezTo>
                <a:cubicBezTo>
                  <a:pt x="5323" y="21508"/>
                  <a:pt x="5343" y="21406"/>
                  <a:pt x="5375" y="21343"/>
                </a:cubicBezTo>
                <a:cubicBezTo>
                  <a:pt x="5328" y="21320"/>
                  <a:pt x="5284" y="21280"/>
                  <a:pt x="5236" y="21276"/>
                </a:cubicBezTo>
                <a:cubicBezTo>
                  <a:pt x="5131" y="21266"/>
                  <a:pt x="5023" y="21276"/>
                  <a:pt x="4918" y="21276"/>
                </a:cubicBezTo>
                <a:cubicBezTo>
                  <a:pt x="4915" y="21240"/>
                  <a:pt x="4912" y="21202"/>
                  <a:pt x="4909" y="21166"/>
                </a:cubicBezTo>
                <a:cubicBezTo>
                  <a:pt x="4965" y="21139"/>
                  <a:pt x="5022" y="21085"/>
                  <a:pt x="5077" y="21087"/>
                </a:cubicBezTo>
                <a:cubicBezTo>
                  <a:pt x="5308" y="21096"/>
                  <a:pt x="5538" y="21122"/>
                  <a:pt x="5769" y="21142"/>
                </a:cubicBezTo>
                <a:cubicBezTo>
                  <a:pt x="5897" y="21153"/>
                  <a:pt x="6026" y="21168"/>
                  <a:pt x="6154" y="21184"/>
                </a:cubicBezTo>
                <a:cubicBezTo>
                  <a:pt x="6261" y="21198"/>
                  <a:pt x="6368" y="21238"/>
                  <a:pt x="6473" y="21227"/>
                </a:cubicBezTo>
                <a:cubicBezTo>
                  <a:pt x="6585" y="21215"/>
                  <a:pt x="6697" y="21154"/>
                  <a:pt x="6837" y="21105"/>
                </a:cubicBezTo>
                <a:cubicBezTo>
                  <a:pt x="6813" y="21268"/>
                  <a:pt x="6798" y="21372"/>
                  <a:pt x="6783" y="21470"/>
                </a:cubicBezTo>
                <a:cubicBezTo>
                  <a:pt x="7092" y="21585"/>
                  <a:pt x="7156" y="21209"/>
                  <a:pt x="7278" y="20959"/>
                </a:cubicBezTo>
                <a:cubicBezTo>
                  <a:pt x="7439" y="21286"/>
                  <a:pt x="7812" y="21293"/>
                  <a:pt x="8020" y="21039"/>
                </a:cubicBezTo>
                <a:cubicBezTo>
                  <a:pt x="8104" y="21093"/>
                  <a:pt x="8190" y="21189"/>
                  <a:pt x="8225" y="21160"/>
                </a:cubicBezTo>
                <a:cubicBezTo>
                  <a:pt x="8447" y="20978"/>
                  <a:pt x="8651" y="20837"/>
                  <a:pt x="8929" y="20966"/>
                </a:cubicBezTo>
                <a:cubicBezTo>
                  <a:pt x="9124" y="21055"/>
                  <a:pt x="9349" y="20997"/>
                  <a:pt x="9562" y="21002"/>
                </a:cubicBezTo>
                <a:cubicBezTo>
                  <a:pt x="9663" y="21004"/>
                  <a:pt x="9769" y="21021"/>
                  <a:pt x="9868" y="21002"/>
                </a:cubicBezTo>
                <a:cubicBezTo>
                  <a:pt x="10107" y="20957"/>
                  <a:pt x="10343" y="20911"/>
                  <a:pt x="10577" y="20832"/>
                </a:cubicBezTo>
                <a:cubicBezTo>
                  <a:pt x="10864" y="20734"/>
                  <a:pt x="11147" y="20600"/>
                  <a:pt x="11432" y="20485"/>
                </a:cubicBezTo>
                <a:cubicBezTo>
                  <a:pt x="11528" y="20446"/>
                  <a:pt x="11636" y="20361"/>
                  <a:pt x="11721" y="20394"/>
                </a:cubicBezTo>
                <a:cubicBezTo>
                  <a:pt x="12196" y="20577"/>
                  <a:pt x="12606" y="20331"/>
                  <a:pt x="13020" y="20047"/>
                </a:cubicBezTo>
                <a:cubicBezTo>
                  <a:pt x="13399" y="19789"/>
                  <a:pt x="13788" y="19552"/>
                  <a:pt x="14177" y="19330"/>
                </a:cubicBezTo>
                <a:cubicBezTo>
                  <a:pt x="14386" y="19210"/>
                  <a:pt x="14607" y="19147"/>
                  <a:pt x="14823" y="19050"/>
                </a:cubicBezTo>
                <a:cubicBezTo>
                  <a:pt x="15603" y="18697"/>
                  <a:pt x="16380" y="18332"/>
                  <a:pt x="17162" y="17986"/>
                </a:cubicBezTo>
                <a:cubicBezTo>
                  <a:pt x="17354" y="17900"/>
                  <a:pt x="17561" y="17868"/>
                  <a:pt x="17757" y="17797"/>
                </a:cubicBezTo>
                <a:cubicBezTo>
                  <a:pt x="18066" y="17685"/>
                  <a:pt x="18380" y="17605"/>
                  <a:pt x="18675" y="17438"/>
                </a:cubicBezTo>
                <a:cubicBezTo>
                  <a:pt x="19161" y="17164"/>
                  <a:pt x="19634" y="16833"/>
                  <a:pt x="20109" y="16520"/>
                </a:cubicBezTo>
                <a:cubicBezTo>
                  <a:pt x="20203" y="16458"/>
                  <a:pt x="20285" y="16360"/>
                  <a:pt x="20373" y="16277"/>
                </a:cubicBezTo>
                <a:cubicBezTo>
                  <a:pt x="20358" y="16231"/>
                  <a:pt x="20342" y="16182"/>
                  <a:pt x="20326" y="16137"/>
                </a:cubicBezTo>
                <a:cubicBezTo>
                  <a:pt x="19890" y="16327"/>
                  <a:pt x="19455" y="16518"/>
                  <a:pt x="19019" y="16708"/>
                </a:cubicBezTo>
                <a:cubicBezTo>
                  <a:pt x="19013" y="16682"/>
                  <a:pt x="19008" y="16655"/>
                  <a:pt x="19002" y="16629"/>
                </a:cubicBezTo>
                <a:cubicBezTo>
                  <a:pt x="19099" y="16564"/>
                  <a:pt x="19190" y="16482"/>
                  <a:pt x="19291" y="16441"/>
                </a:cubicBezTo>
                <a:cubicBezTo>
                  <a:pt x="19723" y="16266"/>
                  <a:pt x="20155" y="16097"/>
                  <a:pt x="20591" y="15942"/>
                </a:cubicBezTo>
                <a:cubicBezTo>
                  <a:pt x="20834" y="15856"/>
                  <a:pt x="20992" y="15630"/>
                  <a:pt x="20976" y="15389"/>
                </a:cubicBezTo>
                <a:cubicBezTo>
                  <a:pt x="20836" y="15352"/>
                  <a:pt x="20703" y="15320"/>
                  <a:pt x="20570" y="15285"/>
                </a:cubicBezTo>
                <a:cubicBezTo>
                  <a:pt x="20568" y="15256"/>
                  <a:pt x="20567" y="15224"/>
                  <a:pt x="20565" y="15194"/>
                </a:cubicBezTo>
                <a:cubicBezTo>
                  <a:pt x="20811" y="15049"/>
                  <a:pt x="21153" y="15184"/>
                  <a:pt x="21286" y="14714"/>
                </a:cubicBezTo>
                <a:cubicBezTo>
                  <a:pt x="21116" y="14535"/>
                  <a:pt x="21136" y="14477"/>
                  <a:pt x="21492" y="14154"/>
                </a:cubicBezTo>
                <a:cubicBezTo>
                  <a:pt x="21276" y="14170"/>
                  <a:pt x="21088" y="14182"/>
                  <a:pt x="20880" y="14197"/>
                </a:cubicBezTo>
                <a:cubicBezTo>
                  <a:pt x="21074" y="13889"/>
                  <a:pt x="21442" y="14082"/>
                  <a:pt x="21567" y="13576"/>
                </a:cubicBezTo>
                <a:cubicBezTo>
                  <a:pt x="21471" y="13611"/>
                  <a:pt x="21408" y="13637"/>
                  <a:pt x="21341" y="13662"/>
                </a:cubicBezTo>
                <a:cubicBezTo>
                  <a:pt x="21222" y="13704"/>
                  <a:pt x="21101" y="13753"/>
                  <a:pt x="20980" y="13789"/>
                </a:cubicBezTo>
                <a:cubicBezTo>
                  <a:pt x="20692" y="13876"/>
                  <a:pt x="20402" y="13955"/>
                  <a:pt x="20113" y="14039"/>
                </a:cubicBezTo>
                <a:cubicBezTo>
                  <a:pt x="19984" y="14076"/>
                  <a:pt x="19857" y="14114"/>
                  <a:pt x="19727" y="14142"/>
                </a:cubicBezTo>
                <a:cubicBezTo>
                  <a:pt x="19720" y="14143"/>
                  <a:pt x="19703" y="14038"/>
                  <a:pt x="19694" y="13996"/>
                </a:cubicBezTo>
                <a:cubicBezTo>
                  <a:pt x="19297" y="14070"/>
                  <a:pt x="18968" y="14583"/>
                  <a:pt x="18478" y="14300"/>
                </a:cubicBezTo>
                <a:cubicBezTo>
                  <a:pt x="19215" y="13906"/>
                  <a:pt x="19920" y="13529"/>
                  <a:pt x="20628" y="13151"/>
                </a:cubicBezTo>
                <a:cubicBezTo>
                  <a:pt x="20628" y="13140"/>
                  <a:pt x="20629" y="13131"/>
                  <a:pt x="20628" y="13120"/>
                </a:cubicBezTo>
                <a:cubicBezTo>
                  <a:pt x="20474" y="13149"/>
                  <a:pt x="20318" y="13178"/>
                  <a:pt x="20205" y="13199"/>
                </a:cubicBezTo>
                <a:cubicBezTo>
                  <a:pt x="20312" y="13092"/>
                  <a:pt x="20437" y="12973"/>
                  <a:pt x="20557" y="12853"/>
                </a:cubicBezTo>
                <a:cubicBezTo>
                  <a:pt x="20618" y="12872"/>
                  <a:pt x="20680" y="12888"/>
                  <a:pt x="20741" y="12938"/>
                </a:cubicBezTo>
                <a:cubicBezTo>
                  <a:pt x="20774" y="12964"/>
                  <a:pt x="20854" y="12946"/>
                  <a:pt x="20871" y="12907"/>
                </a:cubicBezTo>
                <a:cubicBezTo>
                  <a:pt x="20896" y="12853"/>
                  <a:pt x="20900" y="12744"/>
                  <a:pt x="20880" y="12682"/>
                </a:cubicBezTo>
                <a:cubicBezTo>
                  <a:pt x="20822" y="12503"/>
                  <a:pt x="20725" y="12406"/>
                  <a:pt x="20603" y="12360"/>
                </a:cubicBezTo>
                <a:cubicBezTo>
                  <a:pt x="20600" y="12332"/>
                  <a:pt x="20598" y="12303"/>
                  <a:pt x="20595" y="12275"/>
                </a:cubicBezTo>
                <a:cubicBezTo>
                  <a:pt x="20549" y="12282"/>
                  <a:pt x="20503" y="12292"/>
                  <a:pt x="20456" y="12299"/>
                </a:cubicBezTo>
                <a:cubicBezTo>
                  <a:pt x="20369" y="12292"/>
                  <a:pt x="20320" y="12237"/>
                  <a:pt x="20297" y="12147"/>
                </a:cubicBezTo>
                <a:cubicBezTo>
                  <a:pt x="20381" y="12099"/>
                  <a:pt x="20465" y="12049"/>
                  <a:pt x="20549" y="12001"/>
                </a:cubicBezTo>
                <a:cubicBezTo>
                  <a:pt x="20555" y="12003"/>
                  <a:pt x="20563" y="12005"/>
                  <a:pt x="20570" y="12007"/>
                </a:cubicBezTo>
                <a:cubicBezTo>
                  <a:pt x="20580" y="11989"/>
                  <a:pt x="20583" y="11984"/>
                  <a:pt x="20586" y="11977"/>
                </a:cubicBezTo>
                <a:cubicBezTo>
                  <a:pt x="20609" y="11964"/>
                  <a:pt x="20631" y="11953"/>
                  <a:pt x="20653" y="11940"/>
                </a:cubicBezTo>
                <a:cubicBezTo>
                  <a:pt x="20631" y="11902"/>
                  <a:pt x="20617" y="11880"/>
                  <a:pt x="20599" y="11849"/>
                </a:cubicBezTo>
                <a:cubicBezTo>
                  <a:pt x="20603" y="11776"/>
                  <a:pt x="20606" y="11702"/>
                  <a:pt x="20595" y="11630"/>
                </a:cubicBezTo>
                <a:cubicBezTo>
                  <a:pt x="20649" y="11602"/>
                  <a:pt x="20699" y="11571"/>
                  <a:pt x="20771" y="11533"/>
                </a:cubicBezTo>
                <a:cubicBezTo>
                  <a:pt x="20683" y="11419"/>
                  <a:pt x="20610" y="11334"/>
                  <a:pt x="20532" y="11229"/>
                </a:cubicBezTo>
                <a:cubicBezTo>
                  <a:pt x="20518" y="11097"/>
                  <a:pt x="20519" y="10960"/>
                  <a:pt x="20578" y="10809"/>
                </a:cubicBezTo>
                <a:cubicBezTo>
                  <a:pt x="20667" y="10580"/>
                  <a:pt x="20275" y="10221"/>
                  <a:pt x="20067" y="10359"/>
                </a:cubicBezTo>
                <a:cubicBezTo>
                  <a:pt x="19903" y="10468"/>
                  <a:pt x="19905" y="10325"/>
                  <a:pt x="19886" y="10250"/>
                </a:cubicBezTo>
                <a:cubicBezTo>
                  <a:pt x="19964" y="10090"/>
                  <a:pt x="20019" y="9981"/>
                  <a:pt x="20062" y="9891"/>
                </a:cubicBezTo>
                <a:cubicBezTo>
                  <a:pt x="20135" y="9873"/>
                  <a:pt x="20248" y="9882"/>
                  <a:pt x="20259" y="9836"/>
                </a:cubicBezTo>
                <a:cubicBezTo>
                  <a:pt x="20287" y="9730"/>
                  <a:pt x="20293" y="9571"/>
                  <a:pt x="20255" y="9483"/>
                </a:cubicBezTo>
                <a:cubicBezTo>
                  <a:pt x="20169" y="9286"/>
                  <a:pt x="20050" y="9117"/>
                  <a:pt x="19958" y="8960"/>
                </a:cubicBezTo>
                <a:cubicBezTo>
                  <a:pt x="20251" y="8947"/>
                  <a:pt x="20442" y="8764"/>
                  <a:pt x="20482" y="8480"/>
                </a:cubicBezTo>
                <a:cubicBezTo>
                  <a:pt x="20573" y="8409"/>
                  <a:pt x="20670" y="8334"/>
                  <a:pt x="20712" y="8212"/>
                </a:cubicBezTo>
                <a:cubicBezTo>
                  <a:pt x="20841" y="7835"/>
                  <a:pt x="20585" y="7789"/>
                  <a:pt x="20444" y="7641"/>
                </a:cubicBezTo>
                <a:cubicBezTo>
                  <a:pt x="20519" y="7623"/>
                  <a:pt x="20582" y="7631"/>
                  <a:pt x="20645" y="7635"/>
                </a:cubicBezTo>
                <a:cubicBezTo>
                  <a:pt x="20841" y="7645"/>
                  <a:pt x="20908" y="7511"/>
                  <a:pt x="20817" y="7270"/>
                </a:cubicBezTo>
                <a:cubicBezTo>
                  <a:pt x="20777" y="7163"/>
                  <a:pt x="20718" y="7057"/>
                  <a:pt x="20649" y="6990"/>
                </a:cubicBezTo>
                <a:cubicBezTo>
                  <a:pt x="20439" y="6784"/>
                  <a:pt x="20438" y="6791"/>
                  <a:pt x="20637" y="6479"/>
                </a:cubicBezTo>
                <a:cubicBezTo>
                  <a:pt x="20494" y="6321"/>
                  <a:pt x="20366" y="6120"/>
                  <a:pt x="20209" y="6023"/>
                </a:cubicBezTo>
                <a:cubicBezTo>
                  <a:pt x="20048" y="5923"/>
                  <a:pt x="19856" y="5937"/>
                  <a:pt x="19681" y="5877"/>
                </a:cubicBezTo>
                <a:cubicBezTo>
                  <a:pt x="19622" y="5857"/>
                  <a:pt x="19547" y="5782"/>
                  <a:pt x="19530" y="5707"/>
                </a:cubicBezTo>
                <a:cubicBezTo>
                  <a:pt x="19512" y="5627"/>
                  <a:pt x="19553" y="5515"/>
                  <a:pt x="19576" y="5372"/>
                </a:cubicBezTo>
                <a:cubicBezTo>
                  <a:pt x="19742" y="5651"/>
                  <a:pt x="19801" y="5709"/>
                  <a:pt x="19962" y="5567"/>
                </a:cubicBezTo>
                <a:cubicBezTo>
                  <a:pt x="20237" y="5322"/>
                  <a:pt x="20591" y="5164"/>
                  <a:pt x="20641" y="4563"/>
                </a:cubicBezTo>
                <a:cubicBezTo>
                  <a:pt x="20885" y="4427"/>
                  <a:pt x="21237" y="3971"/>
                  <a:pt x="21349" y="3627"/>
                </a:cubicBezTo>
                <a:cubicBezTo>
                  <a:pt x="21368" y="3570"/>
                  <a:pt x="21395" y="3492"/>
                  <a:pt x="21383" y="3444"/>
                </a:cubicBezTo>
                <a:cubicBezTo>
                  <a:pt x="21318" y="3193"/>
                  <a:pt x="21403" y="3033"/>
                  <a:pt x="21509" y="2854"/>
                </a:cubicBezTo>
                <a:cubicBezTo>
                  <a:pt x="21553" y="2779"/>
                  <a:pt x="21584" y="2621"/>
                  <a:pt x="21559" y="2544"/>
                </a:cubicBezTo>
                <a:cubicBezTo>
                  <a:pt x="21538" y="2481"/>
                  <a:pt x="21426" y="2478"/>
                  <a:pt x="21353" y="2453"/>
                </a:cubicBezTo>
                <a:cubicBezTo>
                  <a:pt x="21329" y="2445"/>
                  <a:pt x="21303" y="2450"/>
                  <a:pt x="21257" y="2447"/>
                </a:cubicBezTo>
                <a:cubicBezTo>
                  <a:pt x="21334" y="2228"/>
                  <a:pt x="21402" y="2042"/>
                  <a:pt x="21488" y="1796"/>
                </a:cubicBezTo>
                <a:cubicBezTo>
                  <a:pt x="21263" y="1710"/>
                  <a:pt x="21034" y="1633"/>
                  <a:pt x="20813" y="1529"/>
                </a:cubicBezTo>
                <a:cubicBezTo>
                  <a:pt x="20301" y="1288"/>
                  <a:pt x="19793" y="1016"/>
                  <a:pt x="19279" y="787"/>
                </a:cubicBezTo>
                <a:cubicBezTo>
                  <a:pt x="19045" y="682"/>
                  <a:pt x="18779" y="533"/>
                  <a:pt x="18562" y="610"/>
                </a:cubicBezTo>
                <a:cubicBezTo>
                  <a:pt x="18242" y="724"/>
                  <a:pt x="17977" y="600"/>
                  <a:pt x="17723" y="422"/>
                </a:cubicBezTo>
                <a:cubicBezTo>
                  <a:pt x="17360" y="167"/>
                  <a:pt x="16986" y="46"/>
                  <a:pt x="16592" y="2"/>
                </a:cubicBezTo>
                <a:close/>
              </a:path>
            </a:pathLst>
          </a:custGeom>
        </p:spPr>
        <p:txBody>
          <a:bodyPr/>
          <a:lstStyle/>
          <a:p>
            <a:pPr defTabSz="642937">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p>
        </p:txBody>
      </p:sp>
      <p:sp>
        <p:nvSpPr>
          <p:cNvPr id="892" name="Venenatis Euismod Purus"/>
          <p:cNvSpPr txBox="1">
            <a:spLocks noGrp="1"/>
          </p:cNvSpPr>
          <p:nvPr>
            <p:ph type="body" idx="16"/>
          </p:nvPr>
        </p:nvSpPr>
        <p:spPr>
          <a:xfrm>
            <a:off x="11087196" y="7832332"/>
            <a:ext cx="10617230" cy="984568"/>
          </a:xfrm>
          <a:prstGeom prst="rect">
            <a:avLst/>
          </a:prstGeom>
        </p:spPr>
        <p:txBody>
          <a:bodyPr/>
          <a:lstStyle/>
          <a:p>
            <a:pPr>
              <a:lnSpc>
                <a:spcPct val="80000"/>
              </a:lnSpc>
            </a:pPr>
            <a:r>
              <a:rPr lang="fr-FR" sz="6000" dirty="0" smtClean="0"/>
              <a:t>L’Italie dans l’union européenne</a:t>
            </a:r>
            <a:endParaRPr sz="2800" dirty="0"/>
          </a:p>
        </p:txBody>
      </p:sp>
      <p:sp>
        <p:nvSpPr>
          <p:cNvPr id="894" name="Rectangle"/>
          <p:cNvSpPr>
            <a:spLocks noGrp="1"/>
          </p:cNvSpPr>
          <p:nvPr>
            <p:ph type="body" idx="17"/>
          </p:nvPr>
        </p:nvSpPr>
        <p:spPr>
          <a:prstGeom prst="rect">
            <a:avLst/>
          </a:prstGeom>
        </p:spPr>
        <p:txBody>
          <a:bodyPr/>
          <a:lstStyle/>
          <a:p>
            <a:pPr>
              <a:defRPr sz="5800">
                <a:latin typeface="Gill Sans"/>
                <a:ea typeface="Gill Sans"/>
                <a:cs typeface="Gill Sans"/>
                <a:sym typeface="Gill Sans"/>
              </a:defRPr>
            </a:pPr>
            <a:endParaRPr dirty="0"/>
          </a:p>
        </p:txBody>
      </p:sp>
      <p:sp>
        <p:nvSpPr>
          <p:cNvPr id="895" name="Line"/>
          <p:cNvSpPr>
            <a:spLocks noGrp="1"/>
          </p:cNvSpPr>
          <p:nvPr>
            <p:ph type="body" idx="18"/>
          </p:nvPr>
        </p:nvSpPr>
        <p:spPr>
          <a:xfrm>
            <a:off x="12191999" y="12260426"/>
            <a:ext cx="1" cy="371869"/>
          </a:xfrm>
          <a:prstGeom prst="line">
            <a:avLst/>
          </a:prstGeom>
        </p:spPr>
        <p:txBody>
          <a:bodyPr/>
          <a:lstStyle/>
          <a:p>
            <a:pPr>
              <a:defRPr sz="56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p>
        </p:txBody>
      </p:sp>
      <p:sp>
        <p:nvSpPr>
          <p:cNvPr id="896" name="Slide Number"/>
          <p:cNvSpPr txBox="1">
            <a:spLocks noGrp="1"/>
          </p:cNvSpPr>
          <p:nvPr>
            <p:ph type="sldNum" sz="quarter" idx="2"/>
          </p:nvPr>
        </p:nvSpPr>
        <p:spPr>
          <a:xfrm>
            <a:off x="12051220" y="11772503"/>
            <a:ext cx="281560" cy="422276"/>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85</a:t>
            </a:fld>
            <a:endParaRPr dirty="0"/>
          </a:p>
        </p:txBody>
      </p:sp>
      <p:sp>
        <p:nvSpPr>
          <p:cNvPr id="897" name="#1"/>
          <p:cNvSpPr txBox="1">
            <a:spLocks noGrp="1"/>
          </p:cNvSpPr>
          <p:nvPr>
            <p:ph type="body" idx="19"/>
          </p:nvPr>
        </p:nvSpPr>
        <p:spPr>
          <a:xfrm>
            <a:off x="8787016" y="7896853"/>
            <a:ext cx="1030752" cy="984568"/>
          </a:xfrm>
          <a:prstGeom prst="rect">
            <a:avLst/>
          </a:prstGeom>
        </p:spPr>
        <p:txBody>
          <a:bodyPr/>
          <a:lstStyle/>
          <a:p>
            <a:r>
              <a:rPr dirty="0" smtClean="0"/>
              <a:t>#</a:t>
            </a:r>
            <a:r>
              <a:rPr lang="fr-FR" dirty="0" smtClean="0"/>
              <a:t> </a:t>
            </a:r>
            <a:r>
              <a:rPr lang="fr-FR" dirty="0" smtClean="0"/>
              <a:t>4</a:t>
            </a:r>
            <a:endParaRPr dirty="0"/>
          </a:p>
        </p:txBody>
      </p:sp>
      <p:sp>
        <p:nvSpPr>
          <p:cNvPr id="900" name="#2"/>
          <p:cNvSpPr txBox="1">
            <a:spLocks noGrp="1"/>
          </p:cNvSpPr>
          <p:nvPr>
            <p:ph type="body" idx="22"/>
          </p:nvPr>
        </p:nvSpPr>
        <p:spPr>
          <a:xfrm>
            <a:off x="3745523" y="8977455"/>
            <a:ext cx="1030752" cy="984568"/>
          </a:xfrm>
          <a:prstGeom prst="rect">
            <a:avLst/>
          </a:prstGeom>
        </p:spPr>
        <p:txBody>
          <a:bodyPr/>
          <a:lstStyle/>
          <a:p>
            <a:r>
              <a:rPr dirty="0"/>
              <a:t>#2</a:t>
            </a:r>
          </a:p>
        </p:txBody>
      </p:sp>
      <p:sp>
        <p:nvSpPr>
          <p:cNvPr id="904" name="#3"/>
          <p:cNvSpPr txBox="1">
            <a:spLocks noGrp="1"/>
          </p:cNvSpPr>
          <p:nvPr>
            <p:ph type="body" idx="26"/>
          </p:nvPr>
        </p:nvSpPr>
        <p:spPr>
          <a:xfrm>
            <a:off x="13730491" y="6280498"/>
            <a:ext cx="1030752" cy="984568"/>
          </a:xfrm>
          <a:prstGeom prst="rect">
            <a:avLst/>
          </a:prstGeom>
        </p:spPr>
        <p:txBody>
          <a:bodyPr/>
          <a:lstStyle/>
          <a:p>
            <a:r>
              <a:rPr dirty="0"/>
              <a:t>#3</a:t>
            </a:r>
          </a:p>
        </p:txBody>
      </p:sp>
      <p:sp>
        <p:nvSpPr>
          <p:cNvPr id="22" name="#3">
            <a:extLst>
              <a:ext uri="{FF2B5EF4-FFF2-40B4-BE49-F238E27FC236}">
                <a16:creationId xmlns="" xmlns:a16="http://schemas.microsoft.com/office/drawing/2014/main" id="{A5EDDBB0-B435-894F-AB23-B334E1D7CBEC}"/>
              </a:ext>
            </a:extLst>
          </p:cNvPr>
          <p:cNvSpPr txBox="1">
            <a:spLocks/>
          </p:cNvSpPr>
          <p:nvPr/>
        </p:nvSpPr>
        <p:spPr>
          <a:xfrm>
            <a:off x="14132913" y="9030625"/>
            <a:ext cx="1030752" cy="984568"/>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lstStyle>
            <a:lvl1pPr marL="0" marR="0" indent="0" algn="l" defTabSz="821531" eaLnBrk="1" latinLnBrk="0" hangingPunct="1">
              <a:lnSpc>
                <a:spcPct val="70000"/>
              </a:lnSpc>
              <a:spcBef>
                <a:spcPts val="0"/>
              </a:spcBef>
              <a:spcAft>
                <a:spcPts val="0"/>
              </a:spcAft>
              <a:buClrTx/>
              <a:buSzTx/>
              <a:buFontTx/>
              <a:buNone/>
              <a:tabLst/>
              <a:defRPr sz="5000" b="1" i="0" u="none" strike="noStrike" cap="all" spc="0" baseline="0">
                <a:ln>
                  <a:noFill/>
                </a:ln>
                <a:solidFill>
                  <a:srgbClr val="FFFFFF"/>
                </a:solidFill>
                <a:uFillTx/>
                <a:latin typeface="+mj-lt"/>
                <a:ea typeface="+mj-ea"/>
                <a:cs typeface="+mj-cs"/>
                <a:sym typeface="Avenir Next"/>
              </a:defRPr>
            </a:lvl1pPr>
            <a:lvl2pPr marL="0" marR="0" indent="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2pPr>
            <a:lvl3pPr marL="0" marR="0" indent="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3pPr>
            <a:lvl4pPr marL="0" marR="0" indent="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4pPr>
            <a:lvl5pPr marL="0" marR="0" indent="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5pPr>
            <a:lvl6pPr marL="0" marR="0" indent="35560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6pPr>
            <a:lvl7pPr marL="0" marR="0" indent="71120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7pPr>
            <a:lvl8pPr marL="0" marR="0" indent="106680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8pPr>
            <a:lvl9pPr marL="0" marR="0" indent="142240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9pPr>
          </a:lstStyle>
          <a:p>
            <a:r>
              <a:rPr lang="fr-FR" dirty="0"/>
              <a:t>#3</a:t>
            </a:r>
          </a:p>
        </p:txBody>
      </p:sp>
      <p:sp>
        <p:nvSpPr>
          <p:cNvPr id="42" name="ZoneTexte 41">
            <a:extLst>
              <a:ext uri="{FF2B5EF4-FFF2-40B4-BE49-F238E27FC236}">
                <a16:creationId xmlns="" xmlns:a16="http://schemas.microsoft.com/office/drawing/2014/main" id="{1F2D9E2C-2BAD-6A4A-BC28-3DF9F36E2171}"/>
              </a:ext>
            </a:extLst>
          </p:cNvPr>
          <p:cNvSpPr txBox="1"/>
          <p:nvPr/>
        </p:nvSpPr>
        <p:spPr>
          <a:xfrm>
            <a:off x="897444" y="12362917"/>
            <a:ext cx="7636956" cy="7598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algn="l"/>
            <a:r>
              <a:rPr lang="fr-FR" sz="2000" dirty="0">
                <a:latin typeface="Avenir Next Ultra Light" panose="020B0203020202020204" pitchFamily="34" charset="77"/>
              </a:rPr>
              <a:t>Christophe Gervasi – </a:t>
            </a:r>
            <a:r>
              <a:rPr lang="fr-FR" sz="2000" dirty="0" smtClean="0">
                <a:latin typeface="Avenir Next Ultra Light" panose="020B0203020202020204" pitchFamily="34" charset="77"/>
              </a:rPr>
              <a:t> Rapport qualitatif  - Construire un </a:t>
            </a:r>
            <a:r>
              <a:rPr lang="fr-FR" sz="2000" dirty="0">
                <a:latin typeface="Avenir Next Ultra Light" panose="020B0203020202020204" pitchFamily="34" charset="77"/>
              </a:rPr>
              <a:t>Nous </a:t>
            </a:r>
            <a:r>
              <a:rPr lang="fr-FR" sz="2000" dirty="0" smtClean="0">
                <a:latin typeface="Avenir Next Ultra Light" panose="020B0203020202020204" pitchFamily="34" charset="77"/>
              </a:rPr>
              <a:t>européen – Juillet 2021</a:t>
            </a:r>
            <a:endParaRPr kumimoji="0" lang="fr-FR" sz="2000" u="none" strike="noStrike" cap="none" spc="0" normalizeH="0" baseline="0" dirty="0">
              <a:ln>
                <a:noFill/>
              </a:ln>
              <a:solidFill>
                <a:srgbClr val="000000"/>
              </a:solidFill>
              <a:effectLst/>
              <a:uFillTx/>
              <a:latin typeface="Avenir Next Ultra Light" panose="020B0203020202020204" pitchFamily="34" charset="77"/>
              <a:sym typeface="Gill Sans"/>
            </a:endParaRPr>
          </a:p>
        </p:txBody>
      </p:sp>
      <p:pic>
        <p:nvPicPr>
          <p:cNvPr id="18" name="Image 17"/>
          <p:cNvPicPr>
            <a:picLocks noChangeAspect="1"/>
          </p:cNvPicPr>
          <p:nvPr/>
        </p:nvPicPr>
        <p:blipFill rotWithShape="1">
          <a:blip r:embed="rId3"/>
          <a:srcRect t="18883" b="18467"/>
          <a:stretch/>
        </p:blipFill>
        <p:spPr>
          <a:xfrm>
            <a:off x="19551525" y="3461290"/>
            <a:ext cx="2143125" cy="1431415"/>
          </a:xfrm>
          <a:prstGeom prst="rect">
            <a:avLst/>
          </a:prstGeom>
        </p:spPr>
      </p:pic>
      <p:pic>
        <p:nvPicPr>
          <p:cNvPr id="15" name="Image 14"/>
          <p:cNvPicPr>
            <a:picLocks noChangeAspect="1"/>
          </p:cNvPicPr>
          <p:nvPr/>
        </p:nvPicPr>
        <p:blipFill rotWithShape="1">
          <a:blip r:embed="rId4"/>
          <a:srcRect t="16747" b="16969"/>
          <a:stretch/>
        </p:blipFill>
        <p:spPr>
          <a:xfrm>
            <a:off x="21694650" y="3473606"/>
            <a:ext cx="2143125" cy="1440748"/>
          </a:xfrm>
          <a:prstGeom prst="rect">
            <a:avLst/>
          </a:prstGeom>
        </p:spPr>
      </p:pic>
    </p:spTree>
    <p:extLst>
      <p:ext uri="{BB962C8B-B14F-4D97-AF65-F5344CB8AC3E}">
        <p14:creationId xmlns:p14="http://schemas.microsoft.com/office/powerpoint/2010/main" val="612189928"/>
      </p:ext>
    </p:extLst>
  </p:cSld>
  <p:clrMapOvr>
    <a:masterClrMapping/>
  </p:clrMapOvr>
  <p:transition spd="med"/>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 xmlns:a16="http://schemas.microsoft.com/office/drawing/2014/main" id="{9A3C046A-B3F5-9A42-B408-759E55BE4BE7}"/>
              </a:ext>
            </a:extLst>
          </p:cNvPr>
          <p:cNvSpPr>
            <a:spLocks noGrp="1"/>
          </p:cNvSpPr>
          <p:nvPr>
            <p:ph type="body" sz="quarter" idx="15"/>
          </p:nvPr>
        </p:nvSpPr>
        <p:spPr/>
        <p:txBody>
          <a:bodyPr/>
          <a:lstStyle/>
          <a:p>
            <a:endParaRPr lang="fr-FR" dirty="0"/>
          </a:p>
        </p:txBody>
      </p:sp>
      <p:sp>
        <p:nvSpPr>
          <p:cNvPr id="5" name="Espace réservé du texte 4">
            <a:extLst>
              <a:ext uri="{FF2B5EF4-FFF2-40B4-BE49-F238E27FC236}">
                <a16:creationId xmlns="" xmlns:a16="http://schemas.microsoft.com/office/drawing/2014/main" id="{81AA34F7-61BD-DE46-A618-3EEE7C67794C}"/>
              </a:ext>
            </a:extLst>
          </p:cNvPr>
          <p:cNvSpPr>
            <a:spLocks noGrp="1"/>
          </p:cNvSpPr>
          <p:nvPr>
            <p:ph type="body" sz="quarter" idx="16"/>
          </p:nvPr>
        </p:nvSpPr>
        <p:spPr/>
        <p:txBody>
          <a:bodyPr/>
          <a:lstStyle/>
          <a:p>
            <a:endParaRPr lang="fr-FR" dirty="0"/>
          </a:p>
        </p:txBody>
      </p:sp>
      <p:sp>
        <p:nvSpPr>
          <p:cNvPr id="885"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86</a:t>
            </a:fld>
            <a:endParaRPr dirty="0"/>
          </a:p>
        </p:txBody>
      </p:sp>
      <p:sp>
        <p:nvSpPr>
          <p:cNvPr id="19" name="Espace réservé du texte 2">
            <a:extLst>
              <a:ext uri="{FF2B5EF4-FFF2-40B4-BE49-F238E27FC236}">
                <a16:creationId xmlns="" xmlns:a16="http://schemas.microsoft.com/office/drawing/2014/main" id="{AB3789C9-0B28-4640-961A-BE451E50B0EF}"/>
              </a:ext>
            </a:extLst>
          </p:cNvPr>
          <p:cNvSpPr>
            <a:spLocks noGrp="1"/>
          </p:cNvSpPr>
          <p:nvPr>
            <p:ph type="body" sz="quarter" idx="13"/>
          </p:nvPr>
        </p:nvSpPr>
        <p:spPr>
          <a:xfrm>
            <a:off x="3842849" y="2066389"/>
            <a:ext cx="16290757" cy="793703"/>
          </a:xfrm>
        </p:spPr>
        <p:txBody>
          <a:bodyPr/>
          <a:lstStyle/>
          <a:p>
            <a:endParaRPr lang="fr-FR" dirty="0"/>
          </a:p>
        </p:txBody>
      </p:sp>
      <p:sp>
        <p:nvSpPr>
          <p:cNvPr id="20" name="Titre 1">
            <a:extLst>
              <a:ext uri="{FF2B5EF4-FFF2-40B4-BE49-F238E27FC236}">
                <a16:creationId xmlns="" xmlns:a16="http://schemas.microsoft.com/office/drawing/2014/main" id="{C3D392D1-BDA7-FA46-919D-428FD8FCC2D7}"/>
              </a:ext>
            </a:extLst>
          </p:cNvPr>
          <p:cNvSpPr>
            <a:spLocks noGrp="1"/>
          </p:cNvSpPr>
          <p:nvPr>
            <p:ph type="title"/>
          </p:nvPr>
        </p:nvSpPr>
        <p:spPr>
          <a:xfrm>
            <a:off x="4255906" y="2066389"/>
            <a:ext cx="15291750" cy="935665"/>
          </a:xfrm>
        </p:spPr>
        <p:txBody>
          <a:bodyPr/>
          <a:lstStyle/>
          <a:p>
            <a:r>
              <a:rPr lang="fr-FR" dirty="0" smtClean="0">
                <a:solidFill>
                  <a:schemeClr val="bg1"/>
                </a:solidFill>
              </a:rPr>
              <a:t>Les scrutins européens</a:t>
            </a:r>
            <a:endParaRPr lang="fr-FR" dirty="0">
              <a:solidFill>
                <a:schemeClr val="bg1"/>
              </a:solidFill>
            </a:endParaRPr>
          </a:p>
        </p:txBody>
      </p:sp>
      <p:sp>
        <p:nvSpPr>
          <p:cNvPr id="21" name="SuBTITLE GOES HERE">
            <a:extLst>
              <a:ext uri="{FF2B5EF4-FFF2-40B4-BE49-F238E27FC236}">
                <a16:creationId xmlns="" xmlns:a16="http://schemas.microsoft.com/office/drawing/2014/main" id="{35871DBC-935A-2347-A21E-2565A12C9458}"/>
              </a:ext>
            </a:extLst>
          </p:cNvPr>
          <p:cNvSpPr txBox="1">
            <a:spLocks noGrp="1"/>
          </p:cNvSpPr>
          <p:nvPr>
            <p:ph type="body" sz="quarter" idx="14"/>
          </p:nvPr>
        </p:nvSpPr>
        <p:spPr>
          <a:xfrm>
            <a:off x="4836344" y="747149"/>
            <a:ext cx="14711312" cy="371281"/>
          </a:xfrm>
          <a:prstGeom prst="rect">
            <a:avLst/>
          </a:prstGeom>
        </p:spPr>
        <p:txBody>
          <a:bodyPr/>
          <a:lstStyle/>
          <a:p>
            <a:r>
              <a:rPr lang="fr-FR" sz="2400" dirty="0" smtClean="0"/>
              <a:t>Analyse détaillée</a:t>
            </a:r>
            <a:endParaRPr lang="fr-FR" sz="2400" dirty="0"/>
          </a:p>
        </p:txBody>
      </p:sp>
      <p:sp>
        <p:nvSpPr>
          <p:cNvPr id="9" name="ZoneTexte 8">
            <a:extLst>
              <a:ext uri="{FF2B5EF4-FFF2-40B4-BE49-F238E27FC236}">
                <a16:creationId xmlns="" xmlns:a16="http://schemas.microsoft.com/office/drawing/2014/main" id="{C9FA69AC-CE85-7143-AB32-6EDEC5829621}"/>
              </a:ext>
            </a:extLst>
          </p:cNvPr>
          <p:cNvSpPr txBox="1"/>
          <p:nvPr/>
        </p:nvSpPr>
        <p:spPr>
          <a:xfrm>
            <a:off x="897443" y="12362917"/>
            <a:ext cx="7218945" cy="7598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algn="l"/>
            <a:r>
              <a:rPr lang="fr-FR" sz="2000" dirty="0">
                <a:latin typeface="Avenir Next Ultra Light" panose="020B0203020202020204" pitchFamily="34" charset="77"/>
              </a:rPr>
              <a:t>Christophe Gervasi –  Rapport qualitatif  - Construire un Nous européen – Juillet 2021</a:t>
            </a:r>
          </a:p>
        </p:txBody>
      </p:sp>
      <p:pic>
        <p:nvPicPr>
          <p:cNvPr id="12" name="Image 11"/>
          <p:cNvPicPr>
            <a:picLocks noChangeAspect="1"/>
          </p:cNvPicPr>
          <p:nvPr/>
        </p:nvPicPr>
        <p:blipFill rotWithShape="1">
          <a:blip r:embed="rId2"/>
          <a:srcRect t="18883" b="18467"/>
          <a:stretch/>
        </p:blipFill>
        <p:spPr>
          <a:xfrm>
            <a:off x="19551526" y="500510"/>
            <a:ext cx="2143125" cy="1472669"/>
          </a:xfrm>
          <a:prstGeom prst="rect">
            <a:avLst/>
          </a:prstGeom>
        </p:spPr>
      </p:pic>
      <p:pic>
        <p:nvPicPr>
          <p:cNvPr id="16" name="Image 15"/>
          <p:cNvPicPr>
            <a:picLocks noChangeAspect="1"/>
          </p:cNvPicPr>
          <p:nvPr/>
        </p:nvPicPr>
        <p:blipFill rotWithShape="1">
          <a:blip r:embed="rId3"/>
          <a:srcRect t="16747" b="16969"/>
          <a:stretch/>
        </p:blipFill>
        <p:spPr>
          <a:xfrm>
            <a:off x="21694650" y="508368"/>
            <a:ext cx="2143125" cy="1440748"/>
          </a:xfrm>
          <a:prstGeom prst="rect">
            <a:avLst/>
          </a:prstGeom>
        </p:spPr>
      </p:pic>
      <p:sp>
        <p:nvSpPr>
          <p:cNvPr id="13" name="7 CuadroTexto"/>
          <p:cNvSpPr txBox="1"/>
          <p:nvPr/>
        </p:nvSpPr>
        <p:spPr>
          <a:xfrm>
            <a:off x="1515979" y="4175676"/>
            <a:ext cx="21416210" cy="69865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a:lnSpc>
                <a:spcPct val="160000"/>
              </a:lnSpc>
              <a:defRPr sz="1400">
                <a:solidFill>
                  <a:srgbClr val="808080"/>
                </a:solidFill>
                <a:latin typeface="Lato"/>
                <a:ea typeface="Lato"/>
                <a:cs typeface="Lato"/>
                <a:sym typeface="Lato"/>
              </a:defRPr>
            </a:pPr>
            <a:r>
              <a:rPr lang="fr-FR" sz="2800" dirty="0">
                <a:solidFill>
                  <a:srgbClr val="271880"/>
                </a:solidFill>
              </a:rPr>
              <a:t>Il émerge une grande confusion par rapport au vote des </a:t>
            </a:r>
            <a:r>
              <a:rPr lang="fr-FR" sz="2800" b="1" dirty="0">
                <a:solidFill>
                  <a:srgbClr val="271880"/>
                </a:solidFill>
              </a:rPr>
              <a:t>dernières élections européennes de 2019</a:t>
            </a:r>
            <a:r>
              <a:rPr lang="fr-FR" sz="2800" dirty="0"/>
              <a:t>. On fait souvent référence aux élections précédentes, celles de </a:t>
            </a:r>
            <a:r>
              <a:rPr lang="fr-FR" sz="2800" b="1" dirty="0" smtClean="0"/>
              <a:t>2014</a:t>
            </a:r>
            <a:r>
              <a:rPr lang="fr-FR" sz="2800" dirty="0" smtClean="0"/>
              <a:t> </a:t>
            </a:r>
            <a:r>
              <a:rPr lang="fr-FR" sz="2800" dirty="0"/>
              <a:t>lors de laquelle le Parti Démocratique en Italie a connu une nette victoire alors qu’on ne cite pas la victoire de la Lega de 2019</a:t>
            </a:r>
            <a:r>
              <a:rPr lang="fr-FR" sz="2800" dirty="0" smtClean="0"/>
              <a:t>.</a:t>
            </a:r>
            <a:endParaRPr lang="fr-FR" sz="2800" dirty="0"/>
          </a:p>
          <a:p>
            <a:pPr>
              <a:lnSpc>
                <a:spcPct val="160000"/>
              </a:lnSpc>
              <a:defRPr sz="1400">
                <a:solidFill>
                  <a:srgbClr val="808080"/>
                </a:solidFill>
                <a:latin typeface="Lato"/>
                <a:ea typeface="Lato"/>
                <a:cs typeface="Lato"/>
                <a:sym typeface="Lato"/>
              </a:defRPr>
            </a:pPr>
            <a:r>
              <a:rPr lang="fr-FR" sz="2800" dirty="0"/>
              <a:t>Il n’y a pas de connaissance directe des résultats au niveau européen, on ne réussi pas à identifier quelle coalition gouverne l’Europe actuellement. </a:t>
            </a:r>
            <a:r>
              <a:rPr lang="fr-FR" sz="2800" b="1" dirty="0">
                <a:solidFill>
                  <a:srgbClr val="271880"/>
                </a:solidFill>
              </a:rPr>
              <a:t>On ne connaît pas directement les parlementaires élus dans la circonscription</a:t>
            </a:r>
            <a:r>
              <a:rPr lang="fr-FR" sz="2800" dirty="0"/>
              <a:t>, on cite seulement David </a:t>
            </a:r>
            <a:r>
              <a:rPr lang="fr-FR" sz="2800" dirty="0"/>
              <a:t>Sassoli</a:t>
            </a:r>
            <a:r>
              <a:rPr lang="fr-FR" sz="2800" dirty="0"/>
              <a:t> qui est président du parlement européen. </a:t>
            </a:r>
            <a:endParaRPr lang="fr-FR" sz="2800" dirty="0" smtClean="0"/>
          </a:p>
          <a:p>
            <a:pPr>
              <a:lnSpc>
                <a:spcPct val="160000"/>
              </a:lnSpc>
              <a:defRPr sz="1400">
                <a:solidFill>
                  <a:srgbClr val="808080"/>
                </a:solidFill>
                <a:latin typeface="Lato"/>
                <a:ea typeface="Lato"/>
                <a:cs typeface="Lato"/>
                <a:sym typeface="Lato"/>
              </a:defRPr>
            </a:pPr>
            <a:endParaRPr lang="fr-FR" sz="2800" dirty="0"/>
          </a:p>
          <a:p>
            <a:pPr>
              <a:lnSpc>
                <a:spcPct val="160000"/>
              </a:lnSpc>
              <a:defRPr sz="1400">
                <a:solidFill>
                  <a:srgbClr val="808080"/>
                </a:solidFill>
                <a:latin typeface="Lato"/>
                <a:ea typeface="Lato"/>
                <a:cs typeface="Lato"/>
                <a:sym typeface="Lato"/>
              </a:defRPr>
            </a:pPr>
            <a:r>
              <a:rPr lang="fr-FR" sz="2800" b="1" dirty="0">
                <a:solidFill>
                  <a:srgbClr val="271880"/>
                </a:solidFill>
              </a:rPr>
              <a:t>La différence entre la Commission Européenne et le Parlement est un élément décisif qui n’est pas toujours clair. </a:t>
            </a:r>
          </a:p>
          <a:p>
            <a:pPr>
              <a:lnSpc>
                <a:spcPct val="160000"/>
              </a:lnSpc>
              <a:defRPr sz="1400">
                <a:solidFill>
                  <a:srgbClr val="808080"/>
                </a:solidFill>
                <a:latin typeface="Lato"/>
                <a:ea typeface="Lato"/>
                <a:cs typeface="Lato"/>
                <a:sym typeface="Lato"/>
              </a:defRPr>
            </a:pPr>
            <a:r>
              <a:rPr lang="fr-FR" sz="2800" dirty="0"/>
              <a:t>Tous ces éléments font en sorte qu’en Italie quand on vote pour les élections européennes on répond à des logiques politiques de </a:t>
            </a:r>
            <a:r>
              <a:rPr lang="fr-FR" sz="2800" b="1" dirty="0"/>
              <a:t>niveau local </a:t>
            </a:r>
            <a:r>
              <a:rPr lang="fr-FR" sz="2800" dirty="0"/>
              <a:t>dans tenir compte du type d’élection.</a:t>
            </a:r>
          </a:p>
        </p:txBody>
      </p:sp>
      <p:sp>
        <p:nvSpPr>
          <p:cNvPr id="14" name="7 CuadroTexto"/>
          <p:cNvSpPr txBox="1"/>
          <p:nvPr/>
        </p:nvSpPr>
        <p:spPr>
          <a:xfrm>
            <a:off x="1316084" y="3288763"/>
            <a:ext cx="20590956" cy="7041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a:lnSpc>
                <a:spcPct val="160000"/>
              </a:lnSpc>
              <a:defRPr sz="1400">
                <a:solidFill>
                  <a:srgbClr val="767171"/>
                </a:solidFill>
                <a:latin typeface="Lato"/>
                <a:ea typeface="Lato"/>
                <a:cs typeface="Lato"/>
                <a:sym typeface="Lato"/>
              </a:defRPr>
            </a:pPr>
            <a:r>
              <a:rPr lang="fr-FR" sz="2800" b="1" dirty="0">
                <a:solidFill>
                  <a:srgbClr val="271880"/>
                </a:solidFill>
                <a:latin typeface="Lato" panose="020F0502020204030203" pitchFamily="34" charset="77"/>
              </a:rPr>
              <a:t>Une </a:t>
            </a:r>
            <a:r>
              <a:rPr lang="fr-FR" sz="2800" b="1" dirty="0" smtClean="0">
                <a:solidFill>
                  <a:srgbClr val="271880"/>
                </a:solidFill>
                <a:latin typeface="Lato" panose="020F0502020204030203" pitchFamily="34" charset="77"/>
              </a:rPr>
              <a:t>méconnaissance importante des  institutions et des acteurs européens</a:t>
            </a:r>
            <a:endParaRPr lang="fr-FR" sz="2400" dirty="0">
              <a:solidFill>
                <a:srgbClr val="271880"/>
              </a:solidFill>
            </a:endParaRPr>
          </a:p>
        </p:txBody>
      </p:sp>
    </p:spTree>
    <p:extLst>
      <p:ext uri="{BB962C8B-B14F-4D97-AF65-F5344CB8AC3E}">
        <p14:creationId xmlns:p14="http://schemas.microsoft.com/office/powerpoint/2010/main" val="86545514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fill="hold" grpId="0" nodeType="clickEffect">
                                  <p:stCondLst>
                                    <p:cond delay="0"/>
                                  </p:stCondLst>
                                  <p:iterate>
                                    <p:tmAbs val="0"/>
                                  </p:iterate>
                                  <p:childTnLst>
                                    <p:set>
                                      <p:cBhvr>
                                        <p:cTn id="6" fill="hold"/>
                                        <p:tgtEl>
                                          <p:spTgt spid="13"/>
                                        </p:tgtEl>
                                        <p:attrNameLst>
                                          <p:attrName>style.visibility</p:attrName>
                                        </p:attrNameLst>
                                      </p:cBhvr>
                                      <p:to>
                                        <p:strVal val="visible"/>
                                      </p:to>
                                    </p:set>
                                    <p:animEffect transition="in" filter="fade">
                                      <p:cBhvr>
                                        <p:cTn id="7" dur="75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fill="hold" grpId="0" nodeType="clickEffect">
                                  <p:stCondLst>
                                    <p:cond delay="0"/>
                                  </p:stCondLst>
                                  <p:iterate>
                                    <p:tmAbs val="0"/>
                                  </p:iterate>
                                  <p:childTnLst>
                                    <p:set>
                                      <p:cBhvr>
                                        <p:cTn id="11" fill="hold"/>
                                        <p:tgtEl>
                                          <p:spTgt spid="14"/>
                                        </p:tgtEl>
                                        <p:attrNameLst>
                                          <p:attrName>style.visibility</p:attrName>
                                        </p:attrNameLst>
                                      </p:cBhvr>
                                      <p:to>
                                        <p:strVal val="visible"/>
                                      </p:to>
                                    </p:set>
                                    <p:animEffect transition="in" filter="fade">
                                      <p:cBhvr>
                                        <p:cTn id="12"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advAuto="0"/>
      <p:bldP spid="14" grpId="0" animBg="1" advAuto="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 xmlns:a16="http://schemas.microsoft.com/office/drawing/2014/main" id="{9A3C046A-B3F5-9A42-B408-759E55BE4BE7}"/>
              </a:ext>
            </a:extLst>
          </p:cNvPr>
          <p:cNvSpPr>
            <a:spLocks noGrp="1"/>
          </p:cNvSpPr>
          <p:nvPr>
            <p:ph type="body" sz="quarter" idx="15"/>
          </p:nvPr>
        </p:nvSpPr>
        <p:spPr/>
        <p:txBody>
          <a:bodyPr/>
          <a:lstStyle/>
          <a:p>
            <a:endParaRPr lang="fr-FR" dirty="0"/>
          </a:p>
        </p:txBody>
      </p:sp>
      <p:sp>
        <p:nvSpPr>
          <p:cNvPr id="5" name="Espace réservé du texte 4">
            <a:extLst>
              <a:ext uri="{FF2B5EF4-FFF2-40B4-BE49-F238E27FC236}">
                <a16:creationId xmlns="" xmlns:a16="http://schemas.microsoft.com/office/drawing/2014/main" id="{81AA34F7-61BD-DE46-A618-3EEE7C67794C}"/>
              </a:ext>
            </a:extLst>
          </p:cNvPr>
          <p:cNvSpPr>
            <a:spLocks noGrp="1"/>
          </p:cNvSpPr>
          <p:nvPr>
            <p:ph type="body" sz="quarter" idx="16"/>
          </p:nvPr>
        </p:nvSpPr>
        <p:spPr/>
        <p:txBody>
          <a:bodyPr/>
          <a:lstStyle/>
          <a:p>
            <a:endParaRPr lang="fr-FR" dirty="0"/>
          </a:p>
        </p:txBody>
      </p:sp>
      <p:sp>
        <p:nvSpPr>
          <p:cNvPr id="885"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87</a:t>
            </a:fld>
            <a:endParaRPr dirty="0"/>
          </a:p>
        </p:txBody>
      </p:sp>
      <p:sp>
        <p:nvSpPr>
          <p:cNvPr id="19" name="Espace réservé du texte 2">
            <a:extLst>
              <a:ext uri="{FF2B5EF4-FFF2-40B4-BE49-F238E27FC236}">
                <a16:creationId xmlns="" xmlns:a16="http://schemas.microsoft.com/office/drawing/2014/main" id="{AB3789C9-0B28-4640-961A-BE451E50B0EF}"/>
              </a:ext>
            </a:extLst>
          </p:cNvPr>
          <p:cNvSpPr>
            <a:spLocks noGrp="1"/>
          </p:cNvSpPr>
          <p:nvPr>
            <p:ph type="body" sz="quarter" idx="13"/>
          </p:nvPr>
        </p:nvSpPr>
        <p:spPr>
          <a:xfrm>
            <a:off x="5005137" y="2017984"/>
            <a:ext cx="13962081" cy="793703"/>
          </a:xfrm>
        </p:spPr>
        <p:txBody>
          <a:bodyPr/>
          <a:lstStyle/>
          <a:p>
            <a:endParaRPr lang="fr-FR" dirty="0"/>
          </a:p>
        </p:txBody>
      </p:sp>
      <p:sp>
        <p:nvSpPr>
          <p:cNvPr id="20" name="Titre 1">
            <a:extLst>
              <a:ext uri="{FF2B5EF4-FFF2-40B4-BE49-F238E27FC236}">
                <a16:creationId xmlns="" xmlns:a16="http://schemas.microsoft.com/office/drawing/2014/main" id="{C3D392D1-BDA7-FA46-919D-428FD8FCC2D7}"/>
              </a:ext>
            </a:extLst>
          </p:cNvPr>
          <p:cNvSpPr>
            <a:spLocks noGrp="1"/>
          </p:cNvSpPr>
          <p:nvPr>
            <p:ph type="title"/>
          </p:nvPr>
        </p:nvSpPr>
        <p:spPr>
          <a:xfrm>
            <a:off x="4255906" y="2066389"/>
            <a:ext cx="14711312" cy="935665"/>
          </a:xfrm>
        </p:spPr>
        <p:txBody>
          <a:bodyPr/>
          <a:lstStyle/>
          <a:p>
            <a:r>
              <a:rPr lang="fr-FR" dirty="0" smtClean="0">
                <a:solidFill>
                  <a:schemeClr val="bg1"/>
                </a:solidFill>
              </a:rPr>
              <a:t>La vision projective de </a:t>
            </a:r>
            <a:r>
              <a:rPr lang="fr-FR" dirty="0" smtClean="0">
                <a:solidFill>
                  <a:schemeClr val="bg1"/>
                </a:solidFill>
              </a:rPr>
              <a:t>l’italie</a:t>
            </a:r>
            <a:endParaRPr lang="fr-FR" dirty="0">
              <a:solidFill>
                <a:schemeClr val="bg1"/>
              </a:solidFill>
            </a:endParaRPr>
          </a:p>
        </p:txBody>
      </p:sp>
      <p:sp>
        <p:nvSpPr>
          <p:cNvPr id="21" name="SuBTITLE GOES HERE">
            <a:extLst>
              <a:ext uri="{FF2B5EF4-FFF2-40B4-BE49-F238E27FC236}">
                <a16:creationId xmlns="" xmlns:a16="http://schemas.microsoft.com/office/drawing/2014/main" id="{35871DBC-935A-2347-A21E-2565A12C9458}"/>
              </a:ext>
            </a:extLst>
          </p:cNvPr>
          <p:cNvSpPr txBox="1">
            <a:spLocks noGrp="1"/>
          </p:cNvSpPr>
          <p:nvPr>
            <p:ph type="body" sz="quarter" idx="14"/>
          </p:nvPr>
        </p:nvSpPr>
        <p:spPr>
          <a:xfrm>
            <a:off x="4836344" y="747149"/>
            <a:ext cx="14711312" cy="371281"/>
          </a:xfrm>
          <a:prstGeom prst="rect">
            <a:avLst/>
          </a:prstGeom>
        </p:spPr>
        <p:txBody>
          <a:bodyPr/>
          <a:lstStyle/>
          <a:p>
            <a:r>
              <a:rPr lang="fr-FR" sz="2400" dirty="0" smtClean="0"/>
              <a:t>Analyse détaillée</a:t>
            </a:r>
            <a:endParaRPr lang="fr-FR" sz="2400" dirty="0"/>
          </a:p>
        </p:txBody>
      </p:sp>
      <p:sp>
        <p:nvSpPr>
          <p:cNvPr id="9" name="ZoneTexte 8">
            <a:extLst>
              <a:ext uri="{FF2B5EF4-FFF2-40B4-BE49-F238E27FC236}">
                <a16:creationId xmlns="" xmlns:a16="http://schemas.microsoft.com/office/drawing/2014/main" id="{C9FA69AC-CE85-7143-AB32-6EDEC5829621}"/>
              </a:ext>
            </a:extLst>
          </p:cNvPr>
          <p:cNvSpPr txBox="1"/>
          <p:nvPr/>
        </p:nvSpPr>
        <p:spPr>
          <a:xfrm>
            <a:off x="897443" y="12362917"/>
            <a:ext cx="7218945" cy="7598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algn="l"/>
            <a:r>
              <a:rPr lang="fr-FR" sz="2000" dirty="0">
                <a:latin typeface="Avenir Next Ultra Light" panose="020B0203020202020204" pitchFamily="34" charset="77"/>
              </a:rPr>
              <a:t>Christophe Gervasi –  Rapport qualitatif  - Construire un Nous européen – Juillet 2021</a:t>
            </a:r>
          </a:p>
        </p:txBody>
      </p:sp>
      <p:pic>
        <p:nvPicPr>
          <p:cNvPr id="12" name="Image 11"/>
          <p:cNvPicPr>
            <a:picLocks noChangeAspect="1"/>
          </p:cNvPicPr>
          <p:nvPr/>
        </p:nvPicPr>
        <p:blipFill rotWithShape="1">
          <a:blip r:embed="rId2"/>
          <a:srcRect t="18883" b="18467"/>
          <a:stretch/>
        </p:blipFill>
        <p:spPr>
          <a:xfrm>
            <a:off x="19551526" y="500510"/>
            <a:ext cx="2143125" cy="1472669"/>
          </a:xfrm>
          <a:prstGeom prst="rect">
            <a:avLst/>
          </a:prstGeom>
        </p:spPr>
      </p:pic>
      <p:pic>
        <p:nvPicPr>
          <p:cNvPr id="16" name="Image 15"/>
          <p:cNvPicPr>
            <a:picLocks noChangeAspect="1"/>
          </p:cNvPicPr>
          <p:nvPr/>
        </p:nvPicPr>
        <p:blipFill rotWithShape="1">
          <a:blip r:embed="rId3"/>
          <a:srcRect t="16747" b="16969"/>
          <a:stretch/>
        </p:blipFill>
        <p:spPr>
          <a:xfrm>
            <a:off x="21694650" y="508368"/>
            <a:ext cx="2143125" cy="1440748"/>
          </a:xfrm>
          <a:prstGeom prst="rect">
            <a:avLst/>
          </a:prstGeom>
        </p:spPr>
      </p:pic>
      <p:sp>
        <p:nvSpPr>
          <p:cNvPr id="13" name="7 CuadroTexto"/>
          <p:cNvSpPr txBox="1"/>
          <p:nvPr/>
        </p:nvSpPr>
        <p:spPr>
          <a:xfrm>
            <a:off x="1316084" y="3288763"/>
            <a:ext cx="20590956" cy="49182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a:lnSpc>
                <a:spcPct val="160000"/>
              </a:lnSpc>
              <a:defRPr sz="1400">
                <a:solidFill>
                  <a:srgbClr val="767171"/>
                </a:solidFill>
                <a:latin typeface="Lato"/>
                <a:ea typeface="Lato"/>
                <a:cs typeface="Lato"/>
                <a:sym typeface="Lato"/>
              </a:defRPr>
            </a:pPr>
            <a:r>
              <a:rPr lang="fr-FR" sz="2800" b="1" dirty="0">
                <a:solidFill>
                  <a:srgbClr val="271880"/>
                </a:solidFill>
              </a:rPr>
              <a:t>Les thèmes qui touchent l’Italie en perspective concernent</a:t>
            </a:r>
            <a:endParaRPr lang="fr-FR" sz="2800" b="1" dirty="0">
              <a:solidFill>
                <a:srgbClr val="271880"/>
              </a:solidFill>
              <a:latin typeface="Lato" panose="020F0502020204030203" pitchFamily="34" charset="77"/>
            </a:endParaRPr>
          </a:p>
          <a:p>
            <a:pPr>
              <a:lnSpc>
                <a:spcPct val="160000"/>
              </a:lnSpc>
              <a:defRPr sz="1400">
                <a:solidFill>
                  <a:srgbClr val="767171"/>
                </a:solidFill>
                <a:latin typeface="Lato"/>
                <a:ea typeface="Lato"/>
                <a:cs typeface="Lato"/>
                <a:sym typeface="Lato"/>
              </a:defRPr>
            </a:pPr>
            <a:r>
              <a:rPr lang="fr-FR" sz="2800" dirty="0" smtClean="0">
                <a:latin typeface="Lato" panose="020F0502020204030203" pitchFamily="34" charset="77"/>
              </a:rPr>
              <a:t> </a:t>
            </a:r>
          </a:p>
          <a:p>
            <a:pPr>
              <a:lnSpc>
                <a:spcPct val="160000"/>
              </a:lnSpc>
              <a:defRPr sz="1400">
                <a:solidFill>
                  <a:srgbClr val="767171"/>
                </a:solidFill>
                <a:latin typeface="Lato"/>
                <a:ea typeface="Lato"/>
                <a:cs typeface="Lato"/>
                <a:sym typeface="Lato"/>
              </a:defRPr>
            </a:pPr>
            <a:endParaRPr lang="fr-FR" sz="2800" dirty="0" smtClean="0">
              <a:latin typeface="Lato" panose="020F0502020204030203" pitchFamily="34" charset="77"/>
            </a:endParaRPr>
          </a:p>
          <a:p>
            <a:pPr>
              <a:lnSpc>
                <a:spcPct val="160000"/>
              </a:lnSpc>
              <a:defRPr sz="1400">
                <a:solidFill>
                  <a:srgbClr val="767171"/>
                </a:solidFill>
                <a:latin typeface="Lato"/>
                <a:ea typeface="Lato"/>
                <a:cs typeface="Lato"/>
                <a:sym typeface="Lato"/>
              </a:defRPr>
            </a:pPr>
            <a:r>
              <a:rPr lang="fr-FR" sz="2800" b="1" dirty="0" smtClean="0">
                <a:latin typeface="Lato" panose="020F0502020204030203" pitchFamily="34" charset="77"/>
              </a:rPr>
              <a:t>Positifs                                                                              Négatifs</a:t>
            </a:r>
          </a:p>
          <a:p>
            <a:pPr>
              <a:lnSpc>
                <a:spcPct val="160000"/>
              </a:lnSpc>
              <a:defRPr sz="1400">
                <a:solidFill>
                  <a:srgbClr val="767171"/>
                </a:solidFill>
                <a:latin typeface="Lato"/>
                <a:ea typeface="Lato"/>
                <a:cs typeface="Lato"/>
                <a:sym typeface="Lato"/>
              </a:defRPr>
            </a:pPr>
            <a:endParaRPr lang="fr-FR" sz="2800" b="1" dirty="0">
              <a:latin typeface="Lato" panose="020F0502020204030203" pitchFamily="34" charset="77"/>
            </a:endParaRPr>
          </a:p>
          <a:p>
            <a:pPr>
              <a:lnSpc>
                <a:spcPct val="160000"/>
              </a:lnSpc>
              <a:defRPr sz="1400">
                <a:solidFill>
                  <a:srgbClr val="767171"/>
                </a:solidFill>
                <a:latin typeface="Lato"/>
                <a:ea typeface="Lato"/>
                <a:cs typeface="Lato"/>
                <a:sym typeface="Lato"/>
              </a:defRPr>
            </a:pPr>
            <a:endParaRPr lang="fr-FR" sz="2800" b="1" dirty="0" smtClean="0">
              <a:latin typeface="Lato" panose="020F0502020204030203" pitchFamily="34" charset="77"/>
            </a:endParaRPr>
          </a:p>
          <a:p>
            <a:pPr>
              <a:lnSpc>
                <a:spcPct val="160000"/>
              </a:lnSpc>
              <a:defRPr sz="1400">
                <a:solidFill>
                  <a:srgbClr val="767171"/>
                </a:solidFill>
                <a:latin typeface="Lato"/>
                <a:ea typeface="Lato"/>
                <a:cs typeface="Lato"/>
                <a:sym typeface="Lato"/>
              </a:defRPr>
            </a:pPr>
            <a:endParaRPr lang="fr-FR" sz="2800" b="1" dirty="0">
              <a:latin typeface="Lato" panose="020F0502020204030203" pitchFamily="34" charset="77"/>
            </a:endParaRPr>
          </a:p>
        </p:txBody>
      </p:sp>
      <p:sp>
        <p:nvSpPr>
          <p:cNvPr id="2" name="Flèche vers le bas 1"/>
          <p:cNvSpPr/>
          <p:nvPr/>
        </p:nvSpPr>
        <p:spPr>
          <a:xfrm rot="1987052">
            <a:off x="8590109" y="4330482"/>
            <a:ext cx="1045188" cy="1013400"/>
          </a:xfrm>
          <a:prstGeom prst="downArrow">
            <a:avLst/>
          </a:prstGeom>
          <a:solidFill>
            <a:schemeClr val="accent2"/>
          </a:solidFill>
          <a:ln w="12700" cap="flat">
            <a:noFill/>
            <a:miter lim="400000"/>
          </a:ln>
          <a:effectLst>
            <a:outerShdw blurRad="406400" rotWithShape="0">
              <a:srgbClr val="7492C1">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fr-FR" sz="5800" b="0" i="0" u="none" strike="noStrike" cap="none" spc="0" normalizeH="0" baseline="0" dirty="0">
              <a:ln>
                <a:noFill/>
              </a:ln>
              <a:solidFill>
                <a:srgbClr val="271880"/>
              </a:solidFill>
              <a:effectLst/>
              <a:uFillTx/>
              <a:latin typeface="Gill Sans"/>
              <a:ea typeface="Gill Sans"/>
              <a:cs typeface="Gill Sans"/>
              <a:sym typeface="Gill Sans"/>
            </a:endParaRPr>
          </a:p>
        </p:txBody>
      </p:sp>
      <p:sp>
        <p:nvSpPr>
          <p:cNvPr id="14" name="Flèche vers le bas 13"/>
          <p:cNvSpPr/>
          <p:nvPr/>
        </p:nvSpPr>
        <p:spPr>
          <a:xfrm rot="19653742">
            <a:off x="13047285" y="4352586"/>
            <a:ext cx="1045188" cy="1013400"/>
          </a:xfrm>
          <a:prstGeom prst="downArrow">
            <a:avLst/>
          </a:prstGeom>
          <a:solidFill>
            <a:srgbClr val="FF0000"/>
          </a:solidFill>
          <a:ln w="12700" cap="flat">
            <a:noFill/>
            <a:miter lim="400000"/>
          </a:ln>
          <a:effectLst>
            <a:outerShdw blurRad="406400" rotWithShape="0">
              <a:srgbClr val="7492C1">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fr-FR" sz="5800" b="0" i="0" u="none" strike="noStrike" cap="none" spc="0" normalizeH="0" baseline="0" dirty="0">
              <a:ln>
                <a:noFill/>
              </a:ln>
              <a:solidFill>
                <a:srgbClr val="271880"/>
              </a:solidFill>
              <a:effectLst/>
              <a:uFillTx/>
              <a:latin typeface="Gill Sans"/>
              <a:ea typeface="Gill Sans"/>
              <a:cs typeface="Gill Sans"/>
              <a:sym typeface="Gill Sans"/>
            </a:endParaRPr>
          </a:p>
        </p:txBody>
      </p:sp>
      <p:sp>
        <p:nvSpPr>
          <p:cNvPr id="15" name="7 CuadroTexto"/>
          <p:cNvSpPr txBox="1"/>
          <p:nvPr/>
        </p:nvSpPr>
        <p:spPr>
          <a:xfrm>
            <a:off x="2344233" y="6385601"/>
            <a:ext cx="7483010" cy="4431983"/>
          </a:xfrm>
          <a:prstGeom prst="rect">
            <a:avLst/>
          </a:prstGeom>
          <a:ln w="12700">
            <a:solidFill>
              <a:srgbClr val="92D050"/>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algn="l">
              <a:defRPr sz="1400">
                <a:solidFill>
                  <a:srgbClr val="767171"/>
                </a:solidFill>
                <a:latin typeface="Lato"/>
                <a:ea typeface="Lato"/>
                <a:cs typeface="Lato"/>
                <a:sym typeface="Lato"/>
              </a:defRPr>
            </a:pPr>
            <a:endParaRPr lang="fr-FR" sz="2800" b="1" dirty="0">
              <a:latin typeface="Lato" panose="020F0502020204030203" pitchFamily="34" charset="77"/>
            </a:endParaRPr>
          </a:p>
          <a:p>
            <a:pPr marL="457200" indent="-457200" algn="l" defTabSz="886968">
              <a:spcBef>
                <a:spcPts val="900"/>
              </a:spcBef>
              <a:buFontTx/>
              <a:buChar char="-"/>
              <a:defRPr sz="1358">
                <a:solidFill>
                  <a:srgbClr val="595959"/>
                </a:solidFill>
                <a:latin typeface="Lato"/>
                <a:ea typeface="Lato"/>
                <a:cs typeface="Lato"/>
                <a:sym typeface="Lato"/>
              </a:defRPr>
            </a:pPr>
            <a:r>
              <a:rPr lang="fr-FR" sz="2800" dirty="0" smtClean="0">
                <a:solidFill>
                  <a:srgbClr val="808080"/>
                </a:solidFill>
              </a:rPr>
              <a:t>Il </a:t>
            </a:r>
            <a:r>
              <a:rPr lang="fr-FR" sz="2800" dirty="0">
                <a:solidFill>
                  <a:srgbClr val="808080"/>
                </a:solidFill>
              </a:rPr>
              <a:t>n’émerge pas de thèmes particulier et de visions optimistes à part l’espoir que dans le </a:t>
            </a:r>
            <a:r>
              <a:rPr lang="fr-FR" sz="2800" b="1" dirty="0">
                <a:solidFill>
                  <a:srgbClr val="808080"/>
                </a:solidFill>
              </a:rPr>
              <a:t>futur l’Italie puisse devenir plus « riche » surtout grâce à la création de nouveaux postes de </a:t>
            </a:r>
            <a:r>
              <a:rPr lang="fr-FR" sz="2800" b="1" dirty="0" smtClean="0">
                <a:solidFill>
                  <a:srgbClr val="808080"/>
                </a:solidFill>
              </a:rPr>
              <a:t>travail</a:t>
            </a:r>
          </a:p>
          <a:p>
            <a:pPr marL="457200" indent="-457200" algn="l" defTabSz="886968">
              <a:spcBef>
                <a:spcPts val="900"/>
              </a:spcBef>
              <a:buFontTx/>
              <a:buChar char="-"/>
              <a:defRPr sz="1358">
                <a:solidFill>
                  <a:srgbClr val="595959"/>
                </a:solidFill>
                <a:latin typeface="Lato"/>
                <a:ea typeface="Lato"/>
                <a:cs typeface="Lato"/>
                <a:sym typeface="Lato"/>
              </a:defRPr>
            </a:pPr>
            <a:endParaRPr lang="fr-FR" sz="2800" b="1" dirty="0">
              <a:solidFill>
                <a:srgbClr val="808080"/>
              </a:solidFill>
            </a:endParaRPr>
          </a:p>
          <a:p>
            <a:pPr marL="457200" indent="-457200" algn="l" defTabSz="886968">
              <a:spcBef>
                <a:spcPts val="900"/>
              </a:spcBef>
              <a:buFontTx/>
              <a:buChar char="-"/>
              <a:defRPr sz="1358">
                <a:solidFill>
                  <a:srgbClr val="595959"/>
                </a:solidFill>
                <a:latin typeface="Lato"/>
                <a:ea typeface="Lato"/>
                <a:cs typeface="Lato"/>
                <a:sym typeface="Lato"/>
              </a:defRPr>
            </a:pPr>
            <a:endParaRPr lang="fr-FR" sz="2800" b="1" dirty="0" smtClean="0">
              <a:solidFill>
                <a:srgbClr val="808080"/>
              </a:solidFill>
            </a:endParaRPr>
          </a:p>
          <a:p>
            <a:pPr marL="457200" indent="-457200" algn="l" defTabSz="886968">
              <a:spcBef>
                <a:spcPts val="900"/>
              </a:spcBef>
              <a:buFontTx/>
              <a:buChar char="-"/>
              <a:defRPr sz="1358">
                <a:solidFill>
                  <a:srgbClr val="595959"/>
                </a:solidFill>
                <a:latin typeface="Lato"/>
                <a:ea typeface="Lato"/>
                <a:cs typeface="Lato"/>
                <a:sym typeface="Lato"/>
              </a:defRPr>
            </a:pPr>
            <a:endParaRPr lang="fr-FR" sz="2800" b="1" dirty="0">
              <a:solidFill>
                <a:srgbClr val="808080"/>
              </a:solidFill>
            </a:endParaRPr>
          </a:p>
        </p:txBody>
      </p:sp>
      <p:sp>
        <p:nvSpPr>
          <p:cNvPr id="17" name="7 CuadroTexto"/>
          <p:cNvSpPr txBox="1"/>
          <p:nvPr/>
        </p:nvSpPr>
        <p:spPr>
          <a:xfrm>
            <a:off x="11833974" y="6270858"/>
            <a:ext cx="11625115" cy="5409173"/>
          </a:xfrm>
          <a:prstGeom prst="rect">
            <a:avLst/>
          </a:prstGeom>
          <a:ln w="12700">
            <a:solidFill>
              <a:srgbClr val="FF0000"/>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algn="l">
              <a:defRPr sz="1400">
                <a:solidFill>
                  <a:srgbClr val="767171"/>
                </a:solidFill>
                <a:latin typeface="Lato"/>
                <a:ea typeface="Lato"/>
                <a:cs typeface="Lato"/>
                <a:sym typeface="Lato"/>
              </a:defRPr>
            </a:pPr>
            <a:endParaRPr lang="fr-FR" sz="2800" b="1" dirty="0" smtClean="0">
              <a:solidFill>
                <a:srgbClr val="767171"/>
              </a:solidFill>
              <a:latin typeface="Lato" panose="020F0502020204030203" pitchFamily="34" charset="77"/>
              <a:sym typeface="Lato"/>
            </a:endParaRPr>
          </a:p>
          <a:p>
            <a:pPr marL="166306" indent="-166306" algn="l" defTabSz="886968">
              <a:spcBef>
                <a:spcPts val="900"/>
              </a:spcBef>
              <a:buFontTx/>
              <a:buChar char="-"/>
              <a:defRPr sz="1358">
                <a:solidFill>
                  <a:srgbClr val="595959"/>
                </a:solidFill>
                <a:latin typeface="Lato"/>
                <a:ea typeface="Lato"/>
                <a:cs typeface="Lato"/>
                <a:sym typeface="Lato"/>
              </a:defRPr>
            </a:pPr>
            <a:r>
              <a:rPr lang="fr-FR" sz="2800" b="1" dirty="0">
                <a:solidFill>
                  <a:srgbClr val="808080"/>
                </a:solidFill>
              </a:rPr>
              <a:t>L’économie</a:t>
            </a:r>
            <a:r>
              <a:rPr lang="fr-FR" sz="2800" dirty="0">
                <a:solidFill>
                  <a:srgbClr val="808080"/>
                </a:solidFill>
              </a:rPr>
              <a:t> avec la principale peur liée à l’urgence de travail suite à l’urgence sanitaire</a:t>
            </a:r>
          </a:p>
          <a:p>
            <a:pPr marL="166306" indent="-166306" algn="l" defTabSz="886968">
              <a:spcBef>
                <a:spcPts val="900"/>
              </a:spcBef>
              <a:buFontTx/>
              <a:buChar char="-"/>
              <a:defRPr sz="1358">
                <a:solidFill>
                  <a:srgbClr val="595959"/>
                </a:solidFill>
                <a:latin typeface="Lato"/>
                <a:ea typeface="Lato"/>
                <a:cs typeface="Lato"/>
                <a:sym typeface="Lato"/>
              </a:defRPr>
            </a:pPr>
            <a:r>
              <a:rPr lang="fr-FR" sz="2800" dirty="0">
                <a:solidFill>
                  <a:srgbClr val="808080"/>
                </a:solidFill>
              </a:rPr>
              <a:t>Le thème de </a:t>
            </a:r>
            <a:r>
              <a:rPr lang="fr-FR" sz="2800" b="1" dirty="0">
                <a:solidFill>
                  <a:srgbClr val="808080"/>
                </a:solidFill>
              </a:rPr>
              <a:t>l’immigration</a:t>
            </a:r>
            <a:r>
              <a:rPr lang="fr-FR" sz="2800" dirty="0">
                <a:solidFill>
                  <a:srgbClr val="808080"/>
                </a:solidFill>
              </a:rPr>
              <a:t> qui est ambivalent. D’un côté il faudrait une Italie moins « envahie » par les étrangers, de l’autre une Italie moins « raciste » et plus « solidaire » qui sache intégrer la différence.</a:t>
            </a:r>
          </a:p>
          <a:p>
            <a:pPr marL="166306" indent="-166306" algn="l" defTabSz="886968">
              <a:spcBef>
                <a:spcPts val="900"/>
              </a:spcBef>
              <a:buFontTx/>
              <a:buChar char="-"/>
              <a:defRPr sz="1358">
                <a:solidFill>
                  <a:srgbClr val="595959"/>
                </a:solidFill>
                <a:latin typeface="Lato"/>
                <a:ea typeface="Lato"/>
                <a:cs typeface="Lato"/>
                <a:sym typeface="Lato"/>
              </a:defRPr>
            </a:pPr>
            <a:r>
              <a:rPr lang="fr-FR" sz="2800" dirty="0">
                <a:solidFill>
                  <a:srgbClr val="808080"/>
                </a:solidFill>
              </a:rPr>
              <a:t>La </a:t>
            </a:r>
            <a:r>
              <a:rPr lang="fr-FR" sz="2800" b="1" dirty="0">
                <a:solidFill>
                  <a:srgbClr val="808080"/>
                </a:solidFill>
              </a:rPr>
              <a:t>pression fiscale </a:t>
            </a:r>
            <a:r>
              <a:rPr lang="fr-FR" sz="2800" dirty="0">
                <a:solidFill>
                  <a:srgbClr val="808080"/>
                </a:solidFill>
              </a:rPr>
              <a:t>qui devient toujours plus forte pour tous</a:t>
            </a:r>
          </a:p>
          <a:p>
            <a:pPr marL="166306" indent="-166306" algn="l" defTabSz="886968">
              <a:spcBef>
                <a:spcPts val="900"/>
              </a:spcBef>
              <a:buFontTx/>
              <a:buChar char="-"/>
              <a:defRPr sz="1358">
                <a:solidFill>
                  <a:srgbClr val="595959"/>
                </a:solidFill>
                <a:latin typeface="Lato"/>
                <a:ea typeface="Lato"/>
                <a:cs typeface="Lato"/>
                <a:sym typeface="Lato"/>
              </a:defRPr>
            </a:pPr>
            <a:r>
              <a:rPr lang="fr-FR" sz="2800" dirty="0">
                <a:solidFill>
                  <a:srgbClr val="808080"/>
                </a:solidFill>
              </a:rPr>
              <a:t>Le thème de la « </a:t>
            </a:r>
            <a:r>
              <a:rPr lang="fr-FR" sz="2800" b="1" dirty="0">
                <a:solidFill>
                  <a:srgbClr val="808080"/>
                </a:solidFill>
              </a:rPr>
              <a:t>natalité</a:t>
            </a:r>
            <a:r>
              <a:rPr lang="fr-FR" sz="2800" dirty="0">
                <a:solidFill>
                  <a:srgbClr val="808080"/>
                </a:solidFill>
              </a:rPr>
              <a:t> » et le déclin démographique conséquent</a:t>
            </a:r>
          </a:p>
          <a:p>
            <a:pPr marL="166306" indent="-166306" algn="l" defTabSz="886968">
              <a:spcBef>
                <a:spcPts val="900"/>
              </a:spcBef>
              <a:buFontTx/>
              <a:buChar char="-"/>
              <a:defRPr sz="1358">
                <a:solidFill>
                  <a:srgbClr val="595959"/>
                </a:solidFill>
                <a:latin typeface="Lato"/>
                <a:ea typeface="Lato"/>
                <a:cs typeface="Lato"/>
                <a:sym typeface="Lato"/>
              </a:defRPr>
            </a:pPr>
            <a:r>
              <a:rPr lang="fr-FR" sz="2800" dirty="0">
                <a:solidFill>
                  <a:srgbClr val="808080"/>
                </a:solidFill>
              </a:rPr>
              <a:t>« Le thème de la </a:t>
            </a:r>
            <a:r>
              <a:rPr lang="fr-FR" sz="2800" b="1" dirty="0">
                <a:solidFill>
                  <a:srgbClr val="808080"/>
                </a:solidFill>
              </a:rPr>
              <a:t>Chine</a:t>
            </a:r>
            <a:r>
              <a:rPr lang="fr-FR" sz="2800" dirty="0">
                <a:solidFill>
                  <a:srgbClr val="808080"/>
                </a:solidFill>
              </a:rPr>
              <a:t> » qui est vue comme une puissance imminente qui rassure pas l’Italie par rapport à ses perspectives de croissance économique</a:t>
            </a:r>
          </a:p>
        </p:txBody>
      </p:sp>
    </p:spTree>
    <p:extLst>
      <p:ext uri="{BB962C8B-B14F-4D97-AF65-F5344CB8AC3E}">
        <p14:creationId xmlns:p14="http://schemas.microsoft.com/office/powerpoint/2010/main" val="160154260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fill="hold" grpId="0" nodeType="clickEffect">
                                  <p:stCondLst>
                                    <p:cond delay="0"/>
                                  </p:stCondLst>
                                  <p:iterate>
                                    <p:tmAbs val="0"/>
                                  </p:iterate>
                                  <p:childTnLst>
                                    <p:set>
                                      <p:cBhvr>
                                        <p:cTn id="6" fill="hold"/>
                                        <p:tgtEl>
                                          <p:spTgt spid="13"/>
                                        </p:tgtEl>
                                        <p:attrNameLst>
                                          <p:attrName>style.visibility</p:attrName>
                                        </p:attrNameLst>
                                      </p:cBhvr>
                                      <p:to>
                                        <p:strVal val="visible"/>
                                      </p:to>
                                    </p:set>
                                    <p:animEffect transition="in" filter="fade">
                                      <p:cBhvr>
                                        <p:cTn id="7" dur="75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fill="hold" grpId="0" nodeType="clickEffect">
                                  <p:stCondLst>
                                    <p:cond delay="0"/>
                                  </p:stCondLst>
                                  <p:iterate>
                                    <p:tmAbs val="0"/>
                                  </p:iterate>
                                  <p:childTnLst>
                                    <p:set>
                                      <p:cBhvr>
                                        <p:cTn id="11" fill="hold"/>
                                        <p:tgtEl>
                                          <p:spTgt spid="15"/>
                                        </p:tgtEl>
                                        <p:attrNameLst>
                                          <p:attrName>style.visibility</p:attrName>
                                        </p:attrNameLst>
                                      </p:cBhvr>
                                      <p:to>
                                        <p:strVal val="visible"/>
                                      </p:to>
                                    </p:set>
                                    <p:animEffect transition="in" filter="fade">
                                      <p:cBhvr>
                                        <p:cTn id="12" dur="75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fill="hold" grpId="0" nodeType="clickEffect">
                                  <p:stCondLst>
                                    <p:cond delay="0"/>
                                  </p:stCondLst>
                                  <p:iterate>
                                    <p:tmAbs val="0"/>
                                  </p:iterate>
                                  <p:childTnLst>
                                    <p:set>
                                      <p:cBhvr>
                                        <p:cTn id="16" fill="hold"/>
                                        <p:tgtEl>
                                          <p:spTgt spid="17"/>
                                        </p:tgtEl>
                                        <p:attrNameLst>
                                          <p:attrName>style.visibility</p:attrName>
                                        </p:attrNameLst>
                                      </p:cBhvr>
                                      <p:to>
                                        <p:strVal val="visible"/>
                                      </p:to>
                                    </p:set>
                                    <p:animEffect transition="in" filter="fade">
                                      <p:cBhvr>
                                        <p:cTn id="17" dur="7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advAuto="0"/>
      <p:bldP spid="15" grpId="0" animBg="1" advAuto="0"/>
      <p:bldP spid="17" grpId="0" animBg="1" advAuto="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 xmlns:a16="http://schemas.microsoft.com/office/drawing/2014/main" id="{9A3C046A-B3F5-9A42-B408-759E55BE4BE7}"/>
              </a:ext>
            </a:extLst>
          </p:cNvPr>
          <p:cNvSpPr>
            <a:spLocks noGrp="1"/>
          </p:cNvSpPr>
          <p:nvPr>
            <p:ph type="body" sz="quarter" idx="15"/>
          </p:nvPr>
        </p:nvSpPr>
        <p:spPr/>
        <p:txBody>
          <a:bodyPr/>
          <a:lstStyle/>
          <a:p>
            <a:endParaRPr lang="fr-FR" dirty="0"/>
          </a:p>
        </p:txBody>
      </p:sp>
      <p:sp>
        <p:nvSpPr>
          <p:cNvPr id="5" name="Espace réservé du texte 4">
            <a:extLst>
              <a:ext uri="{FF2B5EF4-FFF2-40B4-BE49-F238E27FC236}">
                <a16:creationId xmlns="" xmlns:a16="http://schemas.microsoft.com/office/drawing/2014/main" id="{81AA34F7-61BD-DE46-A618-3EEE7C67794C}"/>
              </a:ext>
            </a:extLst>
          </p:cNvPr>
          <p:cNvSpPr>
            <a:spLocks noGrp="1"/>
          </p:cNvSpPr>
          <p:nvPr>
            <p:ph type="body" sz="quarter" idx="16"/>
          </p:nvPr>
        </p:nvSpPr>
        <p:spPr/>
        <p:txBody>
          <a:bodyPr/>
          <a:lstStyle/>
          <a:p>
            <a:endParaRPr lang="fr-FR" dirty="0"/>
          </a:p>
        </p:txBody>
      </p:sp>
      <p:sp>
        <p:nvSpPr>
          <p:cNvPr id="885"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88</a:t>
            </a:fld>
            <a:endParaRPr dirty="0"/>
          </a:p>
        </p:txBody>
      </p:sp>
      <p:sp>
        <p:nvSpPr>
          <p:cNvPr id="19" name="Espace réservé du texte 2">
            <a:extLst>
              <a:ext uri="{FF2B5EF4-FFF2-40B4-BE49-F238E27FC236}">
                <a16:creationId xmlns="" xmlns:a16="http://schemas.microsoft.com/office/drawing/2014/main" id="{AB3789C9-0B28-4640-961A-BE451E50B0EF}"/>
              </a:ext>
            </a:extLst>
          </p:cNvPr>
          <p:cNvSpPr>
            <a:spLocks noGrp="1"/>
          </p:cNvSpPr>
          <p:nvPr>
            <p:ph type="body" sz="quarter" idx="13"/>
          </p:nvPr>
        </p:nvSpPr>
        <p:spPr>
          <a:xfrm>
            <a:off x="1852863" y="2066389"/>
            <a:ext cx="20054177" cy="793703"/>
          </a:xfrm>
        </p:spPr>
        <p:txBody>
          <a:bodyPr/>
          <a:lstStyle/>
          <a:p>
            <a:endParaRPr lang="fr-FR" dirty="0"/>
          </a:p>
        </p:txBody>
      </p:sp>
      <p:sp>
        <p:nvSpPr>
          <p:cNvPr id="20" name="Titre 1">
            <a:extLst>
              <a:ext uri="{FF2B5EF4-FFF2-40B4-BE49-F238E27FC236}">
                <a16:creationId xmlns="" xmlns:a16="http://schemas.microsoft.com/office/drawing/2014/main" id="{C3D392D1-BDA7-FA46-919D-428FD8FCC2D7}"/>
              </a:ext>
            </a:extLst>
          </p:cNvPr>
          <p:cNvSpPr>
            <a:spLocks noGrp="1"/>
          </p:cNvSpPr>
          <p:nvPr>
            <p:ph type="title"/>
          </p:nvPr>
        </p:nvSpPr>
        <p:spPr>
          <a:xfrm>
            <a:off x="1852863" y="2066389"/>
            <a:ext cx="17694793" cy="935665"/>
          </a:xfrm>
        </p:spPr>
        <p:txBody>
          <a:bodyPr/>
          <a:lstStyle/>
          <a:p>
            <a:r>
              <a:rPr lang="it-IT" dirty="0">
                <a:solidFill>
                  <a:schemeClr val="bg1"/>
                </a:solidFill>
              </a:rPr>
              <a:t>La vision projective de l’Italie par rapport à l’Europe </a:t>
            </a:r>
          </a:p>
        </p:txBody>
      </p:sp>
      <p:sp>
        <p:nvSpPr>
          <p:cNvPr id="21" name="SuBTITLE GOES HERE">
            <a:extLst>
              <a:ext uri="{FF2B5EF4-FFF2-40B4-BE49-F238E27FC236}">
                <a16:creationId xmlns="" xmlns:a16="http://schemas.microsoft.com/office/drawing/2014/main" id="{35871DBC-935A-2347-A21E-2565A12C9458}"/>
              </a:ext>
            </a:extLst>
          </p:cNvPr>
          <p:cNvSpPr txBox="1">
            <a:spLocks noGrp="1"/>
          </p:cNvSpPr>
          <p:nvPr>
            <p:ph type="body" sz="quarter" idx="14"/>
          </p:nvPr>
        </p:nvSpPr>
        <p:spPr>
          <a:xfrm>
            <a:off x="4836344" y="747149"/>
            <a:ext cx="14711312" cy="371281"/>
          </a:xfrm>
          <a:prstGeom prst="rect">
            <a:avLst/>
          </a:prstGeom>
        </p:spPr>
        <p:txBody>
          <a:bodyPr/>
          <a:lstStyle/>
          <a:p>
            <a:r>
              <a:rPr lang="fr-FR" sz="2400" dirty="0" smtClean="0"/>
              <a:t>Analyse détaillée</a:t>
            </a:r>
            <a:endParaRPr lang="fr-FR" sz="2400" dirty="0"/>
          </a:p>
        </p:txBody>
      </p:sp>
      <p:sp>
        <p:nvSpPr>
          <p:cNvPr id="9" name="ZoneTexte 8">
            <a:extLst>
              <a:ext uri="{FF2B5EF4-FFF2-40B4-BE49-F238E27FC236}">
                <a16:creationId xmlns="" xmlns:a16="http://schemas.microsoft.com/office/drawing/2014/main" id="{C9FA69AC-CE85-7143-AB32-6EDEC5829621}"/>
              </a:ext>
            </a:extLst>
          </p:cNvPr>
          <p:cNvSpPr txBox="1"/>
          <p:nvPr/>
        </p:nvSpPr>
        <p:spPr>
          <a:xfrm>
            <a:off x="897443" y="12362917"/>
            <a:ext cx="7218945" cy="7598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algn="l"/>
            <a:r>
              <a:rPr lang="fr-FR" sz="2000" dirty="0">
                <a:latin typeface="Avenir Next Ultra Light" panose="020B0203020202020204" pitchFamily="34" charset="77"/>
              </a:rPr>
              <a:t>Christophe Gervasi –  Rapport qualitatif  - Construire un Nous européen – Juillet 2021</a:t>
            </a:r>
          </a:p>
        </p:txBody>
      </p:sp>
      <p:pic>
        <p:nvPicPr>
          <p:cNvPr id="12" name="Image 11"/>
          <p:cNvPicPr>
            <a:picLocks noChangeAspect="1"/>
          </p:cNvPicPr>
          <p:nvPr/>
        </p:nvPicPr>
        <p:blipFill rotWithShape="1">
          <a:blip r:embed="rId2"/>
          <a:srcRect t="18883" b="18467"/>
          <a:stretch/>
        </p:blipFill>
        <p:spPr>
          <a:xfrm>
            <a:off x="19551526" y="500510"/>
            <a:ext cx="2143125" cy="1472669"/>
          </a:xfrm>
          <a:prstGeom prst="rect">
            <a:avLst/>
          </a:prstGeom>
        </p:spPr>
      </p:pic>
      <p:pic>
        <p:nvPicPr>
          <p:cNvPr id="16" name="Image 15"/>
          <p:cNvPicPr>
            <a:picLocks noChangeAspect="1"/>
          </p:cNvPicPr>
          <p:nvPr/>
        </p:nvPicPr>
        <p:blipFill rotWithShape="1">
          <a:blip r:embed="rId3"/>
          <a:srcRect t="16747" b="16969"/>
          <a:stretch/>
        </p:blipFill>
        <p:spPr>
          <a:xfrm>
            <a:off x="21694650" y="508368"/>
            <a:ext cx="2143125" cy="1440748"/>
          </a:xfrm>
          <a:prstGeom prst="rect">
            <a:avLst/>
          </a:prstGeom>
        </p:spPr>
      </p:pic>
      <p:sp>
        <p:nvSpPr>
          <p:cNvPr id="13" name="7 CuadroTexto"/>
          <p:cNvSpPr txBox="1"/>
          <p:nvPr/>
        </p:nvSpPr>
        <p:spPr>
          <a:xfrm>
            <a:off x="1515979" y="3842850"/>
            <a:ext cx="21416210" cy="783291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defTabSz="896111">
              <a:spcBef>
                <a:spcPts val="900"/>
              </a:spcBef>
              <a:defRPr sz="1568">
                <a:solidFill>
                  <a:srgbClr val="595959"/>
                </a:solidFill>
                <a:latin typeface="Lato"/>
                <a:ea typeface="Lato"/>
                <a:cs typeface="Lato"/>
                <a:sym typeface="Lato"/>
              </a:defRPr>
            </a:pPr>
            <a:endParaRPr lang="fr-FR" sz="2800" dirty="0">
              <a:solidFill>
                <a:srgbClr val="808080"/>
              </a:solidFill>
            </a:endParaRPr>
          </a:p>
          <a:p>
            <a:pPr defTabSz="896111">
              <a:spcBef>
                <a:spcPts val="900"/>
              </a:spcBef>
              <a:defRPr sz="1568">
                <a:solidFill>
                  <a:srgbClr val="595959"/>
                </a:solidFill>
                <a:latin typeface="Lato"/>
                <a:ea typeface="Lato"/>
                <a:cs typeface="Lato"/>
                <a:sym typeface="Lato"/>
              </a:defRPr>
            </a:pPr>
            <a:r>
              <a:rPr lang="fr-FR" sz="2800" dirty="0">
                <a:solidFill>
                  <a:srgbClr val="271880"/>
                </a:solidFill>
              </a:rPr>
              <a:t>En </a:t>
            </a:r>
            <a:r>
              <a:rPr lang="fr-FR" sz="2800" dirty="0" smtClean="0">
                <a:solidFill>
                  <a:srgbClr val="271880"/>
                </a:solidFill>
              </a:rPr>
              <a:t>premier lieu, </a:t>
            </a:r>
            <a:r>
              <a:rPr lang="fr-FR" sz="2800" dirty="0">
                <a:solidFill>
                  <a:srgbClr val="271880"/>
                </a:solidFill>
              </a:rPr>
              <a:t>en ce qui concerne le thème </a:t>
            </a:r>
            <a:r>
              <a:rPr lang="fr-FR" sz="2800" b="1" dirty="0">
                <a:solidFill>
                  <a:srgbClr val="271880"/>
                </a:solidFill>
              </a:rPr>
              <a:t>économique</a:t>
            </a:r>
            <a:r>
              <a:rPr lang="fr-FR" sz="2800" dirty="0">
                <a:solidFill>
                  <a:srgbClr val="271880"/>
                </a:solidFill>
              </a:rPr>
              <a:t>, </a:t>
            </a:r>
            <a:r>
              <a:rPr lang="fr-FR" sz="2800" dirty="0">
                <a:solidFill>
                  <a:srgbClr val="808080"/>
                </a:solidFill>
              </a:rPr>
              <a:t>la question «</a:t>
            </a:r>
            <a:r>
              <a:rPr lang="fr-FR" sz="2800" dirty="0">
                <a:solidFill>
                  <a:srgbClr val="808080"/>
                </a:solidFill>
              </a:rPr>
              <a:t>Recovery</a:t>
            </a:r>
            <a:r>
              <a:rPr lang="fr-FR" sz="2800" dirty="0">
                <a:solidFill>
                  <a:srgbClr val="808080"/>
                </a:solidFill>
              </a:rPr>
              <a:t> Plan» émerge comme </a:t>
            </a:r>
            <a:r>
              <a:rPr lang="fr-FR" sz="2800" dirty="0" smtClean="0">
                <a:solidFill>
                  <a:srgbClr val="808080"/>
                </a:solidFill>
              </a:rPr>
              <a:t>la possibilité d’un </a:t>
            </a:r>
            <a:r>
              <a:rPr lang="fr-FR" sz="2800" dirty="0">
                <a:solidFill>
                  <a:srgbClr val="808080"/>
                </a:solidFill>
              </a:rPr>
              <a:t>nouveau départ et de croissance sociale et économique. </a:t>
            </a:r>
            <a:endParaRPr lang="fr-FR" sz="2800" dirty="0" smtClean="0">
              <a:solidFill>
                <a:srgbClr val="808080"/>
              </a:solidFill>
            </a:endParaRPr>
          </a:p>
          <a:p>
            <a:pPr defTabSz="896111">
              <a:spcBef>
                <a:spcPts val="900"/>
              </a:spcBef>
              <a:defRPr sz="1568">
                <a:solidFill>
                  <a:srgbClr val="595959"/>
                </a:solidFill>
                <a:latin typeface="Lato"/>
                <a:ea typeface="Lato"/>
                <a:cs typeface="Lato"/>
                <a:sym typeface="Lato"/>
              </a:defRPr>
            </a:pPr>
            <a:r>
              <a:rPr lang="fr-FR" sz="2800" dirty="0" smtClean="0">
                <a:solidFill>
                  <a:srgbClr val="808080"/>
                </a:solidFill>
              </a:rPr>
              <a:t>Ce </a:t>
            </a:r>
            <a:r>
              <a:rPr lang="fr-FR" sz="2800" dirty="0">
                <a:solidFill>
                  <a:srgbClr val="808080"/>
                </a:solidFill>
              </a:rPr>
              <a:t>qui manque est d’un côté pour les </a:t>
            </a:r>
            <a:r>
              <a:rPr lang="fr-FR" sz="2800" dirty="0">
                <a:solidFill>
                  <a:srgbClr val="808080"/>
                </a:solidFill>
              </a:rPr>
              <a:t>antieuropéïstes</a:t>
            </a:r>
            <a:r>
              <a:rPr lang="fr-FR" sz="2800" dirty="0">
                <a:solidFill>
                  <a:srgbClr val="808080"/>
                </a:solidFill>
              </a:rPr>
              <a:t>, la </a:t>
            </a:r>
            <a:r>
              <a:rPr lang="fr-FR" sz="2800" b="1" dirty="0">
                <a:solidFill>
                  <a:srgbClr val="808080"/>
                </a:solidFill>
              </a:rPr>
              <a:t>confiance en l’institution européenne</a:t>
            </a:r>
            <a:r>
              <a:rPr lang="fr-FR" sz="2800" dirty="0">
                <a:solidFill>
                  <a:srgbClr val="808080"/>
                </a:solidFill>
              </a:rPr>
              <a:t>, de l’autre côté pour les </a:t>
            </a:r>
            <a:r>
              <a:rPr lang="fr-FR" sz="2800" dirty="0">
                <a:solidFill>
                  <a:srgbClr val="808080"/>
                </a:solidFill>
              </a:rPr>
              <a:t>européïstes</a:t>
            </a:r>
            <a:r>
              <a:rPr lang="fr-FR" sz="2800" dirty="0">
                <a:solidFill>
                  <a:srgbClr val="808080"/>
                </a:solidFill>
              </a:rPr>
              <a:t>, </a:t>
            </a:r>
            <a:r>
              <a:rPr lang="fr-FR" sz="2800" b="1" dirty="0">
                <a:solidFill>
                  <a:srgbClr val="808080"/>
                </a:solidFill>
              </a:rPr>
              <a:t>la confiance en la classe dirigeante politique </a:t>
            </a:r>
            <a:r>
              <a:rPr lang="fr-FR" sz="2800" b="1" dirty="0" smtClean="0">
                <a:solidFill>
                  <a:srgbClr val="808080"/>
                </a:solidFill>
              </a:rPr>
              <a:t>local</a:t>
            </a:r>
            <a:r>
              <a:rPr lang="fr-FR" sz="2800" dirty="0" smtClean="0">
                <a:solidFill>
                  <a:srgbClr val="808080"/>
                </a:solidFill>
              </a:rPr>
              <a:t>.  </a:t>
            </a:r>
          </a:p>
          <a:p>
            <a:pPr defTabSz="896111">
              <a:spcBef>
                <a:spcPts val="900"/>
              </a:spcBef>
              <a:defRPr sz="1568">
                <a:solidFill>
                  <a:srgbClr val="595959"/>
                </a:solidFill>
                <a:latin typeface="Lato"/>
                <a:ea typeface="Lato"/>
                <a:cs typeface="Lato"/>
                <a:sym typeface="Lato"/>
              </a:defRPr>
            </a:pPr>
            <a:r>
              <a:rPr lang="fr-FR" sz="2400" i="1" dirty="0" smtClean="0">
                <a:solidFill>
                  <a:srgbClr val="808080"/>
                </a:solidFill>
              </a:rPr>
              <a:t>«</a:t>
            </a:r>
            <a:r>
              <a:rPr lang="fr-FR" sz="2400" i="1" dirty="0">
                <a:solidFill>
                  <a:srgbClr val="808080"/>
                </a:solidFill>
              </a:rPr>
              <a:t>il faut améliorer les politiques parce que l’argent arrive mais ils ne savent pas le gérer, ils le dépensent mal, il y a des fraudes</a:t>
            </a:r>
            <a:r>
              <a:rPr lang="fr-FR" sz="2400" i="1" dirty="0" smtClean="0">
                <a:solidFill>
                  <a:srgbClr val="808080"/>
                </a:solidFill>
              </a:rPr>
              <a:t>».</a:t>
            </a:r>
          </a:p>
          <a:p>
            <a:pPr defTabSz="896111">
              <a:spcBef>
                <a:spcPts val="900"/>
              </a:spcBef>
              <a:defRPr sz="1568">
                <a:solidFill>
                  <a:srgbClr val="595959"/>
                </a:solidFill>
                <a:latin typeface="Lato"/>
                <a:ea typeface="Lato"/>
                <a:cs typeface="Lato"/>
                <a:sym typeface="Lato"/>
              </a:defRPr>
            </a:pPr>
            <a:endParaRPr lang="fr-FR" sz="2400" i="1" dirty="0">
              <a:solidFill>
                <a:srgbClr val="808080"/>
              </a:solidFill>
            </a:endParaRPr>
          </a:p>
          <a:p>
            <a:pPr defTabSz="896111">
              <a:spcBef>
                <a:spcPts val="900"/>
              </a:spcBef>
              <a:defRPr sz="1568">
                <a:solidFill>
                  <a:srgbClr val="595959"/>
                </a:solidFill>
                <a:latin typeface="Lato"/>
                <a:ea typeface="Lato"/>
                <a:cs typeface="Lato"/>
                <a:sym typeface="Lato"/>
              </a:defRPr>
            </a:pPr>
            <a:r>
              <a:rPr lang="fr-FR" sz="2800" dirty="0">
                <a:solidFill>
                  <a:srgbClr val="808080"/>
                </a:solidFill>
              </a:rPr>
              <a:t>En général le « </a:t>
            </a:r>
            <a:r>
              <a:rPr lang="fr-FR" sz="2800" dirty="0">
                <a:solidFill>
                  <a:srgbClr val="808080"/>
                </a:solidFill>
              </a:rPr>
              <a:t>Recovery</a:t>
            </a:r>
            <a:r>
              <a:rPr lang="fr-FR" sz="2800" dirty="0">
                <a:solidFill>
                  <a:srgbClr val="808080"/>
                </a:solidFill>
              </a:rPr>
              <a:t> Plan» ne semble pas suffire pour changer le sort de la zone euro. Il faudrait au contraire une politique économique plus ouverte et moins liée aux pactes de </a:t>
            </a:r>
            <a:r>
              <a:rPr lang="fr-FR" sz="2800" dirty="0" smtClean="0">
                <a:solidFill>
                  <a:srgbClr val="808080"/>
                </a:solidFill>
              </a:rPr>
              <a:t>stabilité. </a:t>
            </a:r>
          </a:p>
          <a:p>
            <a:pPr defTabSz="896111">
              <a:spcBef>
                <a:spcPts val="900"/>
              </a:spcBef>
              <a:defRPr sz="1568">
                <a:solidFill>
                  <a:srgbClr val="595959"/>
                </a:solidFill>
                <a:latin typeface="Lato"/>
                <a:ea typeface="Lato"/>
                <a:cs typeface="Lato"/>
                <a:sym typeface="Lato"/>
              </a:defRPr>
            </a:pPr>
            <a:r>
              <a:rPr lang="fr-FR" sz="2400" dirty="0" smtClean="0">
                <a:solidFill>
                  <a:srgbClr val="808080"/>
                </a:solidFill>
              </a:rPr>
              <a:t>« Le</a:t>
            </a:r>
            <a:r>
              <a:rPr lang="fr-FR" sz="2400" i="1" dirty="0" smtClean="0">
                <a:solidFill>
                  <a:srgbClr val="808080"/>
                </a:solidFill>
              </a:rPr>
              <a:t> </a:t>
            </a:r>
            <a:r>
              <a:rPr lang="fr-FR" sz="2400" i="1" dirty="0">
                <a:solidFill>
                  <a:srgbClr val="808080"/>
                </a:solidFill>
              </a:rPr>
              <a:t>Recovery</a:t>
            </a:r>
            <a:r>
              <a:rPr lang="fr-FR" sz="2400" i="1" dirty="0">
                <a:solidFill>
                  <a:srgbClr val="808080"/>
                </a:solidFill>
              </a:rPr>
              <a:t> </a:t>
            </a:r>
            <a:r>
              <a:rPr lang="fr-FR" sz="2400" i="1" dirty="0">
                <a:solidFill>
                  <a:srgbClr val="808080"/>
                </a:solidFill>
              </a:rPr>
              <a:t>Fund</a:t>
            </a:r>
            <a:r>
              <a:rPr lang="fr-FR" sz="2400" i="1" dirty="0">
                <a:solidFill>
                  <a:srgbClr val="808080"/>
                </a:solidFill>
              </a:rPr>
              <a:t> ne résout pas le problème, il faut reconsidérer les pactes de stabilité, donner de l’espace et la possibilité aux états individuels même grâce à une intervention publique</a:t>
            </a:r>
            <a:r>
              <a:rPr lang="fr-FR" sz="2400" i="1" dirty="0" smtClean="0">
                <a:solidFill>
                  <a:srgbClr val="808080"/>
                </a:solidFill>
              </a:rPr>
              <a:t>.»</a:t>
            </a:r>
          </a:p>
          <a:p>
            <a:pPr defTabSz="896111">
              <a:spcBef>
                <a:spcPts val="900"/>
              </a:spcBef>
              <a:defRPr sz="1568">
                <a:solidFill>
                  <a:srgbClr val="595959"/>
                </a:solidFill>
                <a:latin typeface="Lato"/>
                <a:ea typeface="Lato"/>
                <a:cs typeface="Lato"/>
                <a:sym typeface="Lato"/>
              </a:defRPr>
            </a:pPr>
            <a:endParaRPr lang="fr-FR" sz="2400" i="1" dirty="0">
              <a:solidFill>
                <a:srgbClr val="808080"/>
              </a:solidFill>
            </a:endParaRPr>
          </a:p>
          <a:p>
            <a:pPr defTabSz="896111">
              <a:spcBef>
                <a:spcPts val="900"/>
              </a:spcBef>
              <a:defRPr sz="1568">
                <a:solidFill>
                  <a:srgbClr val="595959"/>
                </a:solidFill>
                <a:latin typeface="Lato"/>
                <a:ea typeface="Lato"/>
                <a:cs typeface="Lato"/>
                <a:sym typeface="Lato"/>
              </a:defRPr>
            </a:pPr>
            <a:r>
              <a:rPr lang="fr-FR" sz="2800" b="1" dirty="0">
                <a:solidFill>
                  <a:srgbClr val="271880"/>
                </a:solidFill>
              </a:rPr>
              <a:t>Sur le thème de l’immigration, </a:t>
            </a:r>
            <a:r>
              <a:rPr lang="fr-FR" sz="2800" dirty="0">
                <a:solidFill>
                  <a:srgbClr val="271880"/>
                </a:solidFill>
              </a:rPr>
              <a:t>beaucoup de responsabilités sont renvoyées à l’institution européenne</a:t>
            </a:r>
            <a:r>
              <a:rPr lang="fr-FR" sz="2800" dirty="0">
                <a:solidFill>
                  <a:srgbClr val="808080"/>
                </a:solidFill>
              </a:rPr>
              <a:t>, la seule en mesure de pouvoir gérer les flux migratoires</a:t>
            </a:r>
            <a:r>
              <a:rPr lang="fr-FR" sz="2800" dirty="0" smtClean="0">
                <a:solidFill>
                  <a:srgbClr val="808080"/>
                </a:solidFill>
              </a:rPr>
              <a:t>.</a:t>
            </a:r>
          </a:p>
          <a:p>
            <a:pPr defTabSz="896111">
              <a:spcBef>
                <a:spcPts val="900"/>
              </a:spcBef>
              <a:defRPr sz="1568">
                <a:solidFill>
                  <a:srgbClr val="595959"/>
                </a:solidFill>
                <a:latin typeface="Lato"/>
                <a:ea typeface="Lato"/>
                <a:cs typeface="Lato"/>
                <a:sym typeface="Lato"/>
              </a:defRPr>
            </a:pPr>
            <a:endParaRPr lang="fr-FR" sz="2800" dirty="0">
              <a:solidFill>
                <a:srgbClr val="808080"/>
              </a:solidFill>
            </a:endParaRPr>
          </a:p>
          <a:p>
            <a:pPr defTabSz="896111">
              <a:spcBef>
                <a:spcPts val="900"/>
              </a:spcBef>
              <a:defRPr sz="1568">
                <a:solidFill>
                  <a:srgbClr val="595959"/>
                </a:solidFill>
                <a:latin typeface="Lato"/>
                <a:ea typeface="Lato"/>
                <a:cs typeface="Lato"/>
                <a:sym typeface="Lato"/>
              </a:defRPr>
            </a:pPr>
            <a:r>
              <a:rPr lang="fr-FR" sz="2800" dirty="0">
                <a:solidFill>
                  <a:srgbClr val="271880"/>
                </a:solidFill>
              </a:rPr>
              <a:t>En définitive les attentes envers l’Europe sont nombreuses et </a:t>
            </a:r>
            <a:r>
              <a:rPr lang="fr-FR" sz="2800" b="1" dirty="0">
                <a:solidFill>
                  <a:srgbClr val="271880"/>
                </a:solidFill>
              </a:rPr>
              <a:t>la confiance en l’institution est actuellement très basse</a:t>
            </a:r>
            <a:r>
              <a:rPr lang="fr-FR" sz="2800" dirty="0">
                <a:solidFill>
                  <a:srgbClr val="271880"/>
                </a:solidFill>
              </a:rPr>
              <a:t>.</a:t>
            </a:r>
          </a:p>
        </p:txBody>
      </p:sp>
      <p:sp>
        <p:nvSpPr>
          <p:cNvPr id="14" name="7 CuadroTexto"/>
          <p:cNvSpPr txBox="1"/>
          <p:nvPr/>
        </p:nvSpPr>
        <p:spPr>
          <a:xfrm>
            <a:off x="1316084" y="3288763"/>
            <a:ext cx="20590956" cy="5232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defTabSz="896111">
              <a:spcBef>
                <a:spcPts val="900"/>
              </a:spcBef>
              <a:defRPr sz="1568">
                <a:solidFill>
                  <a:srgbClr val="595959"/>
                </a:solidFill>
                <a:latin typeface="Lato"/>
                <a:ea typeface="Lato"/>
                <a:cs typeface="Lato"/>
                <a:sym typeface="Lato"/>
              </a:defRPr>
            </a:pPr>
            <a:r>
              <a:rPr lang="fr-FR" sz="2800" b="1" dirty="0">
                <a:solidFill>
                  <a:srgbClr val="271880"/>
                </a:solidFill>
              </a:rPr>
              <a:t>L’Europe a un impact sur chacun des thèmes cités qui sont déterminants pour le futur de </a:t>
            </a:r>
            <a:r>
              <a:rPr lang="fr-FR" sz="2800" b="1" dirty="0" smtClean="0">
                <a:solidFill>
                  <a:srgbClr val="271880"/>
                </a:solidFill>
              </a:rPr>
              <a:t>l’Italie</a:t>
            </a:r>
            <a:endParaRPr lang="fr-FR" sz="2800" b="1" dirty="0">
              <a:solidFill>
                <a:srgbClr val="271880"/>
              </a:solidFill>
            </a:endParaRPr>
          </a:p>
        </p:txBody>
      </p:sp>
    </p:spTree>
    <p:extLst>
      <p:ext uri="{BB962C8B-B14F-4D97-AF65-F5344CB8AC3E}">
        <p14:creationId xmlns:p14="http://schemas.microsoft.com/office/powerpoint/2010/main" val="398915796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fill="hold" grpId="0" nodeType="clickEffect">
                                  <p:stCondLst>
                                    <p:cond delay="0"/>
                                  </p:stCondLst>
                                  <p:iterate>
                                    <p:tmAbs val="0"/>
                                  </p:iterate>
                                  <p:childTnLst>
                                    <p:set>
                                      <p:cBhvr>
                                        <p:cTn id="6" fill="hold"/>
                                        <p:tgtEl>
                                          <p:spTgt spid="13"/>
                                        </p:tgtEl>
                                        <p:attrNameLst>
                                          <p:attrName>style.visibility</p:attrName>
                                        </p:attrNameLst>
                                      </p:cBhvr>
                                      <p:to>
                                        <p:strVal val="visible"/>
                                      </p:to>
                                    </p:set>
                                    <p:animEffect transition="in" filter="fade">
                                      <p:cBhvr>
                                        <p:cTn id="7" dur="75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fill="hold" grpId="0" nodeType="clickEffect">
                                  <p:stCondLst>
                                    <p:cond delay="0"/>
                                  </p:stCondLst>
                                  <p:iterate>
                                    <p:tmAbs val="0"/>
                                  </p:iterate>
                                  <p:childTnLst>
                                    <p:set>
                                      <p:cBhvr>
                                        <p:cTn id="11" fill="hold"/>
                                        <p:tgtEl>
                                          <p:spTgt spid="14"/>
                                        </p:tgtEl>
                                        <p:attrNameLst>
                                          <p:attrName>style.visibility</p:attrName>
                                        </p:attrNameLst>
                                      </p:cBhvr>
                                      <p:to>
                                        <p:strVal val="visible"/>
                                      </p:to>
                                    </p:set>
                                    <p:animEffect transition="in" filter="fade">
                                      <p:cBhvr>
                                        <p:cTn id="12"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advAuto="0"/>
      <p:bldP spid="14" grpId="0" animBg="1" advAuto="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8" name="Image"/>
          <p:cNvPicPr>
            <a:picLocks noGrp="1"/>
          </p:cNvPicPr>
          <p:nvPr>
            <p:ph type="pic" idx="13"/>
          </p:nvPr>
        </p:nvPicPr>
        <p:blipFill>
          <a:blip r:embed="rId2">
            <a:extLst>
              <a:ext uri="{28A0092B-C50C-407E-A947-70E740481C1C}">
                <a14:useLocalDpi xmlns:a14="http://schemas.microsoft.com/office/drawing/2010/main" val="0"/>
              </a:ext>
            </a:extLst>
          </a:blip>
          <a:srcRect/>
          <a:stretch/>
        </p:blipFill>
        <p:spPr>
          <a:xfrm>
            <a:off x="585216" y="520515"/>
            <a:ext cx="23262335" cy="4372190"/>
          </a:xfrm>
          <a:custGeom>
            <a:avLst/>
            <a:gdLst/>
            <a:ahLst/>
            <a:cxnLst>
              <a:cxn ang="0">
                <a:pos x="wd2" y="hd2"/>
              </a:cxn>
              <a:cxn ang="5400000">
                <a:pos x="wd2" y="hd2"/>
              </a:cxn>
              <a:cxn ang="10800000">
                <a:pos x="wd2" y="hd2"/>
              </a:cxn>
              <a:cxn ang="16200000">
                <a:pos x="wd2" y="hd2"/>
              </a:cxn>
            </a:cxnLst>
            <a:rect l="0" t="0" r="r" b="b"/>
            <a:pathLst>
              <a:path w="21600" h="21599" extrusionOk="0">
                <a:moveTo>
                  <a:pt x="0" y="0"/>
                </a:moveTo>
                <a:lnTo>
                  <a:pt x="3" y="21532"/>
                </a:lnTo>
                <a:cubicBezTo>
                  <a:pt x="112" y="21536"/>
                  <a:pt x="220" y="21544"/>
                  <a:pt x="328" y="21555"/>
                </a:cubicBezTo>
                <a:cubicBezTo>
                  <a:pt x="430" y="21565"/>
                  <a:pt x="525" y="21589"/>
                  <a:pt x="627" y="21592"/>
                </a:cubicBezTo>
                <a:cubicBezTo>
                  <a:pt x="818" y="21600"/>
                  <a:pt x="1011" y="21600"/>
                  <a:pt x="1203" y="21599"/>
                </a:cubicBezTo>
                <a:cubicBezTo>
                  <a:pt x="1272" y="21599"/>
                  <a:pt x="1341" y="21584"/>
                  <a:pt x="1411" y="21583"/>
                </a:cubicBezTo>
                <a:cubicBezTo>
                  <a:pt x="1585" y="21580"/>
                  <a:pt x="1762" y="21587"/>
                  <a:pt x="1934" y="21579"/>
                </a:cubicBezTo>
                <a:cubicBezTo>
                  <a:pt x="2288" y="21563"/>
                  <a:pt x="2639" y="21555"/>
                  <a:pt x="2996" y="21565"/>
                </a:cubicBezTo>
                <a:cubicBezTo>
                  <a:pt x="3222" y="21571"/>
                  <a:pt x="3454" y="21593"/>
                  <a:pt x="3680" y="21553"/>
                </a:cubicBezTo>
                <a:cubicBezTo>
                  <a:pt x="3776" y="21537"/>
                  <a:pt x="3887" y="21525"/>
                  <a:pt x="3990" y="21525"/>
                </a:cubicBezTo>
                <a:cubicBezTo>
                  <a:pt x="4155" y="21527"/>
                  <a:pt x="4319" y="21488"/>
                  <a:pt x="4493" y="21542"/>
                </a:cubicBezTo>
                <a:cubicBezTo>
                  <a:pt x="4586" y="21570"/>
                  <a:pt x="4760" y="21556"/>
                  <a:pt x="4895" y="21561"/>
                </a:cubicBezTo>
                <a:cubicBezTo>
                  <a:pt x="4893" y="21559"/>
                  <a:pt x="4890" y="21557"/>
                  <a:pt x="4888" y="21555"/>
                </a:cubicBezTo>
                <a:cubicBezTo>
                  <a:pt x="4885" y="21552"/>
                  <a:pt x="4882" y="21551"/>
                  <a:pt x="4880" y="21548"/>
                </a:cubicBezTo>
                <a:cubicBezTo>
                  <a:pt x="4931" y="21546"/>
                  <a:pt x="4979" y="21542"/>
                  <a:pt x="5026" y="21540"/>
                </a:cubicBezTo>
                <a:cubicBezTo>
                  <a:pt x="5199" y="21535"/>
                  <a:pt x="5384" y="21512"/>
                  <a:pt x="5541" y="21530"/>
                </a:cubicBezTo>
                <a:cubicBezTo>
                  <a:pt x="5735" y="21553"/>
                  <a:pt x="5857" y="21520"/>
                  <a:pt x="5987" y="21491"/>
                </a:cubicBezTo>
                <a:cubicBezTo>
                  <a:pt x="5897" y="21477"/>
                  <a:pt x="5806" y="21463"/>
                  <a:pt x="5714" y="21449"/>
                </a:cubicBezTo>
                <a:cubicBezTo>
                  <a:pt x="5658" y="21440"/>
                  <a:pt x="5599" y="21434"/>
                  <a:pt x="5547" y="21423"/>
                </a:cubicBezTo>
                <a:cubicBezTo>
                  <a:pt x="5485" y="21409"/>
                  <a:pt x="5428" y="21391"/>
                  <a:pt x="5369" y="21375"/>
                </a:cubicBezTo>
                <a:cubicBezTo>
                  <a:pt x="5361" y="21373"/>
                  <a:pt x="5352" y="21371"/>
                  <a:pt x="5343" y="21369"/>
                </a:cubicBezTo>
                <a:cubicBezTo>
                  <a:pt x="5488" y="21380"/>
                  <a:pt x="5654" y="21330"/>
                  <a:pt x="5779" y="21393"/>
                </a:cubicBezTo>
                <a:cubicBezTo>
                  <a:pt x="5785" y="21397"/>
                  <a:pt x="5829" y="21392"/>
                  <a:pt x="5852" y="21387"/>
                </a:cubicBezTo>
                <a:cubicBezTo>
                  <a:pt x="5875" y="21381"/>
                  <a:pt x="5893" y="21366"/>
                  <a:pt x="5914" y="21365"/>
                </a:cubicBezTo>
                <a:cubicBezTo>
                  <a:pt x="6028" y="21363"/>
                  <a:pt x="6143" y="21364"/>
                  <a:pt x="6257" y="21362"/>
                </a:cubicBezTo>
                <a:cubicBezTo>
                  <a:pt x="6365" y="21360"/>
                  <a:pt x="6486" y="21374"/>
                  <a:pt x="6584" y="21326"/>
                </a:cubicBezTo>
                <a:cubicBezTo>
                  <a:pt x="6555" y="21320"/>
                  <a:pt x="6529" y="21314"/>
                  <a:pt x="6505" y="21308"/>
                </a:cubicBezTo>
                <a:cubicBezTo>
                  <a:pt x="6480" y="21303"/>
                  <a:pt x="6457" y="21297"/>
                  <a:pt x="6434" y="21292"/>
                </a:cubicBezTo>
                <a:cubicBezTo>
                  <a:pt x="6433" y="21289"/>
                  <a:pt x="6433" y="21286"/>
                  <a:pt x="6432" y="21284"/>
                </a:cubicBezTo>
                <a:cubicBezTo>
                  <a:pt x="6432" y="21281"/>
                  <a:pt x="6431" y="21278"/>
                  <a:pt x="6431" y="21276"/>
                </a:cubicBezTo>
                <a:cubicBezTo>
                  <a:pt x="6567" y="21269"/>
                  <a:pt x="6705" y="21267"/>
                  <a:pt x="6837" y="21254"/>
                </a:cubicBezTo>
                <a:cubicBezTo>
                  <a:pt x="6997" y="21239"/>
                  <a:pt x="7165" y="21265"/>
                  <a:pt x="7325" y="21228"/>
                </a:cubicBezTo>
                <a:cubicBezTo>
                  <a:pt x="7410" y="21209"/>
                  <a:pt x="7533" y="21218"/>
                  <a:pt x="7639" y="21213"/>
                </a:cubicBezTo>
                <a:cubicBezTo>
                  <a:pt x="7640" y="21215"/>
                  <a:pt x="7641" y="21215"/>
                  <a:pt x="7642" y="21217"/>
                </a:cubicBezTo>
                <a:cubicBezTo>
                  <a:pt x="7642" y="21218"/>
                  <a:pt x="7643" y="21220"/>
                  <a:pt x="7644" y="21222"/>
                </a:cubicBezTo>
                <a:cubicBezTo>
                  <a:pt x="7622" y="21227"/>
                  <a:pt x="7600" y="21231"/>
                  <a:pt x="7578" y="21236"/>
                </a:cubicBezTo>
                <a:cubicBezTo>
                  <a:pt x="7556" y="21242"/>
                  <a:pt x="7534" y="21247"/>
                  <a:pt x="7512" y="21253"/>
                </a:cubicBezTo>
                <a:cubicBezTo>
                  <a:pt x="7514" y="21255"/>
                  <a:pt x="7515" y="21257"/>
                  <a:pt x="7517" y="21259"/>
                </a:cubicBezTo>
                <a:cubicBezTo>
                  <a:pt x="7519" y="21261"/>
                  <a:pt x="7521" y="21262"/>
                  <a:pt x="7522" y="21264"/>
                </a:cubicBezTo>
                <a:cubicBezTo>
                  <a:pt x="7605" y="21257"/>
                  <a:pt x="7687" y="21249"/>
                  <a:pt x="7769" y="21241"/>
                </a:cubicBezTo>
                <a:cubicBezTo>
                  <a:pt x="7851" y="21234"/>
                  <a:pt x="7934" y="21226"/>
                  <a:pt x="8016" y="21218"/>
                </a:cubicBezTo>
                <a:cubicBezTo>
                  <a:pt x="8017" y="21221"/>
                  <a:pt x="8019" y="21224"/>
                  <a:pt x="8020" y="21227"/>
                </a:cubicBezTo>
                <a:cubicBezTo>
                  <a:pt x="8022" y="21229"/>
                  <a:pt x="8023" y="21234"/>
                  <a:pt x="8024" y="21236"/>
                </a:cubicBezTo>
                <a:cubicBezTo>
                  <a:pt x="7667" y="21276"/>
                  <a:pt x="7309" y="21315"/>
                  <a:pt x="6948" y="21349"/>
                </a:cubicBezTo>
                <a:cubicBezTo>
                  <a:pt x="6587" y="21383"/>
                  <a:pt x="6222" y="21411"/>
                  <a:pt x="5851" y="21427"/>
                </a:cubicBezTo>
                <a:cubicBezTo>
                  <a:pt x="6018" y="21444"/>
                  <a:pt x="6191" y="21462"/>
                  <a:pt x="6365" y="21478"/>
                </a:cubicBezTo>
                <a:cubicBezTo>
                  <a:pt x="6445" y="21486"/>
                  <a:pt x="6527" y="21497"/>
                  <a:pt x="6606" y="21494"/>
                </a:cubicBezTo>
                <a:cubicBezTo>
                  <a:pt x="6706" y="21491"/>
                  <a:pt x="6802" y="21476"/>
                  <a:pt x="6900" y="21467"/>
                </a:cubicBezTo>
                <a:cubicBezTo>
                  <a:pt x="7215" y="21437"/>
                  <a:pt x="7529" y="21403"/>
                  <a:pt x="7847" y="21380"/>
                </a:cubicBezTo>
                <a:cubicBezTo>
                  <a:pt x="8321" y="21346"/>
                  <a:pt x="8801" y="21325"/>
                  <a:pt x="9274" y="21290"/>
                </a:cubicBezTo>
                <a:cubicBezTo>
                  <a:pt x="9694" y="21259"/>
                  <a:pt x="10111" y="21221"/>
                  <a:pt x="10524" y="21178"/>
                </a:cubicBezTo>
                <a:cubicBezTo>
                  <a:pt x="10861" y="21142"/>
                  <a:pt x="11189" y="21095"/>
                  <a:pt x="11523" y="21053"/>
                </a:cubicBezTo>
                <a:cubicBezTo>
                  <a:pt x="11733" y="21027"/>
                  <a:pt x="11947" y="21004"/>
                  <a:pt x="12157" y="20977"/>
                </a:cubicBezTo>
                <a:cubicBezTo>
                  <a:pt x="12192" y="20972"/>
                  <a:pt x="12240" y="20955"/>
                  <a:pt x="12242" y="20942"/>
                </a:cubicBezTo>
                <a:cubicBezTo>
                  <a:pt x="12256" y="20875"/>
                  <a:pt x="12339" y="20836"/>
                  <a:pt x="12495" y="20813"/>
                </a:cubicBezTo>
                <a:cubicBezTo>
                  <a:pt x="12662" y="20789"/>
                  <a:pt x="12702" y="20760"/>
                  <a:pt x="12703" y="20688"/>
                </a:cubicBezTo>
                <a:cubicBezTo>
                  <a:pt x="12703" y="20676"/>
                  <a:pt x="12720" y="20664"/>
                  <a:pt x="12736" y="20643"/>
                </a:cubicBezTo>
                <a:cubicBezTo>
                  <a:pt x="12592" y="20672"/>
                  <a:pt x="12466" y="20650"/>
                  <a:pt x="12337" y="20645"/>
                </a:cubicBezTo>
                <a:cubicBezTo>
                  <a:pt x="12194" y="20640"/>
                  <a:pt x="12068" y="20618"/>
                  <a:pt x="11937" y="20603"/>
                </a:cubicBezTo>
                <a:cubicBezTo>
                  <a:pt x="11896" y="20598"/>
                  <a:pt x="11838" y="20593"/>
                  <a:pt x="11825" y="20581"/>
                </a:cubicBezTo>
                <a:cubicBezTo>
                  <a:pt x="11783" y="20543"/>
                  <a:pt x="11709" y="20542"/>
                  <a:pt x="11627" y="20542"/>
                </a:cubicBezTo>
                <a:cubicBezTo>
                  <a:pt x="11556" y="20542"/>
                  <a:pt x="11486" y="20542"/>
                  <a:pt x="11415" y="20542"/>
                </a:cubicBezTo>
                <a:cubicBezTo>
                  <a:pt x="11413" y="20539"/>
                  <a:pt x="11410" y="20537"/>
                  <a:pt x="11407" y="20534"/>
                </a:cubicBezTo>
                <a:cubicBezTo>
                  <a:pt x="11404" y="20531"/>
                  <a:pt x="11402" y="20527"/>
                  <a:pt x="11399" y="20524"/>
                </a:cubicBezTo>
                <a:cubicBezTo>
                  <a:pt x="11439" y="20516"/>
                  <a:pt x="11477" y="20505"/>
                  <a:pt x="11518" y="20500"/>
                </a:cubicBezTo>
                <a:cubicBezTo>
                  <a:pt x="11573" y="20492"/>
                  <a:pt x="11673" y="20494"/>
                  <a:pt x="11680" y="20483"/>
                </a:cubicBezTo>
                <a:cubicBezTo>
                  <a:pt x="11716" y="20429"/>
                  <a:pt x="11829" y="20431"/>
                  <a:pt x="11920" y="20425"/>
                </a:cubicBezTo>
                <a:cubicBezTo>
                  <a:pt x="12038" y="20416"/>
                  <a:pt x="12173" y="20432"/>
                  <a:pt x="12238" y="20372"/>
                </a:cubicBezTo>
                <a:cubicBezTo>
                  <a:pt x="12241" y="20370"/>
                  <a:pt x="12253" y="20369"/>
                  <a:pt x="12261" y="20367"/>
                </a:cubicBezTo>
                <a:cubicBezTo>
                  <a:pt x="12401" y="20341"/>
                  <a:pt x="12542" y="20314"/>
                  <a:pt x="12684" y="20287"/>
                </a:cubicBezTo>
                <a:cubicBezTo>
                  <a:pt x="12678" y="20282"/>
                  <a:pt x="12670" y="20278"/>
                  <a:pt x="12659" y="20274"/>
                </a:cubicBezTo>
                <a:cubicBezTo>
                  <a:pt x="12649" y="20270"/>
                  <a:pt x="12637" y="20266"/>
                  <a:pt x="12624" y="20263"/>
                </a:cubicBezTo>
                <a:cubicBezTo>
                  <a:pt x="12671" y="20263"/>
                  <a:pt x="12718" y="20261"/>
                  <a:pt x="12766" y="20261"/>
                </a:cubicBezTo>
                <a:cubicBezTo>
                  <a:pt x="13169" y="20266"/>
                  <a:pt x="13572" y="20281"/>
                  <a:pt x="13980" y="20291"/>
                </a:cubicBezTo>
                <a:cubicBezTo>
                  <a:pt x="13916" y="20280"/>
                  <a:pt x="13863" y="20264"/>
                  <a:pt x="13805" y="20261"/>
                </a:cubicBezTo>
                <a:cubicBezTo>
                  <a:pt x="13500" y="20244"/>
                  <a:pt x="13194" y="20223"/>
                  <a:pt x="12887" y="20217"/>
                </a:cubicBezTo>
                <a:cubicBezTo>
                  <a:pt x="12765" y="20215"/>
                  <a:pt x="12643" y="20221"/>
                  <a:pt x="12520" y="20225"/>
                </a:cubicBezTo>
                <a:cubicBezTo>
                  <a:pt x="12513" y="20219"/>
                  <a:pt x="12508" y="20214"/>
                  <a:pt x="12509" y="20206"/>
                </a:cubicBezTo>
                <a:cubicBezTo>
                  <a:pt x="12510" y="20198"/>
                  <a:pt x="12516" y="20189"/>
                  <a:pt x="12531" y="20178"/>
                </a:cubicBezTo>
                <a:cubicBezTo>
                  <a:pt x="12840" y="20189"/>
                  <a:pt x="13150" y="20198"/>
                  <a:pt x="13458" y="20211"/>
                </a:cubicBezTo>
                <a:cubicBezTo>
                  <a:pt x="13545" y="20214"/>
                  <a:pt x="13626" y="20230"/>
                  <a:pt x="13712" y="20237"/>
                </a:cubicBezTo>
                <a:cubicBezTo>
                  <a:pt x="13891" y="20250"/>
                  <a:pt x="14071" y="20263"/>
                  <a:pt x="14250" y="20274"/>
                </a:cubicBezTo>
                <a:cubicBezTo>
                  <a:pt x="14385" y="20283"/>
                  <a:pt x="14520" y="20289"/>
                  <a:pt x="14653" y="20263"/>
                </a:cubicBezTo>
                <a:cubicBezTo>
                  <a:pt x="14518" y="20248"/>
                  <a:pt x="14382" y="20243"/>
                  <a:pt x="14246" y="20237"/>
                </a:cubicBezTo>
                <a:cubicBezTo>
                  <a:pt x="14204" y="20235"/>
                  <a:pt x="14164" y="20226"/>
                  <a:pt x="14123" y="20220"/>
                </a:cubicBezTo>
                <a:cubicBezTo>
                  <a:pt x="13995" y="20204"/>
                  <a:pt x="13863" y="20173"/>
                  <a:pt x="13738" y="20176"/>
                </a:cubicBezTo>
                <a:cubicBezTo>
                  <a:pt x="13592" y="20180"/>
                  <a:pt x="13484" y="20145"/>
                  <a:pt x="13352" y="20140"/>
                </a:cubicBezTo>
                <a:cubicBezTo>
                  <a:pt x="13329" y="20140"/>
                  <a:pt x="13289" y="20124"/>
                  <a:pt x="13289" y="20116"/>
                </a:cubicBezTo>
                <a:cubicBezTo>
                  <a:pt x="13288" y="20075"/>
                  <a:pt x="13207" y="20075"/>
                  <a:pt x="13152" y="20077"/>
                </a:cubicBezTo>
                <a:cubicBezTo>
                  <a:pt x="12990" y="20081"/>
                  <a:pt x="12828" y="20089"/>
                  <a:pt x="12667" y="20099"/>
                </a:cubicBezTo>
                <a:cubicBezTo>
                  <a:pt x="12393" y="20118"/>
                  <a:pt x="12124" y="20154"/>
                  <a:pt x="11840" y="20135"/>
                </a:cubicBezTo>
                <a:cubicBezTo>
                  <a:pt x="11810" y="20133"/>
                  <a:pt x="11777" y="20135"/>
                  <a:pt x="11746" y="20137"/>
                </a:cubicBezTo>
                <a:cubicBezTo>
                  <a:pt x="11752" y="20135"/>
                  <a:pt x="11759" y="20132"/>
                  <a:pt x="11765" y="20131"/>
                </a:cubicBezTo>
                <a:cubicBezTo>
                  <a:pt x="11772" y="20129"/>
                  <a:pt x="11778" y="20128"/>
                  <a:pt x="11784" y="20126"/>
                </a:cubicBezTo>
                <a:cubicBezTo>
                  <a:pt x="12080" y="20102"/>
                  <a:pt x="12376" y="20077"/>
                  <a:pt x="12675" y="20067"/>
                </a:cubicBezTo>
                <a:cubicBezTo>
                  <a:pt x="13025" y="20055"/>
                  <a:pt x="13382" y="20069"/>
                  <a:pt x="13735" y="20077"/>
                </a:cubicBezTo>
                <a:cubicBezTo>
                  <a:pt x="13995" y="20082"/>
                  <a:pt x="14253" y="20094"/>
                  <a:pt x="14512" y="20104"/>
                </a:cubicBezTo>
                <a:cubicBezTo>
                  <a:pt x="14586" y="20108"/>
                  <a:pt x="14660" y="20115"/>
                  <a:pt x="14733" y="20121"/>
                </a:cubicBezTo>
                <a:cubicBezTo>
                  <a:pt x="14940" y="20138"/>
                  <a:pt x="15147" y="20156"/>
                  <a:pt x="15355" y="20171"/>
                </a:cubicBezTo>
                <a:cubicBezTo>
                  <a:pt x="15542" y="20185"/>
                  <a:pt x="15731" y="20194"/>
                  <a:pt x="15918" y="20206"/>
                </a:cubicBezTo>
                <a:cubicBezTo>
                  <a:pt x="15952" y="20208"/>
                  <a:pt x="15984" y="20215"/>
                  <a:pt x="16048" y="20224"/>
                </a:cubicBezTo>
                <a:cubicBezTo>
                  <a:pt x="16008" y="20225"/>
                  <a:pt x="15977" y="20226"/>
                  <a:pt x="15948" y="20227"/>
                </a:cubicBezTo>
                <a:cubicBezTo>
                  <a:pt x="15919" y="20228"/>
                  <a:pt x="15893" y="20229"/>
                  <a:pt x="15865" y="20230"/>
                </a:cubicBezTo>
                <a:cubicBezTo>
                  <a:pt x="15924" y="20243"/>
                  <a:pt x="15981" y="20254"/>
                  <a:pt x="16035" y="20266"/>
                </a:cubicBezTo>
                <a:cubicBezTo>
                  <a:pt x="16090" y="20278"/>
                  <a:pt x="16143" y="20289"/>
                  <a:pt x="16196" y="20300"/>
                </a:cubicBezTo>
                <a:cubicBezTo>
                  <a:pt x="16197" y="20299"/>
                  <a:pt x="16199" y="20298"/>
                  <a:pt x="16201" y="20297"/>
                </a:cubicBezTo>
                <a:cubicBezTo>
                  <a:pt x="16203" y="20296"/>
                  <a:pt x="16204" y="20295"/>
                  <a:pt x="16206" y="20294"/>
                </a:cubicBezTo>
                <a:cubicBezTo>
                  <a:pt x="16194" y="20288"/>
                  <a:pt x="16183" y="20283"/>
                  <a:pt x="16168" y="20276"/>
                </a:cubicBezTo>
                <a:cubicBezTo>
                  <a:pt x="16154" y="20269"/>
                  <a:pt x="16137" y="20262"/>
                  <a:pt x="16113" y="20251"/>
                </a:cubicBezTo>
                <a:cubicBezTo>
                  <a:pt x="16211" y="20246"/>
                  <a:pt x="16283" y="20237"/>
                  <a:pt x="16354" y="20238"/>
                </a:cubicBezTo>
                <a:cubicBezTo>
                  <a:pt x="16485" y="20240"/>
                  <a:pt x="16617" y="20245"/>
                  <a:pt x="16747" y="20253"/>
                </a:cubicBezTo>
                <a:cubicBezTo>
                  <a:pt x="16811" y="20257"/>
                  <a:pt x="16872" y="20272"/>
                  <a:pt x="16935" y="20279"/>
                </a:cubicBezTo>
                <a:cubicBezTo>
                  <a:pt x="17026" y="20289"/>
                  <a:pt x="17129" y="20312"/>
                  <a:pt x="17205" y="20302"/>
                </a:cubicBezTo>
                <a:cubicBezTo>
                  <a:pt x="17341" y="20285"/>
                  <a:pt x="17447" y="20300"/>
                  <a:pt x="17560" y="20320"/>
                </a:cubicBezTo>
                <a:cubicBezTo>
                  <a:pt x="17888" y="20379"/>
                  <a:pt x="18213" y="20441"/>
                  <a:pt x="18546" y="20495"/>
                </a:cubicBezTo>
                <a:cubicBezTo>
                  <a:pt x="18720" y="20523"/>
                  <a:pt x="18913" y="20533"/>
                  <a:pt x="19091" y="20558"/>
                </a:cubicBezTo>
                <a:cubicBezTo>
                  <a:pt x="19324" y="20592"/>
                  <a:pt x="19550" y="20634"/>
                  <a:pt x="19782" y="20670"/>
                </a:cubicBezTo>
                <a:cubicBezTo>
                  <a:pt x="19882" y="20685"/>
                  <a:pt x="19934" y="20701"/>
                  <a:pt x="19831" y="20741"/>
                </a:cubicBezTo>
                <a:cubicBezTo>
                  <a:pt x="19891" y="20758"/>
                  <a:pt x="19950" y="20774"/>
                  <a:pt x="20008" y="20790"/>
                </a:cubicBezTo>
                <a:cubicBezTo>
                  <a:pt x="20066" y="20807"/>
                  <a:pt x="20123" y="20824"/>
                  <a:pt x="20180" y="20839"/>
                </a:cubicBezTo>
                <a:cubicBezTo>
                  <a:pt x="20186" y="20836"/>
                  <a:pt x="20193" y="20833"/>
                  <a:pt x="20199" y="20830"/>
                </a:cubicBezTo>
                <a:cubicBezTo>
                  <a:pt x="20206" y="20826"/>
                  <a:pt x="20213" y="20823"/>
                  <a:pt x="20219" y="20820"/>
                </a:cubicBezTo>
                <a:cubicBezTo>
                  <a:pt x="20193" y="20805"/>
                  <a:pt x="20166" y="20790"/>
                  <a:pt x="20140" y="20776"/>
                </a:cubicBezTo>
                <a:cubicBezTo>
                  <a:pt x="20113" y="20761"/>
                  <a:pt x="20087" y="20746"/>
                  <a:pt x="20061" y="20732"/>
                </a:cubicBezTo>
                <a:cubicBezTo>
                  <a:pt x="20066" y="20730"/>
                  <a:pt x="20071" y="20730"/>
                  <a:pt x="20076" y="20728"/>
                </a:cubicBezTo>
                <a:cubicBezTo>
                  <a:pt x="20081" y="20727"/>
                  <a:pt x="20086" y="20725"/>
                  <a:pt x="20091" y="20723"/>
                </a:cubicBezTo>
                <a:cubicBezTo>
                  <a:pt x="20109" y="20725"/>
                  <a:pt x="20127" y="20726"/>
                  <a:pt x="20146" y="20728"/>
                </a:cubicBezTo>
                <a:cubicBezTo>
                  <a:pt x="20166" y="20730"/>
                  <a:pt x="20187" y="20733"/>
                  <a:pt x="20212" y="20735"/>
                </a:cubicBezTo>
                <a:cubicBezTo>
                  <a:pt x="20197" y="20721"/>
                  <a:pt x="20184" y="20709"/>
                  <a:pt x="20172" y="20697"/>
                </a:cubicBezTo>
                <a:cubicBezTo>
                  <a:pt x="20160" y="20686"/>
                  <a:pt x="20148" y="20674"/>
                  <a:pt x="20136" y="20663"/>
                </a:cubicBezTo>
                <a:cubicBezTo>
                  <a:pt x="20149" y="20664"/>
                  <a:pt x="20163" y="20665"/>
                  <a:pt x="20177" y="20666"/>
                </a:cubicBezTo>
                <a:cubicBezTo>
                  <a:pt x="20191" y="20667"/>
                  <a:pt x="20206" y="20667"/>
                  <a:pt x="20220" y="20668"/>
                </a:cubicBezTo>
                <a:cubicBezTo>
                  <a:pt x="20194" y="20651"/>
                  <a:pt x="20169" y="20634"/>
                  <a:pt x="20143" y="20617"/>
                </a:cubicBezTo>
                <a:cubicBezTo>
                  <a:pt x="20117" y="20600"/>
                  <a:pt x="20090" y="20583"/>
                  <a:pt x="20061" y="20563"/>
                </a:cubicBezTo>
                <a:cubicBezTo>
                  <a:pt x="20261" y="20579"/>
                  <a:pt x="20429" y="20615"/>
                  <a:pt x="20594" y="20658"/>
                </a:cubicBezTo>
                <a:cubicBezTo>
                  <a:pt x="20760" y="20701"/>
                  <a:pt x="21000" y="20686"/>
                  <a:pt x="21123" y="20774"/>
                </a:cubicBezTo>
                <a:cubicBezTo>
                  <a:pt x="21157" y="20758"/>
                  <a:pt x="21188" y="20742"/>
                  <a:pt x="21217" y="20728"/>
                </a:cubicBezTo>
                <a:cubicBezTo>
                  <a:pt x="21246" y="20714"/>
                  <a:pt x="21272" y="20701"/>
                  <a:pt x="21297" y="20689"/>
                </a:cubicBezTo>
                <a:cubicBezTo>
                  <a:pt x="21315" y="20701"/>
                  <a:pt x="21330" y="20711"/>
                  <a:pt x="21345" y="20720"/>
                </a:cubicBezTo>
                <a:cubicBezTo>
                  <a:pt x="21359" y="20729"/>
                  <a:pt x="21372" y="20738"/>
                  <a:pt x="21385" y="20746"/>
                </a:cubicBezTo>
                <a:cubicBezTo>
                  <a:pt x="21389" y="20741"/>
                  <a:pt x="21393" y="20737"/>
                  <a:pt x="21397" y="20732"/>
                </a:cubicBezTo>
                <a:cubicBezTo>
                  <a:pt x="21401" y="20726"/>
                  <a:pt x="21405" y="20720"/>
                  <a:pt x="21409" y="20715"/>
                </a:cubicBezTo>
                <a:cubicBezTo>
                  <a:pt x="21446" y="20722"/>
                  <a:pt x="21483" y="20707"/>
                  <a:pt x="21514" y="20673"/>
                </a:cubicBezTo>
                <a:cubicBezTo>
                  <a:pt x="21568" y="20614"/>
                  <a:pt x="21587" y="20504"/>
                  <a:pt x="21544" y="20443"/>
                </a:cubicBezTo>
                <a:cubicBezTo>
                  <a:pt x="21514" y="20398"/>
                  <a:pt x="21465" y="20409"/>
                  <a:pt x="21443" y="20465"/>
                </a:cubicBezTo>
                <a:cubicBezTo>
                  <a:pt x="21445" y="20416"/>
                  <a:pt x="21375" y="20392"/>
                  <a:pt x="21298" y="20371"/>
                </a:cubicBezTo>
                <a:cubicBezTo>
                  <a:pt x="21221" y="20349"/>
                  <a:pt x="21136" y="20332"/>
                  <a:pt x="21108" y="20291"/>
                </a:cubicBezTo>
                <a:cubicBezTo>
                  <a:pt x="21192" y="20265"/>
                  <a:pt x="21276" y="20237"/>
                  <a:pt x="21362" y="20207"/>
                </a:cubicBezTo>
                <a:cubicBezTo>
                  <a:pt x="21441" y="20180"/>
                  <a:pt x="21521" y="20150"/>
                  <a:pt x="21600" y="20121"/>
                </a:cubicBezTo>
                <a:lnTo>
                  <a:pt x="21590" y="0"/>
                </a:lnTo>
                <a:lnTo>
                  <a:pt x="0" y="0"/>
                </a:lnTo>
                <a:close/>
                <a:moveTo>
                  <a:pt x="9192" y="19629"/>
                </a:moveTo>
                <a:lnTo>
                  <a:pt x="9218" y="19716"/>
                </a:lnTo>
                <a:lnTo>
                  <a:pt x="9132" y="19721"/>
                </a:lnTo>
                <a:lnTo>
                  <a:pt x="8709" y="19799"/>
                </a:lnTo>
                <a:cubicBezTo>
                  <a:pt x="8715" y="19804"/>
                  <a:pt x="8724" y="19808"/>
                  <a:pt x="8734" y="19812"/>
                </a:cubicBezTo>
                <a:cubicBezTo>
                  <a:pt x="8744" y="19816"/>
                  <a:pt x="8757" y="19820"/>
                  <a:pt x="8770" y="19823"/>
                </a:cubicBezTo>
                <a:cubicBezTo>
                  <a:pt x="8722" y="19824"/>
                  <a:pt x="8675" y="19826"/>
                  <a:pt x="8627" y="19825"/>
                </a:cubicBezTo>
                <a:cubicBezTo>
                  <a:pt x="8224" y="19820"/>
                  <a:pt x="7821" y="19807"/>
                  <a:pt x="7413" y="19797"/>
                </a:cubicBezTo>
                <a:cubicBezTo>
                  <a:pt x="7477" y="19808"/>
                  <a:pt x="7531" y="19822"/>
                  <a:pt x="7588" y="19825"/>
                </a:cubicBezTo>
                <a:cubicBezTo>
                  <a:pt x="7894" y="19842"/>
                  <a:pt x="8199" y="19864"/>
                  <a:pt x="8506" y="19871"/>
                </a:cubicBezTo>
                <a:cubicBezTo>
                  <a:pt x="8628" y="19873"/>
                  <a:pt x="8752" y="19867"/>
                  <a:pt x="8874" y="19863"/>
                </a:cubicBezTo>
                <a:cubicBezTo>
                  <a:pt x="8882" y="19868"/>
                  <a:pt x="8886" y="19874"/>
                  <a:pt x="8884" y="19882"/>
                </a:cubicBezTo>
                <a:cubicBezTo>
                  <a:pt x="8883" y="19890"/>
                  <a:pt x="8877" y="19899"/>
                  <a:pt x="8862" y="19910"/>
                </a:cubicBezTo>
                <a:cubicBezTo>
                  <a:pt x="8553" y="19899"/>
                  <a:pt x="8243" y="19889"/>
                  <a:pt x="7935" y="19876"/>
                </a:cubicBezTo>
                <a:cubicBezTo>
                  <a:pt x="7849" y="19872"/>
                  <a:pt x="7766" y="19856"/>
                  <a:pt x="7680" y="19850"/>
                </a:cubicBezTo>
                <a:cubicBezTo>
                  <a:pt x="7502" y="19836"/>
                  <a:pt x="7323" y="19825"/>
                  <a:pt x="7144" y="19814"/>
                </a:cubicBezTo>
                <a:cubicBezTo>
                  <a:pt x="7008" y="19805"/>
                  <a:pt x="6873" y="19799"/>
                  <a:pt x="6740" y="19825"/>
                </a:cubicBezTo>
                <a:cubicBezTo>
                  <a:pt x="6875" y="19840"/>
                  <a:pt x="7012" y="19845"/>
                  <a:pt x="7148" y="19851"/>
                </a:cubicBezTo>
                <a:cubicBezTo>
                  <a:pt x="7189" y="19853"/>
                  <a:pt x="7229" y="19861"/>
                  <a:pt x="7270" y="19866"/>
                </a:cubicBezTo>
                <a:cubicBezTo>
                  <a:pt x="7399" y="19882"/>
                  <a:pt x="7530" y="19914"/>
                  <a:pt x="7655" y="19910"/>
                </a:cubicBezTo>
                <a:cubicBezTo>
                  <a:pt x="7802" y="19906"/>
                  <a:pt x="7909" y="19943"/>
                  <a:pt x="8041" y="19948"/>
                </a:cubicBezTo>
                <a:cubicBezTo>
                  <a:pt x="8064" y="19948"/>
                  <a:pt x="8104" y="19962"/>
                  <a:pt x="8104" y="19970"/>
                </a:cubicBezTo>
                <a:cubicBezTo>
                  <a:pt x="8105" y="20011"/>
                  <a:pt x="8185" y="20011"/>
                  <a:pt x="8241" y="20010"/>
                </a:cubicBezTo>
                <a:cubicBezTo>
                  <a:pt x="8403" y="20006"/>
                  <a:pt x="8566" y="19997"/>
                  <a:pt x="8726" y="19987"/>
                </a:cubicBezTo>
                <a:cubicBezTo>
                  <a:pt x="9000" y="19969"/>
                  <a:pt x="9269" y="19934"/>
                  <a:pt x="9553" y="19952"/>
                </a:cubicBezTo>
                <a:cubicBezTo>
                  <a:pt x="9583" y="19954"/>
                  <a:pt x="9615" y="19951"/>
                  <a:pt x="9647" y="19949"/>
                </a:cubicBezTo>
                <a:cubicBezTo>
                  <a:pt x="9640" y="19951"/>
                  <a:pt x="9634" y="19954"/>
                  <a:pt x="9627" y="19956"/>
                </a:cubicBezTo>
                <a:cubicBezTo>
                  <a:pt x="9621" y="19958"/>
                  <a:pt x="9615" y="19960"/>
                  <a:pt x="9608" y="19962"/>
                </a:cubicBezTo>
                <a:cubicBezTo>
                  <a:pt x="9312" y="19986"/>
                  <a:pt x="9017" y="20009"/>
                  <a:pt x="8718" y="20019"/>
                </a:cubicBezTo>
                <a:cubicBezTo>
                  <a:pt x="8368" y="20031"/>
                  <a:pt x="8011" y="20019"/>
                  <a:pt x="7658" y="20011"/>
                </a:cubicBezTo>
                <a:cubicBezTo>
                  <a:pt x="7398" y="20006"/>
                  <a:pt x="7140" y="19993"/>
                  <a:pt x="6881" y="19982"/>
                </a:cubicBezTo>
                <a:cubicBezTo>
                  <a:pt x="6807" y="19979"/>
                  <a:pt x="6734" y="19972"/>
                  <a:pt x="6661" y="19966"/>
                </a:cubicBezTo>
                <a:cubicBezTo>
                  <a:pt x="6453" y="19949"/>
                  <a:pt x="6247" y="19930"/>
                  <a:pt x="6038" y="19915"/>
                </a:cubicBezTo>
                <a:cubicBezTo>
                  <a:pt x="5851" y="19902"/>
                  <a:pt x="5662" y="19892"/>
                  <a:pt x="5474" y="19881"/>
                </a:cubicBezTo>
                <a:cubicBezTo>
                  <a:pt x="5441" y="19878"/>
                  <a:pt x="5409" y="19871"/>
                  <a:pt x="5345" y="19863"/>
                </a:cubicBezTo>
                <a:cubicBezTo>
                  <a:pt x="5385" y="19861"/>
                  <a:pt x="5417" y="19860"/>
                  <a:pt x="5445" y="19859"/>
                </a:cubicBezTo>
                <a:cubicBezTo>
                  <a:pt x="5474" y="19858"/>
                  <a:pt x="5500" y="19857"/>
                  <a:pt x="5528" y="19856"/>
                </a:cubicBezTo>
                <a:cubicBezTo>
                  <a:pt x="5469" y="19844"/>
                  <a:pt x="5413" y="19832"/>
                  <a:pt x="5358" y="19820"/>
                </a:cubicBezTo>
                <a:cubicBezTo>
                  <a:pt x="5304" y="19809"/>
                  <a:pt x="5251" y="19797"/>
                  <a:pt x="5198" y="19786"/>
                </a:cubicBezTo>
                <a:cubicBezTo>
                  <a:pt x="5196" y="19787"/>
                  <a:pt x="5194" y="19788"/>
                  <a:pt x="5192" y="19789"/>
                </a:cubicBezTo>
                <a:cubicBezTo>
                  <a:pt x="5191" y="19790"/>
                  <a:pt x="5189" y="19791"/>
                  <a:pt x="5188" y="19792"/>
                </a:cubicBezTo>
                <a:cubicBezTo>
                  <a:pt x="5199" y="19798"/>
                  <a:pt x="5210" y="19803"/>
                  <a:pt x="5225" y="19810"/>
                </a:cubicBezTo>
                <a:cubicBezTo>
                  <a:pt x="5239" y="19817"/>
                  <a:pt x="5256" y="19826"/>
                  <a:pt x="5280" y="19837"/>
                </a:cubicBezTo>
                <a:cubicBezTo>
                  <a:pt x="5182" y="19842"/>
                  <a:pt x="5111" y="19851"/>
                  <a:pt x="5039" y="19850"/>
                </a:cubicBezTo>
                <a:cubicBezTo>
                  <a:pt x="4908" y="19847"/>
                  <a:pt x="4776" y="19841"/>
                  <a:pt x="4646" y="19833"/>
                </a:cubicBezTo>
                <a:cubicBezTo>
                  <a:pt x="4582" y="19829"/>
                  <a:pt x="4522" y="19816"/>
                  <a:pt x="4458" y="19809"/>
                </a:cubicBezTo>
                <a:cubicBezTo>
                  <a:pt x="4368" y="19799"/>
                  <a:pt x="4264" y="19776"/>
                  <a:pt x="4188" y="19786"/>
                </a:cubicBezTo>
                <a:cubicBezTo>
                  <a:pt x="4052" y="19803"/>
                  <a:pt x="3945" y="19786"/>
                  <a:pt x="3833" y="19766"/>
                </a:cubicBezTo>
                <a:cubicBezTo>
                  <a:pt x="3699" y="19742"/>
                  <a:pt x="3566" y="19720"/>
                  <a:pt x="3433" y="19696"/>
                </a:cubicBezTo>
                <a:lnTo>
                  <a:pt x="9192" y="19629"/>
                </a:lnTo>
                <a:close/>
                <a:moveTo>
                  <a:pt x="9149" y="19905"/>
                </a:moveTo>
                <a:cubicBezTo>
                  <a:pt x="9132" y="19907"/>
                  <a:pt x="9109" y="19911"/>
                  <a:pt x="9091" y="19913"/>
                </a:cubicBezTo>
                <a:cubicBezTo>
                  <a:pt x="9060" y="19917"/>
                  <a:pt x="9023" y="19915"/>
                  <a:pt x="8990" y="19913"/>
                </a:cubicBezTo>
                <a:cubicBezTo>
                  <a:pt x="9016" y="19912"/>
                  <a:pt x="9043" y="19910"/>
                  <a:pt x="9070" y="19908"/>
                </a:cubicBezTo>
                <a:cubicBezTo>
                  <a:pt x="9096" y="19907"/>
                  <a:pt x="9123" y="19906"/>
                  <a:pt x="9149" y="19905"/>
                </a:cubicBezTo>
                <a:close/>
                <a:moveTo>
                  <a:pt x="12302" y="20173"/>
                </a:moveTo>
                <a:cubicBezTo>
                  <a:pt x="12335" y="20169"/>
                  <a:pt x="12373" y="20172"/>
                  <a:pt x="12408" y="20173"/>
                </a:cubicBezTo>
                <a:cubicBezTo>
                  <a:pt x="12379" y="20175"/>
                  <a:pt x="12351" y="20176"/>
                  <a:pt x="12322" y="20178"/>
                </a:cubicBezTo>
                <a:cubicBezTo>
                  <a:pt x="12293" y="20179"/>
                  <a:pt x="12264" y="20182"/>
                  <a:pt x="12236" y="20183"/>
                </a:cubicBezTo>
                <a:cubicBezTo>
                  <a:pt x="12256" y="20180"/>
                  <a:pt x="12282" y="20176"/>
                  <a:pt x="12302" y="20173"/>
                </a:cubicBezTo>
                <a:close/>
              </a:path>
            </a:pathLst>
          </a:custGeom>
        </p:spPr>
      </p:pic>
      <p:sp>
        <p:nvSpPr>
          <p:cNvPr id="891" name="Shape"/>
          <p:cNvSpPr>
            <a:spLocks noGrp="1"/>
          </p:cNvSpPr>
          <p:nvPr>
            <p:ph type="body" idx="15"/>
          </p:nvPr>
        </p:nvSpPr>
        <p:spPr>
          <a:xfrm>
            <a:off x="8581313" y="7702771"/>
            <a:ext cx="1236455" cy="1178650"/>
          </a:xfrm>
          <a:custGeom>
            <a:avLst/>
            <a:gdLst/>
            <a:ahLst/>
            <a:cxnLst>
              <a:cxn ang="0">
                <a:pos x="wd2" y="hd2"/>
              </a:cxn>
              <a:cxn ang="5400000">
                <a:pos x="wd2" y="hd2"/>
              </a:cxn>
              <a:cxn ang="10800000">
                <a:pos x="wd2" y="hd2"/>
              </a:cxn>
              <a:cxn ang="16200000">
                <a:pos x="wd2" y="hd2"/>
              </a:cxn>
            </a:cxnLst>
            <a:rect l="0" t="0" r="r" b="b"/>
            <a:pathLst>
              <a:path w="21568" h="21583" extrusionOk="0">
                <a:moveTo>
                  <a:pt x="16592" y="2"/>
                </a:moveTo>
                <a:cubicBezTo>
                  <a:pt x="16492" y="-9"/>
                  <a:pt x="16386" y="16"/>
                  <a:pt x="16290" y="57"/>
                </a:cubicBezTo>
                <a:cubicBezTo>
                  <a:pt x="16249" y="74"/>
                  <a:pt x="16225" y="182"/>
                  <a:pt x="16193" y="245"/>
                </a:cubicBezTo>
                <a:cubicBezTo>
                  <a:pt x="16240" y="268"/>
                  <a:pt x="16289" y="302"/>
                  <a:pt x="16336" y="306"/>
                </a:cubicBezTo>
                <a:cubicBezTo>
                  <a:pt x="16441" y="316"/>
                  <a:pt x="16545" y="312"/>
                  <a:pt x="16650" y="312"/>
                </a:cubicBezTo>
                <a:cubicBezTo>
                  <a:pt x="16653" y="348"/>
                  <a:pt x="16656" y="380"/>
                  <a:pt x="16659" y="416"/>
                </a:cubicBezTo>
                <a:cubicBezTo>
                  <a:pt x="16603" y="443"/>
                  <a:pt x="16546" y="497"/>
                  <a:pt x="16491" y="495"/>
                </a:cubicBezTo>
                <a:cubicBezTo>
                  <a:pt x="16260" y="486"/>
                  <a:pt x="16030" y="460"/>
                  <a:pt x="15799" y="440"/>
                </a:cubicBezTo>
                <a:cubicBezTo>
                  <a:pt x="15671" y="429"/>
                  <a:pt x="15542" y="420"/>
                  <a:pt x="15414" y="404"/>
                </a:cubicBezTo>
                <a:cubicBezTo>
                  <a:pt x="15307" y="390"/>
                  <a:pt x="15200" y="344"/>
                  <a:pt x="15095" y="355"/>
                </a:cubicBezTo>
                <a:cubicBezTo>
                  <a:pt x="14983" y="367"/>
                  <a:pt x="14871" y="428"/>
                  <a:pt x="14731" y="477"/>
                </a:cubicBezTo>
                <a:cubicBezTo>
                  <a:pt x="14755" y="314"/>
                  <a:pt x="14770" y="216"/>
                  <a:pt x="14785" y="118"/>
                </a:cubicBezTo>
                <a:cubicBezTo>
                  <a:pt x="14476" y="3"/>
                  <a:pt x="14417" y="373"/>
                  <a:pt x="14295" y="623"/>
                </a:cubicBezTo>
                <a:cubicBezTo>
                  <a:pt x="14133" y="296"/>
                  <a:pt x="13756" y="295"/>
                  <a:pt x="13548" y="550"/>
                </a:cubicBezTo>
                <a:cubicBezTo>
                  <a:pt x="13464" y="495"/>
                  <a:pt x="13378" y="393"/>
                  <a:pt x="13343" y="422"/>
                </a:cubicBezTo>
                <a:cubicBezTo>
                  <a:pt x="13121" y="604"/>
                  <a:pt x="12922" y="745"/>
                  <a:pt x="12643" y="616"/>
                </a:cubicBezTo>
                <a:cubicBezTo>
                  <a:pt x="12449" y="527"/>
                  <a:pt x="12219" y="591"/>
                  <a:pt x="12006" y="586"/>
                </a:cubicBezTo>
                <a:cubicBezTo>
                  <a:pt x="11905" y="584"/>
                  <a:pt x="11803" y="567"/>
                  <a:pt x="11704" y="586"/>
                </a:cubicBezTo>
                <a:cubicBezTo>
                  <a:pt x="11466" y="631"/>
                  <a:pt x="11225" y="671"/>
                  <a:pt x="10991" y="750"/>
                </a:cubicBezTo>
                <a:cubicBezTo>
                  <a:pt x="10704" y="848"/>
                  <a:pt x="10421" y="982"/>
                  <a:pt x="10136" y="1097"/>
                </a:cubicBezTo>
                <a:cubicBezTo>
                  <a:pt x="10040" y="1136"/>
                  <a:pt x="9932" y="1221"/>
                  <a:pt x="9847" y="1188"/>
                </a:cubicBezTo>
                <a:cubicBezTo>
                  <a:pt x="9372" y="1005"/>
                  <a:pt x="8962" y="1257"/>
                  <a:pt x="8548" y="1541"/>
                </a:cubicBezTo>
                <a:cubicBezTo>
                  <a:pt x="8169" y="1799"/>
                  <a:pt x="7784" y="2030"/>
                  <a:pt x="7395" y="2252"/>
                </a:cubicBezTo>
                <a:cubicBezTo>
                  <a:pt x="7186" y="2372"/>
                  <a:pt x="6961" y="2441"/>
                  <a:pt x="6745" y="2538"/>
                </a:cubicBezTo>
                <a:cubicBezTo>
                  <a:pt x="5965" y="2891"/>
                  <a:pt x="5188" y="3250"/>
                  <a:pt x="4406" y="3596"/>
                </a:cubicBezTo>
                <a:cubicBezTo>
                  <a:pt x="4214" y="3682"/>
                  <a:pt x="4011" y="3714"/>
                  <a:pt x="3815" y="3785"/>
                </a:cubicBezTo>
                <a:cubicBezTo>
                  <a:pt x="3506" y="3897"/>
                  <a:pt x="3188" y="3983"/>
                  <a:pt x="2893" y="4150"/>
                </a:cubicBezTo>
                <a:cubicBezTo>
                  <a:pt x="2407" y="4424"/>
                  <a:pt x="1934" y="4749"/>
                  <a:pt x="1459" y="5062"/>
                </a:cubicBezTo>
                <a:cubicBezTo>
                  <a:pt x="1365" y="5124"/>
                  <a:pt x="1283" y="5228"/>
                  <a:pt x="1195" y="5311"/>
                </a:cubicBezTo>
                <a:cubicBezTo>
                  <a:pt x="1210" y="5357"/>
                  <a:pt x="1226" y="5400"/>
                  <a:pt x="1242" y="5445"/>
                </a:cubicBezTo>
                <a:cubicBezTo>
                  <a:pt x="1678" y="5255"/>
                  <a:pt x="2113" y="5064"/>
                  <a:pt x="2549" y="4874"/>
                </a:cubicBezTo>
                <a:cubicBezTo>
                  <a:pt x="2555" y="4900"/>
                  <a:pt x="2564" y="4927"/>
                  <a:pt x="2570" y="4953"/>
                </a:cubicBezTo>
                <a:cubicBezTo>
                  <a:pt x="2474" y="5018"/>
                  <a:pt x="2378" y="5106"/>
                  <a:pt x="2277" y="5147"/>
                </a:cubicBezTo>
                <a:cubicBezTo>
                  <a:pt x="1845" y="5322"/>
                  <a:pt x="1413" y="5491"/>
                  <a:pt x="977" y="5646"/>
                </a:cubicBezTo>
                <a:cubicBezTo>
                  <a:pt x="734" y="5732"/>
                  <a:pt x="576" y="5952"/>
                  <a:pt x="592" y="6193"/>
                </a:cubicBezTo>
                <a:cubicBezTo>
                  <a:pt x="732" y="6230"/>
                  <a:pt x="865" y="6268"/>
                  <a:pt x="998" y="6303"/>
                </a:cubicBezTo>
                <a:cubicBezTo>
                  <a:pt x="1000" y="6332"/>
                  <a:pt x="1005" y="6358"/>
                  <a:pt x="1007" y="6388"/>
                </a:cubicBezTo>
                <a:cubicBezTo>
                  <a:pt x="761" y="6533"/>
                  <a:pt x="419" y="6398"/>
                  <a:pt x="286" y="6868"/>
                </a:cubicBezTo>
                <a:cubicBezTo>
                  <a:pt x="456" y="7047"/>
                  <a:pt x="436" y="7105"/>
                  <a:pt x="80" y="7428"/>
                </a:cubicBezTo>
                <a:cubicBezTo>
                  <a:pt x="296" y="7412"/>
                  <a:pt x="480" y="7400"/>
                  <a:pt x="688" y="7385"/>
                </a:cubicBezTo>
                <a:cubicBezTo>
                  <a:pt x="494" y="7693"/>
                  <a:pt x="126" y="7500"/>
                  <a:pt x="1" y="8006"/>
                </a:cubicBezTo>
                <a:cubicBezTo>
                  <a:pt x="97" y="7971"/>
                  <a:pt x="165" y="7951"/>
                  <a:pt x="231" y="7927"/>
                </a:cubicBezTo>
                <a:cubicBezTo>
                  <a:pt x="351" y="7884"/>
                  <a:pt x="467" y="7835"/>
                  <a:pt x="588" y="7799"/>
                </a:cubicBezTo>
                <a:cubicBezTo>
                  <a:pt x="876" y="7712"/>
                  <a:pt x="1166" y="7633"/>
                  <a:pt x="1455" y="7549"/>
                </a:cubicBezTo>
                <a:cubicBezTo>
                  <a:pt x="1584" y="7512"/>
                  <a:pt x="1711" y="7468"/>
                  <a:pt x="1841" y="7440"/>
                </a:cubicBezTo>
                <a:cubicBezTo>
                  <a:pt x="1848" y="7439"/>
                  <a:pt x="1869" y="7544"/>
                  <a:pt x="1879" y="7586"/>
                </a:cubicBezTo>
                <a:cubicBezTo>
                  <a:pt x="2276" y="7512"/>
                  <a:pt x="2605" y="6999"/>
                  <a:pt x="3094" y="7282"/>
                </a:cubicBezTo>
                <a:cubicBezTo>
                  <a:pt x="2357" y="7676"/>
                  <a:pt x="1648" y="8053"/>
                  <a:pt x="940" y="8431"/>
                </a:cubicBezTo>
                <a:cubicBezTo>
                  <a:pt x="940" y="8442"/>
                  <a:pt x="939" y="8451"/>
                  <a:pt x="940" y="8462"/>
                </a:cubicBezTo>
                <a:cubicBezTo>
                  <a:pt x="1094" y="8433"/>
                  <a:pt x="1250" y="8404"/>
                  <a:pt x="1363" y="8383"/>
                </a:cubicBezTo>
                <a:cubicBezTo>
                  <a:pt x="1256" y="8490"/>
                  <a:pt x="1135" y="8615"/>
                  <a:pt x="1015" y="8735"/>
                </a:cubicBezTo>
                <a:cubicBezTo>
                  <a:pt x="954" y="8716"/>
                  <a:pt x="892" y="8700"/>
                  <a:pt x="831" y="8650"/>
                </a:cubicBezTo>
                <a:cubicBezTo>
                  <a:pt x="798" y="8624"/>
                  <a:pt x="714" y="8642"/>
                  <a:pt x="697" y="8681"/>
                </a:cubicBezTo>
                <a:cubicBezTo>
                  <a:pt x="672" y="8735"/>
                  <a:pt x="668" y="8838"/>
                  <a:pt x="688" y="8900"/>
                </a:cubicBezTo>
                <a:cubicBezTo>
                  <a:pt x="746" y="9078"/>
                  <a:pt x="843" y="9181"/>
                  <a:pt x="965" y="9228"/>
                </a:cubicBezTo>
                <a:cubicBezTo>
                  <a:pt x="968" y="9255"/>
                  <a:pt x="970" y="9280"/>
                  <a:pt x="973" y="9307"/>
                </a:cubicBezTo>
                <a:cubicBezTo>
                  <a:pt x="1019" y="9300"/>
                  <a:pt x="1065" y="9290"/>
                  <a:pt x="1112" y="9283"/>
                </a:cubicBezTo>
                <a:cubicBezTo>
                  <a:pt x="1199" y="9290"/>
                  <a:pt x="1248" y="9346"/>
                  <a:pt x="1271" y="9435"/>
                </a:cubicBezTo>
                <a:cubicBezTo>
                  <a:pt x="1187" y="9483"/>
                  <a:pt x="1103" y="9533"/>
                  <a:pt x="1019" y="9581"/>
                </a:cubicBezTo>
                <a:cubicBezTo>
                  <a:pt x="1013" y="9579"/>
                  <a:pt x="1005" y="9577"/>
                  <a:pt x="998" y="9575"/>
                </a:cubicBezTo>
                <a:cubicBezTo>
                  <a:pt x="988" y="9593"/>
                  <a:pt x="985" y="9598"/>
                  <a:pt x="982" y="9605"/>
                </a:cubicBezTo>
                <a:cubicBezTo>
                  <a:pt x="959" y="9618"/>
                  <a:pt x="937" y="9629"/>
                  <a:pt x="915" y="9642"/>
                </a:cubicBezTo>
                <a:cubicBezTo>
                  <a:pt x="936" y="9679"/>
                  <a:pt x="951" y="9702"/>
                  <a:pt x="969" y="9733"/>
                </a:cubicBezTo>
                <a:cubicBezTo>
                  <a:pt x="965" y="9808"/>
                  <a:pt x="965" y="9884"/>
                  <a:pt x="977" y="9958"/>
                </a:cubicBezTo>
                <a:cubicBezTo>
                  <a:pt x="923" y="9986"/>
                  <a:pt x="870" y="10011"/>
                  <a:pt x="797" y="10049"/>
                </a:cubicBezTo>
                <a:cubicBezTo>
                  <a:pt x="885" y="10163"/>
                  <a:pt x="962" y="10247"/>
                  <a:pt x="1040" y="10353"/>
                </a:cubicBezTo>
                <a:cubicBezTo>
                  <a:pt x="1054" y="10486"/>
                  <a:pt x="1053" y="10627"/>
                  <a:pt x="994" y="10779"/>
                </a:cubicBezTo>
                <a:cubicBezTo>
                  <a:pt x="905" y="11008"/>
                  <a:pt x="1293" y="11361"/>
                  <a:pt x="1501" y="11223"/>
                </a:cubicBezTo>
                <a:cubicBezTo>
                  <a:pt x="1665" y="11114"/>
                  <a:pt x="1667" y="11257"/>
                  <a:pt x="1686" y="11332"/>
                </a:cubicBezTo>
                <a:cubicBezTo>
                  <a:pt x="1608" y="11492"/>
                  <a:pt x="1549" y="11607"/>
                  <a:pt x="1506" y="11697"/>
                </a:cubicBezTo>
                <a:cubicBezTo>
                  <a:pt x="1433" y="11715"/>
                  <a:pt x="1324" y="11707"/>
                  <a:pt x="1313" y="11752"/>
                </a:cubicBezTo>
                <a:cubicBezTo>
                  <a:pt x="1286" y="11858"/>
                  <a:pt x="1275" y="12017"/>
                  <a:pt x="1313" y="12105"/>
                </a:cubicBezTo>
                <a:cubicBezTo>
                  <a:pt x="1399" y="12302"/>
                  <a:pt x="1518" y="12471"/>
                  <a:pt x="1610" y="12628"/>
                </a:cubicBezTo>
                <a:cubicBezTo>
                  <a:pt x="1317" y="12641"/>
                  <a:pt x="1130" y="12818"/>
                  <a:pt x="1091" y="13102"/>
                </a:cubicBezTo>
                <a:cubicBezTo>
                  <a:pt x="999" y="13173"/>
                  <a:pt x="898" y="13254"/>
                  <a:pt x="856" y="13376"/>
                </a:cubicBezTo>
                <a:cubicBezTo>
                  <a:pt x="727" y="13753"/>
                  <a:pt x="983" y="13793"/>
                  <a:pt x="1124" y="13941"/>
                </a:cubicBezTo>
                <a:cubicBezTo>
                  <a:pt x="1049" y="13959"/>
                  <a:pt x="986" y="13957"/>
                  <a:pt x="923" y="13953"/>
                </a:cubicBezTo>
                <a:cubicBezTo>
                  <a:pt x="727" y="13943"/>
                  <a:pt x="660" y="14071"/>
                  <a:pt x="751" y="14312"/>
                </a:cubicBezTo>
                <a:cubicBezTo>
                  <a:pt x="791" y="14419"/>
                  <a:pt x="850" y="14525"/>
                  <a:pt x="919" y="14592"/>
                </a:cubicBezTo>
                <a:cubicBezTo>
                  <a:pt x="1129" y="14798"/>
                  <a:pt x="1134" y="14791"/>
                  <a:pt x="936" y="15103"/>
                </a:cubicBezTo>
                <a:cubicBezTo>
                  <a:pt x="1078" y="15261"/>
                  <a:pt x="1202" y="15462"/>
                  <a:pt x="1359" y="15559"/>
                </a:cubicBezTo>
                <a:cubicBezTo>
                  <a:pt x="1520" y="15659"/>
                  <a:pt x="1712" y="15651"/>
                  <a:pt x="1887" y="15711"/>
                </a:cubicBezTo>
                <a:cubicBezTo>
                  <a:pt x="1946" y="15731"/>
                  <a:pt x="2021" y="15806"/>
                  <a:pt x="2038" y="15881"/>
                </a:cubicBezTo>
                <a:cubicBezTo>
                  <a:pt x="2056" y="15961"/>
                  <a:pt x="2015" y="16067"/>
                  <a:pt x="1992" y="16210"/>
                </a:cubicBezTo>
                <a:cubicBezTo>
                  <a:pt x="1826" y="15931"/>
                  <a:pt x="1771" y="15873"/>
                  <a:pt x="1610" y="16015"/>
                </a:cubicBezTo>
                <a:cubicBezTo>
                  <a:pt x="1335" y="16260"/>
                  <a:pt x="977" y="16418"/>
                  <a:pt x="927" y="17019"/>
                </a:cubicBezTo>
                <a:cubicBezTo>
                  <a:pt x="683" y="17155"/>
                  <a:pt x="331" y="17611"/>
                  <a:pt x="219" y="17955"/>
                </a:cubicBezTo>
                <a:cubicBezTo>
                  <a:pt x="200" y="18012"/>
                  <a:pt x="173" y="18090"/>
                  <a:pt x="185" y="18138"/>
                </a:cubicBezTo>
                <a:cubicBezTo>
                  <a:pt x="250" y="18389"/>
                  <a:pt x="165" y="18556"/>
                  <a:pt x="59" y="18734"/>
                </a:cubicBezTo>
                <a:cubicBezTo>
                  <a:pt x="15" y="18809"/>
                  <a:pt x="-16" y="18968"/>
                  <a:pt x="9" y="19044"/>
                </a:cubicBezTo>
                <a:cubicBezTo>
                  <a:pt x="30" y="19107"/>
                  <a:pt x="142" y="19104"/>
                  <a:pt x="215" y="19129"/>
                </a:cubicBezTo>
                <a:cubicBezTo>
                  <a:pt x="239" y="19137"/>
                  <a:pt x="265" y="19138"/>
                  <a:pt x="311" y="19141"/>
                </a:cubicBezTo>
                <a:cubicBezTo>
                  <a:pt x="234" y="19360"/>
                  <a:pt x="171" y="19546"/>
                  <a:pt x="85" y="19792"/>
                </a:cubicBezTo>
                <a:cubicBezTo>
                  <a:pt x="309" y="19878"/>
                  <a:pt x="538" y="19949"/>
                  <a:pt x="759" y="20053"/>
                </a:cubicBezTo>
                <a:cubicBezTo>
                  <a:pt x="1272" y="20294"/>
                  <a:pt x="1775" y="20566"/>
                  <a:pt x="2289" y="20795"/>
                </a:cubicBezTo>
                <a:cubicBezTo>
                  <a:pt x="2523" y="20900"/>
                  <a:pt x="2793" y="21055"/>
                  <a:pt x="3010" y="20978"/>
                </a:cubicBezTo>
                <a:cubicBezTo>
                  <a:pt x="3330" y="20864"/>
                  <a:pt x="3591" y="20988"/>
                  <a:pt x="3845" y="21166"/>
                </a:cubicBezTo>
                <a:cubicBezTo>
                  <a:pt x="4208" y="21421"/>
                  <a:pt x="4587" y="21536"/>
                  <a:pt x="4981" y="21580"/>
                </a:cubicBezTo>
                <a:cubicBezTo>
                  <a:pt x="5080" y="21591"/>
                  <a:pt x="5187" y="21566"/>
                  <a:pt x="5282" y="21525"/>
                </a:cubicBezTo>
                <a:cubicBezTo>
                  <a:pt x="5323" y="21508"/>
                  <a:pt x="5343" y="21406"/>
                  <a:pt x="5375" y="21343"/>
                </a:cubicBezTo>
                <a:cubicBezTo>
                  <a:pt x="5328" y="21320"/>
                  <a:pt x="5284" y="21280"/>
                  <a:pt x="5236" y="21276"/>
                </a:cubicBezTo>
                <a:cubicBezTo>
                  <a:pt x="5131" y="21266"/>
                  <a:pt x="5023" y="21276"/>
                  <a:pt x="4918" y="21276"/>
                </a:cubicBezTo>
                <a:cubicBezTo>
                  <a:pt x="4915" y="21240"/>
                  <a:pt x="4912" y="21202"/>
                  <a:pt x="4909" y="21166"/>
                </a:cubicBezTo>
                <a:cubicBezTo>
                  <a:pt x="4965" y="21139"/>
                  <a:pt x="5022" y="21085"/>
                  <a:pt x="5077" y="21087"/>
                </a:cubicBezTo>
                <a:cubicBezTo>
                  <a:pt x="5308" y="21096"/>
                  <a:pt x="5538" y="21122"/>
                  <a:pt x="5769" y="21142"/>
                </a:cubicBezTo>
                <a:cubicBezTo>
                  <a:pt x="5897" y="21153"/>
                  <a:pt x="6026" y="21168"/>
                  <a:pt x="6154" y="21184"/>
                </a:cubicBezTo>
                <a:cubicBezTo>
                  <a:pt x="6261" y="21198"/>
                  <a:pt x="6368" y="21238"/>
                  <a:pt x="6473" y="21227"/>
                </a:cubicBezTo>
                <a:cubicBezTo>
                  <a:pt x="6585" y="21215"/>
                  <a:pt x="6697" y="21154"/>
                  <a:pt x="6837" y="21105"/>
                </a:cubicBezTo>
                <a:cubicBezTo>
                  <a:pt x="6813" y="21268"/>
                  <a:pt x="6798" y="21372"/>
                  <a:pt x="6783" y="21470"/>
                </a:cubicBezTo>
                <a:cubicBezTo>
                  <a:pt x="7092" y="21585"/>
                  <a:pt x="7156" y="21209"/>
                  <a:pt x="7278" y="20959"/>
                </a:cubicBezTo>
                <a:cubicBezTo>
                  <a:pt x="7439" y="21286"/>
                  <a:pt x="7812" y="21293"/>
                  <a:pt x="8020" y="21039"/>
                </a:cubicBezTo>
                <a:cubicBezTo>
                  <a:pt x="8104" y="21093"/>
                  <a:pt x="8190" y="21189"/>
                  <a:pt x="8225" y="21160"/>
                </a:cubicBezTo>
                <a:cubicBezTo>
                  <a:pt x="8447" y="20978"/>
                  <a:pt x="8651" y="20837"/>
                  <a:pt x="8929" y="20966"/>
                </a:cubicBezTo>
                <a:cubicBezTo>
                  <a:pt x="9124" y="21055"/>
                  <a:pt x="9349" y="20997"/>
                  <a:pt x="9562" y="21002"/>
                </a:cubicBezTo>
                <a:cubicBezTo>
                  <a:pt x="9663" y="21004"/>
                  <a:pt x="9769" y="21021"/>
                  <a:pt x="9868" y="21002"/>
                </a:cubicBezTo>
                <a:cubicBezTo>
                  <a:pt x="10107" y="20957"/>
                  <a:pt x="10343" y="20911"/>
                  <a:pt x="10577" y="20832"/>
                </a:cubicBezTo>
                <a:cubicBezTo>
                  <a:pt x="10864" y="20734"/>
                  <a:pt x="11147" y="20600"/>
                  <a:pt x="11432" y="20485"/>
                </a:cubicBezTo>
                <a:cubicBezTo>
                  <a:pt x="11528" y="20446"/>
                  <a:pt x="11636" y="20361"/>
                  <a:pt x="11721" y="20394"/>
                </a:cubicBezTo>
                <a:cubicBezTo>
                  <a:pt x="12196" y="20577"/>
                  <a:pt x="12606" y="20331"/>
                  <a:pt x="13020" y="20047"/>
                </a:cubicBezTo>
                <a:cubicBezTo>
                  <a:pt x="13399" y="19789"/>
                  <a:pt x="13788" y="19552"/>
                  <a:pt x="14177" y="19330"/>
                </a:cubicBezTo>
                <a:cubicBezTo>
                  <a:pt x="14386" y="19210"/>
                  <a:pt x="14607" y="19147"/>
                  <a:pt x="14823" y="19050"/>
                </a:cubicBezTo>
                <a:cubicBezTo>
                  <a:pt x="15603" y="18697"/>
                  <a:pt x="16380" y="18332"/>
                  <a:pt x="17162" y="17986"/>
                </a:cubicBezTo>
                <a:cubicBezTo>
                  <a:pt x="17354" y="17900"/>
                  <a:pt x="17561" y="17868"/>
                  <a:pt x="17757" y="17797"/>
                </a:cubicBezTo>
                <a:cubicBezTo>
                  <a:pt x="18066" y="17685"/>
                  <a:pt x="18380" y="17605"/>
                  <a:pt x="18675" y="17438"/>
                </a:cubicBezTo>
                <a:cubicBezTo>
                  <a:pt x="19161" y="17164"/>
                  <a:pt x="19634" y="16833"/>
                  <a:pt x="20109" y="16520"/>
                </a:cubicBezTo>
                <a:cubicBezTo>
                  <a:pt x="20203" y="16458"/>
                  <a:pt x="20285" y="16360"/>
                  <a:pt x="20373" y="16277"/>
                </a:cubicBezTo>
                <a:cubicBezTo>
                  <a:pt x="20358" y="16231"/>
                  <a:pt x="20342" y="16182"/>
                  <a:pt x="20326" y="16137"/>
                </a:cubicBezTo>
                <a:cubicBezTo>
                  <a:pt x="19890" y="16327"/>
                  <a:pt x="19455" y="16518"/>
                  <a:pt x="19019" y="16708"/>
                </a:cubicBezTo>
                <a:cubicBezTo>
                  <a:pt x="19013" y="16682"/>
                  <a:pt x="19008" y="16655"/>
                  <a:pt x="19002" y="16629"/>
                </a:cubicBezTo>
                <a:cubicBezTo>
                  <a:pt x="19099" y="16564"/>
                  <a:pt x="19190" y="16482"/>
                  <a:pt x="19291" y="16441"/>
                </a:cubicBezTo>
                <a:cubicBezTo>
                  <a:pt x="19723" y="16266"/>
                  <a:pt x="20155" y="16097"/>
                  <a:pt x="20591" y="15942"/>
                </a:cubicBezTo>
                <a:cubicBezTo>
                  <a:pt x="20834" y="15856"/>
                  <a:pt x="20992" y="15630"/>
                  <a:pt x="20976" y="15389"/>
                </a:cubicBezTo>
                <a:cubicBezTo>
                  <a:pt x="20836" y="15352"/>
                  <a:pt x="20703" y="15320"/>
                  <a:pt x="20570" y="15285"/>
                </a:cubicBezTo>
                <a:cubicBezTo>
                  <a:pt x="20568" y="15256"/>
                  <a:pt x="20567" y="15224"/>
                  <a:pt x="20565" y="15194"/>
                </a:cubicBezTo>
                <a:cubicBezTo>
                  <a:pt x="20811" y="15049"/>
                  <a:pt x="21153" y="15184"/>
                  <a:pt x="21286" y="14714"/>
                </a:cubicBezTo>
                <a:cubicBezTo>
                  <a:pt x="21116" y="14535"/>
                  <a:pt x="21136" y="14477"/>
                  <a:pt x="21492" y="14154"/>
                </a:cubicBezTo>
                <a:cubicBezTo>
                  <a:pt x="21276" y="14170"/>
                  <a:pt x="21088" y="14182"/>
                  <a:pt x="20880" y="14197"/>
                </a:cubicBezTo>
                <a:cubicBezTo>
                  <a:pt x="21074" y="13889"/>
                  <a:pt x="21442" y="14082"/>
                  <a:pt x="21567" y="13576"/>
                </a:cubicBezTo>
                <a:cubicBezTo>
                  <a:pt x="21471" y="13611"/>
                  <a:pt x="21408" y="13637"/>
                  <a:pt x="21341" y="13662"/>
                </a:cubicBezTo>
                <a:cubicBezTo>
                  <a:pt x="21222" y="13704"/>
                  <a:pt x="21101" y="13753"/>
                  <a:pt x="20980" y="13789"/>
                </a:cubicBezTo>
                <a:cubicBezTo>
                  <a:pt x="20692" y="13876"/>
                  <a:pt x="20402" y="13955"/>
                  <a:pt x="20113" y="14039"/>
                </a:cubicBezTo>
                <a:cubicBezTo>
                  <a:pt x="19984" y="14076"/>
                  <a:pt x="19857" y="14114"/>
                  <a:pt x="19727" y="14142"/>
                </a:cubicBezTo>
                <a:cubicBezTo>
                  <a:pt x="19720" y="14143"/>
                  <a:pt x="19703" y="14038"/>
                  <a:pt x="19694" y="13996"/>
                </a:cubicBezTo>
                <a:cubicBezTo>
                  <a:pt x="19297" y="14070"/>
                  <a:pt x="18968" y="14583"/>
                  <a:pt x="18478" y="14300"/>
                </a:cubicBezTo>
                <a:cubicBezTo>
                  <a:pt x="19215" y="13906"/>
                  <a:pt x="19920" y="13529"/>
                  <a:pt x="20628" y="13151"/>
                </a:cubicBezTo>
                <a:cubicBezTo>
                  <a:pt x="20628" y="13140"/>
                  <a:pt x="20629" y="13131"/>
                  <a:pt x="20628" y="13120"/>
                </a:cubicBezTo>
                <a:cubicBezTo>
                  <a:pt x="20474" y="13149"/>
                  <a:pt x="20318" y="13178"/>
                  <a:pt x="20205" y="13199"/>
                </a:cubicBezTo>
                <a:cubicBezTo>
                  <a:pt x="20312" y="13092"/>
                  <a:pt x="20437" y="12973"/>
                  <a:pt x="20557" y="12853"/>
                </a:cubicBezTo>
                <a:cubicBezTo>
                  <a:pt x="20618" y="12872"/>
                  <a:pt x="20680" y="12888"/>
                  <a:pt x="20741" y="12938"/>
                </a:cubicBezTo>
                <a:cubicBezTo>
                  <a:pt x="20774" y="12964"/>
                  <a:pt x="20854" y="12946"/>
                  <a:pt x="20871" y="12907"/>
                </a:cubicBezTo>
                <a:cubicBezTo>
                  <a:pt x="20896" y="12853"/>
                  <a:pt x="20900" y="12744"/>
                  <a:pt x="20880" y="12682"/>
                </a:cubicBezTo>
                <a:cubicBezTo>
                  <a:pt x="20822" y="12503"/>
                  <a:pt x="20725" y="12406"/>
                  <a:pt x="20603" y="12360"/>
                </a:cubicBezTo>
                <a:cubicBezTo>
                  <a:pt x="20600" y="12332"/>
                  <a:pt x="20598" y="12303"/>
                  <a:pt x="20595" y="12275"/>
                </a:cubicBezTo>
                <a:cubicBezTo>
                  <a:pt x="20549" y="12282"/>
                  <a:pt x="20503" y="12292"/>
                  <a:pt x="20456" y="12299"/>
                </a:cubicBezTo>
                <a:cubicBezTo>
                  <a:pt x="20369" y="12292"/>
                  <a:pt x="20320" y="12237"/>
                  <a:pt x="20297" y="12147"/>
                </a:cubicBezTo>
                <a:cubicBezTo>
                  <a:pt x="20381" y="12099"/>
                  <a:pt x="20465" y="12049"/>
                  <a:pt x="20549" y="12001"/>
                </a:cubicBezTo>
                <a:cubicBezTo>
                  <a:pt x="20555" y="12003"/>
                  <a:pt x="20563" y="12005"/>
                  <a:pt x="20570" y="12007"/>
                </a:cubicBezTo>
                <a:cubicBezTo>
                  <a:pt x="20580" y="11989"/>
                  <a:pt x="20583" y="11984"/>
                  <a:pt x="20586" y="11977"/>
                </a:cubicBezTo>
                <a:cubicBezTo>
                  <a:pt x="20609" y="11964"/>
                  <a:pt x="20631" y="11953"/>
                  <a:pt x="20653" y="11940"/>
                </a:cubicBezTo>
                <a:cubicBezTo>
                  <a:pt x="20631" y="11902"/>
                  <a:pt x="20617" y="11880"/>
                  <a:pt x="20599" y="11849"/>
                </a:cubicBezTo>
                <a:cubicBezTo>
                  <a:pt x="20603" y="11776"/>
                  <a:pt x="20606" y="11702"/>
                  <a:pt x="20595" y="11630"/>
                </a:cubicBezTo>
                <a:cubicBezTo>
                  <a:pt x="20649" y="11602"/>
                  <a:pt x="20699" y="11571"/>
                  <a:pt x="20771" y="11533"/>
                </a:cubicBezTo>
                <a:cubicBezTo>
                  <a:pt x="20683" y="11419"/>
                  <a:pt x="20610" y="11334"/>
                  <a:pt x="20532" y="11229"/>
                </a:cubicBezTo>
                <a:cubicBezTo>
                  <a:pt x="20518" y="11097"/>
                  <a:pt x="20519" y="10960"/>
                  <a:pt x="20578" y="10809"/>
                </a:cubicBezTo>
                <a:cubicBezTo>
                  <a:pt x="20667" y="10580"/>
                  <a:pt x="20275" y="10221"/>
                  <a:pt x="20067" y="10359"/>
                </a:cubicBezTo>
                <a:cubicBezTo>
                  <a:pt x="19903" y="10468"/>
                  <a:pt x="19905" y="10325"/>
                  <a:pt x="19886" y="10250"/>
                </a:cubicBezTo>
                <a:cubicBezTo>
                  <a:pt x="19964" y="10090"/>
                  <a:pt x="20019" y="9981"/>
                  <a:pt x="20062" y="9891"/>
                </a:cubicBezTo>
                <a:cubicBezTo>
                  <a:pt x="20135" y="9873"/>
                  <a:pt x="20248" y="9882"/>
                  <a:pt x="20259" y="9836"/>
                </a:cubicBezTo>
                <a:cubicBezTo>
                  <a:pt x="20287" y="9730"/>
                  <a:pt x="20293" y="9571"/>
                  <a:pt x="20255" y="9483"/>
                </a:cubicBezTo>
                <a:cubicBezTo>
                  <a:pt x="20169" y="9286"/>
                  <a:pt x="20050" y="9117"/>
                  <a:pt x="19958" y="8960"/>
                </a:cubicBezTo>
                <a:cubicBezTo>
                  <a:pt x="20251" y="8947"/>
                  <a:pt x="20442" y="8764"/>
                  <a:pt x="20482" y="8480"/>
                </a:cubicBezTo>
                <a:cubicBezTo>
                  <a:pt x="20573" y="8409"/>
                  <a:pt x="20670" y="8334"/>
                  <a:pt x="20712" y="8212"/>
                </a:cubicBezTo>
                <a:cubicBezTo>
                  <a:pt x="20841" y="7835"/>
                  <a:pt x="20585" y="7789"/>
                  <a:pt x="20444" y="7641"/>
                </a:cubicBezTo>
                <a:cubicBezTo>
                  <a:pt x="20519" y="7623"/>
                  <a:pt x="20582" y="7631"/>
                  <a:pt x="20645" y="7635"/>
                </a:cubicBezTo>
                <a:cubicBezTo>
                  <a:pt x="20841" y="7645"/>
                  <a:pt x="20908" y="7511"/>
                  <a:pt x="20817" y="7270"/>
                </a:cubicBezTo>
                <a:cubicBezTo>
                  <a:pt x="20777" y="7163"/>
                  <a:pt x="20718" y="7057"/>
                  <a:pt x="20649" y="6990"/>
                </a:cubicBezTo>
                <a:cubicBezTo>
                  <a:pt x="20439" y="6784"/>
                  <a:pt x="20438" y="6791"/>
                  <a:pt x="20637" y="6479"/>
                </a:cubicBezTo>
                <a:cubicBezTo>
                  <a:pt x="20494" y="6321"/>
                  <a:pt x="20366" y="6120"/>
                  <a:pt x="20209" y="6023"/>
                </a:cubicBezTo>
                <a:cubicBezTo>
                  <a:pt x="20048" y="5923"/>
                  <a:pt x="19856" y="5937"/>
                  <a:pt x="19681" y="5877"/>
                </a:cubicBezTo>
                <a:cubicBezTo>
                  <a:pt x="19622" y="5857"/>
                  <a:pt x="19547" y="5782"/>
                  <a:pt x="19530" y="5707"/>
                </a:cubicBezTo>
                <a:cubicBezTo>
                  <a:pt x="19512" y="5627"/>
                  <a:pt x="19553" y="5515"/>
                  <a:pt x="19576" y="5372"/>
                </a:cubicBezTo>
                <a:cubicBezTo>
                  <a:pt x="19742" y="5651"/>
                  <a:pt x="19801" y="5709"/>
                  <a:pt x="19962" y="5567"/>
                </a:cubicBezTo>
                <a:cubicBezTo>
                  <a:pt x="20237" y="5322"/>
                  <a:pt x="20591" y="5164"/>
                  <a:pt x="20641" y="4563"/>
                </a:cubicBezTo>
                <a:cubicBezTo>
                  <a:pt x="20885" y="4427"/>
                  <a:pt x="21237" y="3971"/>
                  <a:pt x="21349" y="3627"/>
                </a:cubicBezTo>
                <a:cubicBezTo>
                  <a:pt x="21368" y="3570"/>
                  <a:pt x="21395" y="3492"/>
                  <a:pt x="21383" y="3444"/>
                </a:cubicBezTo>
                <a:cubicBezTo>
                  <a:pt x="21318" y="3193"/>
                  <a:pt x="21403" y="3033"/>
                  <a:pt x="21509" y="2854"/>
                </a:cubicBezTo>
                <a:cubicBezTo>
                  <a:pt x="21553" y="2779"/>
                  <a:pt x="21584" y="2621"/>
                  <a:pt x="21559" y="2544"/>
                </a:cubicBezTo>
                <a:cubicBezTo>
                  <a:pt x="21538" y="2481"/>
                  <a:pt x="21426" y="2478"/>
                  <a:pt x="21353" y="2453"/>
                </a:cubicBezTo>
                <a:cubicBezTo>
                  <a:pt x="21329" y="2445"/>
                  <a:pt x="21303" y="2450"/>
                  <a:pt x="21257" y="2447"/>
                </a:cubicBezTo>
                <a:cubicBezTo>
                  <a:pt x="21334" y="2228"/>
                  <a:pt x="21402" y="2042"/>
                  <a:pt x="21488" y="1796"/>
                </a:cubicBezTo>
                <a:cubicBezTo>
                  <a:pt x="21263" y="1710"/>
                  <a:pt x="21034" y="1633"/>
                  <a:pt x="20813" y="1529"/>
                </a:cubicBezTo>
                <a:cubicBezTo>
                  <a:pt x="20301" y="1288"/>
                  <a:pt x="19793" y="1016"/>
                  <a:pt x="19279" y="787"/>
                </a:cubicBezTo>
                <a:cubicBezTo>
                  <a:pt x="19045" y="682"/>
                  <a:pt x="18779" y="533"/>
                  <a:pt x="18562" y="610"/>
                </a:cubicBezTo>
                <a:cubicBezTo>
                  <a:pt x="18242" y="724"/>
                  <a:pt x="17977" y="600"/>
                  <a:pt x="17723" y="422"/>
                </a:cubicBezTo>
                <a:cubicBezTo>
                  <a:pt x="17360" y="167"/>
                  <a:pt x="16986" y="46"/>
                  <a:pt x="16592" y="2"/>
                </a:cubicBezTo>
                <a:close/>
              </a:path>
            </a:pathLst>
          </a:custGeom>
        </p:spPr>
        <p:txBody>
          <a:bodyPr/>
          <a:lstStyle/>
          <a:p>
            <a:pPr defTabSz="642937">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p>
        </p:txBody>
      </p:sp>
      <p:sp>
        <p:nvSpPr>
          <p:cNvPr id="892" name="Venenatis Euismod Purus"/>
          <p:cNvSpPr txBox="1">
            <a:spLocks noGrp="1"/>
          </p:cNvSpPr>
          <p:nvPr>
            <p:ph type="body" idx="16"/>
          </p:nvPr>
        </p:nvSpPr>
        <p:spPr>
          <a:xfrm>
            <a:off x="11087196" y="7832332"/>
            <a:ext cx="10617230" cy="984568"/>
          </a:xfrm>
          <a:prstGeom prst="rect">
            <a:avLst/>
          </a:prstGeom>
        </p:spPr>
        <p:txBody>
          <a:bodyPr/>
          <a:lstStyle/>
          <a:p>
            <a:pPr>
              <a:lnSpc>
                <a:spcPct val="80000"/>
              </a:lnSpc>
            </a:pPr>
            <a:r>
              <a:rPr lang="fr-FR" sz="6000" dirty="0" smtClean="0"/>
              <a:t>L’union européenne projetée</a:t>
            </a:r>
            <a:endParaRPr sz="2800" dirty="0"/>
          </a:p>
        </p:txBody>
      </p:sp>
      <p:sp>
        <p:nvSpPr>
          <p:cNvPr id="894" name="Rectangle"/>
          <p:cNvSpPr>
            <a:spLocks noGrp="1"/>
          </p:cNvSpPr>
          <p:nvPr>
            <p:ph type="body" idx="17"/>
          </p:nvPr>
        </p:nvSpPr>
        <p:spPr>
          <a:prstGeom prst="rect">
            <a:avLst/>
          </a:prstGeom>
        </p:spPr>
        <p:txBody>
          <a:bodyPr/>
          <a:lstStyle/>
          <a:p>
            <a:pPr>
              <a:defRPr sz="5800">
                <a:latin typeface="Gill Sans"/>
                <a:ea typeface="Gill Sans"/>
                <a:cs typeface="Gill Sans"/>
                <a:sym typeface="Gill Sans"/>
              </a:defRPr>
            </a:pPr>
            <a:endParaRPr dirty="0"/>
          </a:p>
        </p:txBody>
      </p:sp>
      <p:sp>
        <p:nvSpPr>
          <p:cNvPr id="895" name="Line"/>
          <p:cNvSpPr>
            <a:spLocks noGrp="1"/>
          </p:cNvSpPr>
          <p:nvPr>
            <p:ph type="body" idx="18"/>
          </p:nvPr>
        </p:nvSpPr>
        <p:spPr>
          <a:xfrm>
            <a:off x="12191999" y="12260426"/>
            <a:ext cx="1" cy="371869"/>
          </a:xfrm>
          <a:prstGeom prst="line">
            <a:avLst/>
          </a:prstGeom>
        </p:spPr>
        <p:txBody>
          <a:bodyPr/>
          <a:lstStyle/>
          <a:p>
            <a:pPr>
              <a:defRPr sz="56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p>
        </p:txBody>
      </p:sp>
      <p:sp>
        <p:nvSpPr>
          <p:cNvPr id="896" name="Slide Number"/>
          <p:cNvSpPr txBox="1">
            <a:spLocks noGrp="1"/>
          </p:cNvSpPr>
          <p:nvPr>
            <p:ph type="sldNum" sz="quarter" idx="2"/>
          </p:nvPr>
        </p:nvSpPr>
        <p:spPr>
          <a:xfrm>
            <a:off x="12051220" y="11772503"/>
            <a:ext cx="281560" cy="422276"/>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89</a:t>
            </a:fld>
            <a:endParaRPr dirty="0"/>
          </a:p>
        </p:txBody>
      </p:sp>
      <p:sp>
        <p:nvSpPr>
          <p:cNvPr id="897" name="#1"/>
          <p:cNvSpPr txBox="1">
            <a:spLocks noGrp="1"/>
          </p:cNvSpPr>
          <p:nvPr>
            <p:ph type="body" idx="19"/>
          </p:nvPr>
        </p:nvSpPr>
        <p:spPr>
          <a:xfrm>
            <a:off x="8787016" y="7896853"/>
            <a:ext cx="1030752" cy="984568"/>
          </a:xfrm>
          <a:prstGeom prst="rect">
            <a:avLst/>
          </a:prstGeom>
        </p:spPr>
        <p:txBody>
          <a:bodyPr/>
          <a:lstStyle/>
          <a:p>
            <a:r>
              <a:rPr dirty="0" smtClean="0"/>
              <a:t>#</a:t>
            </a:r>
            <a:r>
              <a:rPr lang="fr-FR" dirty="0" smtClean="0"/>
              <a:t> </a:t>
            </a:r>
            <a:r>
              <a:rPr lang="fr-FR" dirty="0" smtClean="0"/>
              <a:t>5</a:t>
            </a:r>
            <a:endParaRPr dirty="0"/>
          </a:p>
        </p:txBody>
      </p:sp>
      <p:sp>
        <p:nvSpPr>
          <p:cNvPr id="900" name="#2"/>
          <p:cNvSpPr txBox="1">
            <a:spLocks noGrp="1"/>
          </p:cNvSpPr>
          <p:nvPr>
            <p:ph type="body" idx="22"/>
          </p:nvPr>
        </p:nvSpPr>
        <p:spPr>
          <a:xfrm>
            <a:off x="3745523" y="8977455"/>
            <a:ext cx="1030752" cy="984568"/>
          </a:xfrm>
          <a:prstGeom prst="rect">
            <a:avLst/>
          </a:prstGeom>
        </p:spPr>
        <p:txBody>
          <a:bodyPr/>
          <a:lstStyle/>
          <a:p>
            <a:r>
              <a:rPr dirty="0"/>
              <a:t>#2</a:t>
            </a:r>
          </a:p>
        </p:txBody>
      </p:sp>
      <p:sp>
        <p:nvSpPr>
          <p:cNvPr id="904" name="#3"/>
          <p:cNvSpPr txBox="1">
            <a:spLocks noGrp="1"/>
          </p:cNvSpPr>
          <p:nvPr>
            <p:ph type="body" idx="26"/>
          </p:nvPr>
        </p:nvSpPr>
        <p:spPr>
          <a:xfrm>
            <a:off x="13730491" y="6280498"/>
            <a:ext cx="1030752" cy="984568"/>
          </a:xfrm>
          <a:prstGeom prst="rect">
            <a:avLst/>
          </a:prstGeom>
        </p:spPr>
        <p:txBody>
          <a:bodyPr/>
          <a:lstStyle/>
          <a:p>
            <a:r>
              <a:rPr dirty="0"/>
              <a:t>#3</a:t>
            </a:r>
          </a:p>
        </p:txBody>
      </p:sp>
      <p:sp>
        <p:nvSpPr>
          <p:cNvPr id="22" name="#3">
            <a:extLst>
              <a:ext uri="{FF2B5EF4-FFF2-40B4-BE49-F238E27FC236}">
                <a16:creationId xmlns="" xmlns:a16="http://schemas.microsoft.com/office/drawing/2014/main" id="{A5EDDBB0-B435-894F-AB23-B334E1D7CBEC}"/>
              </a:ext>
            </a:extLst>
          </p:cNvPr>
          <p:cNvSpPr txBox="1">
            <a:spLocks/>
          </p:cNvSpPr>
          <p:nvPr/>
        </p:nvSpPr>
        <p:spPr>
          <a:xfrm>
            <a:off x="14132913" y="9030625"/>
            <a:ext cx="1030752" cy="984568"/>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lstStyle>
            <a:lvl1pPr marL="0" marR="0" indent="0" algn="l" defTabSz="821531" eaLnBrk="1" latinLnBrk="0" hangingPunct="1">
              <a:lnSpc>
                <a:spcPct val="70000"/>
              </a:lnSpc>
              <a:spcBef>
                <a:spcPts val="0"/>
              </a:spcBef>
              <a:spcAft>
                <a:spcPts val="0"/>
              </a:spcAft>
              <a:buClrTx/>
              <a:buSzTx/>
              <a:buFontTx/>
              <a:buNone/>
              <a:tabLst/>
              <a:defRPr sz="5000" b="1" i="0" u="none" strike="noStrike" cap="all" spc="0" baseline="0">
                <a:ln>
                  <a:noFill/>
                </a:ln>
                <a:solidFill>
                  <a:srgbClr val="FFFFFF"/>
                </a:solidFill>
                <a:uFillTx/>
                <a:latin typeface="+mj-lt"/>
                <a:ea typeface="+mj-ea"/>
                <a:cs typeface="+mj-cs"/>
                <a:sym typeface="Avenir Next"/>
              </a:defRPr>
            </a:lvl1pPr>
            <a:lvl2pPr marL="0" marR="0" indent="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2pPr>
            <a:lvl3pPr marL="0" marR="0" indent="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3pPr>
            <a:lvl4pPr marL="0" marR="0" indent="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4pPr>
            <a:lvl5pPr marL="0" marR="0" indent="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5pPr>
            <a:lvl6pPr marL="0" marR="0" indent="35560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6pPr>
            <a:lvl7pPr marL="0" marR="0" indent="71120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7pPr>
            <a:lvl8pPr marL="0" marR="0" indent="106680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8pPr>
            <a:lvl9pPr marL="0" marR="0" indent="142240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9pPr>
          </a:lstStyle>
          <a:p>
            <a:r>
              <a:rPr lang="fr-FR" dirty="0"/>
              <a:t>#3</a:t>
            </a:r>
          </a:p>
        </p:txBody>
      </p:sp>
      <p:sp>
        <p:nvSpPr>
          <p:cNvPr id="42" name="ZoneTexte 41">
            <a:extLst>
              <a:ext uri="{FF2B5EF4-FFF2-40B4-BE49-F238E27FC236}">
                <a16:creationId xmlns="" xmlns:a16="http://schemas.microsoft.com/office/drawing/2014/main" id="{1F2D9E2C-2BAD-6A4A-BC28-3DF9F36E2171}"/>
              </a:ext>
            </a:extLst>
          </p:cNvPr>
          <p:cNvSpPr txBox="1"/>
          <p:nvPr/>
        </p:nvSpPr>
        <p:spPr>
          <a:xfrm>
            <a:off x="897444" y="12362917"/>
            <a:ext cx="7636956" cy="7598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algn="l"/>
            <a:r>
              <a:rPr lang="fr-FR" sz="2000" dirty="0">
                <a:latin typeface="Avenir Next Ultra Light" panose="020B0203020202020204" pitchFamily="34" charset="77"/>
              </a:rPr>
              <a:t>Christophe Gervasi – </a:t>
            </a:r>
            <a:r>
              <a:rPr lang="fr-FR" sz="2000" dirty="0" smtClean="0">
                <a:latin typeface="Avenir Next Ultra Light" panose="020B0203020202020204" pitchFamily="34" charset="77"/>
              </a:rPr>
              <a:t> Rapport qualitatif  - Construire un </a:t>
            </a:r>
            <a:r>
              <a:rPr lang="fr-FR" sz="2000" dirty="0">
                <a:latin typeface="Avenir Next Ultra Light" panose="020B0203020202020204" pitchFamily="34" charset="77"/>
              </a:rPr>
              <a:t>Nous </a:t>
            </a:r>
            <a:r>
              <a:rPr lang="fr-FR" sz="2000" dirty="0" smtClean="0">
                <a:latin typeface="Avenir Next Ultra Light" panose="020B0203020202020204" pitchFamily="34" charset="77"/>
              </a:rPr>
              <a:t>européen – Juillet 2021</a:t>
            </a:r>
            <a:endParaRPr kumimoji="0" lang="fr-FR" sz="2000" u="none" strike="noStrike" cap="none" spc="0" normalizeH="0" baseline="0" dirty="0">
              <a:ln>
                <a:noFill/>
              </a:ln>
              <a:solidFill>
                <a:srgbClr val="000000"/>
              </a:solidFill>
              <a:effectLst/>
              <a:uFillTx/>
              <a:latin typeface="Avenir Next Ultra Light" panose="020B0203020202020204" pitchFamily="34" charset="77"/>
              <a:sym typeface="Gill Sans"/>
            </a:endParaRPr>
          </a:p>
        </p:txBody>
      </p:sp>
      <p:pic>
        <p:nvPicPr>
          <p:cNvPr id="18" name="Image 17"/>
          <p:cNvPicPr>
            <a:picLocks noChangeAspect="1"/>
          </p:cNvPicPr>
          <p:nvPr/>
        </p:nvPicPr>
        <p:blipFill rotWithShape="1">
          <a:blip r:embed="rId3"/>
          <a:srcRect t="18883" b="18467"/>
          <a:stretch/>
        </p:blipFill>
        <p:spPr>
          <a:xfrm>
            <a:off x="19551525" y="3461290"/>
            <a:ext cx="2143125" cy="1431415"/>
          </a:xfrm>
          <a:prstGeom prst="rect">
            <a:avLst/>
          </a:prstGeom>
        </p:spPr>
      </p:pic>
      <p:pic>
        <p:nvPicPr>
          <p:cNvPr id="15" name="Image 14"/>
          <p:cNvPicPr>
            <a:picLocks noChangeAspect="1"/>
          </p:cNvPicPr>
          <p:nvPr/>
        </p:nvPicPr>
        <p:blipFill rotWithShape="1">
          <a:blip r:embed="rId4"/>
          <a:srcRect t="16747" b="16969"/>
          <a:stretch/>
        </p:blipFill>
        <p:spPr>
          <a:xfrm>
            <a:off x="21694650" y="3473606"/>
            <a:ext cx="2143125" cy="1440748"/>
          </a:xfrm>
          <a:prstGeom prst="rect">
            <a:avLst/>
          </a:prstGeom>
        </p:spPr>
      </p:pic>
    </p:spTree>
    <p:extLst>
      <p:ext uri="{BB962C8B-B14F-4D97-AF65-F5344CB8AC3E}">
        <p14:creationId xmlns:p14="http://schemas.microsoft.com/office/powerpoint/2010/main" val="270120616"/>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Espace réservé du texte 32">
            <a:extLst>
              <a:ext uri="{FF2B5EF4-FFF2-40B4-BE49-F238E27FC236}">
                <a16:creationId xmlns="" xmlns:a16="http://schemas.microsoft.com/office/drawing/2014/main" id="{559D9AF9-0BA8-0241-9A42-436B57B1CA43}"/>
              </a:ext>
            </a:extLst>
          </p:cNvPr>
          <p:cNvSpPr>
            <a:spLocks noGrp="1"/>
          </p:cNvSpPr>
          <p:nvPr>
            <p:ph type="body" sz="quarter" idx="13"/>
          </p:nvPr>
        </p:nvSpPr>
        <p:spPr>
          <a:xfrm>
            <a:off x="10016281" y="1482735"/>
            <a:ext cx="4351439" cy="591195"/>
          </a:xfrm>
          <a:solidFill>
            <a:srgbClr val="271880"/>
          </a:solidFill>
        </p:spPr>
        <p:txBody>
          <a:bodyPr/>
          <a:lstStyle/>
          <a:p>
            <a:endParaRPr lang="fr-FR" dirty="0"/>
          </a:p>
        </p:txBody>
      </p:sp>
      <p:sp>
        <p:nvSpPr>
          <p:cNvPr id="21" name="SuBTITLE GOES HERE">
            <a:extLst>
              <a:ext uri="{FF2B5EF4-FFF2-40B4-BE49-F238E27FC236}">
                <a16:creationId xmlns="" xmlns:a16="http://schemas.microsoft.com/office/drawing/2014/main" id="{35871DBC-935A-2347-A21E-2565A12C9458}"/>
              </a:ext>
            </a:extLst>
          </p:cNvPr>
          <p:cNvSpPr txBox="1">
            <a:spLocks noGrp="1"/>
          </p:cNvSpPr>
          <p:nvPr>
            <p:ph type="body" sz="quarter" idx="14"/>
          </p:nvPr>
        </p:nvSpPr>
        <p:spPr>
          <a:prstGeom prst="rect">
            <a:avLst/>
          </a:prstGeom>
        </p:spPr>
        <p:txBody>
          <a:bodyPr/>
          <a:lstStyle/>
          <a:p>
            <a:r>
              <a:rPr lang="fr-FR" sz="2400" dirty="0"/>
              <a:t>Démarche méthodologique</a:t>
            </a:r>
            <a:endParaRPr sz="2400" dirty="0"/>
          </a:p>
        </p:txBody>
      </p:sp>
      <p:sp>
        <p:nvSpPr>
          <p:cNvPr id="34" name="Espace réservé du texte 33">
            <a:extLst>
              <a:ext uri="{FF2B5EF4-FFF2-40B4-BE49-F238E27FC236}">
                <a16:creationId xmlns="" xmlns:a16="http://schemas.microsoft.com/office/drawing/2014/main" id="{733E5416-2B1B-7D42-8F6C-6934131BD569}"/>
              </a:ext>
            </a:extLst>
          </p:cNvPr>
          <p:cNvSpPr>
            <a:spLocks noGrp="1"/>
          </p:cNvSpPr>
          <p:nvPr>
            <p:ph type="body" sz="quarter" idx="15"/>
          </p:nvPr>
        </p:nvSpPr>
        <p:spPr/>
        <p:txBody>
          <a:bodyPr/>
          <a:lstStyle/>
          <a:p>
            <a:endParaRPr lang="fr-FR" dirty="0"/>
          </a:p>
        </p:txBody>
      </p:sp>
      <p:sp>
        <p:nvSpPr>
          <p:cNvPr id="35" name="Espace réservé du texte 34">
            <a:extLst>
              <a:ext uri="{FF2B5EF4-FFF2-40B4-BE49-F238E27FC236}">
                <a16:creationId xmlns="" xmlns:a16="http://schemas.microsoft.com/office/drawing/2014/main" id="{95197EB9-5B6E-FF49-A6D4-1BF9D56D2BCE}"/>
              </a:ext>
            </a:extLst>
          </p:cNvPr>
          <p:cNvSpPr>
            <a:spLocks noGrp="1"/>
          </p:cNvSpPr>
          <p:nvPr>
            <p:ph type="body" sz="quarter" idx="16"/>
          </p:nvPr>
        </p:nvSpPr>
        <p:spPr>
          <a:xfrm>
            <a:off x="12191999" y="11453761"/>
            <a:ext cx="1" cy="371869"/>
          </a:xfrm>
        </p:spPr>
        <p:txBody>
          <a:bodyPr/>
          <a:lstStyle/>
          <a:p>
            <a:endParaRPr lang="fr-FR" dirty="0"/>
          </a:p>
        </p:txBody>
      </p:sp>
      <p:sp>
        <p:nvSpPr>
          <p:cNvPr id="885"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9</a:t>
            </a:fld>
            <a:endParaRPr dirty="0"/>
          </a:p>
        </p:txBody>
      </p:sp>
      <p:sp>
        <p:nvSpPr>
          <p:cNvPr id="36" name="Espace réservé du texte 35">
            <a:extLst>
              <a:ext uri="{FF2B5EF4-FFF2-40B4-BE49-F238E27FC236}">
                <a16:creationId xmlns="" xmlns:a16="http://schemas.microsoft.com/office/drawing/2014/main" id="{0C442E8B-60A3-D342-99BE-2C2782D746EF}"/>
              </a:ext>
            </a:extLst>
          </p:cNvPr>
          <p:cNvSpPr>
            <a:spLocks noGrp="1"/>
          </p:cNvSpPr>
          <p:nvPr>
            <p:ph type="body" sz="quarter" idx="17"/>
          </p:nvPr>
        </p:nvSpPr>
        <p:spPr>
          <a:xfrm rot="10800000">
            <a:off x="1490896" y="2606568"/>
            <a:ext cx="1236455" cy="1178650"/>
          </a:xfrm>
        </p:spPr>
        <p:txBody>
          <a:bodyPr/>
          <a:lstStyle/>
          <a:p>
            <a:endParaRPr lang="fr-FR" dirty="0"/>
          </a:p>
        </p:txBody>
      </p:sp>
      <p:sp>
        <p:nvSpPr>
          <p:cNvPr id="37" name="Espace réservé du texte 36">
            <a:extLst>
              <a:ext uri="{FF2B5EF4-FFF2-40B4-BE49-F238E27FC236}">
                <a16:creationId xmlns="" xmlns:a16="http://schemas.microsoft.com/office/drawing/2014/main" id="{D5BFC262-9FF5-2949-8619-8E55FFAC05C6}"/>
              </a:ext>
            </a:extLst>
          </p:cNvPr>
          <p:cNvSpPr>
            <a:spLocks noGrp="1"/>
          </p:cNvSpPr>
          <p:nvPr>
            <p:ph type="body" sz="quarter" idx="18"/>
          </p:nvPr>
        </p:nvSpPr>
        <p:spPr>
          <a:xfrm>
            <a:off x="1760962" y="2428505"/>
            <a:ext cx="974001" cy="1656028"/>
          </a:xfrm>
        </p:spPr>
        <p:txBody>
          <a:bodyPr/>
          <a:lstStyle/>
          <a:p>
            <a:r>
              <a:rPr lang="fr-FR" dirty="0"/>
              <a:t>1</a:t>
            </a:r>
          </a:p>
        </p:txBody>
      </p:sp>
      <p:sp>
        <p:nvSpPr>
          <p:cNvPr id="38" name="Espace réservé du texte 37">
            <a:extLst>
              <a:ext uri="{FF2B5EF4-FFF2-40B4-BE49-F238E27FC236}">
                <a16:creationId xmlns="" xmlns:a16="http://schemas.microsoft.com/office/drawing/2014/main" id="{DB590989-8682-3040-A8CE-16A106D0C196}"/>
              </a:ext>
            </a:extLst>
          </p:cNvPr>
          <p:cNvSpPr>
            <a:spLocks noGrp="1"/>
          </p:cNvSpPr>
          <p:nvPr>
            <p:ph type="body" sz="quarter" idx="19"/>
          </p:nvPr>
        </p:nvSpPr>
        <p:spPr>
          <a:xfrm rot="10800000">
            <a:off x="11002371" y="2481323"/>
            <a:ext cx="1380343" cy="1315811"/>
          </a:xfrm>
        </p:spPr>
        <p:txBody>
          <a:bodyPr/>
          <a:lstStyle/>
          <a:p>
            <a:endParaRPr lang="fr-FR" dirty="0"/>
          </a:p>
        </p:txBody>
      </p:sp>
      <p:sp>
        <p:nvSpPr>
          <p:cNvPr id="39" name="Espace réservé du texte 38">
            <a:extLst>
              <a:ext uri="{FF2B5EF4-FFF2-40B4-BE49-F238E27FC236}">
                <a16:creationId xmlns="" xmlns:a16="http://schemas.microsoft.com/office/drawing/2014/main" id="{7B562A8F-5D2F-E847-A9D6-D96D4BE76B0B}"/>
              </a:ext>
            </a:extLst>
          </p:cNvPr>
          <p:cNvSpPr>
            <a:spLocks noGrp="1"/>
          </p:cNvSpPr>
          <p:nvPr>
            <p:ph type="body" sz="quarter" idx="20"/>
          </p:nvPr>
        </p:nvSpPr>
        <p:spPr>
          <a:xfrm>
            <a:off x="10897169" y="2441066"/>
            <a:ext cx="1590749" cy="1568068"/>
          </a:xfrm>
        </p:spPr>
        <p:txBody>
          <a:bodyPr/>
          <a:lstStyle/>
          <a:p>
            <a:r>
              <a:rPr lang="fr-FR" dirty="0"/>
              <a:t>2</a:t>
            </a:r>
          </a:p>
        </p:txBody>
      </p:sp>
      <p:sp>
        <p:nvSpPr>
          <p:cNvPr id="44" name="Espace réservé du texte 43">
            <a:extLst>
              <a:ext uri="{FF2B5EF4-FFF2-40B4-BE49-F238E27FC236}">
                <a16:creationId xmlns="" xmlns:a16="http://schemas.microsoft.com/office/drawing/2014/main" id="{7C9C1FE0-23A9-084A-9343-F0476E7001C8}"/>
              </a:ext>
            </a:extLst>
          </p:cNvPr>
          <p:cNvSpPr>
            <a:spLocks noGrp="1"/>
          </p:cNvSpPr>
          <p:nvPr>
            <p:ph type="body" sz="quarter" idx="25"/>
          </p:nvPr>
        </p:nvSpPr>
        <p:spPr>
          <a:xfrm>
            <a:off x="3227267" y="3176015"/>
            <a:ext cx="6592593" cy="556921"/>
          </a:xfrm>
        </p:spPr>
        <p:txBody>
          <a:bodyPr/>
          <a:lstStyle/>
          <a:p>
            <a:pPr algn="l"/>
            <a:r>
              <a:rPr lang="fr-FR" sz="3200" dirty="0"/>
              <a:t>Phase préparatoire : </a:t>
            </a:r>
            <a:br>
              <a:rPr lang="fr-FR" sz="3200" dirty="0"/>
            </a:br>
            <a:r>
              <a:rPr lang="fr-FR" sz="3200" dirty="0"/>
              <a:t>clarifier et structurer l’univers du choix</a:t>
            </a:r>
          </a:p>
        </p:txBody>
      </p:sp>
      <p:sp>
        <p:nvSpPr>
          <p:cNvPr id="45" name="Espace réservé du texte 44">
            <a:extLst>
              <a:ext uri="{FF2B5EF4-FFF2-40B4-BE49-F238E27FC236}">
                <a16:creationId xmlns="" xmlns:a16="http://schemas.microsoft.com/office/drawing/2014/main" id="{88FA1CEF-E43D-D142-A83A-7793696158DD}"/>
              </a:ext>
            </a:extLst>
          </p:cNvPr>
          <p:cNvSpPr>
            <a:spLocks noGrp="1"/>
          </p:cNvSpPr>
          <p:nvPr>
            <p:ph type="body" sz="quarter" idx="26"/>
          </p:nvPr>
        </p:nvSpPr>
        <p:spPr>
          <a:xfrm>
            <a:off x="12801003" y="3176015"/>
            <a:ext cx="8111246" cy="738561"/>
          </a:xfrm>
        </p:spPr>
        <p:txBody>
          <a:bodyPr/>
          <a:lstStyle/>
          <a:p>
            <a:pPr algn="l"/>
            <a:r>
              <a:rPr lang="fr-FR" sz="3200" dirty="0"/>
              <a:t>Phase de  sélection:  </a:t>
            </a:r>
            <a:br>
              <a:rPr lang="fr-FR" sz="3200" dirty="0"/>
            </a:br>
            <a:r>
              <a:rPr lang="fr-FR" sz="3200" dirty="0"/>
              <a:t>Réduire le corpus en fonction des perceptions des opinions publiques</a:t>
            </a:r>
          </a:p>
          <a:p>
            <a:pPr algn="l"/>
            <a:endParaRPr lang="fr-FR" sz="3200" dirty="0"/>
          </a:p>
        </p:txBody>
      </p:sp>
      <p:sp>
        <p:nvSpPr>
          <p:cNvPr id="9" name="ZoneTexte 8">
            <a:extLst>
              <a:ext uri="{FF2B5EF4-FFF2-40B4-BE49-F238E27FC236}">
                <a16:creationId xmlns="" xmlns:a16="http://schemas.microsoft.com/office/drawing/2014/main" id="{C9FA69AC-CE85-7143-AB32-6EDEC5829621}"/>
              </a:ext>
            </a:extLst>
          </p:cNvPr>
          <p:cNvSpPr txBox="1"/>
          <p:nvPr/>
        </p:nvSpPr>
        <p:spPr>
          <a:xfrm>
            <a:off x="912868" y="12080999"/>
            <a:ext cx="7332156" cy="7598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algn="l"/>
            <a:r>
              <a:rPr lang="fr-FR" sz="2000" dirty="0">
                <a:latin typeface="Avenir Next Ultra Light" panose="020B0203020202020204" pitchFamily="34" charset="77"/>
              </a:rPr>
              <a:t>Christophe Gervasi –  Rapport qualitatif  - Construire un Nous européen – Juillet 2021</a:t>
            </a:r>
          </a:p>
        </p:txBody>
      </p:sp>
      <p:sp>
        <p:nvSpPr>
          <p:cNvPr id="52" name="Espace réservé du texte 51">
            <a:extLst>
              <a:ext uri="{FF2B5EF4-FFF2-40B4-BE49-F238E27FC236}">
                <a16:creationId xmlns="" xmlns:a16="http://schemas.microsoft.com/office/drawing/2014/main" id="{7B2BD2C1-AC3C-DD4F-A4BA-30727FCBFB63}"/>
              </a:ext>
            </a:extLst>
          </p:cNvPr>
          <p:cNvSpPr>
            <a:spLocks noGrp="1"/>
          </p:cNvSpPr>
          <p:nvPr>
            <p:ph type="body" sz="quarter" idx="1"/>
          </p:nvPr>
        </p:nvSpPr>
        <p:spPr>
          <a:xfrm>
            <a:off x="3504381" y="5623326"/>
            <a:ext cx="6592594" cy="767424"/>
          </a:xfrm>
        </p:spPr>
        <p:txBody>
          <a:bodyPr anchor="ctr"/>
          <a:lstStyle/>
          <a:p>
            <a:pPr algn="l">
              <a:lnSpc>
                <a:spcPct val="100000"/>
              </a:lnSpc>
            </a:pPr>
            <a:r>
              <a:rPr lang="fr-FR" sz="3200" dirty="0">
                <a:latin typeface="+mj-lt"/>
              </a:rPr>
              <a:t>Structuration du corpus dans </a:t>
            </a:r>
            <a:r>
              <a:rPr lang="fr-FR" sz="3200" b="1" dirty="0">
                <a:solidFill>
                  <a:schemeClr val="tx1"/>
                </a:solidFill>
                <a:latin typeface="+mj-lt"/>
              </a:rPr>
              <a:t>4 pays de l’UE : Allemagne, France, Italie et Pologne.</a:t>
            </a:r>
          </a:p>
          <a:p>
            <a:pPr algn="l">
              <a:lnSpc>
                <a:spcPct val="100000"/>
              </a:lnSpc>
            </a:pPr>
            <a:endParaRPr lang="fr-FR" sz="3200" dirty="0">
              <a:latin typeface="+mj-lt"/>
            </a:endParaRPr>
          </a:p>
        </p:txBody>
      </p:sp>
      <p:pic>
        <p:nvPicPr>
          <p:cNvPr id="56" name="Image 55">
            <a:extLst>
              <a:ext uri="{FF2B5EF4-FFF2-40B4-BE49-F238E27FC236}">
                <a16:creationId xmlns="" xmlns:a16="http://schemas.microsoft.com/office/drawing/2014/main" id="{43A15A5D-7C37-744B-8171-F2EF6963660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325552" y="7346255"/>
            <a:ext cx="767424" cy="767424"/>
          </a:xfrm>
          <a:prstGeom prst="rect">
            <a:avLst/>
          </a:prstGeom>
        </p:spPr>
      </p:pic>
      <p:pic>
        <p:nvPicPr>
          <p:cNvPr id="60" name="Image 59">
            <a:extLst>
              <a:ext uri="{FF2B5EF4-FFF2-40B4-BE49-F238E27FC236}">
                <a16:creationId xmlns="" xmlns:a16="http://schemas.microsoft.com/office/drawing/2014/main" id="{B15B6923-291E-354D-A398-EDA4D3163A1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25552" y="5164844"/>
            <a:ext cx="1075323" cy="1075323"/>
          </a:xfrm>
          <a:prstGeom prst="rect">
            <a:avLst/>
          </a:prstGeom>
        </p:spPr>
      </p:pic>
      <p:pic>
        <p:nvPicPr>
          <p:cNvPr id="69" name="Image 68">
            <a:extLst>
              <a:ext uri="{FF2B5EF4-FFF2-40B4-BE49-F238E27FC236}">
                <a16:creationId xmlns="" xmlns:a16="http://schemas.microsoft.com/office/drawing/2014/main" id="{1B2FA0F5-59F5-BF47-AAD0-179E9F7C3DD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2033579" y="7803281"/>
            <a:ext cx="767424" cy="767424"/>
          </a:xfrm>
          <a:prstGeom prst="rect">
            <a:avLst/>
          </a:prstGeom>
        </p:spPr>
      </p:pic>
      <p:pic>
        <p:nvPicPr>
          <p:cNvPr id="71" name="Image 70">
            <a:extLst>
              <a:ext uri="{FF2B5EF4-FFF2-40B4-BE49-F238E27FC236}">
                <a16:creationId xmlns="" xmlns:a16="http://schemas.microsoft.com/office/drawing/2014/main" id="{A1EB585C-E9F0-064F-BFE3-93BF033B8B1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988227" y="4400944"/>
            <a:ext cx="1075323" cy="1075323"/>
          </a:xfrm>
          <a:prstGeom prst="rect">
            <a:avLst/>
          </a:prstGeom>
        </p:spPr>
      </p:pic>
      <p:sp>
        <p:nvSpPr>
          <p:cNvPr id="72" name="Espace réservé du texte 51">
            <a:extLst>
              <a:ext uri="{FF2B5EF4-FFF2-40B4-BE49-F238E27FC236}">
                <a16:creationId xmlns="" xmlns:a16="http://schemas.microsoft.com/office/drawing/2014/main" id="{A501FD5D-EDA8-724F-88F0-43FA029EFEFB}"/>
              </a:ext>
            </a:extLst>
          </p:cNvPr>
          <p:cNvSpPr txBox="1">
            <a:spLocks/>
          </p:cNvSpPr>
          <p:nvPr/>
        </p:nvSpPr>
        <p:spPr>
          <a:xfrm>
            <a:off x="3504381" y="7346255"/>
            <a:ext cx="6592594" cy="767424"/>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marL="0" marR="0" indent="0" algn="ctr" defTabSz="821531" eaLnBrk="1" latinLnBrk="0" hangingPunct="1">
              <a:lnSpc>
                <a:spcPct val="120000"/>
              </a:lnSpc>
              <a:spcBef>
                <a:spcPts val="0"/>
              </a:spcBef>
              <a:spcAft>
                <a:spcPts val="0"/>
              </a:spcAft>
              <a:buClrTx/>
              <a:buSzTx/>
              <a:buFontTx/>
              <a:buNone/>
              <a:tabLst/>
              <a:defRPr sz="1800" b="0" i="0" u="none" strike="noStrike" cap="none" spc="0" baseline="0">
                <a:ln>
                  <a:noFill/>
                </a:ln>
                <a:solidFill>
                  <a:srgbClr val="000000"/>
                </a:solidFill>
                <a:uFillTx/>
                <a:latin typeface="Avenir Book"/>
                <a:ea typeface="Avenir Book"/>
                <a:cs typeface="Avenir Book"/>
                <a:sym typeface="Avenir Book"/>
              </a:defRPr>
            </a:lvl1pPr>
            <a:lvl2pPr marL="0" marR="0" indent="0" algn="ctr" defTabSz="821531" eaLnBrk="1" latinLnBrk="0" hangingPunct="1">
              <a:lnSpc>
                <a:spcPct val="120000"/>
              </a:lnSpc>
              <a:spcBef>
                <a:spcPts val="0"/>
              </a:spcBef>
              <a:spcAft>
                <a:spcPts val="0"/>
              </a:spcAft>
              <a:buClrTx/>
              <a:buSzTx/>
              <a:buFontTx/>
              <a:buNone/>
              <a:tabLst/>
              <a:defRPr sz="1800" b="0" i="0" u="none" strike="noStrike" cap="none" spc="0" baseline="0">
                <a:ln>
                  <a:noFill/>
                </a:ln>
                <a:solidFill>
                  <a:srgbClr val="000000"/>
                </a:solidFill>
                <a:uFillTx/>
                <a:latin typeface="Avenir Book"/>
                <a:ea typeface="Avenir Book"/>
                <a:cs typeface="Avenir Book"/>
                <a:sym typeface="Avenir Book"/>
              </a:defRPr>
            </a:lvl2pPr>
            <a:lvl3pPr marL="0" marR="0" indent="0" algn="ctr" defTabSz="821531" eaLnBrk="1" latinLnBrk="0" hangingPunct="1">
              <a:lnSpc>
                <a:spcPct val="120000"/>
              </a:lnSpc>
              <a:spcBef>
                <a:spcPts val="0"/>
              </a:spcBef>
              <a:spcAft>
                <a:spcPts val="0"/>
              </a:spcAft>
              <a:buClrTx/>
              <a:buSzTx/>
              <a:buFontTx/>
              <a:buNone/>
              <a:tabLst/>
              <a:defRPr sz="1800" b="0" i="0" u="none" strike="noStrike" cap="none" spc="0" baseline="0">
                <a:ln>
                  <a:noFill/>
                </a:ln>
                <a:solidFill>
                  <a:srgbClr val="000000"/>
                </a:solidFill>
                <a:uFillTx/>
                <a:latin typeface="Avenir Book"/>
                <a:ea typeface="Avenir Book"/>
                <a:cs typeface="Avenir Book"/>
                <a:sym typeface="Avenir Book"/>
              </a:defRPr>
            </a:lvl3pPr>
            <a:lvl4pPr marL="0" marR="0" indent="0" algn="ctr" defTabSz="821531" eaLnBrk="1" latinLnBrk="0" hangingPunct="1">
              <a:lnSpc>
                <a:spcPct val="120000"/>
              </a:lnSpc>
              <a:spcBef>
                <a:spcPts val="0"/>
              </a:spcBef>
              <a:spcAft>
                <a:spcPts val="0"/>
              </a:spcAft>
              <a:buClrTx/>
              <a:buSzTx/>
              <a:buFontTx/>
              <a:buNone/>
              <a:tabLst/>
              <a:defRPr sz="1800" b="0" i="0" u="none" strike="noStrike" cap="none" spc="0" baseline="0">
                <a:ln>
                  <a:noFill/>
                </a:ln>
                <a:solidFill>
                  <a:srgbClr val="000000"/>
                </a:solidFill>
                <a:uFillTx/>
                <a:latin typeface="Avenir Book"/>
                <a:ea typeface="Avenir Book"/>
                <a:cs typeface="Avenir Book"/>
                <a:sym typeface="Avenir Book"/>
              </a:defRPr>
            </a:lvl4pPr>
            <a:lvl5pPr marL="0" marR="0" indent="0" algn="ctr" defTabSz="821531" eaLnBrk="1" latinLnBrk="0" hangingPunct="1">
              <a:lnSpc>
                <a:spcPct val="120000"/>
              </a:lnSpc>
              <a:spcBef>
                <a:spcPts val="0"/>
              </a:spcBef>
              <a:spcAft>
                <a:spcPts val="0"/>
              </a:spcAft>
              <a:buClrTx/>
              <a:buSzTx/>
              <a:buFontTx/>
              <a:buNone/>
              <a:tabLst/>
              <a:defRPr sz="1800" b="0" i="0" u="none" strike="noStrike" cap="none" spc="0" baseline="0">
                <a:ln>
                  <a:noFill/>
                </a:ln>
                <a:solidFill>
                  <a:srgbClr val="000000"/>
                </a:solidFill>
                <a:uFillTx/>
                <a:latin typeface="Avenir Book"/>
                <a:ea typeface="Avenir Book"/>
                <a:cs typeface="Avenir Book"/>
                <a:sym typeface="Avenir Book"/>
              </a:defRPr>
            </a:lvl5pPr>
            <a:lvl6pPr marL="0" marR="0" indent="35560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6pPr>
            <a:lvl7pPr marL="0" marR="0" indent="71120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7pPr>
            <a:lvl8pPr marL="0" marR="0" indent="106680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8pPr>
            <a:lvl9pPr marL="0" marR="0" indent="142240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9pPr>
          </a:lstStyle>
          <a:p>
            <a:pPr algn="l">
              <a:lnSpc>
                <a:spcPct val="100000"/>
              </a:lnSpc>
            </a:pPr>
            <a:r>
              <a:rPr lang="fr-FR" sz="3200" dirty="0">
                <a:latin typeface="+mj-lt"/>
              </a:rPr>
              <a:t>Remise d’un document </a:t>
            </a:r>
            <a:r>
              <a:rPr lang="fr-FR" sz="3200" dirty="0" smtClean="0">
                <a:latin typeface="+mj-lt"/>
              </a:rPr>
              <a:t>exhaustif qui constitue </a:t>
            </a:r>
            <a:r>
              <a:rPr lang="fr-FR" sz="3200" b="1" dirty="0" smtClean="0">
                <a:latin typeface="+mj-lt"/>
              </a:rPr>
              <a:t>l’étude documentaire</a:t>
            </a:r>
            <a:endParaRPr lang="fr-FR" sz="3200" b="1" dirty="0">
              <a:latin typeface="+mj-lt"/>
            </a:endParaRPr>
          </a:p>
        </p:txBody>
      </p:sp>
      <p:sp>
        <p:nvSpPr>
          <p:cNvPr id="74" name="Espace réservé du texte 51">
            <a:extLst>
              <a:ext uri="{FF2B5EF4-FFF2-40B4-BE49-F238E27FC236}">
                <a16:creationId xmlns="" xmlns:a16="http://schemas.microsoft.com/office/drawing/2014/main" id="{DEA7DF17-AB14-7D44-A968-F7F93CFA9EA4}"/>
              </a:ext>
            </a:extLst>
          </p:cNvPr>
          <p:cNvSpPr txBox="1">
            <a:spLocks/>
          </p:cNvSpPr>
          <p:nvPr/>
        </p:nvSpPr>
        <p:spPr>
          <a:xfrm>
            <a:off x="13385285" y="5472743"/>
            <a:ext cx="10196610" cy="767424"/>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marL="0" marR="0" indent="0" algn="ctr" defTabSz="821531" eaLnBrk="1" latinLnBrk="0" hangingPunct="1">
              <a:lnSpc>
                <a:spcPct val="120000"/>
              </a:lnSpc>
              <a:spcBef>
                <a:spcPts val="0"/>
              </a:spcBef>
              <a:spcAft>
                <a:spcPts val="0"/>
              </a:spcAft>
              <a:buClrTx/>
              <a:buSzTx/>
              <a:buFontTx/>
              <a:buNone/>
              <a:tabLst/>
              <a:defRPr sz="1800" b="0" i="0" u="none" strike="noStrike" cap="none" spc="0" baseline="0">
                <a:ln>
                  <a:noFill/>
                </a:ln>
                <a:solidFill>
                  <a:srgbClr val="000000"/>
                </a:solidFill>
                <a:uFillTx/>
                <a:latin typeface="Avenir Book"/>
                <a:ea typeface="Avenir Book"/>
                <a:cs typeface="Avenir Book"/>
                <a:sym typeface="Avenir Book"/>
              </a:defRPr>
            </a:lvl1pPr>
            <a:lvl2pPr marL="0" marR="0" indent="0" algn="ctr" defTabSz="821531" eaLnBrk="1" latinLnBrk="0" hangingPunct="1">
              <a:lnSpc>
                <a:spcPct val="120000"/>
              </a:lnSpc>
              <a:spcBef>
                <a:spcPts val="0"/>
              </a:spcBef>
              <a:spcAft>
                <a:spcPts val="0"/>
              </a:spcAft>
              <a:buClrTx/>
              <a:buSzTx/>
              <a:buFontTx/>
              <a:buNone/>
              <a:tabLst/>
              <a:defRPr sz="1800" b="0" i="0" u="none" strike="noStrike" cap="none" spc="0" baseline="0">
                <a:ln>
                  <a:noFill/>
                </a:ln>
                <a:solidFill>
                  <a:srgbClr val="000000"/>
                </a:solidFill>
                <a:uFillTx/>
                <a:latin typeface="Avenir Book"/>
                <a:ea typeface="Avenir Book"/>
                <a:cs typeface="Avenir Book"/>
                <a:sym typeface="Avenir Book"/>
              </a:defRPr>
            </a:lvl2pPr>
            <a:lvl3pPr marL="0" marR="0" indent="0" algn="ctr" defTabSz="821531" eaLnBrk="1" latinLnBrk="0" hangingPunct="1">
              <a:lnSpc>
                <a:spcPct val="120000"/>
              </a:lnSpc>
              <a:spcBef>
                <a:spcPts val="0"/>
              </a:spcBef>
              <a:spcAft>
                <a:spcPts val="0"/>
              </a:spcAft>
              <a:buClrTx/>
              <a:buSzTx/>
              <a:buFontTx/>
              <a:buNone/>
              <a:tabLst/>
              <a:defRPr sz="1800" b="0" i="0" u="none" strike="noStrike" cap="none" spc="0" baseline="0">
                <a:ln>
                  <a:noFill/>
                </a:ln>
                <a:solidFill>
                  <a:srgbClr val="000000"/>
                </a:solidFill>
                <a:uFillTx/>
                <a:latin typeface="Avenir Book"/>
                <a:ea typeface="Avenir Book"/>
                <a:cs typeface="Avenir Book"/>
                <a:sym typeface="Avenir Book"/>
              </a:defRPr>
            </a:lvl3pPr>
            <a:lvl4pPr marL="0" marR="0" indent="0" algn="ctr" defTabSz="821531" eaLnBrk="1" latinLnBrk="0" hangingPunct="1">
              <a:lnSpc>
                <a:spcPct val="120000"/>
              </a:lnSpc>
              <a:spcBef>
                <a:spcPts val="0"/>
              </a:spcBef>
              <a:spcAft>
                <a:spcPts val="0"/>
              </a:spcAft>
              <a:buClrTx/>
              <a:buSzTx/>
              <a:buFontTx/>
              <a:buNone/>
              <a:tabLst/>
              <a:defRPr sz="1800" b="0" i="0" u="none" strike="noStrike" cap="none" spc="0" baseline="0">
                <a:ln>
                  <a:noFill/>
                </a:ln>
                <a:solidFill>
                  <a:srgbClr val="000000"/>
                </a:solidFill>
                <a:uFillTx/>
                <a:latin typeface="Avenir Book"/>
                <a:ea typeface="Avenir Book"/>
                <a:cs typeface="Avenir Book"/>
                <a:sym typeface="Avenir Book"/>
              </a:defRPr>
            </a:lvl4pPr>
            <a:lvl5pPr marL="0" marR="0" indent="0" algn="ctr" defTabSz="821531" eaLnBrk="1" latinLnBrk="0" hangingPunct="1">
              <a:lnSpc>
                <a:spcPct val="120000"/>
              </a:lnSpc>
              <a:spcBef>
                <a:spcPts val="0"/>
              </a:spcBef>
              <a:spcAft>
                <a:spcPts val="0"/>
              </a:spcAft>
              <a:buClrTx/>
              <a:buSzTx/>
              <a:buFontTx/>
              <a:buNone/>
              <a:tabLst/>
              <a:defRPr sz="1800" b="0" i="0" u="none" strike="noStrike" cap="none" spc="0" baseline="0">
                <a:ln>
                  <a:noFill/>
                </a:ln>
                <a:solidFill>
                  <a:srgbClr val="000000"/>
                </a:solidFill>
                <a:uFillTx/>
                <a:latin typeface="Avenir Book"/>
                <a:ea typeface="Avenir Book"/>
                <a:cs typeface="Avenir Book"/>
                <a:sym typeface="Avenir Book"/>
              </a:defRPr>
            </a:lvl5pPr>
            <a:lvl6pPr marL="0" marR="0" indent="35560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6pPr>
            <a:lvl7pPr marL="0" marR="0" indent="71120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7pPr>
            <a:lvl8pPr marL="0" marR="0" indent="106680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8pPr>
            <a:lvl9pPr marL="0" marR="0" indent="142240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9pPr>
          </a:lstStyle>
          <a:p>
            <a:pPr algn="l">
              <a:lnSpc>
                <a:spcPct val="100000"/>
              </a:lnSpc>
            </a:pPr>
            <a:r>
              <a:rPr lang="fr-FR" sz="3200" b="1" dirty="0">
                <a:latin typeface="+mj-lt"/>
              </a:rPr>
              <a:t>Estimation quantitative </a:t>
            </a:r>
            <a:r>
              <a:rPr lang="fr-FR" sz="3200" dirty="0">
                <a:latin typeface="+mj-lt"/>
              </a:rPr>
              <a:t>auprès de l’opinion publique </a:t>
            </a:r>
            <a:r>
              <a:rPr lang="fr-FR" sz="3200" b="1" dirty="0">
                <a:latin typeface="+mj-lt"/>
              </a:rPr>
              <a:t>(en Allemagne, France, Italie et Pologne) </a:t>
            </a:r>
            <a:r>
              <a:rPr lang="fr-FR" sz="3200" dirty="0">
                <a:latin typeface="+mj-lt"/>
              </a:rPr>
              <a:t>d’un certain nombre de termes relevant de l’identité européenne et de </a:t>
            </a:r>
            <a:r>
              <a:rPr lang="fr-FR" sz="3200" dirty="0" smtClean="0">
                <a:latin typeface="+mj-lt"/>
              </a:rPr>
              <a:t>l’autodéfinition </a:t>
            </a:r>
            <a:r>
              <a:rPr lang="fr-FR" sz="3200" dirty="0">
                <a:latin typeface="+mj-lt"/>
              </a:rPr>
              <a:t>socio-politique.</a:t>
            </a:r>
          </a:p>
          <a:p>
            <a:pPr algn="l">
              <a:lnSpc>
                <a:spcPct val="100000"/>
              </a:lnSpc>
            </a:pPr>
            <a:endParaRPr lang="fr-FR" sz="3200" dirty="0">
              <a:latin typeface="+mj-lt"/>
            </a:endParaRPr>
          </a:p>
        </p:txBody>
      </p:sp>
      <p:sp>
        <p:nvSpPr>
          <p:cNvPr id="76" name="Espace réservé du texte 51">
            <a:extLst>
              <a:ext uri="{FF2B5EF4-FFF2-40B4-BE49-F238E27FC236}">
                <a16:creationId xmlns="" xmlns:a16="http://schemas.microsoft.com/office/drawing/2014/main" id="{36E4AC34-65E0-6041-8D34-A2AECA2BD552}"/>
              </a:ext>
            </a:extLst>
          </p:cNvPr>
          <p:cNvSpPr txBox="1">
            <a:spLocks/>
          </p:cNvSpPr>
          <p:nvPr/>
        </p:nvSpPr>
        <p:spPr>
          <a:xfrm>
            <a:off x="13385285" y="8399839"/>
            <a:ext cx="10196610" cy="767424"/>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marL="0" marR="0" indent="0" algn="ctr" defTabSz="821531" eaLnBrk="1" latinLnBrk="0" hangingPunct="1">
              <a:lnSpc>
                <a:spcPct val="120000"/>
              </a:lnSpc>
              <a:spcBef>
                <a:spcPts val="0"/>
              </a:spcBef>
              <a:spcAft>
                <a:spcPts val="0"/>
              </a:spcAft>
              <a:buClrTx/>
              <a:buSzTx/>
              <a:buFontTx/>
              <a:buNone/>
              <a:tabLst/>
              <a:defRPr sz="1800" b="0" i="0" u="none" strike="noStrike" cap="none" spc="0" baseline="0">
                <a:ln>
                  <a:noFill/>
                </a:ln>
                <a:solidFill>
                  <a:srgbClr val="000000"/>
                </a:solidFill>
                <a:uFillTx/>
                <a:latin typeface="Avenir Book"/>
                <a:ea typeface="Avenir Book"/>
                <a:cs typeface="Avenir Book"/>
                <a:sym typeface="Avenir Book"/>
              </a:defRPr>
            </a:lvl1pPr>
            <a:lvl2pPr marL="0" marR="0" indent="0" algn="ctr" defTabSz="821531" eaLnBrk="1" latinLnBrk="0" hangingPunct="1">
              <a:lnSpc>
                <a:spcPct val="120000"/>
              </a:lnSpc>
              <a:spcBef>
                <a:spcPts val="0"/>
              </a:spcBef>
              <a:spcAft>
                <a:spcPts val="0"/>
              </a:spcAft>
              <a:buClrTx/>
              <a:buSzTx/>
              <a:buFontTx/>
              <a:buNone/>
              <a:tabLst/>
              <a:defRPr sz="1800" b="0" i="0" u="none" strike="noStrike" cap="none" spc="0" baseline="0">
                <a:ln>
                  <a:noFill/>
                </a:ln>
                <a:solidFill>
                  <a:srgbClr val="000000"/>
                </a:solidFill>
                <a:uFillTx/>
                <a:latin typeface="Avenir Book"/>
                <a:ea typeface="Avenir Book"/>
                <a:cs typeface="Avenir Book"/>
                <a:sym typeface="Avenir Book"/>
              </a:defRPr>
            </a:lvl2pPr>
            <a:lvl3pPr marL="0" marR="0" indent="0" algn="ctr" defTabSz="821531" eaLnBrk="1" latinLnBrk="0" hangingPunct="1">
              <a:lnSpc>
                <a:spcPct val="120000"/>
              </a:lnSpc>
              <a:spcBef>
                <a:spcPts val="0"/>
              </a:spcBef>
              <a:spcAft>
                <a:spcPts val="0"/>
              </a:spcAft>
              <a:buClrTx/>
              <a:buSzTx/>
              <a:buFontTx/>
              <a:buNone/>
              <a:tabLst/>
              <a:defRPr sz="1800" b="0" i="0" u="none" strike="noStrike" cap="none" spc="0" baseline="0">
                <a:ln>
                  <a:noFill/>
                </a:ln>
                <a:solidFill>
                  <a:srgbClr val="000000"/>
                </a:solidFill>
                <a:uFillTx/>
                <a:latin typeface="Avenir Book"/>
                <a:ea typeface="Avenir Book"/>
                <a:cs typeface="Avenir Book"/>
                <a:sym typeface="Avenir Book"/>
              </a:defRPr>
            </a:lvl3pPr>
            <a:lvl4pPr marL="0" marR="0" indent="0" algn="ctr" defTabSz="821531" eaLnBrk="1" latinLnBrk="0" hangingPunct="1">
              <a:lnSpc>
                <a:spcPct val="120000"/>
              </a:lnSpc>
              <a:spcBef>
                <a:spcPts val="0"/>
              </a:spcBef>
              <a:spcAft>
                <a:spcPts val="0"/>
              </a:spcAft>
              <a:buClrTx/>
              <a:buSzTx/>
              <a:buFontTx/>
              <a:buNone/>
              <a:tabLst/>
              <a:defRPr sz="1800" b="0" i="0" u="none" strike="noStrike" cap="none" spc="0" baseline="0">
                <a:ln>
                  <a:noFill/>
                </a:ln>
                <a:solidFill>
                  <a:srgbClr val="000000"/>
                </a:solidFill>
                <a:uFillTx/>
                <a:latin typeface="Avenir Book"/>
                <a:ea typeface="Avenir Book"/>
                <a:cs typeface="Avenir Book"/>
                <a:sym typeface="Avenir Book"/>
              </a:defRPr>
            </a:lvl4pPr>
            <a:lvl5pPr marL="0" marR="0" indent="0" algn="ctr" defTabSz="821531" eaLnBrk="1" latinLnBrk="0" hangingPunct="1">
              <a:lnSpc>
                <a:spcPct val="120000"/>
              </a:lnSpc>
              <a:spcBef>
                <a:spcPts val="0"/>
              </a:spcBef>
              <a:spcAft>
                <a:spcPts val="0"/>
              </a:spcAft>
              <a:buClrTx/>
              <a:buSzTx/>
              <a:buFontTx/>
              <a:buNone/>
              <a:tabLst/>
              <a:defRPr sz="1800" b="0" i="0" u="none" strike="noStrike" cap="none" spc="0" baseline="0">
                <a:ln>
                  <a:noFill/>
                </a:ln>
                <a:solidFill>
                  <a:srgbClr val="000000"/>
                </a:solidFill>
                <a:uFillTx/>
                <a:latin typeface="Avenir Book"/>
                <a:ea typeface="Avenir Book"/>
                <a:cs typeface="Avenir Book"/>
                <a:sym typeface="Avenir Book"/>
              </a:defRPr>
            </a:lvl5pPr>
            <a:lvl6pPr marL="0" marR="0" indent="35560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6pPr>
            <a:lvl7pPr marL="0" marR="0" indent="71120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7pPr>
            <a:lvl8pPr marL="0" marR="0" indent="106680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8pPr>
            <a:lvl9pPr marL="0" marR="0" indent="142240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9pPr>
          </a:lstStyle>
          <a:p>
            <a:pPr algn="l"/>
            <a:r>
              <a:rPr lang="fr-FR" sz="3200" b="1" dirty="0">
                <a:solidFill>
                  <a:schemeClr val="bg2">
                    <a:lumMod val="25000"/>
                  </a:schemeClr>
                </a:solidFill>
                <a:latin typeface="+mj-lt"/>
              </a:rPr>
              <a:t>Sondage en ligne </a:t>
            </a:r>
            <a:r>
              <a:rPr lang="fr-FR" sz="3200" dirty="0">
                <a:solidFill>
                  <a:schemeClr val="bg2">
                    <a:lumMod val="25000"/>
                  </a:schemeClr>
                </a:solidFill>
                <a:latin typeface="+mj-lt"/>
              </a:rPr>
              <a:t>auprès d’un échantillon de 4 x 500 personnes ; analyse détaillée des résultats sur l’ensemble, par pays et catégorie socio-démographique.</a:t>
            </a:r>
          </a:p>
          <a:p>
            <a:pPr algn="l">
              <a:lnSpc>
                <a:spcPct val="100000"/>
              </a:lnSpc>
            </a:pPr>
            <a:endParaRPr lang="fr-FR" sz="3200" dirty="0">
              <a:latin typeface="+mj-lt"/>
            </a:endParaRPr>
          </a:p>
        </p:txBody>
      </p:sp>
      <p:sp>
        <p:nvSpPr>
          <p:cNvPr id="26" name="Espace réservé du texte 51">
            <a:extLst>
              <a:ext uri="{FF2B5EF4-FFF2-40B4-BE49-F238E27FC236}">
                <a16:creationId xmlns="" xmlns:a16="http://schemas.microsoft.com/office/drawing/2014/main" id="{A501FD5D-EDA8-724F-88F0-43FA029EFEFB}"/>
              </a:ext>
            </a:extLst>
          </p:cNvPr>
          <p:cNvSpPr txBox="1">
            <a:spLocks/>
          </p:cNvSpPr>
          <p:nvPr/>
        </p:nvSpPr>
        <p:spPr>
          <a:xfrm>
            <a:off x="13385285" y="10169666"/>
            <a:ext cx="6592594" cy="767424"/>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marL="0" marR="0" indent="0" algn="ctr" defTabSz="821531" eaLnBrk="1" latinLnBrk="0" hangingPunct="1">
              <a:lnSpc>
                <a:spcPct val="120000"/>
              </a:lnSpc>
              <a:spcBef>
                <a:spcPts val="0"/>
              </a:spcBef>
              <a:spcAft>
                <a:spcPts val="0"/>
              </a:spcAft>
              <a:buClrTx/>
              <a:buSzTx/>
              <a:buFontTx/>
              <a:buNone/>
              <a:tabLst/>
              <a:defRPr sz="1800" b="0" i="0" u="none" strike="noStrike" cap="none" spc="0" baseline="0">
                <a:ln>
                  <a:noFill/>
                </a:ln>
                <a:solidFill>
                  <a:srgbClr val="000000"/>
                </a:solidFill>
                <a:uFillTx/>
                <a:latin typeface="Avenir Book"/>
                <a:ea typeface="Avenir Book"/>
                <a:cs typeface="Avenir Book"/>
                <a:sym typeface="Avenir Book"/>
              </a:defRPr>
            </a:lvl1pPr>
            <a:lvl2pPr marL="0" marR="0" indent="0" algn="ctr" defTabSz="821531" eaLnBrk="1" latinLnBrk="0" hangingPunct="1">
              <a:lnSpc>
                <a:spcPct val="120000"/>
              </a:lnSpc>
              <a:spcBef>
                <a:spcPts val="0"/>
              </a:spcBef>
              <a:spcAft>
                <a:spcPts val="0"/>
              </a:spcAft>
              <a:buClrTx/>
              <a:buSzTx/>
              <a:buFontTx/>
              <a:buNone/>
              <a:tabLst/>
              <a:defRPr sz="1800" b="0" i="0" u="none" strike="noStrike" cap="none" spc="0" baseline="0">
                <a:ln>
                  <a:noFill/>
                </a:ln>
                <a:solidFill>
                  <a:srgbClr val="000000"/>
                </a:solidFill>
                <a:uFillTx/>
                <a:latin typeface="Avenir Book"/>
                <a:ea typeface="Avenir Book"/>
                <a:cs typeface="Avenir Book"/>
                <a:sym typeface="Avenir Book"/>
              </a:defRPr>
            </a:lvl2pPr>
            <a:lvl3pPr marL="0" marR="0" indent="0" algn="ctr" defTabSz="821531" eaLnBrk="1" latinLnBrk="0" hangingPunct="1">
              <a:lnSpc>
                <a:spcPct val="120000"/>
              </a:lnSpc>
              <a:spcBef>
                <a:spcPts val="0"/>
              </a:spcBef>
              <a:spcAft>
                <a:spcPts val="0"/>
              </a:spcAft>
              <a:buClrTx/>
              <a:buSzTx/>
              <a:buFontTx/>
              <a:buNone/>
              <a:tabLst/>
              <a:defRPr sz="1800" b="0" i="0" u="none" strike="noStrike" cap="none" spc="0" baseline="0">
                <a:ln>
                  <a:noFill/>
                </a:ln>
                <a:solidFill>
                  <a:srgbClr val="000000"/>
                </a:solidFill>
                <a:uFillTx/>
                <a:latin typeface="Avenir Book"/>
                <a:ea typeface="Avenir Book"/>
                <a:cs typeface="Avenir Book"/>
                <a:sym typeface="Avenir Book"/>
              </a:defRPr>
            </a:lvl3pPr>
            <a:lvl4pPr marL="0" marR="0" indent="0" algn="ctr" defTabSz="821531" eaLnBrk="1" latinLnBrk="0" hangingPunct="1">
              <a:lnSpc>
                <a:spcPct val="120000"/>
              </a:lnSpc>
              <a:spcBef>
                <a:spcPts val="0"/>
              </a:spcBef>
              <a:spcAft>
                <a:spcPts val="0"/>
              </a:spcAft>
              <a:buClrTx/>
              <a:buSzTx/>
              <a:buFontTx/>
              <a:buNone/>
              <a:tabLst/>
              <a:defRPr sz="1800" b="0" i="0" u="none" strike="noStrike" cap="none" spc="0" baseline="0">
                <a:ln>
                  <a:noFill/>
                </a:ln>
                <a:solidFill>
                  <a:srgbClr val="000000"/>
                </a:solidFill>
                <a:uFillTx/>
                <a:latin typeface="Avenir Book"/>
                <a:ea typeface="Avenir Book"/>
                <a:cs typeface="Avenir Book"/>
                <a:sym typeface="Avenir Book"/>
              </a:defRPr>
            </a:lvl4pPr>
            <a:lvl5pPr marL="0" marR="0" indent="0" algn="ctr" defTabSz="821531" eaLnBrk="1" latinLnBrk="0" hangingPunct="1">
              <a:lnSpc>
                <a:spcPct val="120000"/>
              </a:lnSpc>
              <a:spcBef>
                <a:spcPts val="0"/>
              </a:spcBef>
              <a:spcAft>
                <a:spcPts val="0"/>
              </a:spcAft>
              <a:buClrTx/>
              <a:buSzTx/>
              <a:buFontTx/>
              <a:buNone/>
              <a:tabLst/>
              <a:defRPr sz="1800" b="0" i="0" u="none" strike="noStrike" cap="none" spc="0" baseline="0">
                <a:ln>
                  <a:noFill/>
                </a:ln>
                <a:solidFill>
                  <a:srgbClr val="000000"/>
                </a:solidFill>
                <a:uFillTx/>
                <a:latin typeface="Avenir Book"/>
                <a:ea typeface="Avenir Book"/>
                <a:cs typeface="Avenir Book"/>
                <a:sym typeface="Avenir Book"/>
              </a:defRPr>
            </a:lvl5pPr>
            <a:lvl6pPr marL="0" marR="0" indent="35560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6pPr>
            <a:lvl7pPr marL="0" marR="0" indent="71120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7pPr>
            <a:lvl8pPr marL="0" marR="0" indent="106680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8pPr>
            <a:lvl9pPr marL="0" marR="0" indent="142240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9pPr>
          </a:lstStyle>
          <a:p>
            <a:pPr algn="l">
              <a:lnSpc>
                <a:spcPct val="100000"/>
              </a:lnSpc>
            </a:pPr>
            <a:r>
              <a:rPr lang="fr-FR" sz="3200" dirty="0">
                <a:latin typeface="+mj-lt"/>
              </a:rPr>
              <a:t>Remise d’un document </a:t>
            </a:r>
            <a:r>
              <a:rPr lang="fr-FR" sz="3200" dirty="0" smtClean="0">
                <a:latin typeface="+mj-lt"/>
              </a:rPr>
              <a:t>exhaustif qui constitue </a:t>
            </a:r>
            <a:r>
              <a:rPr lang="fr-FR" sz="3200" b="1" dirty="0" smtClean="0">
                <a:latin typeface="+mj-lt"/>
              </a:rPr>
              <a:t>l’étude quantitative amont</a:t>
            </a:r>
            <a:endParaRPr lang="fr-FR" sz="3200" b="1" dirty="0">
              <a:latin typeface="+mj-lt"/>
            </a:endParaRPr>
          </a:p>
        </p:txBody>
      </p:sp>
    </p:spTree>
    <p:extLst>
      <p:ext uri="{BB962C8B-B14F-4D97-AF65-F5344CB8AC3E}">
        <p14:creationId xmlns:p14="http://schemas.microsoft.com/office/powerpoint/2010/main" val="3392280986"/>
      </p:ext>
    </p:extLst>
  </p:cSld>
  <p:clrMapOvr>
    <a:masterClrMapping/>
  </p:clrMapOvr>
  <p:transition spd="med"/>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 xmlns:a16="http://schemas.microsoft.com/office/drawing/2014/main" id="{9A3C046A-B3F5-9A42-B408-759E55BE4BE7}"/>
              </a:ext>
            </a:extLst>
          </p:cNvPr>
          <p:cNvSpPr>
            <a:spLocks noGrp="1"/>
          </p:cNvSpPr>
          <p:nvPr>
            <p:ph type="body" sz="quarter" idx="15"/>
          </p:nvPr>
        </p:nvSpPr>
        <p:spPr/>
        <p:txBody>
          <a:bodyPr/>
          <a:lstStyle/>
          <a:p>
            <a:endParaRPr lang="fr-FR" dirty="0"/>
          </a:p>
        </p:txBody>
      </p:sp>
      <p:sp>
        <p:nvSpPr>
          <p:cNvPr id="5" name="Espace réservé du texte 4">
            <a:extLst>
              <a:ext uri="{FF2B5EF4-FFF2-40B4-BE49-F238E27FC236}">
                <a16:creationId xmlns="" xmlns:a16="http://schemas.microsoft.com/office/drawing/2014/main" id="{81AA34F7-61BD-DE46-A618-3EEE7C67794C}"/>
              </a:ext>
            </a:extLst>
          </p:cNvPr>
          <p:cNvSpPr>
            <a:spLocks noGrp="1"/>
          </p:cNvSpPr>
          <p:nvPr>
            <p:ph type="body" sz="quarter" idx="16"/>
          </p:nvPr>
        </p:nvSpPr>
        <p:spPr/>
        <p:txBody>
          <a:bodyPr/>
          <a:lstStyle/>
          <a:p>
            <a:endParaRPr lang="fr-FR" dirty="0"/>
          </a:p>
        </p:txBody>
      </p:sp>
      <p:sp>
        <p:nvSpPr>
          <p:cNvPr id="885"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90</a:t>
            </a:fld>
            <a:endParaRPr dirty="0"/>
          </a:p>
        </p:txBody>
      </p:sp>
      <p:sp>
        <p:nvSpPr>
          <p:cNvPr id="19" name="Espace réservé du texte 2">
            <a:extLst>
              <a:ext uri="{FF2B5EF4-FFF2-40B4-BE49-F238E27FC236}">
                <a16:creationId xmlns="" xmlns:a16="http://schemas.microsoft.com/office/drawing/2014/main" id="{AB3789C9-0B28-4640-961A-BE451E50B0EF}"/>
              </a:ext>
            </a:extLst>
          </p:cNvPr>
          <p:cNvSpPr>
            <a:spLocks noGrp="1"/>
          </p:cNvSpPr>
          <p:nvPr>
            <p:ph type="body" sz="quarter" idx="13"/>
          </p:nvPr>
        </p:nvSpPr>
        <p:spPr>
          <a:xfrm>
            <a:off x="1852863" y="2066389"/>
            <a:ext cx="20054177" cy="793703"/>
          </a:xfrm>
        </p:spPr>
        <p:txBody>
          <a:bodyPr/>
          <a:lstStyle/>
          <a:p>
            <a:endParaRPr lang="fr-FR" dirty="0"/>
          </a:p>
        </p:txBody>
      </p:sp>
      <p:sp>
        <p:nvSpPr>
          <p:cNvPr id="20" name="Titre 1">
            <a:extLst>
              <a:ext uri="{FF2B5EF4-FFF2-40B4-BE49-F238E27FC236}">
                <a16:creationId xmlns="" xmlns:a16="http://schemas.microsoft.com/office/drawing/2014/main" id="{C3D392D1-BDA7-FA46-919D-428FD8FCC2D7}"/>
              </a:ext>
            </a:extLst>
          </p:cNvPr>
          <p:cNvSpPr>
            <a:spLocks noGrp="1"/>
          </p:cNvSpPr>
          <p:nvPr>
            <p:ph type="title"/>
          </p:nvPr>
        </p:nvSpPr>
        <p:spPr>
          <a:xfrm>
            <a:off x="1852863" y="2066389"/>
            <a:ext cx="17694793" cy="935665"/>
          </a:xfrm>
        </p:spPr>
        <p:txBody>
          <a:bodyPr/>
          <a:lstStyle/>
          <a:p>
            <a:r>
              <a:rPr lang="it-IT" dirty="0" smtClean="0">
                <a:solidFill>
                  <a:schemeClr val="bg1"/>
                </a:solidFill>
              </a:rPr>
              <a:t>L’europe en général - Positif</a:t>
            </a:r>
            <a:endParaRPr lang="it-IT" dirty="0">
              <a:solidFill>
                <a:schemeClr val="bg1"/>
              </a:solidFill>
            </a:endParaRPr>
          </a:p>
        </p:txBody>
      </p:sp>
      <p:sp>
        <p:nvSpPr>
          <p:cNvPr id="21" name="SuBTITLE GOES HERE">
            <a:extLst>
              <a:ext uri="{FF2B5EF4-FFF2-40B4-BE49-F238E27FC236}">
                <a16:creationId xmlns="" xmlns:a16="http://schemas.microsoft.com/office/drawing/2014/main" id="{35871DBC-935A-2347-A21E-2565A12C9458}"/>
              </a:ext>
            </a:extLst>
          </p:cNvPr>
          <p:cNvSpPr txBox="1">
            <a:spLocks noGrp="1"/>
          </p:cNvSpPr>
          <p:nvPr>
            <p:ph type="body" sz="quarter" idx="14"/>
          </p:nvPr>
        </p:nvSpPr>
        <p:spPr>
          <a:xfrm>
            <a:off x="4836344" y="747149"/>
            <a:ext cx="14711312" cy="371281"/>
          </a:xfrm>
          <a:prstGeom prst="rect">
            <a:avLst/>
          </a:prstGeom>
        </p:spPr>
        <p:txBody>
          <a:bodyPr/>
          <a:lstStyle/>
          <a:p>
            <a:r>
              <a:rPr lang="fr-FR" sz="2400" dirty="0" smtClean="0"/>
              <a:t>Analyse détaillée</a:t>
            </a:r>
            <a:endParaRPr lang="fr-FR" sz="2400" dirty="0"/>
          </a:p>
        </p:txBody>
      </p:sp>
      <p:sp>
        <p:nvSpPr>
          <p:cNvPr id="9" name="ZoneTexte 8">
            <a:extLst>
              <a:ext uri="{FF2B5EF4-FFF2-40B4-BE49-F238E27FC236}">
                <a16:creationId xmlns="" xmlns:a16="http://schemas.microsoft.com/office/drawing/2014/main" id="{C9FA69AC-CE85-7143-AB32-6EDEC5829621}"/>
              </a:ext>
            </a:extLst>
          </p:cNvPr>
          <p:cNvSpPr txBox="1"/>
          <p:nvPr/>
        </p:nvSpPr>
        <p:spPr>
          <a:xfrm>
            <a:off x="897443" y="12362917"/>
            <a:ext cx="7218945" cy="7598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algn="l"/>
            <a:r>
              <a:rPr lang="fr-FR" sz="2000" dirty="0">
                <a:latin typeface="Avenir Next Ultra Light" panose="020B0203020202020204" pitchFamily="34" charset="77"/>
              </a:rPr>
              <a:t>Christophe Gervasi –  Rapport qualitatif  - Construire un Nous européen – Juillet 2021</a:t>
            </a:r>
          </a:p>
        </p:txBody>
      </p:sp>
      <p:pic>
        <p:nvPicPr>
          <p:cNvPr id="12" name="Image 11"/>
          <p:cNvPicPr>
            <a:picLocks noChangeAspect="1"/>
          </p:cNvPicPr>
          <p:nvPr/>
        </p:nvPicPr>
        <p:blipFill rotWithShape="1">
          <a:blip r:embed="rId2"/>
          <a:srcRect t="18883" b="18467"/>
          <a:stretch/>
        </p:blipFill>
        <p:spPr>
          <a:xfrm>
            <a:off x="19551526" y="500510"/>
            <a:ext cx="2143125" cy="1472669"/>
          </a:xfrm>
          <a:prstGeom prst="rect">
            <a:avLst/>
          </a:prstGeom>
        </p:spPr>
      </p:pic>
      <p:pic>
        <p:nvPicPr>
          <p:cNvPr id="16" name="Image 15"/>
          <p:cNvPicPr>
            <a:picLocks noChangeAspect="1"/>
          </p:cNvPicPr>
          <p:nvPr/>
        </p:nvPicPr>
        <p:blipFill rotWithShape="1">
          <a:blip r:embed="rId3"/>
          <a:srcRect t="16747" b="16969"/>
          <a:stretch/>
        </p:blipFill>
        <p:spPr>
          <a:xfrm>
            <a:off x="21694650" y="508368"/>
            <a:ext cx="2143125" cy="1440748"/>
          </a:xfrm>
          <a:prstGeom prst="rect">
            <a:avLst/>
          </a:prstGeom>
        </p:spPr>
      </p:pic>
      <p:sp>
        <p:nvSpPr>
          <p:cNvPr id="13" name="7 CuadroTexto"/>
          <p:cNvSpPr txBox="1"/>
          <p:nvPr/>
        </p:nvSpPr>
        <p:spPr>
          <a:xfrm>
            <a:off x="1515979" y="3842850"/>
            <a:ext cx="21416210" cy="658488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defTabSz="896111">
              <a:spcBef>
                <a:spcPts val="900"/>
              </a:spcBef>
              <a:defRPr sz="1568">
                <a:solidFill>
                  <a:srgbClr val="595959"/>
                </a:solidFill>
                <a:latin typeface="Lato"/>
                <a:ea typeface="Lato"/>
                <a:cs typeface="Lato"/>
                <a:sym typeface="Lato"/>
              </a:defRPr>
            </a:pPr>
            <a:endParaRPr lang="fr-FR" sz="2800" dirty="0">
              <a:solidFill>
                <a:srgbClr val="808080"/>
              </a:solidFill>
            </a:endParaRPr>
          </a:p>
          <a:p>
            <a:pPr>
              <a:lnSpc>
                <a:spcPct val="160000"/>
              </a:lnSpc>
              <a:defRPr sz="1600">
                <a:solidFill>
                  <a:srgbClr val="808080"/>
                </a:solidFill>
                <a:latin typeface="Lato"/>
                <a:ea typeface="Lato"/>
                <a:cs typeface="Lato"/>
                <a:sym typeface="Lato"/>
              </a:defRPr>
            </a:pPr>
            <a:r>
              <a:rPr lang="fr-FR" sz="2800" dirty="0"/>
              <a:t>La partie positive de l’Europe est l’expérience du vivre européen qui naît des vécus personnels : le parent qui a un enfant qui vit en Allemagne, l’étudiant qui a fait un Erasmus, la possibilité de bouger pour faire du tourisme sans problème</a:t>
            </a:r>
            <a:r>
              <a:rPr lang="fr-FR" sz="2800" dirty="0" smtClean="0"/>
              <a:t>.</a:t>
            </a:r>
          </a:p>
          <a:p>
            <a:pPr>
              <a:lnSpc>
                <a:spcPct val="160000"/>
              </a:lnSpc>
              <a:defRPr sz="1600">
                <a:solidFill>
                  <a:srgbClr val="808080"/>
                </a:solidFill>
                <a:latin typeface="Lato"/>
                <a:ea typeface="Lato"/>
                <a:cs typeface="Lato"/>
                <a:sym typeface="Lato"/>
              </a:defRPr>
            </a:pPr>
            <a:endParaRPr lang="fr-FR" sz="2800" dirty="0"/>
          </a:p>
          <a:p>
            <a:pPr>
              <a:lnSpc>
                <a:spcPct val="160000"/>
              </a:lnSpc>
              <a:defRPr sz="1600">
                <a:solidFill>
                  <a:srgbClr val="808080"/>
                </a:solidFill>
                <a:latin typeface="Lato"/>
                <a:ea typeface="Lato"/>
                <a:cs typeface="Lato"/>
                <a:sym typeface="Lato"/>
              </a:defRPr>
            </a:pPr>
            <a:r>
              <a:rPr lang="fr-FR" sz="2800" dirty="0"/>
              <a:t>Les imaginaires qui font référence à l’Europe en des termes positifs sont </a:t>
            </a:r>
          </a:p>
          <a:p>
            <a:pPr marL="171450" indent="-171450">
              <a:lnSpc>
                <a:spcPct val="160000"/>
              </a:lnSpc>
              <a:buFontTx/>
              <a:buChar char="-"/>
              <a:defRPr sz="1600">
                <a:solidFill>
                  <a:srgbClr val="808080"/>
                </a:solidFill>
                <a:latin typeface="Lato"/>
                <a:ea typeface="Lato"/>
                <a:cs typeface="Lato"/>
                <a:sym typeface="Lato"/>
              </a:defRPr>
            </a:pPr>
            <a:r>
              <a:rPr lang="fr-FR" sz="2800" b="1" dirty="0">
                <a:solidFill>
                  <a:srgbClr val="271880"/>
                </a:solidFill>
              </a:rPr>
              <a:t>La monnaie unique </a:t>
            </a:r>
            <a:r>
              <a:rPr lang="fr-FR" sz="2800" dirty="0">
                <a:solidFill>
                  <a:srgbClr val="271880"/>
                </a:solidFill>
              </a:rPr>
              <a:t>et la stabilité « économique»</a:t>
            </a:r>
          </a:p>
          <a:p>
            <a:pPr marL="171450" indent="-171450">
              <a:lnSpc>
                <a:spcPct val="160000"/>
              </a:lnSpc>
              <a:buFontTx/>
              <a:buChar char="-"/>
              <a:defRPr sz="1600">
                <a:solidFill>
                  <a:srgbClr val="808080"/>
                </a:solidFill>
                <a:latin typeface="Lato"/>
                <a:ea typeface="Lato"/>
                <a:cs typeface="Lato"/>
                <a:sym typeface="Lato"/>
              </a:defRPr>
            </a:pPr>
            <a:r>
              <a:rPr lang="fr-FR" sz="2800" dirty="0">
                <a:solidFill>
                  <a:srgbClr val="271880"/>
                </a:solidFill>
              </a:rPr>
              <a:t>Les </a:t>
            </a:r>
            <a:r>
              <a:rPr lang="fr-FR" sz="2800" b="1" dirty="0">
                <a:solidFill>
                  <a:srgbClr val="271880"/>
                </a:solidFill>
              </a:rPr>
              <a:t>voyages</a:t>
            </a:r>
            <a:r>
              <a:rPr lang="fr-FR" sz="2800" dirty="0">
                <a:solidFill>
                  <a:srgbClr val="271880"/>
                </a:solidFill>
              </a:rPr>
              <a:t>, les programmes d’échange comme </a:t>
            </a:r>
            <a:r>
              <a:rPr lang="fr-FR" sz="2800" b="1" dirty="0">
                <a:solidFill>
                  <a:srgbClr val="271880"/>
                </a:solidFill>
              </a:rPr>
              <a:t>Erasmus</a:t>
            </a:r>
          </a:p>
          <a:p>
            <a:pPr marL="171450" indent="-171450">
              <a:lnSpc>
                <a:spcPct val="160000"/>
              </a:lnSpc>
              <a:buFontTx/>
              <a:buChar char="-"/>
              <a:defRPr sz="1600">
                <a:solidFill>
                  <a:srgbClr val="808080"/>
                </a:solidFill>
                <a:latin typeface="Lato"/>
                <a:ea typeface="Lato"/>
                <a:cs typeface="Lato"/>
                <a:sym typeface="Lato"/>
              </a:defRPr>
            </a:pPr>
            <a:r>
              <a:rPr lang="fr-FR" sz="2800" dirty="0">
                <a:solidFill>
                  <a:srgbClr val="271880"/>
                </a:solidFill>
              </a:rPr>
              <a:t>L’Europe idéale, la </a:t>
            </a:r>
            <a:r>
              <a:rPr lang="fr-FR" sz="2800" b="1" dirty="0">
                <a:solidFill>
                  <a:srgbClr val="271880"/>
                </a:solidFill>
              </a:rPr>
              <a:t>patrie du droit</a:t>
            </a:r>
            <a:r>
              <a:rPr lang="fr-FR" sz="2800" dirty="0">
                <a:solidFill>
                  <a:srgbClr val="271880"/>
                </a:solidFill>
              </a:rPr>
              <a:t>, celle pensée par les pères fondateurs l’Union Européenne</a:t>
            </a:r>
          </a:p>
          <a:p>
            <a:pPr marL="171450" indent="-171450">
              <a:lnSpc>
                <a:spcPct val="160000"/>
              </a:lnSpc>
              <a:buFontTx/>
              <a:buChar char="-"/>
              <a:defRPr sz="1600">
                <a:solidFill>
                  <a:srgbClr val="808080"/>
                </a:solidFill>
                <a:latin typeface="Lato"/>
                <a:ea typeface="Lato"/>
                <a:cs typeface="Lato"/>
                <a:sym typeface="Lato"/>
              </a:defRPr>
            </a:pPr>
            <a:r>
              <a:rPr lang="fr-FR" sz="2800" dirty="0">
                <a:solidFill>
                  <a:srgbClr val="271880"/>
                </a:solidFill>
              </a:rPr>
              <a:t>La protection des </a:t>
            </a:r>
            <a:r>
              <a:rPr lang="fr-FR" sz="2800" b="1" dirty="0">
                <a:solidFill>
                  <a:srgbClr val="271880"/>
                </a:solidFill>
              </a:rPr>
              <a:t>droits civils</a:t>
            </a:r>
          </a:p>
          <a:p>
            <a:pPr defTabSz="896111">
              <a:spcBef>
                <a:spcPts val="900"/>
              </a:spcBef>
              <a:defRPr sz="1568">
                <a:solidFill>
                  <a:srgbClr val="595959"/>
                </a:solidFill>
                <a:latin typeface="Lato"/>
                <a:ea typeface="Lato"/>
                <a:cs typeface="Lato"/>
                <a:sym typeface="Lato"/>
              </a:defRPr>
            </a:pPr>
            <a:r>
              <a:rPr lang="fr-FR" sz="2800" dirty="0" smtClean="0">
                <a:solidFill>
                  <a:srgbClr val="271880"/>
                </a:solidFill>
              </a:rPr>
              <a:t>.</a:t>
            </a:r>
            <a:endParaRPr lang="fr-FR" sz="2800" dirty="0">
              <a:solidFill>
                <a:srgbClr val="271880"/>
              </a:solidFill>
            </a:endParaRPr>
          </a:p>
        </p:txBody>
      </p:sp>
      <p:sp>
        <p:nvSpPr>
          <p:cNvPr id="14" name="7 CuadroTexto"/>
          <p:cNvSpPr txBox="1"/>
          <p:nvPr/>
        </p:nvSpPr>
        <p:spPr>
          <a:xfrm>
            <a:off x="1316084" y="3288763"/>
            <a:ext cx="20590956" cy="5232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defTabSz="896111">
              <a:spcBef>
                <a:spcPts val="900"/>
              </a:spcBef>
              <a:defRPr sz="1568">
                <a:solidFill>
                  <a:srgbClr val="595959"/>
                </a:solidFill>
                <a:latin typeface="Lato"/>
                <a:ea typeface="Lato"/>
                <a:cs typeface="Lato"/>
                <a:sym typeface="Lato"/>
              </a:defRPr>
            </a:pPr>
            <a:r>
              <a:rPr lang="fr-FR" sz="2800" b="1" dirty="0" smtClean="0">
                <a:solidFill>
                  <a:srgbClr val="271880"/>
                </a:solidFill>
              </a:rPr>
              <a:t>Les aspects positifs</a:t>
            </a:r>
            <a:endParaRPr lang="fr-FR" sz="2800" b="1" dirty="0">
              <a:solidFill>
                <a:srgbClr val="271880"/>
              </a:solidFill>
            </a:endParaRPr>
          </a:p>
        </p:txBody>
      </p:sp>
      <p:sp>
        <p:nvSpPr>
          <p:cNvPr id="7" name="Plus 6"/>
          <p:cNvSpPr/>
          <p:nvPr/>
        </p:nvSpPr>
        <p:spPr>
          <a:xfrm>
            <a:off x="974558" y="3385650"/>
            <a:ext cx="1082842" cy="914400"/>
          </a:xfrm>
          <a:prstGeom prst="mathPlus">
            <a:avLst/>
          </a:prstGeom>
          <a:solidFill>
            <a:srgbClr val="A1CD42"/>
          </a:solidFill>
          <a:ln w="12700" cap="flat">
            <a:noFill/>
            <a:miter lim="400000"/>
          </a:ln>
          <a:effectLst>
            <a:outerShdw blurRad="406400" rotWithShape="0">
              <a:srgbClr val="7492C1">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fr-FR" sz="5800" b="0" i="0" u="none" strike="noStrike" cap="none" spc="0" normalizeH="0" baseline="0" dirty="0">
              <a:ln>
                <a:noFill/>
              </a:ln>
              <a:solidFill>
                <a:srgbClr val="000000"/>
              </a:solidFill>
              <a:effectLst/>
              <a:uFillTx/>
              <a:latin typeface="Gill Sans"/>
              <a:ea typeface="Gill Sans"/>
              <a:cs typeface="Gill Sans"/>
              <a:sym typeface="Gill Sans"/>
            </a:endParaRPr>
          </a:p>
        </p:txBody>
      </p:sp>
    </p:spTree>
    <p:extLst>
      <p:ext uri="{BB962C8B-B14F-4D97-AF65-F5344CB8AC3E}">
        <p14:creationId xmlns:p14="http://schemas.microsoft.com/office/powerpoint/2010/main" val="199600284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fill="hold" grpId="0" nodeType="clickEffect">
                                  <p:stCondLst>
                                    <p:cond delay="0"/>
                                  </p:stCondLst>
                                  <p:iterate>
                                    <p:tmAbs val="0"/>
                                  </p:iterate>
                                  <p:childTnLst>
                                    <p:set>
                                      <p:cBhvr>
                                        <p:cTn id="6" fill="hold"/>
                                        <p:tgtEl>
                                          <p:spTgt spid="13"/>
                                        </p:tgtEl>
                                        <p:attrNameLst>
                                          <p:attrName>style.visibility</p:attrName>
                                        </p:attrNameLst>
                                      </p:cBhvr>
                                      <p:to>
                                        <p:strVal val="visible"/>
                                      </p:to>
                                    </p:set>
                                    <p:animEffect transition="in" filter="fade">
                                      <p:cBhvr>
                                        <p:cTn id="7" dur="75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fill="hold" grpId="0" nodeType="clickEffect">
                                  <p:stCondLst>
                                    <p:cond delay="0"/>
                                  </p:stCondLst>
                                  <p:iterate>
                                    <p:tmAbs val="0"/>
                                  </p:iterate>
                                  <p:childTnLst>
                                    <p:set>
                                      <p:cBhvr>
                                        <p:cTn id="11" fill="hold"/>
                                        <p:tgtEl>
                                          <p:spTgt spid="14"/>
                                        </p:tgtEl>
                                        <p:attrNameLst>
                                          <p:attrName>style.visibility</p:attrName>
                                        </p:attrNameLst>
                                      </p:cBhvr>
                                      <p:to>
                                        <p:strVal val="visible"/>
                                      </p:to>
                                    </p:set>
                                    <p:animEffect transition="in" filter="fade">
                                      <p:cBhvr>
                                        <p:cTn id="12"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advAuto="0"/>
      <p:bldP spid="14" grpId="0" animBg="1" advAuto="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 xmlns:a16="http://schemas.microsoft.com/office/drawing/2014/main" id="{9A3C046A-B3F5-9A42-B408-759E55BE4BE7}"/>
              </a:ext>
            </a:extLst>
          </p:cNvPr>
          <p:cNvSpPr>
            <a:spLocks noGrp="1"/>
          </p:cNvSpPr>
          <p:nvPr>
            <p:ph type="body" sz="quarter" idx="15"/>
          </p:nvPr>
        </p:nvSpPr>
        <p:spPr/>
        <p:txBody>
          <a:bodyPr/>
          <a:lstStyle/>
          <a:p>
            <a:endParaRPr lang="fr-FR" dirty="0"/>
          </a:p>
        </p:txBody>
      </p:sp>
      <p:sp>
        <p:nvSpPr>
          <p:cNvPr id="5" name="Espace réservé du texte 4">
            <a:extLst>
              <a:ext uri="{FF2B5EF4-FFF2-40B4-BE49-F238E27FC236}">
                <a16:creationId xmlns="" xmlns:a16="http://schemas.microsoft.com/office/drawing/2014/main" id="{81AA34F7-61BD-DE46-A618-3EEE7C67794C}"/>
              </a:ext>
            </a:extLst>
          </p:cNvPr>
          <p:cNvSpPr>
            <a:spLocks noGrp="1"/>
          </p:cNvSpPr>
          <p:nvPr>
            <p:ph type="body" sz="quarter" idx="16"/>
          </p:nvPr>
        </p:nvSpPr>
        <p:spPr/>
        <p:txBody>
          <a:bodyPr/>
          <a:lstStyle/>
          <a:p>
            <a:endParaRPr lang="fr-FR" dirty="0"/>
          </a:p>
        </p:txBody>
      </p:sp>
      <p:sp>
        <p:nvSpPr>
          <p:cNvPr id="885"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91</a:t>
            </a:fld>
            <a:endParaRPr dirty="0"/>
          </a:p>
        </p:txBody>
      </p:sp>
      <p:sp>
        <p:nvSpPr>
          <p:cNvPr id="19" name="Espace réservé du texte 2">
            <a:extLst>
              <a:ext uri="{FF2B5EF4-FFF2-40B4-BE49-F238E27FC236}">
                <a16:creationId xmlns="" xmlns:a16="http://schemas.microsoft.com/office/drawing/2014/main" id="{AB3789C9-0B28-4640-961A-BE451E50B0EF}"/>
              </a:ext>
            </a:extLst>
          </p:cNvPr>
          <p:cNvSpPr>
            <a:spLocks noGrp="1"/>
          </p:cNvSpPr>
          <p:nvPr>
            <p:ph type="body" sz="quarter" idx="13"/>
          </p:nvPr>
        </p:nvSpPr>
        <p:spPr>
          <a:xfrm>
            <a:off x="1852863" y="2066389"/>
            <a:ext cx="20054177" cy="793703"/>
          </a:xfrm>
        </p:spPr>
        <p:txBody>
          <a:bodyPr/>
          <a:lstStyle/>
          <a:p>
            <a:endParaRPr lang="fr-FR" dirty="0"/>
          </a:p>
        </p:txBody>
      </p:sp>
      <p:sp>
        <p:nvSpPr>
          <p:cNvPr id="20" name="Titre 1">
            <a:extLst>
              <a:ext uri="{FF2B5EF4-FFF2-40B4-BE49-F238E27FC236}">
                <a16:creationId xmlns="" xmlns:a16="http://schemas.microsoft.com/office/drawing/2014/main" id="{C3D392D1-BDA7-FA46-919D-428FD8FCC2D7}"/>
              </a:ext>
            </a:extLst>
          </p:cNvPr>
          <p:cNvSpPr>
            <a:spLocks noGrp="1"/>
          </p:cNvSpPr>
          <p:nvPr>
            <p:ph type="title"/>
          </p:nvPr>
        </p:nvSpPr>
        <p:spPr>
          <a:xfrm>
            <a:off x="1852863" y="2066389"/>
            <a:ext cx="17694793" cy="935665"/>
          </a:xfrm>
        </p:spPr>
        <p:txBody>
          <a:bodyPr/>
          <a:lstStyle/>
          <a:p>
            <a:r>
              <a:rPr lang="it-IT" dirty="0" smtClean="0">
                <a:solidFill>
                  <a:schemeClr val="bg1"/>
                </a:solidFill>
              </a:rPr>
              <a:t>L’europe en général - négatif</a:t>
            </a:r>
            <a:endParaRPr lang="it-IT" dirty="0">
              <a:solidFill>
                <a:schemeClr val="bg1"/>
              </a:solidFill>
            </a:endParaRPr>
          </a:p>
        </p:txBody>
      </p:sp>
      <p:sp>
        <p:nvSpPr>
          <p:cNvPr id="21" name="SuBTITLE GOES HERE">
            <a:extLst>
              <a:ext uri="{FF2B5EF4-FFF2-40B4-BE49-F238E27FC236}">
                <a16:creationId xmlns="" xmlns:a16="http://schemas.microsoft.com/office/drawing/2014/main" id="{35871DBC-935A-2347-A21E-2565A12C9458}"/>
              </a:ext>
            </a:extLst>
          </p:cNvPr>
          <p:cNvSpPr txBox="1">
            <a:spLocks noGrp="1"/>
          </p:cNvSpPr>
          <p:nvPr>
            <p:ph type="body" sz="quarter" idx="14"/>
          </p:nvPr>
        </p:nvSpPr>
        <p:spPr>
          <a:xfrm>
            <a:off x="4836344" y="747149"/>
            <a:ext cx="14711312" cy="371281"/>
          </a:xfrm>
          <a:prstGeom prst="rect">
            <a:avLst/>
          </a:prstGeom>
        </p:spPr>
        <p:txBody>
          <a:bodyPr/>
          <a:lstStyle/>
          <a:p>
            <a:r>
              <a:rPr lang="fr-FR" sz="2400" dirty="0" smtClean="0"/>
              <a:t>Analyse détaillée</a:t>
            </a:r>
            <a:endParaRPr lang="fr-FR" sz="2400" dirty="0"/>
          </a:p>
        </p:txBody>
      </p:sp>
      <p:sp>
        <p:nvSpPr>
          <p:cNvPr id="9" name="ZoneTexte 8">
            <a:extLst>
              <a:ext uri="{FF2B5EF4-FFF2-40B4-BE49-F238E27FC236}">
                <a16:creationId xmlns="" xmlns:a16="http://schemas.microsoft.com/office/drawing/2014/main" id="{C9FA69AC-CE85-7143-AB32-6EDEC5829621}"/>
              </a:ext>
            </a:extLst>
          </p:cNvPr>
          <p:cNvSpPr txBox="1"/>
          <p:nvPr/>
        </p:nvSpPr>
        <p:spPr>
          <a:xfrm>
            <a:off x="897443" y="12362917"/>
            <a:ext cx="7218945" cy="7598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algn="l"/>
            <a:r>
              <a:rPr lang="fr-FR" sz="2000" dirty="0">
                <a:latin typeface="Avenir Next Ultra Light" panose="020B0203020202020204" pitchFamily="34" charset="77"/>
              </a:rPr>
              <a:t>Christophe Gervasi –  Rapport qualitatif  - Construire un Nous européen – Juillet 2021</a:t>
            </a:r>
          </a:p>
        </p:txBody>
      </p:sp>
      <p:pic>
        <p:nvPicPr>
          <p:cNvPr id="12" name="Image 11"/>
          <p:cNvPicPr>
            <a:picLocks noChangeAspect="1"/>
          </p:cNvPicPr>
          <p:nvPr/>
        </p:nvPicPr>
        <p:blipFill rotWithShape="1">
          <a:blip r:embed="rId2"/>
          <a:srcRect t="18883" b="18467"/>
          <a:stretch/>
        </p:blipFill>
        <p:spPr>
          <a:xfrm>
            <a:off x="19551526" y="500510"/>
            <a:ext cx="2143125" cy="1472669"/>
          </a:xfrm>
          <a:prstGeom prst="rect">
            <a:avLst/>
          </a:prstGeom>
        </p:spPr>
      </p:pic>
      <p:pic>
        <p:nvPicPr>
          <p:cNvPr id="16" name="Image 15"/>
          <p:cNvPicPr>
            <a:picLocks noChangeAspect="1"/>
          </p:cNvPicPr>
          <p:nvPr/>
        </p:nvPicPr>
        <p:blipFill rotWithShape="1">
          <a:blip r:embed="rId3"/>
          <a:srcRect t="16747" b="16969"/>
          <a:stretch/>
        </p:blipFill>
        <p:spPr>
          <a:xfrm>
            <a:off x="21694650" y="508368"/>
            <a:ext cx="2143125" cy="1440748"/>
          </a:xfrm>
          <a:prstGeom prst="rect">
            <a:avLst/>
          </a:prstGeom>
        </p:spPr>
      </p:pic>
      <p:sp>
        <p:nvSpPr>
          <p:cNvPr id="13" name="7 CuadroTexto"/>
          <p:cNvSpPr txBox="1"/>
          <p:nvPr/>
        </p:nvSpPr>
        <p:spPr>
          <a:xfrm>
            <a:off x="1515979" y="3842850"/>
            <a:ext cx="21416210" cy="68464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defTabSz="896111">
              <a:spcBef>
                <a:spcPts val="900"/>
              </a:spcBef>
              <a:defRPr sz="1568">
                <a:solidFill>
                  <a:srgbClr val="595959"/>
                </a:solidFill>
                <a:latin typeface="Lato"/>
                <a:ea typeface="Lato"/>
                <a:cs typeface="Lato"/>
                <a:sym typeface="Lato"/>
              </a:defRPr>
            </a:pPr>
            <a:endParaRPr lang="fr-FR" sz="2800" dirty="0">
              <a:solidFill>
                <a:srgbClr val="808080"/>
              </a:solidFill>
            </a:endParaRPr>
          </a:p>
          <a:p>
            <a:pPr defTabSz="905255">
              <a:lnSpc>
                <a:spcPct val="160000"/>
              </a:lnSpc>
              <a:spcBef>
                <a:spcPts val="900"/>
              </a:spcBef>
              <a:defRPr sz="1584">
                <a:solidFill>
                  <a:srgbClr val="808080"/>
                </a:solidFill>
                <a:latin typeface="Lato"/>
                <a:ea typeface="Lato"/>
                <a:cs typeface="Lato"/>
                <a:sym typeface="Lato"/>
              </a:defRPr>
            </a:pPr>
            <a:r>
              <a:rPr lang="fr-FR" sz="2800" dirty="0"/>
              <a:t>Le vécu négatif de l’Europe est lié à ses politiques d’un côté « conservatrices » et d’un autre côté « laxistes » sur les thèmes de l’immigration. </a:t>
            </a:r>
            <a:endParaRPr lang="fr-FR" sz="2800" dirty="0" smtClean="0"/>
          </a:p>
          <a:p>
            <a:pPr defTabSz="905255">
              <a:lnSpc>
                <a:spcPct val="160000"/>
              </a:lnSpc>
              <a:spcBef>
                <a:spcPts val="900"/>
              </a:spcBef>
              <a:defRPr sz="1584">
                <a:solidFill>
                  <a:srgbClr val="808080"/>
                </a:solidFill>
                <a:latin typeface="Lato"/>
                <a:ea typeface="Lato"/>
                <a:cs typeface="Lato"/>
                <a:sym typeface="Lato"/>
              </a:defRPr>
            </a:pPr>
            <a:endParaRPr lang="fr-FR" sz="2800" dirty="0"/>
          </a:p>
          <a:p>
            <a:pPr defTabSz="905255">
              <a:lnSpc>
                <a:spcPct val="160000"/>
              </a:lnSpc>
              <a:spcBef>
                <a:spcPts val="900"/>
              </a:spcBef>
              <a:defRPr sz="1584">
                <a:solidFill>
                  <a:srgbClr val="808080"/>
                </a:solidFill>
                <a:latin typeface="Lato"/>
                <a:ea typeface="Lato"/>
                <a:cs typeface="Lato"/>
                <a:sym typeface="Lato"/>
              </a:defRPr>
            </a:pPr>
            <a:r>
              <a:rPr lang="fr-FR" sz="2800" dirty="0"/>
              <a:t>Les imaginaires qui font référence à l’Europe en des termes négatifs sont :</a:t>
            </a:r>
          </a:p>
          <a:p>
            <a:pPr marL="169735" indent="-169735" defTabSz="905255">
              <a:lnSpc>
                <a:spcPct val="160000"/>
              </a:lnSpc>
              <a:spcBef>
                <a:spcPts val="900"/>
              </a:spcBef>
              <a:buFontTx/>
              <a:buChar char="-"/>
              <a:defRPr sz="1584">
                <a:solidFill>
                  <a:srgbClr val="808080"/>
                </a:solidFill>
                <a:latin typeface="Lato"/>
                <a:ea typeface="Lato"/>
                <a:cs typeface="Lato"/>
                <a:sym typeface="Lato"/>
              </a:defRPr>
            </a:pPr>
            <a:r>
              <a:rPr lang="fr-FR" sz="2800" dirty="0">
                <a:solidFill>
                  <a:srgbClr val="271880"/>
                </a:solidFill>
              </a:rPr>
              <a:t>Les </a:t>
            </a:r>
            <a:r>
              <a:rPr lang="fr-FR" sz="2800" b="1" dirty="0">
                <a:solidFill>
                  <a:srgbClr val="271880"/>
                </a:solidFill>
              </a:rPr>
              <a:t>différences perçues</a:t>
            </a:r>
            <a:r>
              <a:rPr lang="fr-FR" sz="2800" dirty="0">
                <a:solidFill>
                  <a:srgbClr val="271880"/>
                </a:solidFill>
              </a:rPr>
              <a:t>, nous sommes encore trop différents. </a:t>
            </a:r>
            <a:r>
              <a:rPr lang="fr-FR" sz="2800" b="1" dirty="0">
                <a:solidFill>
                  <a:srgbClr val="271880"/>
                </a:solidFill>
              </a:rPr>
              <a:t>L’absence d’une identité européenne</a:t>
            </a:r>
          </a:p>
          <a:p>
            <a:pPr marL="169735" indent="-169735" defTabSz="905255">
              <a:lnSpc>
                <a:spcPct val="160000"/>
              </a:lnSpc>
              <a:spcBef>
                <a:spcPts val="900"/>
              </a:spcBef>
              <a:buFontTx/>
              <a:buChar char="-"/>
              <a:defRPr sz="1584">
                <a:solidFill>
                  <a:srgbClr val="808080"/>
                </a:solidFill>
                <a:latin typeface="Lato"/>
                <a:ea typeface="Lato"/>
                <a:cs typeface="Lato"/>
                <a:sym typeface="Lato"/>
              </a:defRPr>
            </a:pPr>
            <a:r>
              <a:rPr lang="fr-FR" sz="2800" dirty="0">
                <a:solidFill>
                  <a:srgbClr val="271880"/>
                </a:solidFill>
              </a:rPr>
              <a:t>La «</a:t>
            </a:r>
            <a:r>
              <a:rPr lang="fr-FR" sz="2800" b="1" dirty="0">
                <a:solidFill>
                  <a:srgbClr val="271880"/>
                </a:solidFill>
              </a:rPr>
              <a:t>troika</a:t>
            </a:r>
            <a:r>
              <a:rPr lang="fr-FR" sz="2800" dirty="0">
                <a:solidFill>
                  <a:srgbClr val="271880"/>
                </a:solidFill>
              </a:rPr>
              <a:t>», l’organisme supranational qui enlève autonomie et indépendance aux états individuels</a:t>
            </a:r>
          </a:p>
          <a:p>
            <a:pPr marL="169735" indent="-169735" defTabSz="905255">
              <a:lnSpc>
                <a:spcPct val="160000"/>
              </a:lnSpc>
              <a:spcBef>
                <a:spcPts val="900"/>
              </a:spcBef>
              <a:buFontTx/>
              <a:buChar char="-"/>
              <a:defRPr sz="1584">
                <a:solidFill>
                  <a:srgbClr val="808080"/>
                </a:solidFill>
                <a:latin typeface="Lato"/>
                <a:ea typeface="Lato"/>
                <a:cs typeface="Lato"/>
                <a:sym typeface="Lato"/>
              </a:defRPr>
            </a:pPr>
            <a:r>
              <a:rPr lang="fr-FR" sz="2800" dirty="0">
                <a:solidFill>
                  <a:srgbClr val="271880"/>
                </a:solidFill>
              </a:rPr>
              <a:t>Les politiques économiques trop </a:t>
            </a:r>
            <a:r>
              <a:rPr lang="fr-FR" sz="2800" b="1" dirty="0">
                <a:solidFill>
                  <a:srgbClr val="271880"/>
                </a:solidFill>
              </a:rPr>
              <a:t>restrictives</a:t>
            </a:r>
            <a:r>
              <a:rPr lang="fr-FR" sz="2800" dirty="0">
                <a:solidFill>
                  <a:srgbClr val="271880"/>
                </a:solidFill>
              </a:rPr>
              <a:t> qui ne font pas grandir les états individuels</a:t>
            </a:r>
          </a:p>
          <a:p>
            <a:pPr marL="169735" indent="-169735" defTabSz="905255">
              <a:lnSpc>
                <a:spcPct val="160000"/>
              </a:lnSpc>
              <a:spcBef>
                <a:spcPts val="900"/>
              </a:spcBef>
              <a:buFontTx/>
              <a:buChar char="-"/>
              <a:defRPr sz="1584">
                <a:solidFill>
                  <a:srgbClr val="808080"/>
                </a:solidFill>
                <a:latin typeface="Lato"/>
                <a:ea typeface="Lato"/>
                <a:cs typeface="Lato"/>
                <a:sym typeface="Lato"/>
              </a:defRPr>
            </a:pPr>
            <a:r>
              <a:rPr lang="fr-FR" sz="2800" dirty="0">
                <a:solidFill>
                  <a:srgbClr val="271880"/>
                </a:solidFill>
              </a:rPr>
              <a:t>Une sensation de </a:t>
            </a:r>
            <a:r>
              <a:rPr lang="fr-FR" sz="2800" b="1" dirty="0">
                <a:solidFill>
                  <a:srgbClr val="271880"/>
                </a:solidFill>
              </a:rPr>
              <a:t>résignation</a:t>
            </a:r>
            <a:r>
              <a:rPr lang="fr-FR" sz="2800" dirty="0">
                <a:solidFill>
                  <a:srgbClr val="271880"/>
                </a:solidFill>
              </a:rPr>
              <a:t> et de </a:t>
            </a:r>
            <a:r>
              <a:rPr lang="fr-FR" sz="2800" b="1" dirty="0">
                <a:solidFill>
                  <a:srgbClr val="271880"/>
                </a:solidFill>
              </a:rPr>
              <a:t>pessimisme</a:t>
            </a:r>
            <a:r>
              <a:rPr lang="fr-FR" sz="2800" dirty="0">
                <a:solidFill>
                  <a:srgbClr val="271880"/>
                </a:solidFill>
              </a:rPr>
              <a:t> par rapport à la manière dont a été gérée l’Europe jusqu’à aujourd’hui </a:t>
            </a:r>
          </a:p>
        </p:txBody>
      </p:sp>
      <p:sp>
        <p:nvSpPr>
          <p:cNvPr id="14" name="7 CuadroTexto"/>
          <p:cNvSpPr txBox="1"/>
          <p:nvPr/>
        </p:nvSpPr>
        <p:spPr>
          <a:xfrm>
            <a:off x="1316084" y="3288763"/>
            <a:ext cx="20590956" cy="5232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defTabSz="896111">
              <a:spcBef>
                <a:spcPts val="900"/>
              </a:spcBef>
              <a:defRPr sz="1568">
                <a:solidFill>
                  <a:srgbClr val="595959"/>
                </a:solidFill>
                <a:latin typeface="Lato"/>
                <a:ea typeface="Lato"/>
                <a:cs typeface="Lato"/>
                <a:sym typeface="Lato"/>
              </a:defRPr>
            </a:pPr>
            <a:r>
              <a:rPr lang="fr-FR" sz="2800" b="1" dirty="0" smtClean="0">
                <a:solidFill>
                  <a:srgbClr val="271880"/>
                </a:solidFill>
              </a:rPr>
              <a:t>Les aspects négatifs</a:t>
            </a:r>
            <a:endParaRPr lang="fr-FR" sz="2800" b="1" dirty="0">
              <a:solidFill>
                <a:srgbClr val="271880"/>
              </a:solidFill>
            </a:endParaRPr>
          </a:p>
        </p:txBody>
      </p:sp>
      <p:sp>
        <p:nvSpPr>
          <p:cNvPr id="2" name="Moins 1"/>
          <p:cNvSpPr/>
          <p:nvPr/>
        </p:nvSpPr>
        <p:spPr>
          <a:xfrm>
            <a:off x="1316084" y="3171004"/>
            <a:ext cx="914400" cy="914400"/>
          </a:xfrm>
          <a:prstGeom prst="mathMinus">
            <a:avLst/>
          </a:prstGeom>
          <a:solidFill>
            <a:srgbClr val="FF0000"/>
          </a:solidFill>
          <a:ln w="12700" cap="flat">
            <a:noFill/>
            <a:miter lim="400000"/>
          </a:ln>
          <a:effectLst>
            <a:outerShdw blurRad="406400" rotWithShape="0">
              <a:srgbClr val="7492C1">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fr-FR" sz="5800" b="0" i="0" u="none" strike="noStrike" cap="none" spc="0" normalizeH="0" baseline="0" dirty="0">
              <a:ln>
                <a:noFill/>
              </a:ln>
              <a:solidFill>
                <a:srgbClr val="000000"/>
              </a:solidFill>
              <a:effectLst/>
              <a:uFillTx/>
              <a:latin typeface="Gill Sans"/>
              <a:ea typeface="Gill Sans"/>
              <a:cs typeface="Gill Sans"/>
              <a:sym typeface="Gill Sans"/>
            </a:endParaRPr>
          </a:p>
        </p:txBody>
      </p:sp>
    </p:spTree>
    <p:extLst>
      <p:ext uri="{BB962C8B-B14F-4D97-AF65-F5344CB8AC3E}">
        <p14:creationId xmlns:p14="http://schemas.microsoft.com/office/powerpoint/2010/main" val="328586119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fill="hold" grpId="0" nodeType="clickEffect">
                                  <p:stCondLst>
                                    <p:cond delay="0"/>
                                  </p:stCondLst>
                                  <p:iterate>
                                    <p:tmAbs val="0"/>
                                  </p:iterate>
                                  <p:childTnLst>
                                    <p:set>
                                      <p:cBhvr>
                                        <p:cTn id="6" fill="hold"/>
                                        <p:tgtEl>
                                          <p:spTgt spid="13"/>
                                        </p:tgtEl>
                                        <p:attrNameLst>
                                          <p:attrName>style.visibility</p:attrName>
                                        </p:attrNameLst>
                                      </p:cBhvr>
                                      <p:to>
                                        <p:strVal val="visible"/>
                                      </p:to>
                                    </p:set>
                                    <p:animEffect transition="in" filter="fade">
                                      <p:cBhvr>
                                        <p:cTn id="7" dur="75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fill="hold" grpId="0" nodeType="clickEffect">
                                  <p:stCondLst>
                                    <p:cond delay="0"/>
                                  </p:stCondLst>
                                  <p:iterate>
                                    <p:tmAbs val="0"/>
                                  </p:iterate>
                                  <p:childTnLst>
                                    <p:set>
                                      <p:cBhvr>
                                        <p:cTn id="11" fill="hold"/>
                                        <p:tgtEl>
                                          <p:spTgt spid="14"/>
                                        </p:tgtEl>
                                        <p:attrNameLst>
                                          <p:attrName>style.visibility</p:attrName>
                                        </p:attrNameLst>
                                      </p:cBhvr>
                                      <p:to>
                                        <p:strVal val="visible"/>
                                      </p:to>
                                    </p:set>
                                    <p:animEffect transition="in" filter="fade">
                                      <p:cBhvr>
                                        <p:cTn id="12"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advAuto="0"/>
      <p:bldP spid="14" grpId="0" animBg="1" advAuto="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 xmlns:a16="http://schemas.microsoft.com/office/drawing/2014/main" id="{9A3C046A-B3F5-9A42-B408-759E55BE4BE7}"/>
              </a:ext>
            </a:extLst>
          </p:cNvPr>
          <p:cNvSpPr>
            <a:spLocks noGrp="1"/>
          </p:cNvSpPr>
          <p:nvPr>
            <p:ph type="body" sz="quarter" idx="15"/>
          </p:nvPr>
        </p:nvSpPr>
        <p:spPr/>
        <p:txBody>
          <a:bodyPr/>
          <a:lstStyle/>
          <a:p>
            <a:endParaRPr lang="fr-FR" dirty="0"/>
          </a:p>
        </p:txBody>
      </p:sp>
      <p:sp>
        <p:nvSpPr>
          <p:cNvPr id="5" name="Espace réservé du texte 4">
            <a:extLst>
              <a:ext uri="{FF2B5EF4-FFF2-40B4-BE49-F238E27FC236}">
                <a16:creationId xmlns="" xmlns:a16="http://schemas.microsoft.com/office/drawing/2014/main" id="{81AA34F7-61BD-DE46-A618-3EEE7C67794C}"/>
              </a:ext>
            </a:extLst>
          </p:cNvPr>
          <p:cNvSpPr>
            <a:spLocks noGrp="1"/>
          </p:cNvSpPr>
          <p:nvPr>
            <p:ph type="body" sz="quarter" idx="16"/>
          </p:nvPr>
        </p:nvSpPr>
        <p:spPr/>
        <p:txBody>
          <a:bodyPr/>
          <a:lstStyle/>
          <a:p>
            <a:endParaRPr lang="fr-FR" dirty="0"/>
          </a:p>
        </p:txBody>
      </p:sp>
      <p:sp>
        <p:nvSpPr>
          <p:cNvPr id="885"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92</a:t>
            </a:fld>
            <a:endParaRPr dirty="0"/>
          </a:p>
        </p:txBody>
      </p:sp>
      <p:sp>
        <p:nvSpPr>
          <p:cNvPr id="19" name="Espace réservé du texte 2">
            <a:extLst>
              <a:ext uri="{FF2B5EF4-FFF2-40B4-BE49-F238E27FC236}">
                <a16:creationId xmlns="" xmlns:a16="http://schemas.microsoft.com/office/drawing/2014/main" id="{AB3789C9-0B28-4640-961A-BE451E50B0EF}"/>
              </a:ext>
            </a:extLst>
          </p:cNvPr>
          <p:cNvSpPr>
            <a:spLocks noGrp="1"/>
          </p:cNvSpPr>
          <p:nvPr>
            <p:ph type="body" sz="quarter" idx="13"/>
          </p:nvPr>
        </p:nvSpPr>
        <p:spPr>
          <a:xfrm>
            <a:off x="1852863" y="2066389"/>
            <a:ext cx="20054177" cy="793703"/>
          </a:xfrm>
        </p:spPr>
        <p:txBody>
          <a:bodyPr/>
          <a:lstStyle/>
          <a:p>
            <a:endParaRPr lang="fr-FR" dirty="0"/>
          </a:p>
        </p:txBody>
      </p:sp>
      <p:sp>
        <p:nvSpPr>
          <p:cNvPr id="20" name="Titre 1">
            <a:extLst>
              <a:ext uri="{FF2B5EF4-FFF2-40B4-BE49-F238E27FC236}">
                <a16:creationId xmlns="" xmlns:a16="http://schemas.microsoft.com/office/drawing/2014/main" id="{C3D392D1-BDA7-FA46-919D-428FD8FCC2D7}"/>
              </a:ext>
            </a:extLst>
          </p:cNvPr>
          <p:cNvSpPr>
            <a:spLocks noGrp="1"/>
          </p:cNvSpPr>
          <p:nvPr>
            <p:ph type="title"/>
          </p:nvPr>
        </p:nvSpPr>
        <p:spPr>
          <a:xfrm>
            <a:off x="1852863" y="2066389"/>
            <a:ext cx="17694793" cy="935665"/>
          </a:xfrm>
        </p:spPr>
        <p:txBody>
          <a:bodyPr/>
          <a:lstStyle/>
          <a:p>
            <a:r>
              <a:rPr lang="it-IT" dirty="0" smtClean="0">
                <a:solidFill>
                  <a:schemeClr val="bg1"/>
                </a:solidFill>
              </a:rPr>
              <a:t>L’europe idéale projetée</a:t>
            </a:r>
            <a:endParaRPr lang="it-IT" dirty="0">
              <a:solidFill>
                <a:schemeClr val="bg1"/>
              </a:solidFill>
            </a:endParaRPr>
          </a:p>
        </p:txBody>
      </p:sp>
      <p:sp>
        <p:nvSpPr>
          <p:cNvPr id="21" name="SuBTITLE GOES HERE">
            <a:extLst>
              <a:ext uri="{FF2B5EF4-FFF2-40B4-BE49-F238E27FC236}">
                <a16:creationId xmlns="" xmlns:a16="http://schemas.microsoft.com/office/drawing/2014/main" id="{35871DBC-935A-2347-A21E-2565A12C9458}"/>
              </a:ext>
            </a:extLst>
          </p:cNvPr>
          <p:cNvSpPr txBox="1">
            <a:spLocks noGrp="1"/>
          </p:cNvSpPr>
          <p:nvPr>
            <p:ph type="body" sz="quarter" idx="14"/>
          </p:nvPr>
        </p:nvSpPr>
        <p:spPr>
          <a:xfrm>
            <a:off x="4836344" y="747149"/>
            <a:ext cx="14711312" cy="371281"/>
          </a:xfrm>
          <a:prstGeom prst="rect">
            <a:avLst/>
          </a:prstGeom>
        </p:spPr>
        <p:txBody>
          <a:bodyPr/>
          <a:lstStyle/>
          <a:p>
            <a:r>
              <a:rPr lang="fr-FR" sz="2400" dirty="0" smtClean="0"/>
              <a:t>Analyse détaillée</a:t>
            </a:r>
            <a:endParaRPr lang="fr-FR" sz="2400" dirty="0"/>
          </a:p>
        </p:txBody>
      </p:sp>
      <p:sp>
        <p:nvSpPr>
          <p:cNvPr id="9" name="ZoneTexte 8">
            <a:extLst>
              <a:ext uri="{FF2B5EF4-FFF2-40B4-BE49-F238E27FC236}">
                <a16:creationId xmlns="" xmlns:a16="http://schemas.microsoft.com/office/drawing/2014/main" id="{C9FA69AC-CE85-7143-AB32-6EDEC5829621}"/>
              </a:ext>
            </a:extLst>
          </p:cNvPr>
          <p:cNvSpPr txBox="1"/>
          <p:nvPr/>
        </p:nvSpPr>
        <p:spPr>
          <a:xfrm>
            <a:off x="897443" y="12362917"/>
            <a:ext cx="7218945" cy="7598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algn="l"/>
            <a:r>
              <a:rPr lang="fr-FR" sz="2000" dirty="0">
                <a:latin typeface="Avenir Next Ultra Light" panose="020B0203020202020204" pitchFamily="34" charset="77"/>
              </a:rPr>
              <a:t>Christophe Gervasi –  Rapport qualitatif  - Construire un Nous européen – Juillet 2021</a:t>
            </a:r>
          </a:p>
        </p:txBody>
      </p:sp>
      <p:pic>
        <p:nvPicPr>
          <p:cNvPr id="12" name="Image 11"/>
          <p:cNvPicPr>
            <a:picLocks noChangeAspect="1"/>
          </p:cNvPicPr>
          <p:nvPr/>
        </p:nvPicPr>
        <p:blipFill rotWithShape="1">
          <a:blip r:embed="rId2"/>
          <a:srcRect t="18883" b="18467"/>
          <a:stretch/>
        </p:blipFill>
        <p:spPr>
          <a:xfrm>
            <a:off x="19551526" y="500510"/>
            <a:ext cx="2143125" cy="1472669"/>
          </a:xfrm>
          <a:prstGeom prst="rect">
            <a:avLst/>
          </a:prstGeom>
        </p:spPr>
      </p:pic>
      <p:pic>
        <p:nvPicPr>
          <p:cNvPr id="16" name="Image 15"/>
          <p:cNvPicPr>
            <a:picLocks noChangeAspect="1"/>
          </p:cNvPicPr>
          <p:nvPr/>
        </p:nvPicPr>
        <p:blipFill rotWithShape="1">
          <a:blip r:embed="rId3"/>
          <a:srcRect t="16747" b="16969"/>
          <a:stretch/>
        </p:blipFill>
        <p:spPr>
          <a:xfrm>
            <a:off x="21694650" y="508368"/>
            <a:ext cx="2143125" cy="1440748"/>
          </a:xfrm>
          <a:prstGeom prst="rect">
            <a:avLst/>
          </a:prstGeom>
        </p:spPr>
      </p:pic>
      <p:sp>
        <p:nvSpPr>
          <p:cNvPr id="13" name="7 CuadroTexto"/>
          <p:cNvSpPr txBox="1"/>
          <p:nvPr/>
        </p:nvSpPr>
        <p:spPr>
          <a:xfrm>
            <a:off x="1515979" y="3842850"/>
            <a:ext cx="21416210" cy="672799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defTabSz="896111">
              <a:spcBef>
                <a:spcPts val="900"/>
              </a:spcBef>
              <a:defRPr sz="1568">
                <a:solidFill>
                  <a:srgbClr val="595959"/>
                </a:solidFill>
                <a:latin typeface="Lato"/>
                <a:ea typeface="Lato"/>
                <a:cs typeface="Lato"/>
                <a:sym typeface="Lato"/>
              </a:defRPr>
            </a:pPr>
            <a:endParaRPr lang="fr-FR" sz="2800" dirty="0">
              <a:solidFill>
                <a:srgbClr val="808080"/>
              </a:solidFill>
            </a:endParaRPr>
          </a:p>
          <a:p>
            <a:pPr>
              <a:lnSpc>
                <a:spcPct val="160000"/>
              </a:lnSpc>
              <a:defRPr sz="1600">
                <a:solidFill>
                  <a:srgbClr val="808080"/>
                </a:solidFill>
                <a:latin typeface="Lato"/>
                <a:ea typeface="Lato"/>
                <a:cs typeface="Lato"/>
                <a:sym typeface="Lato"/>
              </a:defRPr>
            </a:pPr>
            <a:r>
              <a:rPr lang="fr-FR" sz="2800" dirty="0"/>
              <a:t>Pour définir l’Europe idéale, chacun pour ses propres caractéristiques, imagine une résolution des éléments encore irrésolus et rendent l’Europe vraiment unie d’un point de vue politique. On fait référence en </a:t>
            </a:r>
            <a:r>
              <a:rPr lang="fr-FR" sz="2800" dirty="0" smtClean="0"/>
              <a:t>particulier.</a:t>
            </a:r>
          </a:p>
          <a:p>
            <a:pPr>
              <a:lnSpc>
                <a:spcPct val="160000"/>
              </a:lnSpc>
              <a:defRPr sz="1600">
                <a:solidFill>
                  <a:srgbClr val="808080"/>
                </a:solidFill>
                <a:latin typeface="Lato"/>
                <a:ea typeface="Lato"/>
                <a:cs typeface="Lato"/>
                <a:sym typeface="Lato"/>
              </a:defRPr>
            </a:pPr>
            <a:endParaRPr lang="fr-FR" sz="2800" dirty="0"/>
          </a:p>
          <a:p>
            <a:pPr marL="171450" indent="-171450">
              <a:lnSpc>
                <a:spcPct val="160000"/>
              </a:lnSpc>
              <a:buFontTx/>
              <a:buChar char="-"/>
              <a:defRPr sz="1600">
                <a:solidFill>
                  <a:srgbClr val="808080"/>
                </a:solidFill>
                <a:latin typeface="Lato"/>
                <a:ea typeface="Lato"/>
                <a:cs typeface="Lato"/>
                <a:sym typeface="Lato"/>
              </a:defRPr>
            </a:pPr>
            <a:r>
              <a:rPr lang="fr-FR" sz="2800" dirty="0" smtClean="0">
                <a:solidFill>
                  <a:srgbClr val="271880"/>
                </a:solidFill>
              </a:rPr>
              <a:t>A </a:t>
            </a:r>
            <a:r>
              <a:rPr lang="fr-FR" sz="2800" b="1" dirty="0">
                <a:solidFill>
                  <a:srgbClr val="271880"/>
                </a:solidFill>
              </a:rPr>
              <a:t>l’uniformité</a:t>
            </a:r>
            <a:r>
              <a:rPr lang="fr-FR" sz="2800" dirty="0">
                <a:solidFill>
                  <a:srgbClr val="271880"/>
                </a:solidFill>
              </a:rPr>
              <a:t> </a:t>
            </a:r>
            <a:r>
              <a:rPr lang="fr-FR" sz="2800" b="1" dirty="0">
                <a:solidFill>
                  <a:srgbClr val="271880"/>
                </a:solidFill>
              </a:rPr>
              <a:t>des droits civils </a:t>
            </a:r>
            <a:r>
              <a:rPr lang="fr-FR" sz="2800" dirty="0">
                <a:solidFill>
                  <a:srgbClr val="271880"/>
                </a:solidFill>
              </a:rPr>
              <a:t>même dans des états comme la Pologne et la Hongrie et d’autres qui présentent des situations non conformes aux principes de l’Europe</a:t>
            </a:r>
          </a:p>
          <a:p>
            <a:pPr marL="171450" indent="-171450">
              <a:lnSpc>
                <a:spcPct val="160000"/>
              </a:lnSpc>
              <a:buFontTx/>
              <a:buChar char="-"/>
              <a:defRPr sz="1600">
                <a:solidFill>
                  <a:srgbClr val="808080"/>
                </a:solidFill>
                <a:latin typeface="Lato"/>
                <a:ea typeface="Lato"/>
                <a:cs typeface="Lato"/>
                <a:sym typeface="Lato"/>
              </a:defRPr>
            </a:pPr>
            <a:r>
              <a:rPr lang="fr-FR" sz="2800" dirty="0">
                <a:solidFill>
                  <a:srgbClr val="271880"/>
                </a:solidFill>
              </a:rPr>
              <a:t>Un </a:t>
            </a:r>
            <a:r>
              <a:rPr lang="fr-FR" sz="2800" b="1" dirty="0">
                <a:solidFill>
                  <a:srgbClr val="271880"/>
                </a:solidFill>
              </a:rPr>
              <a:t>gouvernement européen élu directement </a:t>
            </a:r>
            <a:r>
              <a:rPr lang="fr-FR" sz="2800" dirty="0">
                <a:solidFill>
                  <a:srgbClr val="271880"/>
                </a:solidFill>
              </a:rPr>
              <a:t>par les citoyens</a:t>
            </a:r>
          </a:p>
          <a:p>
            <a:pPr marL="171450" indent="-171450">
              <a:lnSpc>
                <a:spcPct val="160000"/>
              </a:lnSpc>
              <a:buFontTx/>
              <a:buChar char="-"/>
              <a:defRPr sz="1600">
                <a:solidFill>
                  <a:srgbClr val="808080"/>
                </a:solidFill>
                <a:latin typeface="Lato"/>
                <a:ea typeface="Lato"/>
                <a:cs typeface="Lato"/>
                <a:sym typeface="Lato"/>
              </a:defRPr>
            </a:pPr>
            <a:r>
              <a:rPr lang="fr-FR" sz="2800" dirty="0">
                <a:solidFill>
                  <a:srgbClr val="271880"/>
                </a:solidFill>
              </a:rPr>
              <a:t>Une</a:t>
            </a:r>
            <a:r>
              <a:rPr lang="fr-FR" sz="2800" b="1" dirty="0">
                <a:solidFill>
                  <a:srgbClr val="271880"/>
                </a:solidFill>
              </a:rPr>
              <a:t> armée européenne </a:t>
            </a:r>
            <a:r>
              <a:rPr lang="fr-FR" sz="2800" dirty="0">
                <a:solidFill>
                  <a:srgbClr val="271880"/>
                </a:solidFill>
              </a:rPr>
              <a:t>unique</a:t>
            </a:r>
          </a:p>
          <a:p>
            <a:pPr marL="171450" indent="-171450">
              <a:lnSpc>
                <a:spcPct val="160000"/>
              </a:lnSpc>
              <a:buFontTx/>
              <a:buChar char="-"/>
              <a:defRPr sz="1600">
                <a:solidFill>
                  <a:srgbClr val="808080"/>
                </a:solidFill>
                <a:latin typeface="Lato"/>
                <a:ea typeface="Lato"/>
                <a:cs typeface="Lato"/>
                <a:sym typeface="Lato"/>
              </a:defRPr>
            </a:pPr>
            <a:r>
              <a:rPr lang="fr-FR" sz="2800" dirty="0">
                <a:solidFill>
                  <a:srgbClr val="271880"/>
                </a:solidFill>
              </a:rPr>
              <a:t>Une </a:t>
            </a:r>
            <a:r>
              <a:rPr lang="fr-FR" sz="2800" b="1" dirty="0">
                <a:solidFill>
                  <a:srgbClr val="271880"/>
                </a:solidFill>
              </a:rPr>
              <a:t>directive économique </a:t>
            </a:r>
            <a:r>
              <a:rPr lang="fr-FR" sz="2800" dirty="0">
                <a:solidFill>
                  <a:srgbClr val="271880"/>
                </a:solidFill>
              </a:rPr>
              <a:t>qui vaudrait pour toute l’Europe de manière cohérente et uniforme</a:t>
            </a:r>
          </a:p>
          <a:p>
            <a:pPr marL="171450" indent="-171450">
              <a:lnSpc>
                <a:spcPct val="160000"/>
              </a:lnSpc>
              <a:buFontTx/>
              <a:buChar char="-"/>
              <a:defRPr sz="1600">
                <a:solidFill>
                  <a:srgbClr val="808080"/>
                </a:solidFill>
                <a:latin typeface="Lato"/>
                <a:ea typeface="Lato"/>
                <a:cs typeface="Lato"/>
                <a:sym typeface="Lato"/>
              </a:defRPr>
            </a:pPr>
            <a:r>
              <a:rPr lang="fr-FR" sz="2800" dirty="0">
                <a:solidFill>
                  <a:srgbClr val="271880"/>
                </a:solidFill>
              </a:rPr>
              <a:t>Une </a:t>
            </a:r>
            <a:r>
              <a:rPr lang="fr-FR" sz="2800" b="1" dirty="0">
                <a:solidFill>
                  <a:srgbClr val="271880"/>
                </a:solidFill>
              </a:rPr>
              <a:t>meilleure politique d’immigration </a:t>
            </a:r>
            <a:r>
              <a:rPr lang="fr-FR" sz="2800" dirty="0">
                <a:solidFill>
                  <a:srgbClr val="271880"/>
                </a:solidFill>
              </a:rPr>
              <a:t>avec une répartition égale des flux</a:t>
            </a:r>
          </a:p>
        </p:txBody>
      </p:sp>
      <p:sp>
        <p:nvSpPr>
          <p:cNvPr id="15" name="7 CuadroTexto"/>
          <p:cNvSpPr txBox="1"/>
          <p:nvPr/>
        </p:nvSpPr>
        <p:spPr>
          <a:xfrm>
            <a:off x="1316084" y="3288763"/>
            <a:ext cx="20590956" cy="5232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defTabSz="896111">
              <a:spcBef>
                <a:spcPts val="900"/>
              </a:spcBef>
              <a:defRPr sz="1568">
                <a:solidFill>
                  <a:srgbClr val="595959"/>
                </a:solidFill>
                <a:latin typeface="Lato"/>
                <a:ea typeface="Lato"/>
                <a:cs typeface="Lato"/>
                <a:sym typeface="Lato"/>
              </a:defRPr>
            </a:pPr>
            <a:r>
              <a:rPr lang="fr-FR" sz="2800" b="1" dirty="0" smtClean="0">
                <a:solidFill>
                  <a:srgbClr val="271880"/>
                </a:solidFill>
              </a:rPr>
              <a:t>Les principales thématiques projetées </a:t>
            </a:r>
            <a:r>
              <a:rPr lang="fr-FR" sz="2800" dirty="0" smtClean="0">
                <a:solidFill>
                  <a:srgbClr val="271880"/>
                </a:solidFill>
              </a:rPr>
              <a:t>(1/2)</a:t>
            </a:r>
            <a:endParaRPr lang="fr-FR" sz="2800" b="1" dirty="0">
              <a:solidFill>
                <a:srgbClr val="271880"/>
              </a:solidFill>
            </a:endParaRPr>
          </a:p>
        </p:txBody>
      </p:sp>
    </p:spTree>
    <p:extLst>
      <p:ext uri="{BB962C8B-B14F-4D97-AF65-F5344CB8AC3E}">
        <p14:creationId xmlns:p14="http://schemas.microsoft.com/office/powerpoint/2010/main" val="206739390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fill="hold" grpId="0" nodeType="clickEffect">
                                  <p:stCondLst>
                                    <p:cond delay="0"/>
                                  </p:stCondLst>
                                  <p:iterate>
                                    <p:tmAbs val="0"/>
                                  </p:iterate>
                                  <p:childTnLst>
                                    <p:set>
                                      <p:cBhvr>
                                        <p:cTn id="6" fill="hold"/>
                                        <p:tgtEl>
                                          <p:spTgt spid="13"/>
                                        </p:tgtEl>
                                        <p:attrNameLst>
                                          <p:attrName>style.visibility</p:attrName>
                                        </p:attrNameLst>
                                      </p:cBhvr>
                                      <p:to>
                                        <p:strVal val="visible"/>
                                      </p:to>
                                    </p:set>
                                    <p:animEffect transition="in" filter="fade">
                                      <p:cBhvr>
                                        <p:cTn id="7" dur="75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fill="hold" grpId="0" nodeType="clickEffect">
                                  <p:stCondLst>
                                    <p:cond delay="0"/>
                                  </p:stCondLst>
                                  <p:iterate>
                                    <p:tmAbs val="0"/>
                                  </p:iterate>
                                  <p:childTnLst>
                                    <p:set>
                                      <p:cBhvr>
                                        <p:cTn id="11" fill="hold"/>
                                        <p:tgtEl>
                                          <p:spTgt spid="15"/>
                                        </p:tgtEl>
                                        <p:attrNameLst>
                                          <p:attrName>style.visibility</p:attrName>
                                        </p:attrNameLst>
                                      </p:cBhvr>
                                      <p:to>
                                        <p:strVal val="visible"/>
                                      </p:to>
                                    </p:set>
                                    <p:animEffect transition="in" filter="fade">
                                      <p:cBhvr>
                                        <p:cTn id="12"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advAuto="0"/>
      <p:bldP spid="15" grpId="0" animBg="1" advAuto="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 xmlns:a16="http://schemas.microsoft.com/office/drawing/2014/main" id="{9A3C046A-B3F5-9A42-B408-759E55BE4BE7}"/>
              </a:ext>
            </a:extLst>
          </p:cNvPr>
          <p:cNvSpPr>
            <a:spLocks noGrp="1"/>
          </p:cNvSpPr>
          <p:nvPr>
            <p:ph type="body" sz="quarter" idx="15"/>
          </p:nvPr>
        </p:nvSpPr>
        <p:spPr/>
        <p:txBody>
          <a:bodyPr/>
          <a:lstStyle/>
          <a:p>
            <a:endParaRPr lang="fr-FR" dirty="0"/>
          </a:p>
        </p:txBody>
      </p:sp>
      <p:sp>
        <p:nvSpPr>
          <p:cNvPr id="5" name="Espace réservé du texte 4">
            <a:extLst>
              <a:ext uri="{FF2B5EF4-FFF2-40B4-BE49-F238E27FC236}">
                <a16:creationId xmlns="" xmlns:a16="http://schemas.microsoft.com/office/drawing/2014/main" id="{81AA34F7-61BD-DE46-A618-3EEE7C67794C}"/>
              </a:ext>
            </a:extLst>
          </p:cNvPr>
          <p:cNvSpPr>
            <a:spLocks noGrp="1"/>
          </p:cNvSpPr>
          <p:nvPr>
            <p:ph type="body" sz="quarter" idx="16"/>
          </p:nvPr>
        </p:nvSpPr>
        <p:spPr/>
        <p:txBody>
          <a:bodyPr/>
          <a:lstStyle/>
          <a:p>
            <a:endParaRPr lang="fr-FR" dirty="0"/>
          </a:p>
        </p:txBody>
      </p:sp>
      <p:sp>
        <p:nvSpPr>
          <p:cNvPr id="885"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93</a:t>
            </a:fld>
            <a:endParaRPr dirty="0"/>
          </a:p>
        </p:txBody>
      </p:sp>
      <p:sp>
        <p:nvSpPr>
          <p:cNvPr id="19" name="Espace réservé du texte 2">
            <a:extLst>
              <a:ext uri="{FF2B5EF4-FFF2-40B4-BE49-F238E27FC236}">
                <a16:creationId xmlns="" xmlns:a16="http://schemas.microsoft.com/office/drawing/2014/main" id="{AB3789C9-0B28-4640-961A-BE451E50B0EF}"/>
              </a:ext>
            </a:extLst>
          </p:cNvPr>
          <p:cNvSpPr>
            <a:spLocks noGrp="1"/>
          </p:cNvSpPr>
          <p:nvPr>
            <p:ph type="body" sz="quarter" idx="13"/>
          </p:nvPr>
        </p:nvSpPr>
        <p:spPr>
          <a:xfrm>
            <a:off x="1852863" y="2066389"/>
            <a:ext cx="20054177" cy="793703"/>
          </a:xfrm>
        </p:spPr>
        <p:txBody>
          <a:bodyPr/>
          <a:lstStyle/>
          <a:p>
            <a:endParaRPr lang="fr-FR" dirty="0"/>
          </a:p>
        </p:txBody>
      </p:sp>
      <p:sp>
        <p:nvSpPr>
          <p:cNvPr id="20" name="Titre 1">
            <a:extLst>
              <a:ext uri="{FF2B5EF4-FFF2-40B4-BE49-F238E27FC236}">
                <a16:creationId xmlns="" xmlns:a16="http://schemas.microsoft.com/office/drawing/2014/main" id="{C3D392D1-BDA7-FA46-919D-428FD8FCC2D7}"/>
              </a:ext>
            </a:extLst>
          </p:cNvPr>
          <p:cNvSpPr>
            <a:spLocks noGrp="1"/>
          </p:cNvSpPr>
          <p:nvPr>
            <p:ph type="title"/>
          </p:nvPr>
        </p:nvSpPr>
        <p:spPr>
          <a:xfrm>
            <a:off x="1852863" y="2066389"/>
            <a:ext cx="17694793" cy="935665"/>
          </a:xfrm>
        </p:spPr>
        <p:txBody>
          <a:bodyPr/>
          <a:lstStyle/>
          <a:p>
            <a:r>
              <a:rPr lang="it-IT" dirty="0" smtClean="0">
                <a:solidFill>
                  <a:schemeClr val="bg1"/>
                </a:solidFill>
              </a:rPr>
              <a:t>L’europe idéale projetée</a:t>
            </a:r>
            <a:endParaRPr lang="it-IT" dirty="0">
              <a:solidFill>
                <a:schemeClr val="bg1"/>
              </a:solidFill>
            </a:endParaRPr>
          </a:p>
        </p:txBody>
      </p:sp>
      <p:sp>
        <p:nvSpPr>
          <p:cNvPr id="21" name="SuBTITLE GOES HERE">
            <a:extLst>
              <a:ext uri="{FF2B5EF4-FFF2-40B4-BE49-F238E27FC236}">
                <a16:creationId xmlns="" xmlns:a16="http://schemas.microsoft.com/office/drawing/2014/main" id="{35871DBC-935A-2347-A21E-2565A12C9458}"/>
              </a:ext>
            </a:extLst>
          </p:cNvPr>
          <p:cNvSpPr txBox="1">
            <a:spLocks noGrp="1"/>
          </p:cNvSpPr>
          <p:nvPr>
            <p:ph type="body" sz="quarter" idx="14"/>
          </p:nvPr>
        </p:nvSpPr>
        <p:spPr>
          <a:xfrm>
            <a:off x="4836344" y="747149"/>
            <a:ext cx="14711312" cy="371281"/>
          </a:xfrm>
          <a:prstGeom prst="rect">
            <a:avLst/>
          </a:prstGeom>
        </p:spPr>
        <p:txBody>
          <a:bodyPr/>
          <a:lstStyle/>
          <a:p>
            <a:r>
              <a:rPr lang="fr-FR" sz="2400" dirty="0" smtClean="0"/>
              <a:t>Analyse détaillée</a:t>
            </a:r>
            <a:endParaRPr lang="fr-FR" sz="2400" dirty="0"/>
          </a:p>
        </p:txBody>
      </p:sp>
      <p:sp>
        <p:nvSpPr>
          <p:cNvPr id="9" name="ZoneTexte 8">
            <a:extLst>
              <a:ext uri="{FF2B5EF4-FFF2-40B4-BE49-F238E27FC236}">
                <a16:creationId xmlns="" xmlns:a16="http://schemas.microsoft.com/office/drawing/2014/main" id="{C9FA69AC-CE85-7143-AB32-6EDEC5829621}"/>
              </a:ext>
            </a:extLst>
          </p:cNvPr>
          <p:cNvSpPr txBox="1"/>
          <p:nvPr/>
        </p:nvSpPr>
        <p:spPr>
          <a:xfrm>
            <a:off x="897443" y="12362917"/>
            <a:ext cx="7218945" cy="7598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algn="l"/>
            <a:r>
              <a:rPr lang="fr-FR" sz="2000" dirty="0">
                <a:latin typeface="Avenir Next Ultra Light" panose="020B0203020202020204" pitchFamily="34" charset="77"/>
              </a:rPr>
              <a:t>Christophe Gervasi –  Rapport qualitatif  - Construire un Nous européen – Juillet 2021</a:t>
            </a:r>
          </a:p>
        </p:txBody>
      </p:sp>
      <p:pic>
        <p:nvPicPr>
          <p:cNvPr id="12" name="Image 11"/>
          <p:cNvPicPr>
            <a:picLocks noChangeAspect="1"/>
          </p:cNvPicPr>
          <p:nvPr/>
        </p:nvPicPr>
        <p:blipFill rotWithShape="1">
          <a:blip r:embed="rId2"/>
          <a:srcRect t="18883" b="18467"/>
          <a:stretch/>
        </p:blipFill>
        <p:spPr>
          <a:xfrm>
            <a:off x="19551526" y="500510"/>
            <a:ext cx="2143125" cy="1472669"/>
          </a:xfrm>
          <a:prstGeom prst="rect">
            <a:avLst/>
          </a:prstGeom>
        </p:spPr>
      </p:pic>
      <p:pic>
        <p:nvPicPr>
          <p:cNvPr id="16" name="Image 15"/>
          <p:cNvPicPr>
            <a:picLocks noChangeAspect="1"/>
          </p:cNvPicPr>
          <p:nvPr/>
        </p:nvPicPr>
        <p:blipFill rotWithShape="1">
          <a:blip r:embed="rId3"/>
          <a:srcRect t="16747" b="16969"/>
          <a:stretch/>
        </p:blipFill>
        <p:spPr>
          <a:xfrm>
            <a:off x="21694650" y="508368"/>
            <a:ext cx="2143125" cy="1440748"/>
          </a:xfrm>
          <a:prstGeom prst="rect">
            <a:avLst/>
          </a:prstGeom>
        </p:spPr>
      </p:pic>
      <p:sp>
        <p:nvSpPr>
          <p:cNvPr id="13" name="7 CuadroTexto"/>
          <p:cNvSpPr txBox="1"/>
          <p:nvPr/>
        </p:nvSpPr>
        <p:spPr>
          <a:xfrm>
            <a:off x="1483895" y="3988952"/>
            <a:ext cx="21416210" cy="647767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defTabSz="896111">
              <a:spcBef>
                <a:spcPts val="900"/>
              </a:spcBef>
              <a:defRPr sz="1568">
                <a:solidFill>
                  <a:srgbClr val="595959"/>
                </a:solidFill>
                <a:latin typeface="Lato"/>
                <a:ea typeface="Lato"/>
                <a:cs typeface="Lato"/>
                <a:sym typeface="Lato"/>
              </a:defRPr>
            </a:pPr>
            <a:endParaRPr lang="fr-FR" sz="2800" dirty="0">
              <a:solidFill>
                <a:srgbClr val="808080"/>
              </a:solidFill>
            </a:endParaRPr>
          </a:p>
          <a:p>
            <a:pPr marL="171450" indent="-171450">
              <a:defRPr sz="1600" b="1">
                <a:solidFill>
                  <a:srgbClr val="808080"/>
                </a:solidFill>
                <a:latin typeface="Lato"/>
                <a:ea typeface="Lato"/>
                <a:cs typeface="Lato"/>
                <a:sym typeface="Lato"/>
              </a:defRPr>
            </a:pPr>
            <a:r>
              <a:rPr lang="fr-FR" sz="3200" dirty="0">
                <a:solidFill>
                  <a:srgbClr val="271880"/>
                </a:solidFill>
              </a:rPr>
              <a:t>Dans le domaine culturel </a:t>
            </a:r>
          </a:p>
          <a:p>
            <a:pPr marL="628650" lvl="1" indent="-171450">
              <a:spcBef>
                <a:spcPts val="500"/>
              </a:spcBef>
              <a:defRPr sz="1600">
                <a:solidFill>
                  <a:srgbClr val="808080"/>
                </a:solidFill>
                <a:latin typeface="Lato"/>
                <a:ea typeface="Lato"/>
                <a:cs typeface="Lato"/>
                <a:sym typeface="Lato"/>
              </a:defRPr>
            </a:pPr>
            <a:r>
              <a:rPr lang="fr-FR" sz="2800" dirty="0"/>
              <a:t>Une meilleure gestion européenne des biens culturels avec des managers </a:t>
            </a:r>
            <a:r>
              <a:rPr lang="fr-FR" sz="2800" dirty="0" smtClean="0"/>
              <a:t>internationaux</a:t>
            </a:r>
          </a:p>
          <a:p>
            <a:pPr marL="628650" lvl="1" indent="-171450">
              <a:lnSpc>
                <a:spcPct val="160000"/>
              </a:lnSpc>
              <a:spcBef>
                <a:spcPts val="500"/>
              </a:spcBef>
              <a:defRPr sz="1600">
                <a:solidFill>
                  <a:srgbClr val="808080"/>
                </a:solidFill>
                <a:latin typeface="Lato"/>
                <a:ea typeface="Lato"/>
                <a:cs typeface="Lato"/>
                <a:sym typeface="Lato"/>
              </a:defRPr>
            </a:pPr>
            <a:endParaRPr lang="fr-FR" sz="2800" dirty="0"/>
          </a:p>
          <a:p>
            <a:pPr marL="171450" indent="-171450">
              <a:defRPr sz="1800" b="1">
                <a:solidFill>
                  <a:srgbClr val="808080"/>
                </a:solidFill>
                <a:latin typeface="Lato"/>
                <a:ea typeface="Lato"/>
                <a:cs typeface="Lato"/>
                <a:sym typeface="Lato"/>
              </a:defRPr>
            </a:pPr>
            <a:r>
              <a:rPr lang="fr-FR" sz="3200" dirty="0">
                <a:solidFill>
                  <a:srgbClr val="271880"/>
                </a:solidFill>
              </a:rPr>
              <a:t>Dans le domaine social </a:t>
            </a:r>
          </a:p>
          <a:p>
            <a:pPr marL="628650" lvl="1" indent="-171450">
              <a:spcBef>
                <a:spcPts val="500"/>
              </a:spcBef>
              <a:defRPr sz="1600">
                <a:solidFill>
                  <a:srgbClr val="808080"/>
                </a:solidFill>
                <a:latin typeface="Lato"/>
                <a:ea typeface="Lato"/>
                <a:cs typeface="Lato"/>
                <a:sym typeface="Lato"/>
              </a:defRPr>
            </a:pPr>
            <a:r>
              <a:rPr lang="fr-FR" sz="2800" dirty="0"/>
              <a:t>Système sanitaire universel</a:t>
            </a:r>
          </a:p>
          <a:p>
            <a:pPr marL="628650" lvl="1" indent="-171450">
              <a:spcBef>
                <a:spcPts val="500"/>
              </a:spcBef>
              <a:defRPr sz="1600">
                <a:solidFill>
                  <a:srgbClr val="808080"/>
                </a:solidFill>
                <a:latin typeface="Lato"/>
                <a:ea typeface="Lato"/>
                <a:cs typeface="Lato"/>
                <a:sym typeface="Lato"/>
              </a:defRPr>
            </a:pPr>
            <a:r>
              <a:rPr lang="fr-FR" sz="2800" dirty="0"/>
              <a:t>Meilleure législation sur le </a:t>
            </a:r>
            <a:r>
              <a:rPr lang="fr-FR" sz="2800" dirty="0" smtClean="0"/>
              <a:t>travail</a:t>
            </a:r>
          </a:p>
          <a:p>
            <a:pPr marL="628650" lvl="1" indent="-171450">
              <a:lnSpc>
                <a:spcPct val="160000"/>
              </a:lnSpc>
              <a:spcBef>
                <a:spcPts val="500"/>
              </a:spcBef>
              <a:defRPr sz="1600">
                <a:solidFill>
                  <a:srgbClr val="808080"/>
                </a:solidFill>
                <a:latin typeface="Lato"/>
                <a:ea typeface="Lato"/>
                <a:cs typeface="Lato"/>
                <a:sym typeface="Lato"/>
              </a:defRPr>
            </a:pPr>
            <a:endParaRPr lang="fr-FR" sz="2800" dirty="0"/>
          </a:p>
          <a:p>
            <a:pPr marL="171450" indent="-171450">
              <a:defRPr sz="1800" b="1">
                <a:solidFill>
                  <a:srgbClr val="808080"/>
                </a:solidFill>
                <a:latin typeface="Lato"/>
                <a:ea typeface="Lato"/>
                <a:cs typeface="Lato"/>
                <a:sym typeface="Lato"/>
              </a:defRPr>
            </a:pPr>
            <a:r>
              <a:rPr lang="fr-FR" sz="3200" dirty="0">
                <a:solidFill>
                  <a:srgbClr val="271880"/>
                </a:solidFill>
              </a:rPr>
              <a:t>Dans le domaine de l’humain  </a:t>
            </a:r>
          </a:p>
          <a:p>
            <a:pPr marL="628650" lvl="1" indent="-171450">
              <a:spcBef>
                <a:spcPts val="500"/>
              </a:spcBef>
              <a:defRPr sz="1600">
                <a:solidFill>
                  <a:srgbClr val="808080"/>
                </a:solidFill>
                <a:latin typeface="Lato"/>
                <a:ea typeface="Lato"/>
                <a:cs typeface="Lato"/>
                <a:sym typeface="Lato"/>
              </a:defRPr>
            </a:pPr>
            <a:r>
              <a:rPr lang="fr-FR" sz="2800" dirty="0"/>
              <a:t>Plus de collaboration entre les états membres</a:t>
            </a:r>
          </a:p>
          <a:p>
            <a:pPr marL="628650" lvl="1" indent="-171450">
              <a:spcBef>
                <a:spcPts val="500"/>
              </a:spcBef>
              <a:defRPr sz="1600">
                <a:solidFill>
                  <a:srgbClr val="808080"/>
                </a:solidFill>
                <a:latin typeface="Lato"/>
                <a:ea typeface="Lato"/>
                <a:cs typeface="Lato"/>
                <a:sym typeface="Lato"/>
              </a:defRPr>
            </a:pPr>
            <a:r>
              <a:rPr lang="fr-FR" sz="2800" dirty="0"/>
              <a:t>Droits civils universels</a:t>
            </a:r>
          </a:p>
          <a:p>
            <a:pPr marL="628650" lvl="1" indent="-171450">
              <a:spcBef>
                <a:spcPts val="500"/>
              </a:spcBef>
              <a:defRPr sz="1600">
                <a:solidFill>
                  <a:srgbClr val="808080"/>
                </a:solidFill>
                <a:latin typeface="Lato"/>
                <a:ea typeface="Lato"/>
                <a:cs typeface="Lato"/>
                <a:sym typeface="Lato"/>
              </a:defRPr>
            </a:pPr>
            <a:r>
              <a:rPr lang="fr-FR" sz="2800" dirty="0"/>
              <a:t>Distribution égale et des frais et des possibilités</a:t>
            </a:r>
          </a:p>
        </p:txBody>
      </p:sp>
      <p:sp>
        <p:nvSpPr>
          <p:cNvPr id="14" name="7 CuadroTexto"/>
          <p:cNvSpPr txBox="1"/>
          <p:nvPr/>
        </p:nvSpPr>
        <p:spPr>
          <a:xfrm>
            <a:off x="1316084" y="3288763"/>
            <a:ext cx="20590956" cy="5232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defTabSz="896111">
              <a:spcBef>
                <a:spcPts val="900"/>
              </a:spcBef>
              <a:defRPr sz="1568">
                <a:solidFill>
                  <a:srgbClr val="595959"/>
                </a:solidFill>
                <a:latin typeface="Lato"/>
                <a:ea typeface="Lato"/>
                <a:cs typeface="Lato"/>
                <a:sym typeface="Lato"/>
              </a:defRPr>
            </a:pPr>
            <a:r>
              <a:rPr lang="fr-FR" sz="2800" b="1" dirty="0" smtClean="0">
                <a:solidFill>
                  <a:srgbClr val="271880"/>
                </a:solidFill>
              </a:rPr>
              <a:t>Les principales thématiques projetées </a:t>
            </a:r>
            <a:r>
              <a:rPr lang="fr-FR" sz="2800" dirty="0" smtClean="0">
                <a:solidFill>
                  <a:srgbClr val="271880"/>
                </a:solidFill>
              </a:rPr>
              <a:t>(2/2)</a:t>
            </a:r>
            <a:endParaRPr lang="fr-FR" sz="2800" b="1" dirty="0">
              <a:solidFill>
                <a:srgbClr val="271880"/>
              </a:solidFill>
            </a:endParaRPr>
          </a:p>
        </p:txBody>
      </p:sp>
    </p:spTree>
    <p:extLst>
      <p:ext uri="{BB962C8B-B14F-4D97-AF65-F5344CB8AC3E}">
        <p14:creationId xmlns:p14="http://schemas.microsoft.com/office/powerpoint/2010/main" val="272710626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fill="hold" grpId="0" nodeType="clickEffect">
                                  <p:stCondLst>
                                    <p:cond delay="0"/>
                                  </p:stCondLst>
                                  <p:iterate>
                                    <p:tmAbs val="0"/>
                                  </p:iterate>
                                  <p:childTnLst>
                                    <p:set>
                                      <p:cBhvr>
                                        <p:cTn id="6" fill="hold"/>
                                        <p:tgtEl>
                                          <p:spTgt spid="13"/>
                                        </p:tgtEl>
                                        <p:attrNameLst>
                                          <p:attrName>style.visibility</p:attrName>
                                        </p:attrNameLst>
                                      </p:cBhvr>
                                      <p:to>
                                        <p:strVal val="visible"/>
                                      </p:to>
                                    </p:set>
                                    <p:animEffect transition="in" filter="fade">
                                      <p:cBhvr>
                                        <p:cTn id="7" dur="75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fill="hold" grpId="0" nodeType="clickEffect">
                                  <p:stCondLst>
                                    <p:cond delay="0"/>
                                  </p:stCondLst>
                                  <p:iterate>
                                    <p:tmAbs val="0"/>
                                  </p:iterate>
                                  <p:childTnLst>
                                    <p:set>
                                      <p:cBhvr>
                                        <p:cTn id="11" fill="hold"/>
                                        <p:tgtEl>
                                          <p:spTgt spid="14"/>
                                        </p:tgtEl>
                                        <p:attrNameLst>
                                          <p:attrName>style.visibility</p:attrName>
                                        </p:attrNameLst>
                                      </p:cBhvr>
                                      <p:to>
                                        <p:strVal val="visible"/>
                                      </p:to>
                                    </p:set>
                                    <p:animEffect transition="in" filter="fade">
                                      <p:cBhvr>
                                        <p:cTn id="12"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advAuto="0"/>
      <p:bldP spid="14" grpId="0" animBg="1" advAuto="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 xmlns:a16="http://schemas.microsoft.com/office/drawing/2014/main" id="{9A3C046A-B3F5-9A42-B408-759E55BE4BE7}"/>
              </a:ext>
            </a:extLst>
          </p:cNvPr>
          <p:cNvSpPr>
            <a:spLocks noGrp="1"/>
          </p:cNvSpPr>
          <p:nvPr>
            <p:ph type="body" sz="quarter" idx="15"/>
          </p:nvPr>
        </p:nvSpPr>
        <p:spPr/>
        <p:txBody>
          <a:bodyPr/>
          <a:lstStyle/>
          <a:p>
            <a:endParaRPr lang="fr-FR" dirty="0"/>
          </a:p>
        </p:txBody>
      </p:sp>
      <p:sp>
        <p:nvSpPr>
          <p:cNvPr id="5" name="Espace réservé du texte 4">
            <a:extLst>
              <a:ext uri="{FF2B5EF4-FFF2-40B4-BE49-F238E27FC236}">
                <a16:creationId xmlns="" xmlns:a16="http://schemas.microsoft.com/office/drawing/2014/main" id="{81AA34F7-61BD-DE46-A618-3EEE7C67794C}"/>
              </a:ext>
            </a:extLst>
          </p:cNvPr>
          <p:cNvSpPr>
            <a:spLocks noGrp="1"/>
          </p:cNvSpPr>
          <p:nvPr>
            <p:ph type="body" sz="quarter" idx="16"/>
          </p:nvPr>
        </p:nvSpPr>
        <p:spPr/>
        <p:txBody>
          <a:bodyPr/>
          <a:lstStyle/>
          <a:p>
            <a:endParaRPr lang="fr-FR" dirty="0"/>
          </a:p>
        </p:txBody>
      </p:sp>
      <p:sp>
        <p:nvSpPr>
          <p:cNvPr id="885"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94</a:t>
            </a:fld>
            <a:endParaRPr dirty="0"/>
          </a:p>
        </p:txBody>
      </p:sp>
      <p:sp>
        <p:nvSpPr>
          <p:cNvPr id="19" name="Espace réservé du texte 2">
            <a:extLst>
              <a:ext uri="{FF2B5EF4-FFF2-40B4-BE49-F238E27FC236}">
                <a16:creationId xmlns="" xmlns:a16="http://schemas.microsoft.com/office/drawing/2014/main" id="{AB3789C9-0B28-4640-961A-BE451E50B0EF}"/>
              </a:ext>
            </a:extLst>
          </p:cNvPr>
          <p:cNvSpPr>
            <a:spLocks noGrp="1"/>
          </p:cNvSpPr>
          <p:nvPr>
            <p:ph type="body" sz="quarter" idx="13"/>
          </p:nvPr>
        </p:nvSpPr>
        <p:spPr>
          <a:xfrm>
            <a:off x="1852863" y="2066389"/>
            <a:ext cx="20054177" cy="793703"/>
          </a:xfrm>
        </p:spPr>
        <p:txBody>
          <a:bodyPr/>
          <a:lstStyle/>
          <a:p>
            <a:endParaRPr lang="fr-FR" dirty="0"/>
          </a:p>
        </p:txBody>
      </p:sp>
      <p:sp>
        <p:nvSpPr>
          <p:cNvPr id="20" name="Titre 1">
            <a:extLst>
              <a:ext uri="{FF2B5EF4-FFF2-40B4-BE49-F238E27FC236}">
                <a16:creationId xmlns="" xmlns:a16="http://schemas.microsoft.com/office/drawing/2014/main" id="{C3D392D1-BDA7-FA46-919D-428FD8FCC2D7}"/>
              </a:ext>
            </a:extLst>
          </p:cNvPr>
          <p:cNvSpPr>
            <a:spLocks noGrp="1"/>
          </p:cNvSpPr>
          <p:nvPr>
            <p:ph type="title"/>
          </p:nvPr>
        </p:nvSpPr>
        <p:spPr>
          <a:xfrm>
            <a:off x="1852863" y="2066389"/>
            <a:ext cx="17694793" cy="935665"/>
          </a:xfrm>
        </p:spPr>
        <p:txBody>
          <a:bodyPr/>
          <a:lstStyle/>
          <a:p>
            <a:r>
              <a:rPr lang="it-IT" dirty="0" smtClean="0">
                <a:solidFill>
                  <a:schemeClr val="bg1"/>
                </a:solidFill>
              </a:rPr>
              <a:t>L’europe idéale projetée – zoom sur l’environnement</a:t>
            </a:r>
            <a:endParaRPr lang="it-IT" dirty="0">
              <a:solidFill>
                <a:schemeClr val="bg1"/>
              </a:solidFill>
            </a:endParaRPr>
          </a:p>
        </p:txBody>
      </p:sp>
      <p:sp>
        <p:nvSpPr>
          <p:cNvPr id="21" name="SuBTITLE GOES HERE">
            <a:extLst>
              <a:ext uri="{FF2B5EF4-FFF2-40B4-BE49-F238E27FC236}">
                <a16:creationId xmlns="" xmlns:a16="http://schemas.microsoft.com/office/drawing/2014/main" id="{35871DBC-935A-2347-A21E-2565A12C9458}"/>
              </a:ext>
            </a:extLst>
          </p:cNvPr>
          <p:cNvSpPr txBox="1">
            <a:spLocks noGrp="1"/>
          </p:cNvSpPr>
          <p:nvPr>
            <p:ph type="body" sz="quarter" idx="14"/>
          </p:nvPr>
        </p:nvSpPr>
        <p:spPr>
          <a:xfrm>
            <a:off x="4836344" y="747149"/>
            <a:ext cx="14711312" cy="371281"/>
          </a:xfrm>
          <a:prstGeom prst="rect">
            <a:avLst/>
          </a:prstGeom>
        </p:spPr>
        <p:txBody>
          <a:bodyPr/>
          <a:lstStyle/>
          <a:p>
            <a:r>
              <a:rPr lang="fr-FR" sz="2400" dirty="0" smtClean="0"/>
              <a:t>Analyse détaillée</a:t>
            </a:r>
            <a:endParaRPr lang="fr-FR" sz="2400" dirty="0"/>
          </a:p>
        </p:txBody>
      </p:sp>
      <p:sp>
        <p:nvSpPr>
          <p:cNvPr id="9" name="ZoneTexte 8">
            <a:extLst>
              <a:ext uri="{FF2B5EF4-FFF2-40B4-BE49-F238E27FC236}">
                <a16:creationId xmlns="" xmlns:a16="http://schemas.microsoft.com/office/drawing/2014/main" id="{C9FA69AC-CE85-7143-AB32-6EDEC5829621}"/>
              </a:ext>
            </a:extLst>
          </p:cNvPr>
          <p:cNvSpPr txBox="1"/>
          <p:nvPr/>
        </p:nvSpPr>
        <p:spPr>
          <a:xfrm>
            <a:off x="897443" y="12362917"/>
            <a:ext cx="7218945" cy="7598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algn="l"/>
            <a:r>
              <a:rPr lang="fr-FR" sz="2000" dirty="0">
                <a:latin typeface="Avenir Next Ultra Light" panose="020B0203020202020204" pitchFamily="34" charset="77"/>
              </a:rPr>
              <a:t>Christophe Gervasi –  Rapport qualitatif  - Construire un Nous européen – Juillet 2021</a:t>
            </a:r>
          </a:p>
        </p:txBody>
      </p:sp>
      <p:pic>
        <p:nvPicPr>
          <p:cNvPr id="12" name="Image 11"/>
          <p:cNvPicPr>
            <a:picLocks noChangeAspect="1"/>
          </p:cNvPicPr>
          <p:nvPr/>
        </p:nvPicPr>
        <p:blipFill rotWithShape="1">
          <a:blip r:embed="rId2"/>
          <a:srcRect t="18883" b="18467"/>
          <a:stretch/>
        </p:blipFill>
        <p:spPr>
          <a:xfrm>
            <a:off x="19551526" y="500510"/>
            <a:ext cx="2143125" cy="1472669"/>
          </a:xfrm>
          <a:prstGeom prst="rect">
            <a:avLst/>
          </a:prstGeom>
        </p:spPr>
      </p:pic>
      <p:pic>
        <p:nvPicPr>
          <p:cNvPr id="16" name="Image 15"/>
          <p:cNvPicPr>
            <a:picLocks noChangeAspect="1"/>
          </p:cNvPicPr>
          <p:nvPr/>
        </p:nvPicPr>
        <p:blipFill rotWithShape="1">
          <a:blip r:embed="rId3"/>
          <a:srcRect t="16747" b="16969"/>
          <a:stretch/>
        </p:blipFill>
        <p:spPr>
          <a:xfrm>
            <a:off x="21694650" y="508368"/>
            <a:ext cx="2143125" cy="1440748"/>
          </a:xfrm>
          <a:prstGeom prst="rect">
            <a:avLst/>
          </a:prstGeom>
        </p:spPr>
      </p:pic>
      <p:sp>
        <p:nvSpPr>
          <p:cNvPr id="13" name="7 CuadroTexto"/>
          <p:cNvSpPr txBox="1"/>
          <p:nvPr/>
        </p:nvSpPr>
        <p:spPr>
          <a:xfrm>
            <a:off x="1483895" y="3988952"/>
            <a:ext cx="21416210" cy="74379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defTabSz="896111">
              <a:spcBef>
                <a:spcPts val="900"/>
              </a:spcBef>
              <a:defRPr sz="1568">
                <a:solidFill>
                  <a:srgbClr val="595959"/>
                </a:solidFill>
                <a:latin typeface="Lato"/>
                <a:ea typeface="Lato"/>
                <a:cs typeface="Lato"/>
                <a:sym typeface="Lato"/>
              </a:defRPr>
            </a:pPr>
            <a:endParaRPr lang="fr-FR" sz="2800" dirty="0">
              <a:solidFill>
                <a:srgbClr val="808080"/>
              </a:solidFill>
            </a:endParaRPr>
          </a:p>
          <a:p>
            <a:pPr defTabSz="777240">
              <a:spcBef>
                <a:spcPts val="800"/>
              </a:spcBef>
              <a:defRPr sz="1530">
                <a:solidFill>
                  <a:srgbClr val="808080"/>
                </a:solidFill>
                <a:latin typeface="Lato"/>
                <a:ea typeface="Lato"/>
                <a:cs typeface="Lato"/>
                <a:sym typeface="Lato"/>
              </a:defRPr>
            </a:pPr>
            <a:r>
              <a:rPr lang="fr-FR" sz="3200" dirty="0" smtClean="0"/>
              <a:t>L’attention </a:t>
            </a:r>
            <a:r>
              <a:rPr lang="fr-FR" sz="3200" dirty="0"/>
              <a:t>portée à ces problématiques intéresse tous les groupes de participants et l’Italie avec son environnement naturel est un pays qui consacre beaucoup d’attention aux thématiques environnementales. L’Europe peut faire beaucoup en termes </a:t>
            </a:r>
            <a:r>
              <a:rPr lang="fr-FR" sz="3200" dirty="0" smtClean="0"/>
              <a:t>de.</a:t>
            </a:r>
          </a:p>
          <a:p>
            <a:pPr defTabSz="777240">
              <a:spcBef>
                <a:spcPts val="800"/>
              </a:spcBef>
              <a:defRPr sz="1530">
                <a:solidFill>
                  <a:srgbClr val="808080"/>
                </a:solidFill>
                <a:latin typeface="Lato"/>
                <a:ea typeface="Lato"/>
                <a:cs typeface="Lato"/>
                <a:sym typeface="Lato"/>
              </a:defRPr>
            </a:pPr>
            <a:endParaRPr lang="fr-FR" sz="3200" dirty="0"/>
          </a:p>
          <a:p>
            <a:pPr marL="534352" lvl="1" indent="-145732" defTabSz="777240">
              <a:lnSpc>
                <a:spcPct val="150000"/>
              </a:lnSpc>
              <a:spcBef>
                <a:spcPts val="400"/>
              </a:spcBef>
              <a:defRPr sz="1360">
                <a:solidFill>
                  <a:srgbClr val="808080"/>
                </a:solidFill>
                <a:latin typeface="Lato"/>
                <a:ea typeface="Lato"/>
                <a:cs typeface="Lato"/>
                <a:sym typeface="Lato"/>
              </a:defRPr>
            </a:pPr>
            <a:r>
              <a:rPr lang="fr-FR" sz="3200" b="1" dirty="0">
                <a:solidFill>
                  <a:srgbClr val="271880"/>
                </a:solidFill>
                <a:latin typeface="Lato"/>
              </a:rPr>
              <a:t>Politiques européennes de développement environnemental</a:t>
            </a:r>
          </a:p>
          <a:p>
            <a:pPr marL="534352" lvl="1" indent="-145732" defTabSz="777240">
              <a:lnSpc>
                <a:spcPct val="150000"/>
              </a:lnSpc>
              <a:spcBef>
                <a:spcPts val="400"/>
              </a:spcBef>
              <a:defRPr sz="1360">
                <a:solidFill>
                  <a:srgbClr val="808080"/>
                </a:solidFill>
                <a:latin typeface="Lato"/>
                <a:ea typeface="Lato"/>
                <a:cs typeface="Lato"/>
                <a:sym typeface="Lato"/>
              </a:defRPr>
            </a:pPr>
            <a:r>
              <a:rPr lang="fr-FR" sz="3200" b="1" dirty="0">
                <a:solidFill>
                  <a:srgbClr val="271880"/>
                </a:solidFill>
                <a:latin typeface="Lato"/>
              </a:rPr>
              <a:t>Investissement sur les sur les infrastructures et les moyens de transport public</a:t>
            </a:r>
          </a:p>
          <a:p>
            <a:pPr marL="534352" lvl="1" indent="-145732" defTabSz="777240">
              <a:lnSpc>
                <a:spcPct val="150000"/>
              </a:lnSpc>
              <a:spcBef>
                <a:spcPts val="400"/>
              </a:spcBef>
              <a:defRPr sz="1360">
                <a:solidFill>
                  <a:srgbClr val="808080"/>
                </a:solidFill>
                <a:latin typeface="Lato"/>
                <a:ea typeface="Lato"/>
                <a:cs typeface="Lato"/>
                <a:sym typeface="Lato"/>
              </a:defRPr>
            </a:pPr>
            <a:r>
              <a:rPr lang="fr-FR" sz="3200" b="1" dirty="0">
                <a:solidFill>
                  <a:srgbClr val="271880"/>
                </a:solidFill>
                <a:latin typeface="Lato"/>
              </a:rPr>
              <a:t>Soin et gestion du vert en ville</a:t>
            </a:r>
          </a:p>
          <a:p>
            <a:pPr marL="534352" lvl="1" indent="-145732" defTabSz="777240">
              <a:lnSpc>
                <a:spcPct val="150000"/>
              </a:lnSpc>
              <a:spcBef>
                <a:spcPts val="400"/>
              </a:spcBef>
              <a:defRPr sz="1360">
                <a:solidFill>
                  <a:srgbClr val="808080"/>
                </a:solidFill>
                <a:latin typeface="Lato"/>
                <a:ea typeface="Lato"/>
                <a:cs typeface="Lato"/>
                <a:sym typeface="Lato"/>
              </a:defRPr>
            </a:pPr>
            <a:r>
              <a:rPr lang="fr-FR" sz="3200" b="1" dirty="0">
                <a:solidFill>
                  <a:srgbClr val="271880"/>
                </a:solidFill>
                <a:latin typeface="Lato"/>
              </a:rPr>
              <a:t>Parier sur un bon recyclage des déchets  </a:t>
            </a:r>
          </a:p>
          <a:p>
            <a:pPr marL="534352" lvl="1" indent="-145732" defTabSz="777240">
              <a:lnSpc>
                <a:spcPct val="150000"/>
              </a:lnSpc>
              <a:spcBef>
                <a:spcPts val="400"/>
              </a:spcBef>
              <a:defRPr sz="1360">
                <a:solidFill>
                  <a:srgbClr val="808080"/>
                </a:solidFill>
                <a:latin typeface="Lato"/>
                <a:ea typeface="Lato"/>
                <a:cs typeface="Lato"/>
                <a:sym typeface="Lato"/>
              </a:defRPr>
            </a:pPr>
            <a:r>
              <a:rPr lang="fr-FR" sz="3200" b="1" dirty="0">
                <a:solidFill>
                  <a:srgbClr val="271880"/>
                </a:solidFill>
                <a:latin typeface="Lato"/>
              </a:rPr>
              <a:t>Projets pour la protection des eaux marines</a:t>
            </a:r>
          </a:p>
          <a:p>
            <a:pPr marL="534352" lvl="1" indent="-145732" defTabSz="777240">
              <a:lnSpc>
                <a:spcPct val="150000"/>
              </a:lnSpc>
              <a:spcBef>
                <a:spcPts val="400"/>
              </a:spcBef>
              <a:defRPr sz="1360">
                <a:solidFill>
                  <a:srgbClr val="808080"/>
                </a:solidFill>
                <a:latin typeface="Lato"/>
                <a:ea typeface="Lato"/>
                <a:cs typeface="Lato"/>
                <a:sym typeface="Lato"/>
              </a:defRPr>
            </a:pPr>
            <a:r>
              <a:rPr lang="fr-FR" sz="3200" b="1" dirty="0">
                <a:solidFill>
                  <a:srgbClr val="271880"/>
                </a:solidFill>
                <a:latin typeface="Lato"/>
              </a:rPr>
              <a:t>Mesures d’incitation en faveur des énergies renouvelables</a:t>
            </a:r>
          </a:p>
        </p:txBody>
      </p:sp>
      <p:sp>
        <p:nvSpPr>
          <p:cNvPr id="14" name="7 CuadroTexto"/>
          <p:cNvSpPr txBox="1"/>
          <p:nvPr/>
        </p:nvSpPr>
        <p:spPr>
          <a:xfrm>
            <a:off x="1316084" y="3288763"/>
            <a:ext cx="20590956" cy="5232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defTabSz="896111">
              <a:spcBef>
                <a:spcPts val="900"/>
              </a:spcBef>
              <a:defRPr sz="1568">
                <a:solidFill>
                  <a:srgbClr val="595959"/>
                </a:solidFill>
                <a:latin typeface="Lato"/>
                <a:ea typeface="Lato"/>
                <a:cs typeface="Lato"/>
                <a:sym typeface="Lato"/>
              </a:defRPr>
            </a:pPr>
            <a:r>
              <a:rPr lang="fr-FR" sz="2800" dirty="0">
                <a:solidFill>
                  <a:srgbClr val="271880"/>
                </a:solidFill>
              </a:rPr>
              <a:t>Le thème du développement durable est celui qui est le plus transversal et sur lequel </a:t>
            </a:r>
            <a:r>
              <a:rPr lang="fr-FR" sz="2800" b="1" dirty="0">
                <a:solidFill>
                  <a:srgbClr val="271880"/>
                </a:solidFill>
              </a:rPr>
              <a:t>le futur de l’Europe se joue</a:t>
            </a:r>
          </a:p>
        </p:txBody>
      </p:sp>
    </p:spTree>
    <p:extLst>
      <p:ext uri="{BB962C8B-B14F-4D97-AF65-F5344CB8AC3E}">
        <p14:creationId xmlns:p14="http://schemas.microsoft.com/office/powerpoint/2010/main" val="339161629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fill="hold" grpId="0" nodeType="clickEffect">
                                  <p:stCondLst>
                                    <p:cond delay="0"/>
                                  </p:stCondLst>
                                  <p:iterate>
                                    <p:tmAbs val="0"/>
                                  </p:iterate>
                                  <p:childTnLst>
                                    <p:set>
                                      <p:cBhvr>
                                        <p:cTn id="6" fill="hold"/>
                                        <p:tgtEl>
                                          <p:spTgt spid="13"/>
                                        </p:tgtEl>
                                        <p:attrNameLst>
                                          <p:attrName>style.visibility</p:attrName>
                                        </p:attrNameLst>
                                      </p:cBhvr>
                                      <p:to>
                                        <p:strVal val="visible"/>
                                      </p:to>
                                    </p:set>
                                    <p:animEffect transition="in" filter="fade">
                                      <p:cBhvr>
                                        <p:cTn id="7" dur="75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fill="hold" grpId="0" nodeType="clickEffect">
                                  <p:stCondLst>
                                    <p:cond delay="0"/>
                                  </p:stCondLst>
                                  <p:iterate>
                                    <p:tmAbs val="0"/>
                                  </p:iterate>
                                  <p:childTnLst>
                                    <p:set>
                                      <p:cBhvr>
                                        <p:cTn id="11" fill="hold"/>
                                        <p:tgtEl>
                                          <p:spTgt spid="14"/>
                                        </p:tgtEl>
                                        <p:attrNameLst>
                                          <p:attrName>style.visibility</p:attrName>
                                        </p:attrNameLst>
                                      </p:cBhvr>
                                      <p:to>
                                        <p:strVal val="visible"/>
                                      </p:to>
                                    </p:set>
                                    <p:animEffect transition="in" filter="fade">
                                      <p:cBhvr>
                                        <p:cTn id="12"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advAuto="0"/>
      <p:bldP spid="14" grpId="0" animBg="1" advAuto="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 xmlns:a16="http://schemas.microsoft.com/office/drawing/2014/main" id="{9A3C046A-B3F5-9A42-B408-759E55BE4BE7}"/>
              </a:ext>
            </a:extLst>
          </p:cNvPr>
          <p:cNvSpPr>
            <a:spLocks noGrp="1"/>
          </p:cNvSpPr>
          <p:nvPr>
            <p:ph type="body" sz="quarter" idx="15"/>
          </p:nvPr>
        </p:nvSpPr>
        <p:spPr/>
        <p:txBody>
          <a:bodyPr/>
          <a:lstStyle/>
          <a:p>
            <a:endParaRPr lang="fr-FR" dirty="0"/>
          </a:p>
        </p:txBody>
      </p:sp>
      <p:sp>
        <p:nvSpPr>
          <p:cNvPr id="5" name="Espace réservé du texte 4">
            <a:extLst>
              <a:ext uri="{FF2B5EF4-FFF2-40B4-BE49-F238E27FC236}">
                <a16:creationId xmlns="" xmlns:a16="http://schemas.microsoft.com/office/drawing/2014/main" id="{81AA34F7-61BD-DE46-A618-3EEE7C67794C}"/>
              </a:ext>
            </a:extLst>
          </p:cNvPr>
          <p:cNvSpPr>
            <a:spLocks noGrp="1"/>
          </p:cNvSpPr>
          <p:nvPr>
            <p:ph type="body" sz="quarter" idx="16"/>
          </p:nvPr>
        </p:nvSpPr>
        <p:spPr/>
        <p:txBody>
          <a:bodyPr/>
          <a:lstStyle/>
          <a:p>
            <a:endParaRPr lang="fr-FR" dirty="0"/>
          </a:p>
        </p:txBody>
      </p:sp>
      <p:sp>
        <p:nvSpPr>
          <p:cNvPr id="885"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95</a:t>
            </a:fld>
            <a:endParaRPr dirty="0"/>
          </a:p>
        </p:txBody>
      </p:sp>
      <p:sp>
        <p:nvSpPr>
          <p:cNvPr id="19" name="Espace réservé du texte 2">
            <a:extLst>
              <a:ext uri="{FF2B5EF4-FFF2-40B4-BE49-F238E27FC236}">
                <a16:creationId xmlns="" xmlns:a16="http://schemas.microsoft.com/office/drawing/2014/main" id="{AB3789C9-0B28-4640-961A-BE451E50B0EF}"/>
              </a:ext>
            </a:extLst>
          </p:cNvPr>
          <p:cNvSpPr>
            <a:spLocks noGrp="1"/>
          </p:cNvSpPr>
          <p:nvPr>
            <p:ph type="body" sz="quarter" idx="13"/>
          </p:nvPr>
        </p:nvSpPr>
        <p:spPr>
          <a:xfrm>
            <a:off x="1852863" y="2066389"/>
            <a:ext cx="20054177" cy="793703"/>
          </a:xfrm>
        </p:spPr>
        <p:txBody>
          <a:bodyPr/>
          <a:lstStyle/>
          <a:p>
            <a:endParaRPr lang="fr-FR" dirty="0"/>
          </a:p>
        </p:txBody>
      </p:sp>
      <p:sp>
        <p:nvSpPr>
          <p:cNvPr id="20" name="Titre 1">
            <a:extLst>
              <a:ext uri="{FF2B5EF4-FFF2-40B4-BE49-F238E27FC236}">
                <a16:creationId xmlns="" xmlns:a16="http://schemas.microsoft.com/office/drawing/2014/main" id="{C3D392D1-BDA7-FA46-919D-428FD8FCC2D7}"/>
              </a:ext>
            </a:extLst>
          </p:cNvPr>
          <p:cNvSpPr>
            <a:spLocks noGrp="1"/>
          </p:cNvSpPr>
          <p:nvPr>
            <p:ph type="title"/>
          </p:nvPr>
        </p:nvSpPr>
        <p:spPr>
          <a:xfrm>
            <a:off x="1852863" y="2066389"/>
            <a:ext cx="17694793" cy="935665"/>
          </a:xfrm>
        </p:spPr>
        <p:txBody>
          <a:bodyPr/>
          <a:lstStyle/>
          <a:p>
            <a:r>
              <a:rPr lang="it-IT" dirty="0" smtClean="0">
                <a:solidFill>
                  <a:schemeClr val="bg1"/>
                </a:solidFill>
              </a:rPr>
              <a:t>Le «nous européen»</a:t>
            </a:r>
            <a:endParaRPr lang="it-IT" dirty="0">
              <a:solidFill>
                <a:schemeClr val="bg1"/>
              </a:solidFill>
            </a:endParaRPr>
          </a:p>
        </p:txBody>
      </p:sp>
      <p:sp>
        <p:nvSpPr>
          <p:cNvPr id="21" name="SuBTITLE GOES HERE">
            <a:extLst>
              <a:ext uri="{FF2B5EF4-FFF2-40B4-BE49-F238E27FC236}">
                <a16:creationId xmlns="" xmlns:a16="http://schemas.microsoft.com/office/drawing/2014/main" id="{35871DBC-935A-2347-A21E-2565A12C9458}"/>
              </a:ext>
            </a:extLst>
          </p:cNvPr>
          <p:cNvSpPr txBox="1">
            <a:spLocks noGrp="1"/>
          </p:cNvSpPr>
          <p:nvPr>
            <p:ph type="body" sz="quarter" idx="14"/>
          </p:nvPr>
        </p:nvSpPr>
        <p:spPr>
          <a:xfrm>
            <a:off x="4836344" y="747149"/>
            <a:ext cx="14711312" cy="371281"/>
          </a:xfrm>
          <a:prstGeom prst="rect">
            <a:avLst/>
          </a:prstGeom>
        </p:spPr>
        <p:txBody>
          <a:bodyPr/>
          <a:lstStyle/>
          <a:p>
            <a:r>
              <a:rPr lang="fr-FR" sz="2400" dirty="0" smtClean="0"/>
              <a:t>Analyse détaillée</a:t>
            </a:r>
            <a:endParaRPr lang="fr-FR" sz="2400" dirty="0"/>
          </a:p>
        </p:txBody>
      </p:sp>
      <p:sp>
        <p:nvSpPr>
          <p:cNvPr id="9" name="ZoneTexte 8">
            <a:extLst>
              <a:ext uri="{FF2B5EF4-FFF2-40B4-BE49-F238E27FC236}">
                <a16:creationId xmlns="" xmlns:a16="http://schemas.microsoft.com/office/drawing/2014/main" id="{C9FA69AC-CE85-7143-AB32-6EDEC5829621}"/>
              </a:ext>
            </a:extLst>
          </p:cNvPr>
          <p:cNvSpPr txBox="1"/>
          <p:nvPr/>
        </p:nvSpPr>
        <p:spPr>
          <a:xfrm>
            <a:off x="897443" y="12362917"/>
            <a:ext cx="7218945" cy="7598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algn="l"/>
            <a:r>
              <a:rPr lang="fr-FR" sz="2000" dirty="0">
                <a:latin typeface="Avenir Next Ultra Light" panose="020B0203020202020204" pitchFamily="34" charset="77"/>
              </a:rPr>
              <a:t>Christophe Gervasi –  Rapport qualitatif  - Construire un Nous européen – Juillet 2021</a:t>
            </a:r>
          </a:p>
        </p:txBody>
      </p:sp>
      <p:pic>
        <p:nvPicPr>
          <p:cNvPr id="12" name="Image 11"/>
          <p:cNvPicPr>
            <a:picLocks noChangeAspect="1"/>
          </p:cNvPicPr>
          <p:nvPr/>
        </p:nvPicPr>
        <p:blipFill rotWithShape="1">
          <a:blip r:embed="rId2"/>
          <a:srcRect t="18883" b="18467"/>
          <a:stretch/>
        </p:blipFill>
        <p:spPr>
          <a:xfrm>
            <a:off x="19551526" y="500510"/>
            <a:ext cx="2143125" cy="1472669"/>
          </a:xfrm>
          <a:prstGeom prst="rect">
            <a:avLst/>
          </a:prstGeom>
        </p:spPr>
      </p:pic>
      <p:pic>
        <p:nvPicPr>
          <p:cNvPr id="16" name="Image 15"/>
          <p:cNvPicPr>
            <a:picLocks noChangeAspect="1"/>
          </p:cNvPicPr>
          <p:nvPr/>
        </p:nvPicPr>
        <p:blipFill rotWithShape="1">
          <a:blip r:embed="rId3"/>
          <a:srcRect t="16747" b="16969"/>
          <a:stretch/>
        </p:blipFill>
        <p:spPr>
          <a:xfrm>
            <a:off x="21694650" y="508368"/>
            <a:ext cx="2143125" cy="1440748"/>
          </a:xfrm>
          <a:prstGeom prst="rect">
            <a:avLst/>
          </a:prstGeom>
        </p:spPr>
      </p:pic>
      <p:sp>
        <p:nvSpPr>
          <p:cNvPr id="13" name="7 CuadroTexto"/>
          <p:cNvSpPr txBox="1"/>
          <p:nvPr/>
        </p:nvSpPr>
        <p:spPr>
          <a:xfrm>
            <a:off x="1483895" y="3988952"/>
            <a:ext cx="21416210" cy="38882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defTabSz="896111">
              <a:spcBef>
                <a:spcPts val="900"/>
              </a:spcBef>
              <a:defRPr sz="1568">
                <a:solidFill>
                  <a:srgbClr val="595959"/>
                </a:solidFill>
                <a:latin typeface="Lato"/>
                <a:ea typeface="Lato"/>
                <a:cs typeface="Lato"/>
                <a:sym typeface="Lato"/>
              </a:defRPr>
            </a:pPr>
            <a:endParaRPr lang="fr-FR" sz="2800" dirty="0">
              <a:solidFill>
                <a:srgbClr val="808080"/>
              </a:solidFill>
            </a:endParaRPr>
          </a:p>
          <a:p>
            <a:pPr defTabSz="777240">
              <a:spcBef>
                <a:spcPts val="800"/>
              </a:spcBef>
              <a:defRPr sz="1530">
                <a:solidFill>
                  <a:srgbClr val="808080"/>
                </a:solidFill>
                <a:latin typeface="Lato"/>
                <a:ea typeface="Lato"/>
                <a:cs typeface="Lato"/>
                <a:sym typeface="Lato"/>
              </a:defRPr>
            </a:pPr>
            <a:r>
              <a:rPr lang="fr-FR" sz="3200" dirty="0" smtClean="0"/>
              <a:t>En </a:t>
            </a:r>
            <a:r>
              <a:rPr lang="fr-FR" sz="3200" dirty="0"/>
              <a:t>Italie, la sensation est que nous sommes encore trop divisés en ce qui concerne les valeurs partagées. On perçoit encore trop l’individualisme et peu d’unité dans les intentions. </a:t>
            </a:r>
            <a:endParaRPr lang="fr-FR" sz="3200" dirty="0" smtClean="0"/>
          </a:p>
          <a:p>
            <a:pPr defTabSz="777240">
              <a:spcBef>
                <a:spcPts val="800"/>
              </a:spcBef>
              <a:defRPr sz="1530">
                <a:solidFill>
                  <a:srgbClr val="808080"/>
                </a:solidFill>
                <a:latin typeface="Lato"/>
                <a:ea typeface="Lato"/>
                <a:cs typeface="Lato"/>
                <a:sym typeface="Lato"/>
              </a:defRPr>
            </a:pPr>
            <a:r>
              <a:rPr lang="fr-FR" sz="3200" dirty="0" smtClean="0"/>
              <a:t>En </a:t>
            </a:r>
            <a:r>
              <a:rPr lang="fr-FR" sz="3200" dirty="0"/>
              <a:t>positif, le « nous européen» est caractérisé en particulier par ceux qui croient beaucoup en l’Europe, par une attention portée à la culture et aux droits. Ceci est le </a:t>
            </a:r>
            <a:r>
              <a:rPr lang="fr-FR" sz="3200" b="1" dirty="0"/>
              <a:t>désir d’une majeure unité </a:t>
            </a:r>
            <a:r>
              <a:rPr lang="fr-FR" sz="3200" dirty="0"/>
              <a:t>s’explique sur le poster : </a:t>
            </a:r>
          </a:p>
          <a:p>
            <a:pPr defTabSz="777240">
              <a:spcBef>
                <a:spcPts val="800"/>
              </a:spcBef>
              <a:defRPr sz="1530">
                <a:solidFill>
                  <a:srgbClr val="808080"/>
                </a:solidFill>
                <a:latin typeface="Lato"/>
                <a:ea typeface="Lato"/>
                <a:cs typeface="Lato"/>
                <a:sym typeface="Lato"/>
              </a:defRPr>
            </a:pPr>
            <a:r>
              <a:rPr lang="fr-FR" sz="3200" dirty="0" smtClean="0"/>
              <a:t>.</a:t>
            </a:r>
          </a:p>
          <a:p>
            <a:pPr defTabSz="777240">
              <a:spcBef>
                <a:spcPts val="800"/>
              </a:spcBef>
              <a:defRPr sz="1530">
                <a:solidFill>
                  <a:srgbClr val="808080"/>
                </a:solidFill>
                <a:latin typeface="Lato"/>
                <a:ea typeface="Lato"/>
                <a:cs typeface="Lato"/>
                <a:sym typeface="Lato"/>
              </a:defRPr>
            </a:pPr>
            <a:endParaRPr lang="fr-FR" sz="3200" dirty="0"/>
          </a:p>
        </p:txBody>
      </p:sp>
      <p:sp>
        <p:nvSpPr>
          <p:cNvPr id="14" name="7 CuadroTexto"/>
          <p:cNvSpPr txBox="1"/>
          <p:nvPr/>
        </p:nvSpPr>
        <p:spPr>
          <a:xfrm>
            <a:off x="1316084" y="3288763"/>
            <a:ext cx="20590956" cy="5232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defTabSz="896111">
              <a:spcBef>
                <a:spcPts val="900"/>
              </a:spcBef>
              <a:defRPr sz="1568">
                <a:solidFill>
                  <a:srgbClr val="595959"/>
                </a:solidFill>
                <a:latin typeface="Lato"/>
                <a:ea typeface="Lato"/>
                <a:cs typeface="Lato"/>
                <a:sym typeface="Lato"/>
              </a:defRPr>
            </a:pPr>
            <a:r>
              <a:rPr lang="fr-FR" sz="2800" dirty="0">
                <a:solidFill>
                  <a:srgbClr val="271880"/>
                </a:solidFill>
              </a:rPr>
              <a:t>Le </a:t>
            </a:r>
            <a:r>
              <a:rPr lang="fr-FR" sz="2800" b="1" dirty="0">
                <a:solidFill>
                  <a:srgbClr val="271880"/>
                </a:solidFill>
              </a:rPr>
              <a:t>«nous européen» </a:t>
            </a:r>
            <a:r>
              <a:rPr lang="fr-FR" sz="2800" dirty="0">
                <a:solidFill>
                  <a:srgbClr val="271880"/>
                </a:solidFill>
              </a:rPr>
              <a:t>n’est pas encore </a:t>
            </a:r>
            <a:r>
              <a:rPr lang="fr-FR" sz="2800" dirty="0" smtClean="0">
                <a:solidFill>
                  <a:srgbClr val="271880"/>
                </a:solidFill>
              </a:rPr>
              <a:t>défini (1/2)</a:t>
            </a:r>
            <a:endParaRPr lang="fr-FR" sz="2800" b="1" dirty="0">
              <a:solidFill>
                <a:srgbClr val="271880"/>
              </a:solidFill>
            </a:endParaRPr>
          </a:p>
        </p:txBody>
      </p:sp>
      <p:grpSp>
        <p:nvGrpSpPr>
          <p:cNvPr id="23" name="Rettangolo 9"/>
          <p:cNvGrpSpPr/>
          <p:nvPr/>
        </p:nvGrpSpPr>
        <p:grpSpPr>
          <a:xfrm>
            <a:off x="13834168" y="6690381"/>
            <a:ext cx="8552219" cy="5301070"/>
            <a:chOff x="-52070" y="6349"/>
            <a:chExt cx="4318237" cy="3753811"/>
          </a:xfrm>
        </p:grpSpPr>
        <p:sp>
          <p:nvSpPr>
            <p:cNvPr id="24" name="Rettangolo"/>
            <p:cNvSpPr/>
            <p:nvPr/>
          </p:nvSpPr>
          <p:spPr>
            <a:xfrm>
              <a:off x="-52070" y="87435"/>
              <a:ext cx="4318237" cy="3672725"/>
            </a:xfrm>
            <a:prstGeom prst="rect">
              <a:avLst/>
            </a:prstGeom>
            <a:solidFill>
              <a:schemeClr val="accent1"/>
            </a:solidFill>
            <a:ln w="12700" cap="flat">
              <a:solidFill>
                <a:srgbClr val="42719B"/>
              </a:solidFill>
              <a:prstDash val="solid"/>
              <a:miter lim="800000"/>
            </a:ln>
            <a:effectLst/>
          </p:spPr>
          <p:txBody>
            <a:bodyPr wrap="square" lIns="45719" tIns="45719" rIns="45719" bIns="45719" numCol="1" anchor="t">
              <a:noAutofit/>
            </a:bodyPr>
            <a:lstStyle/>
            <a:p>
              <a:pPr algn="ctr">
                <a:defRPr>
                  <a:solidFill>
                    <a:srgbClr val="FFFFFF"/>
                  </a:solidFill>
                </a:defRPr>
              </a:pPr>
              <a:endParaRPr dirty="0"/>
            </a:p>
          </p:txBody>
        </p:sp>
        <p:sp>
          <p:nvSpPr>
            <p:cNvPr id="25" name="ON NE DEVIENT GRAND QU’ENSEMBLE"/>
            <p:cNvSpPr txBox="1"/>
            <p:nvPr/>
          </p:nvSpPr>
          <p:spPr>
            <a:xfrm>
              <a:off x="52070" y="6349"/>
              <a:ext cx="4214097" cy="91728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p>
              <a:pPr algn="ctr">
                <a:defRPr>
                  <a:solidFill>
                    <a:srgbClr val="FFFFFF"/>
                  </a:solidFill>
                </a:defRPr>
              </a:pPr>
              <a:r>
                <a:rPr dirty="0"/>
                <a:t>ON NE DEVIENT GRAND QU’ENSEMBLE</a:t>
              </a:r>
            </a:p>
            <a:p>
              <a:pPr algn="ctr">
                <a:defRPr>
                  <a:solidFill>
                    <a:srgbClr val="FFFFFF"/>
                  </a:solidFill>
                </a:defRPr>
              </a:pPr>
              <a:endParaRPr dirty="0"/>
            </a:p>
            <a:p>
              <a:pPr algn="ctr">
                <a:defRPr>
                  <a:solidFill>
                    <a:srgbClr val="FFFFFF"/>
                  </a:solidFill>
                </a:defRPr>
              </a:pPr>
              <a:r>
                <a:rPr dirty="0"/>
                <a:t> </a:t>
              </a:r>
            </a:p>
          </p:txBody>
        </p:sp>
      </p:grpSp>
      <p:pic>
        <p:nvPicPr>
          <p:cNvPr id="22" name="Immagine 10" descr="Immagine 10"/>
          <p:cNvPicPr>
            <a:picLocks noChangeAspect="1"/>
          </p:cNvPicPr>
          <p:nvPr/>
        </p:nvPicPr>
        <p:blipFill>
          <a:blip r:embed="rId4"/>
          <a:stretch>
            <a:fillRect/>
          </a:stretch>
        </p:blipFill>
        <p:spPr>
          <a:xfrm>
            <a:off x="15539981" y="8495197"/>
            <a:ext cx="5346840" cy="3387676"/>
          </a:xfrm>
          <a:prstGeom prst="rect">
            <a:avLst/>
          </a:prstGeom>
          <a:ln w="12700">
            <a:miter lim="400000"/>
          </a:ln>
        </p:spPr>
      </p:pic>
      <p:sp>
        <p:nvSpPr>
          <p:cNvPr id="26" name="Rettangolo 4"/>
          <p:cNvSpPr/>
          <p:nvPr/>
        </p:nvSpPr>
        <p:spPr>
          <a:xfrm>
            <a:off x="1483895" y="6804889"/>
            <a:ext cx="7968355" cy="5077984"/>
          </a:xfrm>
          <a:prstGeom prst="rect">
            <a:avLst/>
          </a:prstGeom>
          <a:solidFill>
            <a:schemeClr val="accent1"/>
          </a:solidFill>
          <a:ln w="12700">
            <a:solidFill>
              <a:srgbClr val="42719B"/>
            </a:solidFill>
            <a:miter/>
          </a:ln>
        </p:spPr>
        <p:txBody>
          <a:bodyPr lIns="45719" rIns="45719" anchor="ctr"/>
          <a:lstStyle/>
          <a:p>
            <a:pPr algn="ctr">
              <a:defRPr>
                <a:solidFill>
                  <a:srgbClr val="FFFFFF"/>
                </a:solidFill>
              </a:defRPr>
            </a:pPr>
            <a:endParaRPr dirty="0"/>
          </a:p>
        </p:txBody>
      </p:sp>
      <p:pic>
        <p:nvPicPr>
          <p:cNvPr id="18" name="Immagine 8" descr="Immagine 8"/>
          <p:cNvPicPr>
            <a:picLocks noChangeAspect="1"/>
          </p:cNvPicPr>
          <p:nvPr/>
        </p:nvPicPr>
        <p:blipFill>
          <a:blip r:embed="rId5"/>
          <a:stretch>
            <a:fillRect/>
          </a:stretch>
        </p:blipFill>
        <p:spPr>
          <a:xfrm>
            <a:off x="3229664" y="7988772"/>
            <a:ext cx="4671147" cy="3923250"/>
          </a:xfrm>
          <a:prstGeom prst="rect">
            <a:avLst/>
          </a:prstGeom>
          <a:ln w="12700">
            <a:miter lim="400000"/>
          </a:ln>
        </p:spPr>
      </p:pic>
      <p:sp>
        <p:nvSpPr>
          <p:cNvPr id="27" name="CasellaDiTesto 5"/>
          <p:cNvSpPr txBox="1"/>
          <p:nvPr/>
        </p:nvSpPr>
        <p:spPr>
          <a:xfrm>
            <a:off x="1123472" y="7022647"/>
            <a:ext cx="8883530" cy="6463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a:solidFill>
                  <a:srgbClr val="FFFFFF"/>
                </a:solidFill>
              </a:defRPr>
            </a:lvl1pPr>
          </a:lstStyle>
          <a:p>
            <a:r>
              <a:rPr sz="3600" dirty="0"/>
              <a:t>LIBERTÉ ÉGALITÉ ET FRATERNITÉ </a:t>
            </a:r>
          </a:p>
        </p:txBody>
      </p:sp>
    </p:spTree>
    <p:extLst>
      <p:ext uri="{BB962C8B-B14F-4D97-AF65-F5344CB8AC3E}">
        <p14:creationId xmlns:p14="http://schemas.microsoft.com/office/powerpoint/2010/main" val="230354670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fill="hold" grpId="0" nodeType="clickEffect">
                                  <p:stCondLst>
                                    <p:cond delay="0"/>
                                  </p:stCondLst>
                                  <p:iterate>
                                    <p:tmAbs val="0"/>
                                  </p:iterate>
                                  <p:childTnLst>
                                    <p:set>
                                      <p:cBhvr>
                                        <p:cTn id="6" fill="hold"/>
                                        <p:tgtEl>
                                          <p:spTgt spid="13"/>
                                        </p:tgtEl>
                                        <p:attrNameLst>
                                          <p:attrName>style.visibility</p:attrName>
                                        </p:attrNameLst>
                                      </p:cBhvr>
                                      <p:to>
                                        <p:strVal val="visible"/>
                                      </p:to>
                                    </p:set>
                                    <p:animEffect transition="in" filter="fade">
                                      <p:cBhvr>
                                        <p:cTn id="7" dur="75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fill="hold" grpId="0" nodeType="clickEffect">
                                  <p:stCondLst>
                                    <p:cond delay="0"/>
                                  </p:stCondLst>
                                  <p:iterate>
                                    <p:tmAbs val="0"/>
                                  </p:iterate>
                                  <p:childTnLst>
                                    <p:set>
                                      <p:cBhvr>
                                        <p:cTn id="11" fill="hold"/>
                                        <p:tgtEl>
                                          <p:spTgt spid="14"/>
                                        </p:tgtEl>
                                        <p:attrNameLst>
                                          <p:attrName>style.visibility</p:attrName>
                                        </p:attrNameLst>
                                      </p:cBhvr>
                                      <p:to>
                                        <p:strVal val="visible"/>
                                      </p:to>
                                    </p:set>
                                    <p:animEffect transition="in" filter="fade">
                                      <p:cBhvr>
                                        <p:cTn id="12"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advAuto="0"/>
      <p:bldP spid="14" grpId="0" animBg="1" advAuto="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 xmlns:a16="http://schemas.microsoft.com/office/drawing/2014/main" id="{9A3C046A-B3F5-9A42-B408-759E55BE4BE7}"/>
              </a:ext>
            </a:extLst>
          </p:cNvPr>
          <p:cNvSpPr>
            <a:spLocks noGrp="1"/>
          </p:cNvSpPr>
          <p:nvPr>
            <p:ph type="body" sz="quarter" idx="15"/>
          </p:nvPr>
        </p:nvSpPr>
        <p:spPr/>
        <p:txBody>
          <a:bodyPr/>
          <a:lstStyle/>
          <a:p>
            <a:endParaRPr lang="fr-FR" dirty="0"/>
          </a:p>
        </p:txBody>
      </p:sp>
      <p:sp>
        <p:nvSpPr>
          <p:cNvPr id="5" name="Espace réservé du texte 4">
            <a:extLst>
              <a:ext uri="{FF2B5EF4-FFF2-40B4-BE49-F238E27FC236}">
                <a16:creationId xmlns="" xmlns:a16="http://schemas.microsoft.com/office/drawing/2014/main" id="{81AA34F7-61BD-DE46-A618-3EEE7C67794C}"/>
              </a:ext>
            </a:extLst>
          </p:cNvPr>
          <p:cNvSpPr>
            <a:spLocks noGrp="1"/>
          </p:cNvSpPr>
          <p:nvPr>
            <p:ph type="body" sz="quarter" idx="16"/>
          </p:nvPr>
        </p:nvSpPr>
        <p:spPr/>
        <p:txBody>
          <a:bodyPr/>
          <a:lstStyle/>
          <a:p>
            <a:endParaRPr lang="fr-FR" dirty="0"/>
          </a:p>
        </p:txBody>
      </p:sp>
      <p:sp>
        <p:nvSpPr>
          <p:cNvPr id="885"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96</a:t>
            </a:fld>
            <a:endParaRPr dirty="0"/>
          </a:p>
        </p:txBody>
      </p:sp>
      <p:sp>
        <p:nvSpPr>
          <p:cNvPr id="19" name="Espace réservé du texte 2">
            <a:extLst>
              <a:ext uri="{FF2B5EF4-FFF2-40B4-BE49-F238E27FC236}">
                <a16:creationId xmlns="" xmlns:a16="http://schemas.microsoft.com/office/drawing/2014/main" id="{AB3789C9-0B28-4640-961A-BE451E50B0EF}"/>
              </a:ext>
            </a:extLst>
          </p:cNvPr>
          <p:cNvSpPr>
            <a:spLocks noGrp="1"/>
          </p:cNvSpPr>
          <p:nvPr>
            <p:ph type="body" sz="quarter" idx="13"/>
          </p:nvPr>
        </p:nvSpPr>
        <p:spPr>
          <a:xfrm>
            <a:off x="1852863" y="2066389"/>
            <a:ext cx="20054177" cy="793703"/>
          </a:xfrm>
        </p:spPr>
        <p:txBody>
          <a:bodyPr/>
          <a:lstStyle/>
          <a:p>
            <a:endParaRPr lang="fr-FR" dirty="0"/>
          </a:p>
        </p:txBody>
      </p:sp>
      <p:sp>
        <p:nvSpPr>
          <p:cNvPr id="20" name="Titre 1">
            <a:extLst>
              <a:ext uri="{FF2B5EF4-FFF2-40B4-BE49-F238E27FC236}">
                <a16:creationId xmlns="" xmlns:a16="http://schemas.microsoft.com/office/drawing/2014/main" id="{C3D392D1-BDA7-FA46-919D-428FD8FCC2D7}"/>
              </a:ext>
            </a:extLst>
          </p:cNvPr>
          <p:cNvSpPr>
            <a:spLocks noGrp="1"/>
          </p:cNvSpPr>
          <p:nvPr>
            <p:ph type="title"/>
          </p:nvPr>
        </p:nvSpPr>
        <p:spPr>
          <a:xfrm>
            <a:off x="1852863" y="2066389"/>
            <a:ext cx="17694793" cy="935665"/>
          </a:xfrm>
        </p:spPr>
        <p:txBody>
          <a:bodyPr/>
          <a:lstStyle/>
          <a:p>
            <a:r>
              <a:rPr lang="it-IT" dirty="0" smtClean="0">
                <a:solidFill>
                  <a:schemeClr val="bg1"/>
                </a:solidFill>
              </a:rPr>
              <a:t>Le «nous européen»</a:t>
            </a:r>
            <a:endParaRPr lang="it-IT" dirty="0">
              <a:solidFill>
                <a:schemeClr val="bg1"/>
              </a:solidFill>
            </a:endParaRPr>
          </a:p>
        </p:txBody>
      </p:sp>
      <p:sp>
        <p:nvSpPr>
          <p:cNvPr id="21" name="SuBTITLE GOES HERE">
            <a:extLst>
              <a:ext uri="{FF2B5EF4-FFF2-40B4-BE49-F238E27FC236}">
                <a16:creationId xmlns="" xmlns:a16="http://schemas.microsoft.com/office/drawing/2014/main" id="{35871DBC-935A-2347-A21E-2565A12C9458}"/>
              </a:ext>
            </a:extLst>
          </p:cNvPr>
          <p:cNvSpPr txBox="1">
            <a:spLocks noGrp="1"/>
          </p:cNvSpPr>
          <p:nvPr>
            <p:ph type="body" sz="quarter" idx="14"/>
          </p:nvPr>
        </p:nvSpPr>
        <p:spPr>
          <a:xfrm>
            <a:off x="4836344" y="747149"/>
            <a:ext cx="14711312" cy="371281"/>
          </a:xfrm>
          <a:prstGeom prst="rect">
            <a:avLst/>
          </a:prstGeom>
        </p:spPr>
        <p:txBody>
          <a:bodyPr/>
          <a:lstStyle/>
          <a:p>
            <a:r>
              <a:rPr lang="fr-FR" sz="2400" dirty="0" smtClean="0"/>
              <a:t>Analyse détaillée</a:t>
            </a:r>
            <a:endParaRPr lang="fr-FR" sz="2400" dirty="0"/>
          </a:p>
        </p:txBody>
      </p:sp>
      <p:sp>
        <p:nvSpPr>
          <p:cNvPr id="9" name="ZoneTexte 8">
            <a:extLst>
              <a:ext uri="{FF2B5EF4-FFF2-40B4-BE49-F238E27FC236}">
                <a16:creationId xmlns="" xmlns:a16="http://schemas.microsoft.com/office/drawing/2014/main" id="{C9FA69AC-CE85-7143-AB32-6EDEC5829621}"/>
              </a:ext>
            </a:extLst>
          </p:cNvPr>
          <p:cNvSpPr txBox="1"/>
          <p:nvPr/>
        </p:nvSpPr>
        <p:spPr>
          <a:xfrm>
            <a:off x="897443" y="12362917"/>
            <a:ext cx="7218945" cy="7598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algn="l"/>
            <a:r>
              <a:rPr lang="fr-FR" sz="2000" dirty="0">
                <a:latin typeface="Avenir Next Ultra Light" panose="020B0203020202020204" pitchFamily="34" charset="77"/>
              </a:rPr>
              <a:t>Christophe Gervasi –  Rapport qualitatif  - Construire un Nous européen – Juillet 2021</a:t>
            </a:r>
          </a:p>
        </p:txBody>
      </p:sp>
      <p:pic>
        <p:nvPicPr>
          <p:cNvPr id="12" name="Image 11"/>
          <p:cNvPicPr>
            <a:picLocks noChangeAspect="1"/>
          </p:cNvPicPr>
          <p:nvPr/>
        </p:nvPicPr>
        <p:blipFill rotWithShape="1">
          <a:blip r:embed="rId3"/>
          <a:srcRect t="18883" b="18467"/>
          <a:stretch/>
        </p:blipFill>
        <p:spPr>
          <a:xfrm>
            <a:off x="19551526" y="500510"/>
            <a:ext cx="2143125" cy="1472669"/>
          </a:xfrm>
          <a:prstGeom prst="rect">
            <a:avLst/>
          </a:prstGeom>
        </p:spPr>
      </p:pic>
      <p:pic>
        <p:nvPicPr>
          <p:cNvPr id="16" name="Image 15"/>
          <p:cNvPicPr>
            <a:picLocks noChangeAspect="1"/>
          </p:cNvPicPr>
          <p:nvPr/>
        </p:nvPicPr>
        <p:blipFill rotWithShape="1">
          <a:blip r:embed="rId4"/>
          <a:srcRect t="16747" b="16969"/>
          <a:stretch/>
        </p:blipFill>
        <p:spPr>
          <a:xfrm>
            <a:off x="21694650" y="508368"/>
            <a:ext cx="2143125" cy="1440748"/>
          </a:xfrm>
          <a:prstGeom prst="rect">
            <a:avLst/>
          </a:prstGeom>
        </p:spPr>
      </p:pic>
      <p:sp>
        <p:nvSpPr>
          <p:cNvPr id="13" name="7 CuadroTexto"/>
          <p:cNvSpPr txBox="1"/>
          <p:nvPr/>
        </p:nvSpPr>
        <p:spPr>
          <a:xfrm>
            <a:off x="4092300" y="4650182"/>
            <a:ext cx="4628147" cy="57554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algn="just" defTabSz="896111">
              <a:spcBef>
                <a:spcPts val="900"/>
              </a:spcBef>
              <a:defRPr sz="1568">
                <a:solidFill>
                  <a:srgbClr val="595959"/>
                </a:solidFill>
                <a:latin typeface="Lato"/>
                <a:ea typeface="Lato"/>
                <a:cs typeface="Lato"/>
                <a:sym typeface="Lato"/>
              </a:defRPr>
            </a:pPr>
            <a:endParaRPr lang="fr-FR" sz="2800" dirty="0">
              <a:solidFill>
                <a:srgbClr val="808080"/>
              </a:solidFill>
            </a:endParaRPr>
          </a:p>
          <a:p>
            <a:pPr algn="just" defTabSz="777240">
              <a:spcBef>
                <a:spcPts val="800"/>
              </a:spcBef>
              <a:defRPr sz="1530">
                <a:solidFill>
                  <a:srgbClr val="808080"/>
                </a:solidFill>
                <a:latin typeface="Lato"/>
                <a:ea typeface="Lato"/>
                <a:cs typeface="Lato"/>
                <a:sym typeface="Lato"/>
              </a:defRPr>
            </a:pPr>
            <a:r>
              <a:rPr lang="fr-FR" sz="3200" dirty="0" smtClean="0"/>
              <a:t>Sur </a:t>
            </a:r>
            <a:r>
              <a:rPr lang="fr-FR" sz="3200" dirty="0"/>
              <a:t>ce dernier poster, une </a:t>
            </a:r>
            <a:r>
              <a:rPr lang="fr-FR" sz="3200" b="1" dirty="0"/>
              <a:t>mythologie de l’Europe </a:t>
            </a:r>
            <a:r>
              <a:rPr lang="fr-FR" sz="3200" dirty="0"/>
              <a:t>en tant que « femme qui regarde le futur » est représentée</a:t>
            </a:r>
            <a:r>
              <a:rPr lang="fr-FR" sz="3200" dirty="0" smtClean="0"/>
              <a:t>.</a:t>
            </a:r>
          </a:p>
          <a:p>
            <a:pPr algn="just" defTabSz="777240">
              <a:spcBef>
                <a:spcPts val="800"/>
              </a:spcBef>
              <a:defRPr sz="1530">
                <a:solidFill>
                  <a:srgbClr val="808080"/>
                </a:solidFill>
                <a:latin typeface="Lato"/>
                <a:ea typeface="Lato"/>
                <a:cs typeface="Lato"/>
                <a:sym typeface="Lato"/>
              </a:defRPr>
            </a:pPr>
            <a:r>
              <a:rPr lang="fr-FR" sz="3200" dirty="0" smtClean="0"/>
              <a:t> </a:t>
            </a:r>
            <a:r>
              <a:rPr lang="fr-FR" sz="3200" dirty="0"/>
              <a:t>Elle tient ensemble les origines de l’union avec </a:t>
            </a:r>
            <a:r>
              <a:rPr lang="fr-FR" sz="3200" b="1" dirty="0"/>
              <a:t>l’espoir d’un futur plus </a:t>
            </a:r>
            <a:r>
              <a:rPr lang="fr-FR" sz="3200" b="1" dirty="0"/>
              <a:t>européïste</a:t>
            </a:r>
            <a:r>
              <a:rPr lang="fr-FR" sz="3200" dirty="0"/>
              <a:t>.</a:t>
            </a:r>
          </a:p>
          <a:p>
            <a:pPr algn="just" defTabSz="777240">
              <a:spcBef>
                <a:spcPts val="800"/>
              </a:spcBef>
              <a:defRPr sz="1530">
                <a:solidFill>
                  <a:srgbClr val="808080"/>
                </a:solidFill>
                <a:latin typeface="Lato"/>
                <a:ea typeface="Lato"/>
                <a:cs typeface="Lato"/>
                <a:sym typeface="Lato"/>
              </a:defRPr>
            </a:pPr>
            <a:endParaRPr lang="fr-FR" sz="3200" dirty="0"/>
          </a:p>
        </p:txBody>
      </p:sp>
      <p:sp>
        <p:nvSpPr>
          <p:cNvPr id="14" name="7 CuadroTexto"/>
          <p:cNvSpPr txBox="1"/>
          <p:nvPr/>
        </p:nvSpPr>
        <p:spPr>
          <a:xfrm>
            <a:off x="1316084" y="3288763"/>
            <a:ext cx="20590956" cy="5232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defTabSz="896111">
              <a:spcBef>
                <a:spcPts val="900"/>
              </a:spcBef>
              <a:defRPr sz="1568">
                <a:solidFill>
                  <a:srgbClr val="595959"/>
                </a:solidFill>
                <a:latin typeface="Lato"/>
                <a:ea typeface="Lato"/>
                <a:cs typeface="Lato"/>
                <a:sym typeface="Lato"/>
              </a:defRPr>
            </a:pPr>
            <a:r>
              <a:rPr lang="fr-FR" sz="2800" dirty="0">
                <a:solidFill>
                  <a:srgbClr val="271880"/>
                </a:solidFill>
              </a:rPr>
              <a:t>Le </a:t>
            </a:r>
            <a:r>
              <a:rPr lang="fr-FR" sz="2800" b="1" dirty="0">
                <a:solidFill>
                  <a:srgbClr val="271880"/>
                </a:solidFill>
              </a:rPr>
              <a:t>«nous européen» </a:t>
            </a:r>
            <a:r>
              <a:rPr lang="fr-FR" sz="2800" dirty="0">
                <a:solidFill>
                  <a:srgbClr val="271880"/>
                </a:solidFill>
              </a:rPr>
              <a:t>n’est pas encore </a:t>
            </a:r>
            <a:r>
              <a:rPr lang="fr-FR" sz="2800" dirty="0" smtClean="0">
                <a:solidFill>
                  <a:srgbClr val="271880"/>
                </a:solidFill>
              </a:rPr>
              <a:t>défini (2/2)</a:t>
            </a:r>
            <a:endParaRPr lang="fr-FR" sz="2800" b="1" dirty="0">
              <a:solidFill>
                <a:srgbClr val="271880"/>
              </a:solidFill>
            </a:endParaRPr>
          </a:p>
        </p:txBody>
      </p:sp>
      <p:grpSp>
        <p:nvGrpSpPr>
          <p:cNvPr id="23" name="Rettangolo 9"/>
          <p:cNvGrpSpPr/>
          <p:nvPr/>
        </p:nvGrpSpPr>
        <p:grpSpPr>
          <a:xfrm>
            <a:off x="10625921" y="3997389"/>
            <a:ext cx="11921255" cy="7682642"/>
            <a:chOff x="-1671997" y="-1016371"/>
            <a:chExt cx="4318237" cy="3672725"/>
          </a:xfrm>
        </p:grpSpPr>
        <p:sp>
          <p:nvSpPr>
            <p:cNvPr id="24" name="Rettangolo"/>
            <p:cNvSpPr/>
            <p:nvPr/>
          </p:nvSpPr>
          <p:spPr>
            <a:xfrm>
              <a:off x="-1671997" y="-1016371"/>
              <a:ext cx="4318237" cy="3672725"/>
            </a:xfrm>
            <a:prstGeom prst="rect">
              <a:avLst/>
            </a:prstGeom>
            <a:solidFill>
              <a:schemeClr val="accent1"/>
            </a:solidFill>
            <a:ln w="12700" cap="flat">
              <a:solidFill>
                <a:srgbClr val="42719B"/>
              </a:solidFill>
              <a:prstDash val="solid"/>
              <a:miter lim="800000"/>
            </a:ln>
            <a:effectLst/>
          </p:spPr>
          <p:txBody>
            <a:bodyPr wrap="square" lIns="45719" tIns="45719" rIns="45719" bIns="45719" numCol="1" anchor="t">
              <a:noAutofit/>
            </a:bodyPr>
            <a:lstStyle/>
            <a:p>
              <a:pPr algn="ctr">
                <a:defRPr>
                  <a:solidFill>
                    <a:srgbClr val="FFFFFF"/>
                  </a:solidFill>
                </a:defRPr>
              </a:pPr>
              <a:endParaRPr dirty="0"/>
            </a:p>
          </p:txBody>
        </p:sp>
        <p:sp>
          <p:nvSpPr>
            <p:cNvPr id="25" name="ON NE DEVIENT GRAND QU’ENSEMBLE"/>
            <p:cNvSpPr txBox="1"/>
            <p:nvPr/>
          </p:nvSpPr>
          <p:spPr>
            <a:xfrm>
              <a:off x="763499" y="-819039"/>
              <a:ext cx="1734563" cy="69152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p>
              <a:pPr algn="ctr">
                <a:defRPr>
                  <a:solidFill>
                    <a:srgbClr val="FFFFFF"/>
                  </a:solidFill>
                </a:defRPr>
              </a:pPr>
              <a:r>
                <a:rPr lang="fr-FR" sz="4400" dirty="0" smtClean="0"/>
                <a:t>Une femme qui regarde le futur</a:t>
              </a:r>
              <a:endParaRPr sz="4400" dirty="0"/>
            </a:p>
          </p:txBody>
        </p:sp>
      </p:grpSp>
      <p:pic>
        <p:nvPicPr>
          <p:cNvPr id="28" name="Immagine 13" descr="Immagine 13"/>
          <p:cNvPicPr>
            <a:picLocks noChangeAspect="1"/>
          </p:cNvPicPr>
          <p:nvPr/>
        </p:nvPicPr>
        <p:blipFill>
          <a:blip r:embed="rId5"/>
          <a:stretch>
            <a:fillRect/>
          </a:stretch>
        </p:blipFill>
        <p:spPr>
          <a:xfrm>
            <a:off x="11443120" y="4240654"/>
            <a:ext cx="5906417" cy="7089558"/>
          </a:xfrm>
          <a:prstGeom prst="rect">
            <a:avLst/>
          </a:prstGeom>
          <a:ln w="12700">
            <a:miter lim="400000"/>
          </a:ln>
        </p:spPr>
      </p:pic>
    </p:spTree>
    <p:extLst>
      <p:ext uri="{BB962C8B-B14F-4D97-AF65-F5344CB8AC3E}">
        <p14:creationId xmlns:p14="http://schemas.microsoft.com/office/powerpoint/2010/main" val="64125774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fill="hold" grpId="0" nodeType="clickEffect">
                                  <p:stCondLst>
                                    <p:cond delay="0"/>
                                  </p:stCondLst>
                                  <p:iterate>
                                    <p:tmAbs val="0"/>
                                  </p:iterate>
                                  <p:childTnLst>
                                    <p:set>
                                      <p:cBhvr>
                                        <p:cTn id="6" fill="hold"/>
                                        <p:tgtEl>
                                          <p:spTgt spid="13"/>
                                        </p:tgtEl>
                                        <p:attrNameLst>
                                          <p:attrName>style.visibility</p:attrName>
                                        </p:attrNameLst>
                                      </p:cBhvr>
                                      <p:to>
                                        <p:strVal val="visible"/>
                                      </p:to>
                                    </p:set>
                                    <p:animEffect transition="in" filter="fade">
                                      <p:cBhvr>
                                        <p:cTn id="7" dur="75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fill="hold" grpId="0" nodeType="clickEffect">
                                  <p:stCondLst>
                                    <p:cond delay="0"/>
                                  </p:stCondLst>
                                  <p:iterate>
                                    <p:tmAbs val="0"/>
                                  </p:iterate>
                                  <p:childTnLst>
                                    <p:set>
                                      <p:cBhvr>
                                        <p:cTn id="11" fill="hold"/>
                                        <p:tgtEl>
                                          <p:spTgt spid="14"/>
                                        </p:tgtEl>
                                        <p:attrNameLst>
                                          <p:attrName>style.visibility</p:attrName>
                                        </p:attrNameLst>
                                      </p:cBhvr>
                                      <p:to>
                                        <p:strVal val="visible"/>
                                      </p:to>
                                    </p:set>
                                    <p:animEffect transition="in" filter="fade">
                                      <p:cBhvr>
                                        <p:cTn id="12"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advAuto="0"/>
      <p:bldP spid="14" grpId="0" animBg="1" advAuto="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 xmlns:a16="http://schemas.microsoft.com/office/drawing/2014/main" id="{9A3C046A-B3F5-9A42-B408-759E55BE4BE7}"/>
              </a:ext>
            </a:extLst>
          </p:cNvPr>
          <p:cNvSpPr>
            <a:spLocks noGrp="1"/>
          </p:cNvSpPr>
          <p:nvPr>
            <p:ph type="body" sz="quarter" idx="15"/>
          </p:nvPr>
        </p:nvSpPr>
        <p:spPr/>
        <p:txBody>
          <a:bodyPr/>
          <a:lstStyle/>
          <a:p>
            <a:endParaRPr lang="fr-FR" dirty="0"/>
          </a:p>
        </p:txBody>
      </p:sp>
      <p:sp>
        <p:nvSpPr>
          <p:cNvPr id="5" name="Espace réservé du texte 4">
            <a:extLst>
              <a:ext uri="{FF2B5EF4-FFF2-40B4-BE49-F238E27FC236}">
                <a16:creationId xmlns="" xmlns:a16="http://schemas.microsoft.com/office/drawing/2014/main" id="{81AA34F7-61BD-DE46-A618-3EEE7C67794C}"/>
              </a:ext>
            </a:extLst>
          </p:cNvPr>
          <p:cNvSpPr>
            <a:spLocks noGrp="1"/>
          </p:cNvSpPr>
          <p:nvPr>
            <p:ph type="body" sz="quarter" idx="16"/>
          </p:nvPr>
        </p:nvSpPr>
        <p:spPr/>
        <p:txBody>
          <a:bodyPr/>
          <a:lstStyle/>
          <a:p>
            <a:endParaRPr lang="fr-FR" dirty="0"/>
          </a:p>
        </p:txBody>
      </p:sp>
      <p:sp>
        <p:nvSpPr>
          <p:cNvPr id="885"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97</a:t>
            </a:fld>
            <a:endParaRPr dirty="0"/>
          </a:p>
        </p:txBody>
      </p:sp>
      <p:sp>
        <p:nvSpPr>
          <p:cNvPr id="19" name="Espace réservé du texte 2">
            <a:extLst>
              <a:ext uri="{FF2B5EF4-FFF2-40B4-BE49-F238E27FC236}">
                <a16:creationId xmlns="" xmlns:a16="http://schemas.microsoft.com/office/drawing/2014/main" id="{AB3789C9-0B28-4640-961A-BE451E50B0EF}"/>
              </a:ext>
            </a:extLst>
          </p:cNvPr>
          <p:cNvSpPr>
            <a:spLocks noGrp="1"/>
          </p:cNvSpPr>
          <p:nvPr>
            <p:ph type="body" sz="quarter" idx="13"/>
          </p:nvPr>
        </p:nvSpPr>
        <p:spPr>
          <a:xfrm>
            <a:off x="1852863" y="2066389"/>
            <a:ext cx="20054177" cy="793703"/>
          </a:xfrm>
        </p:spPr>
        <p:txBody>
          <a:bodyPr/>
          <a:lstStyle/>
          <a:p>
            <a:endParaRPr lang="fr-FR" dirty="0"/>
          </a:p>
        </p:txBody>
      </p:sp>
      <p:sp>
        <p:nvSpPr>
          <p:cNvPr id="20" name="Titre 1">
            <a:extLst>
              <a:ext uri="{FF2B5EF4-FFF2-40B4-BE49-F238E27FC236}">
                <a16:creationId xmlns="" xmlns:a16="http://schemas.microsoft.com/office/drawing/2014/main" id="{C3D392D1-BDA7-FA46-919D-428FD8FCC2D7}"/>
              </a:ext>
            </a:extLst>
          </p:cNvPr>
          <p:cNvSpPr>
            <a:spLocks noGrp="1"/>
          </p:cNvSpPr>
          <p:nvPr>
            <p:ph type="title"/>
          </p:nvPr>
        </p:nvSpPr>
        <p:spPr>
          <a:xfrm>
            <a:off x="1852863" y="2066389"/>
            <a:ext cx="17694793" cy="935665"/>
          </a:xfrm>
        </p:spPr>
        <p:txBody>
          <a:bodyPr/>
          <a:lstStyle/>
          <a:p>
            <a:r>
              <a:rPr lang="it-IT" dirty="0" smtClean="0">
                <a:solidFill>
                  <a:schemeClr val="bg1"/>
                </a:solidFill>
              </a:rPr>
              <a:t>L’avenir de l’union européenne</a:t>
            </a:r>
            <a:endParaRPr lang="it-IT" dirty="0">
              <a:solidFill>
                <a:schemeClr val="bg1"/>
              </a:solidFill>
            </a:endParaRPr>
          </a:p>
        </p:txBody>
      </p:sp>
      <p:sp>
        <p:nvSpPr>
          <p:cNvPr id="21" name="SuBTITLE GOES HERE">
            <a:extLst>
              <a:ext uri="{FF2B5EF4-FFF2-40B4-BE49-F238E27FC236}">
                <a16:creationId xmlns="" xmlns:a16="http://schemas.microsoft.com/office/drawing/2014/main" id="{35871DBC-935A-2347-A21E-2565A12C9458}"/>
              </a:ext>
            </a:extLst>
          </p:cNvPr>
          <p:cNvSpPr txBox="1">
            <a:spLocks noGrp="1"/>
          </p:cNvSpPr>
          <p:nvPr>
            <p:ph type="body" sz="quarter" idx="14"/>
          </p:nvPr>
        </p:nvSpPr>
        <p:spPr>
          <a:xfrm>
            <a:off x="4836344" y="747149"/>
            <a:ext cx="14711312" cy="371281"/>
          </a:xfrm>
          <a:prstGeom prst="rect">
            <a:avLst/>
          </a:prstGeom>
        </p:spPr>
        <p:txBody>
          <a:bodyPr/>
          <a:lstStyle/>
          <a:p>
            <a:r>
              <a:rPr lang="fr-FR" sz="2400" dirty="0" smtClean="0"/>
              <a:t>Analyse détaillée</a:t>
            </a:r>
            <a:endParaRPr lang="fr-FR" sz="2400" dirty="0"/>
          </a:p>
        </p:txBody>
      </p:sp>
      <p:sp>
        <p:nvSpPr>
          <p:cNvPr id="9" name="ZoneTexte 8">
            <a:extLst>
              <a:ext uri="{FF2B5EF4-FFF2-40B4-BE49-F238E27FC236}">
                <a16:creationId xmlns="" xmlns:a16="http://schemas.microsoft.com/office/drawing/2014/main" id="{C9FA69AC-CE85-7143-AB32-6EDEC5829621}"/>
              </a:ext>
            </a:extLst>
          </p:cNvPr>
          <p:cNvSpPr txBox="1"/>
          <p:nvPr/>
        </p:nvSpPr>
        <p:spPr>
          <a:xfrm>
            <a:off x="897443" y="12362917"/>
            <a:ext cx="7218945" cy="7598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algn="l"/>
            <a:r>
              <a:rPr lang="fr-FR" sz="2000" dirty="0">
                <a:latin typeface="Avenir Next Ultra Light" panose="020B0203020202020204" pitchFamily="34" charset="77"/>
              </a:rPr>
              <a:t>Christophe Gervasi –  Rapport qualitatif  - Construire un Nous européen – Juillet 2021</a:t>
            </a:r>
          </a:p>
        </p:txBody>
      </p:sp>
      <p:pic>
        <p:nvPicPr>
          <p:cNvPr id="12" name="Image 11"/>
          <p:cNvPicPr>
            <a:picLocks noChangeAspect="1"/>
          </p:cNvPicPr>
          <p:nvPr/>
        </p:nvPicPr>
        <p:blipFill rotWithShape="1">
          <a:blip r:embed="rId3"/>
          <a:srcRect t="18883" b="18467"/>
          <a:stretch/>
        </p:blipFill>
        <p:spPr>
          <a:xfrm>
            <a:off x="19551526" y="500510"/>
            <a:ext cx="2143125" cy="1472669"/>
          </a:xfrm>
          <a:prstGeom prst="rect">
            <a:avLst/>
          </a:prstGeom>
        </p:spPr>
      </p:pic>
      <p:pic>
        <p:nvPicPr>
          <p:cNvPr id="16" name="Image 15"/>
          <p:cNvPicPr>
            <a:picLocks noChangeAspect="1"/>
          </p:cNvPicPr>
          <p:nvPr/>
        </p:nvPicPr>
        <p:blipFill rotWithShape="1">
          <a:blip r:embed="rId4"/>
          <a:srcRect t="16747" b="16969"/>
          <a:stretch/>
        </p:blipFill>
        <p:spPr>
          <a:xfrm>
            <a:off x="21694650" y="508368"/>
            <a:ext cx="2143125" cy="1440748"/>
          </a:xfrm>
          <a:prstGeom prst="rect">
            <a:avLst/>
          </a:prstGeom>
        </p:spPr>
      </p:pic>
      <p:sp>
        <p:nvSpPr>
          <p:cNvPr id="13" name="7 CuadroTexto"/>
          <p:cNvSpPr txBox="1"/>
          <p:nvPr/>
        </p:nvSpPr>
        <p:spPr>
          <a:xfrm>
            <a:off x="3917977" y="4424118"/>
            <a:ext cx="15831995" cy="64325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algn="just" defTabSz="896111">
              <a:spcBef>
                <a:spcPts val="900"/>
              </a:spcBef>
              <a:defRPr sz="1568">
                <a:solidFill>
                  <a:srgbClr val="595959"/>
                </a:solidFill>
                <a:latin typeface="Lato"/>
                <a:ea typeface="Lato"/>
                <a:cs typeface="Lato"/>
                <a:sym typeface="Lato"/>
              </a:defRPr>
            </a:pPr>
            <a:endParaRPr lang="fr-FR" sz="2800" dirty="0">
              <a:solidFill>
                <a:srgbClr val="808080"/>
              </a:solidFill>
            </a:endParaRPr>
          </a:p>
          <a:p>
            <a:pPr>
              <a:defRPr sz="1600">
                <a:solidFill>
                  <a:srgbClr val="808080"/>
                </a:solidFill>
                <a:latin typeface="Lato"/>
                <a:ea typeface="Lato"/>
                <a:cs typeface="Lato"/>
                <a:sym typeface="Lato"/>
              </a:defRPr>
            </a:pPr>
            <a:r>
              <a:rPr lang="fr-FR" sz="3200" dirty="0"/>
              <a:t>Le futur de l’Europe est de plus en plus </a:t>
            </a:r>
            <a:r>
              <a:rPr lang="fr-FR" sz="3200" b="1" dirty="0"/>
              <a:t>remis en question, </a:t>
            </a:r>
            <a:r>
              <a:rPr lang="fr-FR" sz="3200" dirty="0"/>
              <a:t>surtout avec l’exemple de l’Angleterre qui a démontré après la Brexit, avoir conduit une campagne vaccinale efficace et rapide. </a:t>
            </a:r>
            <a:endParaRPr lang="fr-FR" sz="3200" dirty="0" smtClean="0"/>
          </a:p>
          <a:p>
            <a:pPr>
              <a:defRPr sz="1600">
                <a:solidFill>
                  <a:srgbClr val="808080"/>
                </a:solidFill>
                <a:latin typeface="Lato"/>
                <a:ea typeface="Lato"/>
                <a:cs typeface="Lato"/>
                <a:sym typeface="Lato"/>
              </a:defRPr>
            </a:pPr>
            <a:r>
              <a:rPr lang="fr-FR" sz="3200" dirty="0" smtClean="0"/>
              <a:t>C’est </a:t>
            </a:r>
            <a:r>
              <a:rPr lang="fr-FR" sz="3200" dirty="0"/>
              <a:t>sur cette réalité que s’appuient les personnes qui critiquent les politiques de l’Union Européenne et qui se sentent peu européens. </a:t>
            </a:r>
            <a:endParaRPr lang="fr-FR" sz="3200" dirty="0" smtClean="0"/>
          </a:p>
          <a:p>
            <a:pPr>
              <a:defRPr sz="1600">
                <a:solidFill>
                  <a:srgbClr val="808080"/>
                </a:solidFill>
                <a:latin typeface="Lato"/>
                <a:ea typeface="Lato"/>
                <a:cs typeface="Lato"/>
                <a:sym typeface="Lato"/>
              </a:defRPr>
            </a:pPr>
            <a:endParaRPr lang="fr-FR" sz="3200" dirty="0"/>
          </a:p>
          <a:p>
            <a:pPr>
              <a:defRPr sz="1600">
                <a:solidFill>
                  <a:srgbClr val="808080"/>
                </a:solidFill>
                <a:latin typeface="Lato"/>
                <a:ea typeface="Lato"/>
                <a:cs typeface="Lato"/>
                <a:sym typeface="Lato"/>
              </a:defRPr>
            </a:pPr>
            <a:r>
              <a:rPr lang="fr-FR" sz="3200" dirty="0"/>
              <a:t>En fin de compte, il faut se rendre à l’évidence et même les promoteurs d’une sortie possible de l’Italie de la zone Euro savent que celle là </a:t>
            </a:r>
            <a:r>
              <a:rPr lang="fr-FR" sz="3200" b="1" dirty="0"/>
              <a:t>n’est pas une option</a:t>
            </a:r>
            <a:r>
              <a:rPr lang="fr-FR" sz="3200" dirty="0" smtClean="0"/>
              <a:t>.</a:t>
            </a:r>
          </a:p>
          <a:p>
            <a:pPr>
              <a:defRPr sz="1600">
                <a:solidFill>
                  <a:srgbClr val="808080"/>
                </a:solidFill>
                <a:latin typeface="Lato"/>
                <a:ea typeface="Lato"/>
                <a:cs typeface="Lato"/>
                <a:sym typeface="Lato"/>
              </a:defRPr>
            </a:pPr>
            <a:endParaRPr lang="fr-FR" sz="3200" dirty="0"/>
          </a:p>
          <a:p>
            <a:pPr>
              <a:defRPr sz="1600">
                <a:solidFill>
                  <a:srgbClr val="808080"/>
                </a:solidFill>
                <a:latin typeface="Lato"/>
                <a:ea typeface="Lato"/>
                <a:cs typeface="Lato"/>
                <a:sym typeface="Lato"/>
              </a:defRPr>
            </a:pPr>
            <a:r>
              <a:rPr lang="fr-FR" sz="3200" dirty="0"/>
              <a:t>Au même temps, </a:t>
            </a:r>
            <a:r>
              <a:rPr lang="fr-FR" sz="3200" b="1" dirty="0"/>
              <a:t>un tableau pas très idyllique </a:t>
            </a:r>
            <a:r>
              <a:rPr lang="fr-FR" sz="3200" dirty="0"/>
              <a:t>émerge pour les perspectives de l’Union européenne qui doit convaincre les plus sceptiques grâce à une politique expansive et une attention particulière au thème du développement durable.</a:t>
            </a:r>
          </a:p>
        </p:txBody>
      </p:sp>
    </p:spTree>
    <p:extLst>
      <p:ext uri="{BB962C8B-B14F-4D97-AF65-F5344CB8AC3E}">
        <p14:creationId xmlns:p14="http://schemas.microsoft.com/office/powerpoint/2010/main" val="256141827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fill="hold" grpId="0" nodeType="clickEffect">
                                  <p:stCondLst>
                                    <p:cond delay="0"/>
                                  </p:stCondLst>
                                  <p:iterate>
                                    <p:tmAbs val="0"/>
                                  </p:iterate>
                                  <p:childTnLst>
                                    <p:set>
                                      <p:cBhvr>
                                        <p:cTn id="6" fill="hold"/>
                                        <p:tgtEl>
                                          <p:spTgt spid="13"/>
                                        </p:tgtEl>
                                        <p:attrNameLst>
                                          <p:attrName>style.visibility</p:attrName>
                                        </p:attrNameLst>
                                      </p:cBhvr>
                                      <p:to>
                                        <p:strVal val="visible"/>
                                      </p:to>
                                    </p:set>
                                    <p:animEffect transition="in" filter="fade">
                                      <p:cBhvr>
                                        <p:cTn id="7" dur="7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advAuto="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8" name="Image"/>
          <p:cNvPicPr>
            <a:picLocks noGrp="1"/>
          </p:cNvPicPr>
          <p:nvPr>
            <p:ph type="pic" idx="13"/>
          </p:nvPr>
        </p:nvPicPr>
        <p:blipFill>
          <a:blip r:embed="rId2">
            <a:extLst>
              <a:ext uri="{28A0092B-C50C-407E-A947-70E740481C1C}">
                <a14:useLocalDpi xmlns:a14="http://schemas.microsoft.com/office/drawing/2010/main" val="0"/>
              </a:ext>
            </a:extLst>
          </a:blip>
          <a:srcRect/>
          <a:stretch/>
        </p:blipFill>
        <p:spPr>
          <a:xfrm>
            <a:off x="585216" y="520515"/>
            <a:ext cx="23262335" cy="4372190"/>
          </a:xfrm>
          <a:custGeom>
            <a:avLst/>
            <a:gdLst/>
            <a:ahLst/>
            <a:cxnLst>
              <a:cxn ang="0">
                <a:pos x="wd2" y="hd2"/>
              </a:cxn>
              <a:cxn ang="5400000">
                <a:pos x="wd2" y="hd2"/>
              </a:cxn>
              <a:cxn ang="10800000">
                <a:pos x="wd2" y="hd2"/>
              </a:cxn>
              <a:cxn ang="16200000">
                <a:pos x="wd2" y="hd2"/>
              </a:cxn>
            </a:cxnLst>
            <a:rect l="0" t="0" r="r" b="b"/>
            <a:pathLst>
              <a:path w="21600" h="21599" extrusionOk="0">
                <a:moveTo>
                  <a:pt x="0" y="0"/>
                </a:moveTo>
                <a:lnTo>
                  <a:pt x="3" y="21532"/>
                </a:lnTo>
                <a:cubicBezTo>
                  <a:pt x="112" y="21536"/>
                  <a:pt x="220" y="21544"/>
                  <a:pt x="328" y="21555"/>
                </a:cubicBezTo>
                <a:cubicBezTo>
                  <a:pt x="430" y="21565"/>
                  <a:pt x="525" y="21589"/>
                  <a:pt x="627" y="21592"/>
                </a:cubicBezTo>
                <a:cubicBezTo>
                  <a:pt x="818" y="21600"/>
                  <a:pt x="1011" y="21600"/>
                  <a:pt x="1203" y="21599"/>
                </a:cubicBezTo>
                <a:cubicBezTo>
                  <a:pt x="1272" y="21599"/>
                  <a:pt x="1341" y="21584"/>
                  <a:pt x="1411" y="21583"/>
                </a:cubicBezTo>
                <a:cubicBezTo>
                  <a:pt x="1585" y="21580"/>
                  <a:pt x="1762" y="21587"/>
                  <a:pt x="1934" y="21579"/>
                </a:cubicBezTo>
                <a:cubicBezTo>
                  <a:pt x="2288" y="21563"/>
                  <a:pt x="2639" y="21555"/>
                  <a:pt x="2996" y="21565"/>
                </a:cubicBezTo>
                <a:cubicBezTo>
                  <a:pt x="3222" y="21571"/>
                  <a:pt x="3454" y="21593"/>
                  <a:pt x="3680" y="21553"/>
                </a:cubicBezTo>
                <a:cubicBezTo>
                  <a:pt x="3776" y="21537"/>
                  <a:pt x="3887" y="21525"/>
                  <a:pt x="3990" y="21525"/>
                </a:cubicBezTo>
                <a:cubicBezTo>
                  <a:pt x="4155" y="21527"/>
                  <a:pt x="4319" y="21488"/>
                  <a:pt x="4493" y="21542"/>
                </a:cubicBezTo>
                <a:cubicBezTo>
                  <a:pt x="4586" y="21570"/>
                  <a:pt x="4760" y="21556"/>
                  <a:pt x="4895" y="21561"/>
                </a:cubicBezTo>
                <a:cubicBezTo>
                  <a:pt x="4893" y="21559"/>
                  <a:pt x="4890" y="21557"/>
                  <a:pt x="4888" y="21555"/>
                </a:cubicBezTo>
                <a:cubicBezTo>
                  <a:pt x="4885" y="21552"/>
                  <a:pt x="4882" y="21551"/>
                  <a:pt x="4880" y="21548"/>
                </a:cubicBezTo>
                <a:cubicBezTo>
                  <a:pt x="4931" y="21546"/>
                  <a:pt x="4979" y="21542"/>
                  <a:pt x="5026" y="21540"/>
                </a:cubicBezTo>
                <a:cubicBezTo>
                  <a:pt x="5199" y="21535"/>
                  <a:pt x="5384" y="21512"/>
                  <a:pt x="5541" y="21530"/>
                </a:cubicBezTo>
                <a:cubicBezTo>
                  <a:pt x="5735" y="21553"/>
                  <a:pt x="5857" y="21520"/>
                  <a:pt x="5987" y="21491"/>
                </a:cubicBezTo>
                <a:cubicBezTo>
                  <a:pt x="5897" y="21477"/>
                  <a:pt x="5806" y="21463"/>
                  <a:pt x="5714" y="21449"/>
                </a:cubicBezTo>
                <a:cubicBezTo>
                  <a:pt x="5658" y="21440"/>
                  <a:pt x="5599" y="21434"/>
                  <a:pt x="5547" y="21423"/>
                </a:cubicBezTo>
                <a:cubicBezTo>
                  <a:pt x="5485" y="21409"/>
                  <a:pt x="5428" y="21391"/>
                  <a:pt x="5369" y="21375"/>
                </a:cubicBezTo>
                <a:cubicBezTo>
                  <a:pt x="5361" y="21373"/>
                  <a:pt x="5352" y="21371"/>
                  <a:pt x="5343" y="21369"/>
                </a:cubicBezTo>
                <a:cubicBezTo>
                  <a:pt x="5488" y="21380"/>
                  <a:pt x="5654" y="21330"/>
                  <a:pt x="5779" y="21393"/>
                </a:cubicBezTo>
                <a:cubicBezTo>
                  <a:pt x="5785" y="21397"/>
                  <a:pt x="5829" y="21392"/>
                  <a:pt x="5852" y="21387"/>
                </a:cubicBezTo>
                <a:cubicBezTo>
                  <a:pt x="5875" y="21381"/>
                  <a:pt x="5893" y="21366"/>
                  <a:pt x="5914" y="21365"/>
                </a:cubicBezTo>
                <a:cubicBezTo>
                  <a:pt x="6028" y="21363"/>
                  <a:pt x="6143" y="21364"/>
                  <a:pt x="6257" y="21362"/>
                </a:cubicBezTo>
                <a:cubicBezTo>
                  <a:pt x="6365" y="21360"/>
                  <a:pt x="6486" y="21374"/>
                  <a:pt x="6584" y="21326"/>
                </a:cubicBezTo>
                <a:cubicBezTo>
                  <a:pt x="6555" y="21320"/>
                  <a:pt x="6529" y="21314"/>
                  <a:pt x="6505" y="21308"/>
                </a:cubicBezTo>
                <a:cubicBezTo>
                  <a:pt x="6480" y="21303"/>
                  <a:pt x="6457" y="21297"/>
                  <a:pt x="6434" y="21292"/>
                </a:cubicBezTo>
                <a:cubicBezTo>
                  <a:pt x="6433" y="21289"/>
                  <a:pt x="6433" y="21286"/>
                  <a:pt x="6432" y="21284"/>
                </a:cubicBezTo>
                <a:cubicBezTo>
                  <a:pt x="6432" y="21281"/>
                  <a:pt x="6431" y="21278"/>
                  <a:pt x="6431" y="21276"/>
                </a:cubicBezTo>
                <a:cubicBezTo>
                  <a:pt x="6567" y="21269"/>
                  <a:pt x="6705" y="21267"/>
                  <a:pt x="6837" y="21254"/>
                </a:cubicBezTo>
                <a:cubicBezTo>
                  <a:pt x="6997" y="21239"/>
                  <a:pt x="7165" y="21265"/>
                  <a:pt x="7325" y="21228"/>
                </a:cubicBezTo>
                <a:cubicBezTo>
                  <a:pt x="7410" y="21209"/>
                  <a:pt x="7533" y="21218"/>
                  <a:pt x="7639" y="21213"/>
                </a:cubicBezTo>
                <a:cubicBezTo>
                  <a:pt x="7640" y="21215"/>
                  <a:pt x="7641" y="21215"/>
                  <a:pt x="7642" y="21217"/>
                </a:cubicBezTo>
                <a:cubicBezTo>
                  <a:pt x="7642" y="21218"/>
                  <a:pt x="7643" y="21220"/>
                  <a:pt x="7644" y="21222"/>
                </a:cubicBezTo>
                <a:cubicBezTo>
                  <a:pt x="7622" y="21227"/>
                  <a:pt x="7600" y="21231"/>
                  <a:pt x="7578" y="21236"/>
                </a:cubicBezTo>
                <a:cubicBezTo>
                  <a:pt x="7556" y="21242"/>
                  <a:pt x="7534" y="21247"/>
                  <a:pt x="7512" y="21253"/>
                </a:cubicBezTo>
                <a:cubicBezTo>
                  <a:pt x="7514" y="21255"/>
                  <a:pt x="7515" y="21257"/>
                  <a:pt x="7517" y="21259"/>
                </a:cubicBezTo>
                <a:cubicBezTo>
                  <a:pt x="7519" y="21261"/>
                  <a:pt x="7521" y="21262"/>
                  <a:pt x="7522" y="21264"/>
                </a:cubicBezTo>
                <a:cubicBezTo>
                  <a:pt x="7605" y="21257"/>
                  <a:pt x="7687" y="21249"/>
                  <a:pt x="7769" y="21241"/>
                </a:cubicBezTo>
                <a:cubicBezTo>
                  <a:pt x="7851" y="21234"/>
                  <a:pt x="7934" y="21226"/>
                  <a:pt x="8016" y="21218"/>
                </a:cubicBezTo>
                <a:cubicBezTo>
                  <a:pt x="8017" y="21221"/>
                  <a:pt x="8019" y="21224"/>
                  <a:pt x="8020" y="21227"/>
                </a:cubicBezTo>
                <a:cubicBezTo>
                  <a:pt x="8022" y="21229"/>
                  <a:pt x="8023" y="21234"/>
                  <a:pt x="8024" y="21236"/>
                </a:cubicBezTo>
                <a:cubicBezTo>
                  <a:pt x="7667" y="21276"/>
                  <a:pt x="7309" y="21315"/>
                  <a:pt x="6948" y="21349"/>
                </a:cubicBezTo>
                <a:cubicBezTo>
                  <a:pt x="6587" y="21383"/>
                  <a:pt x="6222" y="21411"/>
                  <a:pt x="5851" y="21427"/>
                </a:cubicBezTo>
                <a:cubicBezTo>
                  <a:pt x="6018" y="21444"/>
                  <a:pt x="6191" y="21462"/>
                  <a:pt x="6365" y="21478"/>
                </a:cubicBezTo>
                <a:cubicBezTo>
                  <a:pt x="6445" y="21486"/>
                  <a:pt x="6527" y="21497"/>
                  <a:pt x="6606" y="21494"/>
                </a:cubicBezTo>
                <a:cubicBezTo>
                  <a:pt x="6706" y="21491"/>
                  <a:pt x="6802" y="21476"/>
                  <a:pt x="6900" y="21467"/>
                </a:cubicBezTo>
                <a:cubicBezTo>
                  <a:pt x="7215" y="21437"/>
                  <a:pt x="7529" y="21403"/>
                  <a:pt x="7847" y="21380"/>
                </a:cubicBezTo>
                <a:cubicBezTo>
                  <a:pt x="8321" y="21346"/>
                  <a:pt x="8801" y="21325"/>
                  <a:pt x="9274" y="21290"/>
                </a:cubicBezTo>
                <a:cubicBezTo>
                  <a:pt x="9694" y="21259"/>
                  <a:pt x="10111" y="21221"/>
                  <a:pt x="10524" y="21178"/>
                </a:cubicBezTo>
                <a:cubicBezTo>
                  <a:pt x="10861" y="21142"/>
                  <a:pt x="11189" y="21095"/>
                  <a:pt x="11523" y="21053"/>
                </a:cubicBezTo>
                <a:cubicBezTo>
                  <a:pt x="11733" y="21027"/>
                  <a:pt x="11947" y="21004"/>
                  <a:pt x="12157" y="20977"/>
                </a:cubicBezTo>
                <a:cubicBezTo>
                  <a:pt x="12192" y="20972"/>
                  <a:pt x="12240" y="20955"/>
                  <a:pt x="12242" y="20942"/>
                </a:cubicBezTo>
                <a:cubicBezTo>
                  <a:pt x="12256" y="20875"/>
                  <a:pt x="12339" y="20836"/>
                  <a:pt x="12495" y="20813"/>
                </a:cubicBezTo>
                <a:cubicBezTo>
                  <a:pt x="12662" y="20789"/>
                  <a:pt x="12702" y="20760"/>
                  <a:pt x="12703" y="20688"/>
                </a:cubicBezTo>
                <a:cubicBezTo>
                  <a:pt x="12703" y="20676"/>
                  <a:pt x="12720" y="20664"/>
                  <a:pt x="12736" y="20643"/>
                </a:cubicBezTo>
                <a:cubicBezTo>
                  <a:pt x="12592" y="20672"/>
                  <a:pt x="12466" y="20650"/>
                  <a:pt x="12337" y="20645"/>
                </a:cubicBezTo>
                <a:cubicBezTo>
                  <a:pt x="12194" y="20640"/>
                  <a:pt x="12068" y="20618"/>
                  <a:pt x="11937" y="20603"/>
                </a:cubicBezTo>
                <a:cubicBezTo>
                  <a:pt x="11896" y="20598"/>
                  <a:pt x="11838" y="20593"/>
                  <a:pt x="11825" y="20581"/>
                </a:cubicBezTo>
                <a:cubicBezTo>
                  <a:pt x="11783" y="20543"/>
                  <a:pt x="11709" y="20542"/>
                  <a:pt x="11627" y="20542"/>
                </a:cubicBezTo>
                <a:cubicBezTo>
                  <a:pt x="11556" y="20542"/>
                  <a:pt x="11486" y="20542"/>
                  <a:pt x="11415" y="20542"/>
                </a:cubicBezTo>
                <a:cubicBezTo>
                  <a:pt x="11413" y="20539"/>
                  <a:pt x="11410" y="20537"/>
                  <a:pt x="11407" y="20534"/>
                </a:cubicBezTo>
                <a:cubicBezTo>
                  <a:pt x="11404" y="20531"/>
                  <a:pt x="11402" y="20527"/>
                  <a:pt x="11399" y="20524"/>
                </a:cubicBezTo>
                <a:cubicBezTo>
                  <a:pt x="11439" y="20516"/>
                  <a:pt x="11477" y="20505"/>
                  <a:pt x="11518" y="20500"/>
                </a:cubicBezTo>
                <a:cubicBezTo>
                  <a:pt x="11573" y="20492"/>
                  <a:pt x="11673" y="20494"/>
                  <a:pt x="11680" y="20483"/>
                </a:cubicBezTo>
                <a:cubicBezTo>
                  <a:pt x="11716" y="20429"/>
                  <a:pt x="11829" y="20431"/>
                  <a:pt x="11920" y="20425"/>
                </a:cubicBezTo>
                <a:cubicBezTo>
                  <a:pt x="12038" y="20416"/>
                  <a:pt x="12173" y="20432"/>
                  <a:pt x="12238" y="20372"/>
                </a:cubicBezTo>
                <a:cubicBezTo>
                  <a:pt x="12241" y="20370"/>
                  <a:pt x="12253" y="20369"/>
                  <a:pt x="12261" y="20367"/>
                </a:cubicBezTo>
                <a:cubicBezTo>
                  <a:pt x="12401" y="20341"/>
                  <a:pt x="12542" y="20314"/>
                  <a:pt x="12684" y="20287"/>
                </a:cubicBezTo>
                <a:cubicBezTo>
                  <a:pt x="12678" y="20282"/>
                  <a:pt x="12670" y="20278"/>
                  <a:pt x="12659" y="20274"/>
                </a:cubicBezTo>
                <a:cubicBezTo>
                  <a:pt x="12649" y="20270"/>
                  <a:pt x="12637" y="20266"/>
                  <a:pt x="12624" y="20263"/>
                </a:cubicBezTo>
                <a:cubicBezTo>
                  <a:pt x="12671" y="20263"/>
                  <a:pt x="12718" y="20261"/>
                  <a:pt x="12766" y="20261"/>
                </a:cubicBezTo>
                <a:cubicBezTo>
                  <a:pt x="13169" y="20266"/>
                  <a:pt x="13572" y="20281"/>
                  <a:pt x="13980" y="20291"/>
                </a:cubicBezTo>
                <a:cubicBezTo>
                  <a:pt x="13916" y="20280"/>
                  <a:pt x="13863" y="20264"/>
                  <a:pt x="13805" y="20261"/>
                </a:cubicBezTo>
                <a:cubicBezTo>
                  <a:pt x="13500" y="20244"/>
                  <a:pt x="13194" y="20223"/>
                  <a:pt x="12887" y="20217"/>
                </a:cubicBezTo>
                <a:cubicBezTo>
                  <a:pt x="12765" y="20215"/>
                  <a:pt x="12643" y="20221"/>
                  <a:pt x="12520" y="20225"/>
                </a:cubicBezTo>
                <a:cubicBezTo>
                  <a:pt x="12513" y="20219"/>
                  <a:pt x="12508" y="20214"/>
                  <a:pt x="12509" y="20206"/>
                </a:cubicBezTo>
                <a:cubicBezTo>
                  <a:pt x="12510" y="20198"/>
                  <a:pt x="12516" y="20189"/>
                  <a:pt x="12531" y="20178"/>
                </a:cubicBezTo>
                <a:cubicBezTo>
                  <a:pt x="12840" y="20189"/>
                  <a:pt x="13150" y="20198"/>
                  <a:pt x="13458" y="20211"/>
                </a:cubicBezTo>
                <a:cubicBezTo>
                  <a:pt x="13545" y="20214"/>
                  <a:pt x="13626" y="20230"/>
                  <a:pt x="13712" y="20237"/>
                </a:cubicBezTo>
                <a:cubicBezTo>
                  <a:pt x="13891" y="20250"/>
                  <a:pt x="14071" y="20263"/>
                  <a:pt x="14250" y="20274"/>
                </a:cubicBezTo>
                <a:cubicBezTo>
                  <a:pt x="14385" y="20283"/>
                  <a:pt x="14520" y="20289"/>
                  <a:pt x="14653" y="20263"/>
                </a:cubicBezTo>
                <a:cubicBezTo>
                  <a:pt x="14518" y="20248"/>
                  <a:pt x="14382" y="20243"/>
                  <a:pt x="14246" y="20237"/>
                </a:cubicBezTo>
                <a:cubicBezTo>
                  <a:pt x="14204" y="20235"/>
                  <a:pt x="14164" y="20226"/>
                  <a:pt x="14123" y="20220"/>
                </a:cubicBezTo>
                <a:cubicBezTo>
                  <a:pt x="13995" y="20204"/>
                  <a:pt x="13863" y="20173"/>
                  <a:pt x="13738" y="20176"/>
                </a:cubicBezTo>
                <a:cubicBezTo>
                  <a:pt x="13592" y="20180"/>
                  <a:pt x="13484" y="20145"/>
                  <a:pt x="13352" y="20140"/>
                </a:cubicBezTo>
                <a:cubicBezTo>
                  <a:pt x="13329" y="20140"/>
                  <a:pt x="13289" y="20124"/>
                  <a:pt x="13289" y="20116"/>
                </a:cubicBezTo>
                <a:cubicBezTo>
                  <a:pt x="13288" y="20075"/>
                  <a:pt x="13207" y="20075"/>
                  <a:pt x="13152" y="20077"/>
                </a:cubicBezTo>
                <a:cubicBezTo>
                  <a:pt x="12990" y="20081"/>
                  <a:pt x="12828" y="20089"/>
                  <a:pt x="12667" y="20099"/>
                </a:cubicBezTo>
                <a:cubicBezTo>
                  <a:pt x="12393" y="20118"/>
                  <a:pt x="12124" y="20154"/>
                  <a:pt x="11840" y="20135"/>
                </a:cubicBezTo>
                <a:cubicBezTo>
                  <a:pt x="11810" y="20133"/>
                  <a:pt x="11777" y="20135"/>
                  <a:pt x="11746" y="20137"/>
                </a:cubicBezTo>
                <a:cubicBezTo>
                  <a:pt x="11752" y="20135"/>
                  <a:pt x="11759" y="20132"/>
                  <a:pt x="11765" y="20131"/>
                </a:cubicBezTo>
                <a:cubicBezTo>
                  <a:pt x="11772" y="20129"/>
                  <a:pt x="11778" y="20128"/>
                  <a:pt x="11784" y="20126"/>
                </a:cubicBezTo>
                <a:cubicBezTo>
                  <a:pt x="12080" y="20102"/>
                  <a:pt x="12376" y="20077"/>
                  <a:pt x="12675" y="20067"/>
                </a:cubicBezTo>
                <a:cubicBezTo>
                  <a:pt x="13025" y="20055"/>
                  <a:pt x="13382" y="20069"/>
                  <a:pt x="13735" y="20077"/>
                </a:cubicBezTo>
                <a:cubicBezTo>
                  <a:pt x="13995" y="20082"/>
                  <a:pt x="14253" y="20094"/>
                  <a:pt x="14512" y="20104"/>
                </a:cubicBezTo>
                <a:cubicBezTo>
                  <a:pt x="14586" y="20108"/>
                  <a:pt x="14660" y="20115"/>
                  <a:pt x="14733" y="20121"/>
                </a:cubicBezTo>
                <a:cubicBezTo>
                  <a:pt x="14940" y="20138"/>
                  <a:pt x="15147" y="20156"/>
                  <a:pt x="15355" y="20171"/>
                </a:cubicBezTo>
                <a:cubicBezTo>
                  <a:pt x="15542" y="20185"/>
                  <a:pt x="15731" y="20194"/>
                  <a:pt x="15918" y="20206"/>
                </a:cubicBezTo>
                <a:cubicBezTo>
                  <a:pt x="15952" y="20208"/>
                  <a:pt x="15984" y="20215"/>
                  <a:pt x="16048" y="20224"/>
                </a:cubicBezTo>
                <a:cubicBezTo>
                  <a:pt x="16008" y="20225"/>
                  <a:pt x="15977" y="20226"/>
                  <a:pt x="15948" y="20227"/>
                </a:cubicBezTo>
                <a:cubicBezTo>
                  <a:pt x="15919" y="20228"/>
                  <a:pt x="15893" y="20229"/>
                  <a:pt x="15865" y="20230"/>
                </a:cubicBezTo>
                <a:cubicBezTo>
                  <a:pt x="15924" y="20243"/>
                  <a:pt x="15981" y="20254"/>
                  <a:pt x="16035" y="20266"/>
                </a:cubicBezTo>
                <a:cubicBezTo>
                  <a:pt x="16090" y="20278"/>
                  <a:pt x="16143" y="20289"/>
                  <a:pt x="16196" y="20300"/>
                </a:cubicBezTo>
                <a:cubicBezTo>
                  <a:pt x="16197" y="20299"/>
                  <a:pt x="16199" y="20298"/>
                  <a:pt x="16201" y="20297"/>
                </a:cubicBezTo>
                <a:cubicBezTo>
                  <a:pt x="16203" y="20296"/>
                  <a:pt x="16204" y="20295"/>
                  <a:pt x="16206" y="20294"/>
                </a:cubicBezTo>
                <a:cubicBezTo>
                  <a:pt x="16194" y="20288"/>
                  <a:pt x="16183" y="20283"/>
                  <a:pt x="16168" y="20276"/>
                </a:cubicBezTo>
                <a:cubicBezTo>
                  <a:pt x="16154" y="20269"/>
                  <a:pt x="16137" y="20262"/>
                  <a:pt x="16113" y="20251"/>
                </a:cubicBezTo>
                <a:cubicBezTo>
                  <a:pt x="16211" y="20246"/>
                  <a:pt x="16283" y="20237"/>
                  <a:pt x="16354" y="20238"/>
                </a:cubicBezTo>
                <a:cubicBezTo>
                  <a:pt x="16485" y="20240"/>
                  <a:pt x="16617" y="20245"/>
                  <a:pt x="16747" y="20253"/>
                </a:cubicBezTo>
                <a:cubicBezTo>
                  <a:pt x="16811" y="20257"/>
                  <a:pt x="16872" y="20272"/>
                  <a:pt x="16935" y="20279"/>
                </a:cubicBezTo>
                <a:cubicBezTo>
                  <a:pt x="17026" y="20289"/>
                  <a:pt x="17129" y="20312"/>
                  <a:pt x="17205" y="20302"/>
                </a:cubicBezTo>
                <a:cubicBezTo>
                  <a:pt x="17341" y="20285"/>
                  <a:pt x="17447" y="20300"/>
                  <a:pt x="17560" y="20320"/>
                </a:cubicBezTo>
                <a:cubicBezTo>
                  <a:pt x="17888" y="20379"/>
                  <a:pt x="18213" y="20441"/>
                  <a:pt x="18546" y="20495"/>
                </a:cubicBezTo>
                <a:cubicBezTo>
                  <a:pt x="18720" y="20523"/>
                  <a:pt x="18913" y="20533"/>
                  <a:pt x="19091" y="20558"/>
                </a:cubicBezTo>
                <a:cubicBezTo>
                  <a:pt x="19324" y="20592"/>
                  <a:pt x="19550" y="20634"/>
                  <a:pt x="19782" y="20670"/>
                </a:cubicBezTo>
                <a:cubicBezTo>
                  <a:pt x="19882" y="20685"/>
                  <a:pt x="19934" y="20701"/>
                  <a:pt x="19831" y="20741"/>
                </a:cubicBezTo>
                <a:cubicBezTo>
                  <a:pt x="19891" y="20758"/>
                  <a:pt x="19950" y="20774"/>
                  <a:pt x="20008" y="20790"/>
                </a:cubicBezTo>
                <a:cubicBezTo>
                  <a:pt x="20066" y="20807"/>
                  <a:pt x="20123" y="20824"/>
                  <a:pt x="20180" y="20839"/>
                </a:cubicBezTo>
                <a:cubicBezTo>
                  <a:pt x="20186" y="20836"/>
                  <a:pt x="20193" y="20833"/>
                  <a:pt x="20199" y="20830"/>
                </a:cubicBezTo>
                <a:cubicBezTo>
                  <a:pt x="20206" y="20826"/>
                  <a:pt x="20213" y="20823"/>
                  <a:pt x="20219" y="20820"/>
                </a:cubicBezTo>
                <a:cubicBezTo>
                  <a:pt x="20193" y="20805"/>
                  <a:pt x="20166" y="20790"/>
                  <a:pt x="20140" y="20776"/>
                </a:cubicBezTo>
                <a:cubicBezTo>
                  <a:pt x="20113" y="20761"/>
                  <a:pt x="20087" y="20746"/>
                  <a:pt x="20061" y="20732"/>
                </a:cubicBezTo>
                <a:cubicBezTo>
                  <a:pt x="20066" y="20730"/>
                  <a:pt x="20071" y="20730"/>
                  <a:pt x="20076" y="20728"/>
                </a:cubicBezTo>
                <a:cubicBezTo>
                  <a:pt x="20081" y="20727"/>
                  <a:pt x="20086" y="20725"/>
                  <a:pt x="20091" y="20723"/>
                </a:cubicBezTo>
                <a:cubicBezTo>
                  <a:pt x="20109" y="20725"/>
                  <a:pt x="20127" y="20726"/>
                  <a:pt x="20146" y="20728"/>
                </a:cubicBezTo>
                <a:cubicBezTo>
                  <a:pt x="20166" y="20730"/>
                  <a:pt x="20187" y="20733"/>
                  <a:pt x="20212" y="20735"/>
                </a:cubicBezTo>
                <a:cubicBezTo>
                  <a:pt x="20197" y="20721"/>
                  <a:pt x="20184" y="20709"/>
                  <a:pt x="20172" y="20697"/>
                </a:cubicBezTo>
                <a:cubicBezTo>
                  <a:pt x="20160" y="20686"/>
                  <a:pt x="20148" y="20674"/>
                  <a:pt x="20136" y="20663"/>
                </a:cubicBezTo>
                <a:cubicBezTo>
                  <a:pt x="20149" y="20664"/>
                  <a:pt x="20163" y="20665"/>
                  <a:pt x="20177" y="20666"/>
                </a:cubicBezTo>
                <a:cubicBezTo>
                  <a:pt x="20191" y="20667"/>
                  <a:pt x="20206" y="20667"/>
                  <a:pt x="20220" y="20668"/>
                </a:cubicBezTo>
                <a:cubicBezTo>
                  <a:pt x="20194" y="20651"/>
                  <a:pt x="20169" y="20634"/>
                  <a:pt x="20143" y="20617"/>
                </a:cubicBezTo>
                <a:cubicBezTo>
                  <a:pt x="20117" y="20600"/>
                  <a:pt x="20090" y="20583"/>
                  <a:pt x="20061" y="20563"/>
                </a:cubicBezTo>
                <a:cubicBezTo>
                  <a:pt x="20261" y="20579"/>
                  <a:pt x="20429" y="20615"/>
                  <a:pt x="20594" y="20658"/>
                </a:cubicBezTo>
                <a:cubicBezTo>
                  <a:pt x="20760" y="20701"/>
                  <a:pt x="21000" y="20686"/>
                  <a:pt x="21123" y="20774"/>
                </a:cubicBezTo>
                <a:cubicBezTo>
                  <a:pt x="21157" y="20758"/>
                  <a:pt x="21188" y="20742"/>
                  <a:pt x="21217" y="20728"/>
                </a:cubicBezTo>
                <a:cubicBezTo>
                  <a:pt x="21246" y="20714"/>
                  <a:pt x="21272" y="20701"/>
                  <a:pt x="21297" y="20689"/>
                </a:cubicBezTo>
                <a:cubicBezTo>
                  <a:pt x="21315" y="20701"/>
                  <a:pt x="21330" y="20711"/>
                  <a:pt x="21345" y="20720"/>
                </a:cubicBezTo>
                <a:cubicBezTo>
                  <a:pt x="21359" y="20729"/>
                  <a:pt x="21372" y="20738"/>
                  <a:pt x="21385" y="20746"/>
                </a:cubicBezTo>
                <a:cubicBezTo>
                  <a:pt x="21389" y="20741"/>
                  <a:pt x="21393" y="20737"/>
                  <a:pt x="21397" y="20732"/>
                </a:cubicBezTo>
                <a:cubicBezTo>
                  <a:pt x="21401" y="20726"/>
                  <a:pt x="21405" y="20720"/>
                  <a:pt x="21409" y="20715"/>
                </a:cubicBezTo>
                <a:cubicBezTo>
                  <a:pt x="21446" y="20722"/>
                  <a:pt x="21483" y="20707"/>
                  <a:pt x="21514" y="20673"/>
                </a:cubicBezTo>
                <a:cubicBezTo>
                  <a:pt x="21568" y="20614"/>
                  <a:pt x="21587" y="20504"/>
                  <a:pt x="21544" y="20443"/>
                </a:cubicBezTo>
                <a:cubicBezTo>
                  <a:pt x="21514" y="20398"/>
                  <a:pt x="21465" y="20409"/>
                  <a:pt x="21443" y="20465"/>
                </a:cubicBezTo>
                <a:cubicBezTo>
                  <a:pt x="21445" y="20416"/>
                  <a:pt x="21375" y="20392"/>
                  <a:pt x="21298" y="20371"/>
                </a:cubicBezTo>
                <a:cubicBezTo>
                  <a:pt x="21221" y="20349"/>
                  <a:pt x="21136" y="20332"/>
                  <a:pt x="21108" y="20291"/>
                </a:cubicBezTo>
                <a:cubicBezTo>
                  <a:pt x="21192" y="20265"/>
                  <a:pt x="21276" y="20237"/>
                  <a:pt x="21362" y="20207"/>
                </a:cubicBezTo>
                <a:cubicBezTo>
                  <a:pt x="21441" y="20180"/>
                  <a:pt x="21521" y="20150"/>
                  <a:pt x="21600" y="20121"/>
                </a:cubicBezTo>
                <a:lnTo>
                  <a:pt x="21590" y="0"/>
                </a:lnTo>
                <a:lnTo>
                  <a:pt x="0" y="0"/>
                </a:lnTo>
                <a:close/>
                <a:moveTo>
                  <a:pt x="9192" y="19629"/>
                </a:moveTo>
                <a:lnTo>
                  <a:pt x="9218" y="19716"/>
                </a:lnTo>
                <a:lnTo>
                  <a:pt x="9132" y="19721"/>
                </a:lnTo>
                <a:lnTo>
                  <a:pt x="8709" y="19799"/>
                </a:lnTo>
                <a:cubicBezTo>
                  <a:pt x="8715" y="19804"/>
                  <a:pt x="8724" y="19808"/>
                  <a:pt x="8734" y="19812"/>
                </a:cubicBezTo>
                <a:cubicBezTo>
                  <a:pt x="8744" y="19816"/>
                  <a:pt x="8757" y="19820"/>
                  <a:pt x="8770" y="19823"/>
                </a:cubicBezTo>
                <a:cubicBezTo>
                  <a:pt x="8722" y="19824"/>
                  <a:pt x="8675" y="19826"/>
                  <a:pt x="8627" y="19825"/>
                </a:cubicBezTo>
                <a:cubicBezTo>
                  <a:pt x="8224" y="19820"/>
                  <a:pt x="7821" y="19807"/>
                  <a:pt x="7413" y="19797"/>
                </a:cubicBezTo>
                <a:cubicBezTo>
                  <a:pt x="7477" y="19808"/>
                  <a:pt x="7531" y="19822"/>
                  <a:pt x="7588" y="19825"/>
                </a:cubicBezTo>
                <a:cubicBezTo>
                  <a:pt x="7894" y="19842"/>
                  <a:pt x="8199" y="19864"/>
                  <a:pt x="8506" y="19871"/>
                </a:cubicBezTo>
                <a:cubicBezTo>
                  <a:pt x="8628" y="19873"/>
                  <a:pt x="8752" y="19867"/>
                  <a:pt x="8874" y="19863"/>
                </a:cubicBezTo>
                <a:cubicBezTo>
                  <a:pt x="8882" y="19868"/>
                  <a:pt x="8886" y="19874"/>
                  <a:pt x="8884" y="19882"/>
                </a:cubicBezTo>
                <a:cubicBezTo>
                  <a:pt x="8883" y="19890"/>
                  <a:pt x="8877" y="19899"/>
                  <a:pt x="8862" y="19910"/>
                </a:cubicBezTo>
                <a:cubicBezTo>
                  <a:pt x="8553" y="19899"/>
                  <a:pt x="8243" y="19889"/>
                  <a:pt x="7935" y="19876"/>
                </a:cubicBezTo>
                <a:cubicBezTo>
                  <a:pt x="7849" y="19872"/>
                  <a:pt x="7766" y="19856"/>
                  <a:pt x="7680" y="19850"/>
                </a:cubicBezTo>
                <a:cubicBezTo>
                  <a:pt x="7502" y="19836"/>
                  <a:pt x="7323" y="19825"/>
                  <a:pt x="7144" y="19814"/>
                </a:cubicBezTo>
                <a:cubicBezTo>
                  <a:pt x="7008" y="19805"/>
                  <a:pt x="6873" y="19799"/>
                  <a:pt x="6740" y="19825"/>
                </a:cubicBezTo>
                <a:cubicBezTo>
                  <a:pt x="6875" y="19840"/>
                  <a:pt x="7012" y="19845"/>
                  <a:pt x="7148" y="19851"/>
                </a:cubicBezTo>
                <a:cubicBezTo>
                  <a:pt x="7189" y="19853"/>
                  <a:pt x="7229" y="19861"/>
                  <a:pt x="7270" y="19866"/>
                </a:cubicBezTo>
                <a:cubicBezTo>
                  <a:pt x="7399" y="19882"/>
                  <a:pt x="7530" y="19914"/>
                  <a:pt x="7655" y="19910"/>
                </a:cubicBezTo>
                <a:cubicBezTo>
                  <a:pt x="7802" y="19906"/>
                  <a:pt x="7909" y="19943"/>
                  <a:pt x="8041" y="19948"/>
                </a:cubicBezTo>
                <a:cubicBezTo>
                  <a:pt x="8064" y="19948"/>
                  <a:pt x="8104" y="19962"/>
                  <a:pt x="8104" y="19970"/>
                </a:cubicBezTo>
                <a:cubicBezTo>
                  <a:pt x="8105" y="20011"/>
                  <a:pt x="8185" y="20011"/>
                  <a:pt x="8241" y="20010"/>
                </a:cubicBezTo>
                <a:cubicBezTo>
                  <a:pt x="8403" y="20006"/>
                  <a:pt x="8566" y="19997"/>
                  <a:pt x="8726" y="19987"/>
                </a:cubicBezTo>
                <a:cubicBezTo>
                  <a:pt x="9000" y="19969"/>
                  <a:pt x="9269" y="19934"/>
                  <a:pt x="9553" y="19952"/>
                </a:cubicBezTo>
                <a:cubicBezTo>
                  <a:pt x="9583" y="19954"/>
                  <a:pt x="9615" y="19951"/>
                  <a:pt x="9647" y="19949"/>
                </a:cubicBezTo>
                <a:cubicBezTo>
                  <a:pt x="9640" y="19951"/>
                  <a:pt x="9634" y="19954"/>
                  <a:pt x="9627" y="19956"/>
                </a:cubicBezTo>
                <a:cubicBezTo>
                  <a:pt x="9621" y="19958"/>
                  <a:pt x="9615" y="19960"/>
                  <a:pt x="9608" y="19962"/>
                </a:cubicBezTo>
                <a:cubicBezTo>
                  <a:pt x="9312" y="19986"/>
                  <a:pt x="9017" y="20009"/>
                  <a:pt x="8718" y="20019"/>
                </a:cubicBezTo>
                <a:cubicBezTo>
                  <a:pt x="8368" y="20031"/>
                  <a:pt x="8011" y="20019"/>
                  <a:pt x="7658" y="20011"/>
                </a:cubicBezTo>
                <a:cubicBezTo>
                  <a:pt x="7398" y="20006"/>
                  <a:pt x="7140" y="19993"/>
                  <a:pt x="6881" y="19982"/>
                </a:cubicBezTo>
                <a:cubicBezTo>
                  <a:pt x="6807" y="19979"/>
                  <a:pt x="6734" y="19972"/>
                  <a:pt x="6661" y="19966"/>
                </a:cubicBezTo>
                <a:cubicBezTo>
                  <a:pt x="6453" y="19949"/>
                  <a:pt x="6247" y="19930"/>
                  <a:pt x="6038" y="19915"/>
                </a:cubicBezTo>
                <a:cubicBezTo>
                  <a:pt x="5851" y="19902"/>
                  <a:pt x="5662" y="19892"/>
                  <a:pt x="5474" y="19881"/>
                </a:cubicBezTo>
                <a:cubicBezTo>
                  <a:pt x="5441" y="19878"/>
                  <a:pt x="5409" y="19871"/>
                  <a:pt x="5345" y="19863"/>
                </a:cubicBezTo>
                <a:cubicBezTo>
                  <a:pt x="5385" y="19861"/>
                  <a:pt x="5417" y="19860"/>
                  <a:pt x="5445" y="19859"/>
                </a:cubicBezTo>
                <a:cubicBezTo>
                  <a:pt x="5474" y="19858"/>
                  <a:pt x="5500" y="19857"/>
                  <a:pt x="5528" y="19856"/>
                </a:cubicBezTo>
                <a:cubicBezTo>
                  <a:pt x="5469" y="19844"/>
                  <a:pt x="5413" y="19832"/>
                  <a:pt x="5358" y="19820"/>
                </a:cubicBezTo>
                <a:cubicBezTo>
                  <a:pt x="5304" y="19809"/>
                  <a:pt x="5251" y="19797"/>
                  <a:pt x="5198" y="19786"/>
                </a:cubicBezTo>
                <a:cubicBezTo>
                  <a:pt x="5196" y="19787"/>
                  <a:pt x="5194" y="19788"/>
                  <a:pt x="5192" y="19789"/>
                </a:cubicBezTo>
                <a:cubicBezTo>
                  <a:pt x="5191" y="19790"/>
                  <a:pt x="5189" y="19791"/>
                  <a:pt x="5188" y="19792"/>
                </a:cubicBezTo>
                <a:cubicBezTo>
                  <a:pt x="5199" y="19798"/>
                  <a:pt x="5210" y="19803"/>
                  <a:pt x="5225" y="19810"/>
                </a:cubicBezTo>
                <a:cubicBezTo>
                  <a:pt x="5239" y="19817"/>
                  <a:pt x="5256" y="19826"/>
                  <a:pt x="5280" y="19837"/>
                </a:cubicBezTo>
                <a:cubicBezTo>
                  <a:pt x="5182" y="19842"/>
                  <a:pt x="5111" y="19851"/>
                  <a:pt x="5039" y="19850"/>
                </a:cubicBezTo>
                <a:cubicBezTo>
                  <a:pt x="4908" y="19847"/>
                  <a:pt x="4776" y="19841"/>
                  <a:pt x="4646" y="19833"/>
                </a:cubicBezTo>
                <a:cubicBezTo>
                  <a:pt x="4582" y="19829"/>
                  <a:pt x="4522" y="19816"/>
                  <a:pt x="4458" y="19809"/>
                </a:cubicBezTo>
                <a:cubicBezTo>
                  <a:pt x="4368" y="19799"/>
                  <a:pt x="4264" y="19776"/>
                  <a:pt x="4188" y="19786"/>
                </a:cubicBezTo>
                <a:cubicBezTo>
                  <a:pt x="4052" y="19803"/>
                  <a:pt x="3945" y="19786"/>
                  <a:pt x="3833" y="19766"/>
                </a:cubicBezTo>
                <a:cubicBezTo>
                  <a:pt x="3699" y="19742"/>
                  <a:pt x="3566" y="19720"/>
                  <a:pt x="3433" y="19696"/>
                </a:cubicBezTo>
                <a:lnTo>
                  <a:pt x="9192" y="19629"/>
                </a:lnTo>
                <a:close/>
                <a:moveTo>
                  <a:pt x="9149" y="19905"/>
                </a:moveTo>
                <a:cubicBezTo>
                  <a:pt x="9132" y="19907"/>
                  <a:pt x="9109" y="19911"/>
                  <a:pt x="9091" y="19913"/>
                </a:cubicBezTo>
                <a:cubicBezTo>
                  <a:pt x="9060" y="19917"/>
                  <a:pt x="9023" y="19915"/>
                  <a:pt x="8990" y="19913"/>
                </a:cubicBezTo>
                <a:cubicBezTo>
                  <a:pt x="9016" y="19912"/>
                  <a:pt x="9043" y="19910"/>
                  <a:pt x="9070" y="19908"/>
                </a:cubicBezTo>
                <a:cubicBezTo>
                  <a:pt x="9096" y="19907"/>
                  <a:pt x="9123" y="19906"/>
                  <a:pt x="9149" y="19905"/>
                </a:cubicBezTo>
                <a:close/>
                <a:moveTo>
                  <a:pt x="12302" y="20173"/>
                </a:moveTo>
                <a:cubicBezTo>
                  <a:pt x="12335" y="20169"/>
                  <a:pt x="12373" y="20172"/>
                  <a:pt x="12408" y="20173"/>
                </a:cubicBezTo>
                <a:cubicBezTo>
                  <a:pt x="12379" y="20175"/>
                  <a:pt x="12351" y="20176"/>
                  <a:pt x="12322" y="20178"/>
                </a:cubicBezTo>
                <a:cubicBezTo>
                  <a:pt x="12293" y="20179"/>
                  <a:pt x="12264" y="20182"/>
                  <a:pt x="12236" y="20183"/>
                </a:cubicBezTo>
                <a:cubicBezTo>
                  <a:pt x="12256" y="20180"/>
                  <a:pt x="12282" y="20176"/>
                  <a:pt x="12302" y="20173"/>
                </a:cubicBezTo>
                <a:close/>
              </a:path>
            </a:pathLst>
          </a:custGeom>
        </p:spPr>
      </p:pic>
      <p:sp>
        <p:nvSpPr>
          <p:cNvPr id="891" name="Shape"/>
          <p:cNvSpPr>
            <a:spLocks noGrp="1"/>
          </p:cNvSpPr>
          <p:nvPr>
            <p:ph type="body" idx="15"/>
          </p:nvPr>
        </p:nvSpPr>
        <p:spPr>
          <a:xfrm>
            <a:off x="8581313" y="7702771"/>
            <a:ext cx="1236455" cy="1178650"/>
          </a:xfrm>
          <a:custGeom>
            <a:avLst/>
            <a:gdLst/>
            <a:ahLst/>
            <a:cxnLst>
              <a:cxn ang="0">
                <a:pos x="wd2" y="hd2"/>
              </a:cxn>
              <a:cxn ang="5400000">
                <a:pos x="wd2" y="hd2"/>
              </a:cxn>
              <a:cxn ang="10800000">
                <a:pos x="wd2" y="hd2"/>
              </a:cxn>
              <a:cxn ang="16200000">
                <a:pos x="wd2" y="hd2"/>
              </a:cxn>
            </a:cxnLst>
            <a:rect l="0" t="0" r="r" b="b"/>
            <a:pathLst>
              <a:path w="21568" h="21583" extrusionOk="0">
                <a:moveTo>
                  <a:pt x="16592" y="2"/>
                </a:moveTo>
                <a:cubicBezTo>
                  <a:pt x="16492" y="-9"/>
                  <a:pt x="16386" y="16"/>
                  <a:pt x="16290" y="57"/>
                </a:cubicBezTo>
                <a:cubicBezTo>
                  <a:pt x="16249" y="74"/>
                  <a:pt x="16225" y="182"/>
                  <a:pt x="16193" y="245"/>
                </a:cubicBezTo>
                <a:cubicBezTo>
                  <a:pt x="16240" y="268"/>
                  <a:pt x="16289" y="302"/>
                  <a:pt x="16336" y="306"/>
                </a:cubicBezTo>
                <a:cubicBezTo>
                  <a:pt x="16441" y="316"/>
                  <a:pt x="16545" y="312"/>
                  <a:pt x="16650" y="312"/>
                </a:cubicBezTo>
                <a:cubicBezTo>
                  <a:pt x="16653" y="348"/>
                  <a:pt x="16656" y="380"/>
                  <a:pt x="16659" y="416"/>
                </a:cubicBezTo>
                <a:cubicBezTo>
                  <a:pt x="16603" y="443"/>
                  <a:pt x="16546" y="497"/>
                  <a:pt x="16491" y="495"/>
                </a:cubicBezTo>
                <a:cubicBezTo>
                  <a:pt x="16260" y="486"/>
                  <a:pt x="16030" y="460"/>
                  <a:pt x="15799" y="440"/>
                </a:cubicBezTo>
                <a:cubicBezTo>
                  <a:pt x="15671" y="429"/>
                  <a:pt x="15542" y="420"/>
                  <a:pt x="15414" y="404"/>
                </a:cubicBezTo>
                <a:cubicBezTo>
                  <a:pt x="15307" y="390"/>
                  <a:pt x="15200" y="344"/>
                  <a:pt x="15095" y="355"/>
                </a:cubicBezTo>
                <a:cubicBezTo>
                  <a:pt x="14983" y="367"/>
                  <a:pt x="14871" y="428"/>
                  <a:pt x="14731" y="477"/>
                </a:cubicBezTo>
                <a:cubicBezTo>
                  <a:pt x="14755" y="314"/>
                  <a:pt x="14770" y="216"/>
                  <a:pt x="14785" y="118"/>
                </a:cubicBezTo>
                <a:cubicBezTo>
                  <a:pt x="14476" y="3"/>
                  <a:pt x="14417" y="373"/>
                  <a:pt x="14295" y="623"/>
                </a:cubicBezTo>
                <a:cubicBezTo>
                  <a:pt x="14133" y="296"/>
                  <a:pt x="13756" y="295"/>
                  <a:pt x="13548" y="550"/>
                </a:cubicBezTo>
                <a:cubicBezTo>
                  <a:pt x="13464" y="495"/>
                  <a:pt x="13378" y="393"/>
                  <a:pt x="13343" y="422"/>
                </a:cubicBezTo>
                <a:cubicBezTo>
                  <a:pt x="13121" y="604"/>
                  <a:pt x="12922" y="745"/>
                  <a:pt x="12643" y="616"/>
                </a:cubicBezTo>
                <a:cubicBezTo>
                  <a:pt x="12449" y="527"/>
                  <a:pt x="12219" y="591"/>
                  <a:pt x="12006" y="586"/>
                </a:cubicBezTo>
                <a:cubicBezTo>
                  <a:pt x="11905" y="584"/>
                  <a:pt x="11803" y="567"/>
                  <a:pt x="11704" y="586"/>
                </a:cubicBezTo>
                <a:cubicBezTo>
                  <a:pt x="11466" y="631"/>
                  <a:pt x="11225" y="671"/>
                  <a:pt x="10991" y="750"/>
                </a:cubicBezTo>
                <a:cubicBezTo>
                  <a:pt x="10704" y="848"/>
                  <a:pt x="10421" y="982"/>
                  <a:pt x="10136" y="1097"/>
                </a:cubicBezTo>
                <a:cubicBezTo>
                  <a:pt x="10040" y="1136"/>
                  <a:pt x="9932" y="1221"/>
                  <a:pt x="9847" y="1188"/>
                </a:cubicBezTo>
                <a:cubicBezTo>
                  <a:pt x="9372" y="1005"/>
                  <a:pt x="8962" y="1257"/>
                  <a:pt x="8548" y="1541"/>
                </a:cubicBezTo>
                <a:cubicBezTo>
                  <a:pt x="8169" y="1799"/>
                  <a:pt x="7784" y="2030"/>
                  <a:pt x="7395" y="2252"/>
                </a:cubicBezTo>
                <a:cubicBezTo>
                  <a:pt x="7186" y="2372"/>
                  <a:pt x="6961" y="2441"/>
                  <a:pt x="6745" y="2538"/>
                </a:cubicBezTo>
                <a:cubicBezTo>
                  <a:pt x="5965" y="2891"/>
                  <a:pt x="5188" y="3250"/>
                  <a:pt x="4406" y="3596"/>
                </a:cubicBezTo>
                <a:cubicBezTo>
                  <a:pt x="4214" y="3682"/>
                  <a:pt x="4011" y="3714"/>
                  <a:pt x="3815" y="3785"/>
                </a:cubicBezTo>
                <a:cubicBezTo>
                  <a:pt x="3506" y="3897"/>
                  <a:pt x="3188" y="3983"/>
                  <a:pt x="2893" y="4150"/>
                </a:cubicBezTo>
                <a:cubicBezTo>
                  <a:pt x="2407" y="4424"/>
                  <a:pt x="1934" y="4749"/>
                  <a:pt x="1459" y="5062"/>
                </a:cubicBezTo>
                <a:cubicBezTo>
                  <a:pt x="1365" y="5124"/>
                  <a:pt x="1283" y="5228"/>
                  <a:pt x="1195" y="5311"/>
                </a:cubicBezTo>
                <a:cubicBezTo>
                  <a:pt x="1210" y="5357"/>
                  <a:pt x="1226" y="5400"/>
                  <a:pt x="1242" y="5445"/>
                </a:cubicBezTo>
                <a:cubicBezTo>
                  <a:pt x="1678" y="5255"/>
                  <a:pt x="2113" y="5064"/>
                  <a:pt x="2549" y="4874"/>
                </a:cubicBezTo>
                <a:cubicBezTo>
                  <a:pt x="2555" y="4900"/>
                  <a:pt x="2564" y="4927"/>
                  <a:pt x="2570" y="4953"/>
                </a:cubicBezTo>
                <a:cubicBezTo>
                  <a:pt x="2474" y="5018"/>
                  <a:pt x="2378" y="5106"/>
                  <a:pt x="2277" y="5147"/>
                </a:cubicBezTo>
                <a:cubicBezTo>
                  <a:pt x="1845" y="5322"/>
                  <a:pt x="1413" y="5491"/>
                  <a:pt x="977" y="5646"/>
                </a:cubicBezTo>
                <a:cubicBezTo>
                  <a:pt x="734" y="5732"/>
                  <a:pt x="576" y="5952"/>
                  <a:pt x="592" y="6193"/>
                </a:cubicBezTo>
                <a:cubicBezTo>
                  <a:pt x="732" y="6230"/>
                  <a:pt x="865" y="6268"/>
                  <a:pt x="998" y="6303"/>
                </a:cubicBezTo>
                <a:cubicBezTo>
                  <a:pt x="1000" y="6332"/>
                  <a:pt x="1005" y="6358"/>
                  <a:pt x="1007" y="6388"/>
                </a:cubicBezTo>
                <a:cubicBezTo>
                  <a:pt x="761" y="6533"/>
                  <a:pt x="419" y="6398"/>
                  <a:pt x="286" y="6868"/>
                </a:cubicBezTo>
                <a:cubicBezTo>
                  <a:pt x="456" y="7047"/>
                  <a:pt x="436" y="7105"/>
                  <a:pt x="80" y="7428"/>
                </a:cubicBezTo>
                <a:cubicBezTo>
                  <a:pt x="296" y="7412"/>
                  <a:pt x="480" y="7400"/>
                  <a:pt x="688" y="7385"/>
                </a:cubicBezTo>
                <a:cubicBezTo>
                  <a:pt x="494" y="7693"/>
                  <a:pt x="126" y="7500"/>
                  <a:pt x="1" y="8006"/>
                </a:cubicBezTo>
                <a:cubicBezTo>
                  <a:pt x="97" y="7971"/>
                  <a:pt x="165" y="7951"/>
                  <a:pt x="231" y="7927"/>
                </a:cubicBezTo>
                <a:cubicBezTo>
                  <a:pt x="351" y="7884"/>
                  <a:pt x="467" y="7835"/>
                  <a:pt x="588" y="7799"/>
                </a:cubicBezTo>
                <a:cubicBezTo>
                  <a:pt x="876" y="7712"/>
                  <a:pt x="1166" y="7633"/>
                  <a:pt x="1455" y="7549"/>
                </a:cubicBezTo>
                <a:cubicBezTo>
                  <a:pt x="1584" y="7512"/>
                  <a:pt x="1711" y="7468"/>
                  <a:pt x="1841" y="7440"/>
                </a:cubicBezTo>
                <a:cubicBezTo>
                  <a:pt x="1848" y="7439"/>
                  <a:pt x="1869" y="7544"/>
                  <a:pt x="1879" y="7586"/>
                </a:cubicBezTo>
                <a:cubicBezTo>
                  <a:pt x="2276" y="7512"/>
                  <a:pt x="2605" y="6999"/>
                  <a:pt x="3094" y="7282"/>
                </a:cubicBezTo>
                <a:cubicBezTo>
                  <a:pt x="2357" y="7676"/>
                  <a:pt x="1648" y="8053"/>
                  <a:pt x="940" y="8431"/>
                </a:cubicBezTo>
                <a:cubicBezTo>
                  <a:pt x="940" y="8442"/>
                  <a:pt x="939" y="8451"/>
                  <a:pt x="940" y="8462"/>
                </a:cubicBezTo>
                <a:cubicBezTo>
                  <a:pt x="1094" y="8433"/>
                  <a:pt x="1250" y="8404"/>
                  <a:pt x="1363" y="8383"/>
                </a:cubicBezTo>
                <a:cubicBezTo>
                  <a:pt x="1256" y="8490"/>
                  <a:pt x="1135" y="8615"/>
                  <a:pt x="1015" y="8735"/>
                </a:cubicBezTo>
                <a:cubicBezTo>
                  <a:pt x="954" y="8716"/>
                  <a:pt x="892" y="8700"/>
                  <a:pt x="831" y="8650"/>
                </a:cubicBezTo>
                <a:cubicBezTo>
                  <a:pt x="798" y="8624"/>
                  <a:pt x="714" y="8642"/>
                  <a:pt x="697" y="8681"/>
                </a:cubicBezTo>
                <a:cubicBezTo>
                  <a:pt x="672" y="8735"/>
                  <a:pt x="668" y="8838"/>
                  <a:pt x="688" y="8900"/>
                </a:cubicBezTo>
                <a:cubicBezTo>
                  <a:pt x="746" y="9078"/>
                  <a:pt x="843" y="9181"/>
                  <a:pt x="965" y="9228"/>
                </a:cubicBezTo>
                <a:cubicBezTo>
                  <a:pt x="968" y="9255"/>
                  <a:pt x="970" y="9280"/>
                  <a:pt x="973" y="9307"/>
                </a:cubicBezTo>
                <a:cubicBezTo>
                  <a:pt x="1019" y="9300"/>
                  <a:pt x="1065" y="9290"/>
                  <a:pt x="1112" y="9283"/>
                </a:cubicBezTo>
                <a:cubicBezTo>
                  <a:pt x="1199" y="9290"/>
                  <a:pt x="1248" y="9346"/>
                  <a:pt x="1271" y="9435"/>
                </a:cubicBezTo>
                <a:cubicBezTo>
                  <a:pt x="1187" y="9483"/>
                  <a:pt x="1103" y="9533"/>
                  <a:pt x="1019" y="9581"/>
                </a:cubicBezTo>
                <a:cubicBezTo>
                  <a:pt x="1013" y="9579"/>
                  <a:pt x="1005" y="9577"/>
                  <a:pt x="998" y="9575"/>
                </a:cubicBezTo>
                <a:cubicBezTo>
                  <a:pt x="988" y="9593"/>
                  <a:pt x="985" y="9598"/>
                  <a:pt x="982" y="9605"/>
                </a:cubicBezTo>
                <a:cubicBezTo>
                  <a:pt x="959" y="9618"/>
                  <a:pt x="937" y="9629"/>
                  <a:pt x="915" y="9642"/>
                </a:cubicBezTo>
                <a:cubicBezTo>
                  <a:pt x="936" y="9679"/>
                  <a:pt x="951" y="9702"/>
                  <a:pt x="969" y="9733"/>
                </a:cubicBezTo>
                <a:cubicBezTo>
                  <a:pt x="965" y="9808"/>
                  <a:pt x="965" y="9884"/>
                  <a:pt x="977" y="9958"/>
                </a:cubicBezTo>
                <a:cubicBezTo>
                  <a:pt x="923" y="9986"/>
                  <a:pt x="870" y="10011"/>
                  <a:pt x="797" y="10049"/>
                </a:cubicBezTo>
                <a:cubicBezTo>
                  <a:pt x="885" y="10163"/>
                  <a:pt x="962" y="10247"/>
                  <a:pt x="1040" y="10353"/>
                </a:cubicBezTo>
                <a:cubicBezTo>
                  <a:pt x="1054" y="10486"/>
                  <a:pt x="1053" y="10627"/>
                  <a:pt x="994" y="10779"/>
                </a:cubicBezTo>
                <a:cubicBezTo>
                  <a:pt x="905" y="11008"/>
                  <a:pt x="1293" y="11361"/>
                  <a:pt x="1501" y="11223"/>
                </a:cubicBezTo>
                <a:cubicBezTo>
                  <a:pt x="1665" y="11114"/>
                  <a:pt x="1667" y="11257"/>
                  <a:pt x="1686" y="11332"/>
                </a:cubicBezTo>
                <a:cubicBezTo>
                  <a:pt x="1608" y="11492"/>
                  <a:pt x="1549" y="11607"/>
                  <a:pt x="1506" y="11697"/>
                </a:cubicBezTo>
                <a:cubicBezTo>
                  <a:pt x="1433" y="11715"/>
                  <a:pt x="1324" y="11707"/>
                  <a:pt x="1313" y="11752"/>
                </a:cubicBezTo>
                <a:cubicBezTo>
                  <a:pt x="1286" y="11858"/>
                  <a:pt x="1275" y="12017"/>
                  <a:pt x="1313" y="12105"/>
                </a:cubicBezTo>
                <a:cubicBezTo>
                  <a:pt x="1399" y="12302"/>
                  <a:pt x="1518" y="12471"/>
                  <a:pt x="1610" y="12628"/>
                </a:cubicBezTo>
                <a:cubicBezTo>
                  <a:pt x="1317" y="12641"/>
                  <a:pt x="1130" y="12818"/>
                  <a:pt x="1091" y="13102"/>
                </a:cubicBezTo>
                <a:cubicBezTo>
                  <a:pt x="999" y="13173"/>
                  <a:pt x="898" y="13254"/>
                  <a:pt x="856" y="13376"/>
                </a:cubicBezTo>
                <a:cubicBezTo>
                  <a:pt x="727" y="13753"/>
                  <a:pt x="983" y="13793"/>
                  <a:pt x="1124" y="13941"/>
                </a:cubicBezTo>
                <a:cubicBezTo>
                  <a:pt x="1049" y="13959"/>
                  <a:pt x="986" y="13957"/>
                  <a:pt x="923" y="13953"/>
                </a:cubicBezTo>
                <a:cubicBezTo>
                  <a:pt x="727" y="13943"/>
                  <a:pt x="660" y="14071"/>
                  <a:pt x="751" y="14312"/>
                </a:cubicBezTo>
                <a:cubicBezTo>
                  <a:pt x="791" y="14419"/>
                  <a:pt x="850" y="14525"/>
                  <a:pt x="919" y="14592"/>
                </a:cubicBezTo>
                <a:cubicBezTo>
                  <a:pt x="1129" y="14798"/>
                  <a:pt x="1134" y="14791"/>
                  <a:pt x="936" y="15103"/>
                </a:cubicBezTo>
                <a:cubicBezTo>
                  <a:pt x="1078" y="15261"/>
                  <a:pt x="1202" y="15462"/>
                  <a:pt x="1359" y="15559"/>
                </a:cubicBezTo>
                <a:cubicBezTo>
                  <a:pt x="1520" y="15659"/>
                  <a:pt x="1712" y="15651"/>
                  <a:pt x="1887" y="15711"/>
                </a:cubicBezTo>
                <a:cubicBezTo>
                  <a:pt x="1946" y="15731"/>
                  <a:pt x="2021" y="15806"/>
                  <a:pt x="2038" y="15881"/>
                </a:cubicBezTo>
                <a:cubicBezTo>
                  <a:pt x="2056" y="15961"/>
                  <a:pt x="2015" y="16067"/>
                  <a:pt x="1992" y="16210"/>
                </a:cubicBezTo>
                <a:cubicBezTo>
                  <a:pt x="1826" y="15931"/>
                  <a:pt x="1771" y="15873"/>
                  <a:pt x="1610" y="16015"/>
                </a:cubicBezTo>
                <a:cubicBezTo>
                  <a:pt x="1335" y="16260"/>
                  <a:pt x="977" y="16418"/>
                  <a:pt x="927" y="17019"/>
                </a:cubicBezTo>
                <a:cubicBezTo>
                  <a:pt x="683" y="17155"/>
                  <a:pt x="331" y="17611"/>
                  <a:pt x="219" y="17955"/>
                </a:cubicBezTo>
                <a:cubicBezTo>
                  <a:pt x="200" y="18012"/>
                  <a:pt x="173" y="18090"/>
                  <a:pt x="185" y="18138"/>
                </a:cubicBezTo>
                <a:cubicBezTo>
                  <a:pt x="250" y="18389"/>
                  <a:pt x="165" y="18556"/>
                  <a:pt x="59" y="18734"/>
                </a:cubicBezTo>
                <a:cubicBezTo>
                  <a:pt x="15" y="18809"/>
                  <a:pt x="-16" y="18968"/>
                  <a:pt x="9" y="19044"/>
                </a:cubicBezTo>
                <a:cubicBezTo>
                  <a:pt x="30" y="19107"/>
                  <a:pt x="142" y="19104"/>
                  <a:pt x="215" y="19129"/>
                </a:cubicBezTo>
                <a:cubicBezTo>
                  <a:pt x="239" y="19137"/>
                  <a:pt x="265" y="19138"/>
                  <a:pt x="311" y="19141"/>
                </a:cubicBezTo>
                <a:cubicBezTo>
                  <a:pt x="234" y="19360"/>
                  <a:pt x="171" y="19546"/>
                  <a:pt x="85" y="19792"/>
                </a:cubicBezTo>
                <a:cubicBezTo>
                  <a:pt x="309" y="19878"/>
                  <a:pt x="538" y="19949"/>
                  <a:pt x="759" y="20053"/>
                </a:cubicBezTo>
                <a:cubicBezTo>
                  <a:pt x="1272" y="20294"/>
                  <a:pt x="1775" y="20566"/>
                  <a:pt x="2289" y="20795"/>
                </a:cubicBezTo>
                <a:cubicBezTo>
                  <a:pt x="2523" y="20900"/>
                  <a:pt x="2793" y="21055"/>
                  <a:pt x="3010" y="20978"/>
                </a:cubicBezTo>
                <a:cubicBezTo>
                  <a:pt x="3330" y="20864"/>
                  <a:pt x="3591" y="20988"/>
                  <a:pt x="3845" y="21166"/>
                </a:cubicBezTo>
                <a:cubicBezTo>
                  <a:pt x="4208" y="21421"/>
                  <a:pt x="4587" y="21536"/>
                  <a:pt x="4981" y="21580"/>
                </a:cubicBezTo>
                <a:cubicBezTo>
                  <a:pt x="5080" y="21591"/>
                  <a:pt x="5187" y="21566"/>
                  <a:pt x="5282" y="21525"/>
                </a:cubicBezTo>
                <a:cubicBezTo>
                  <a:pt x="5323" y="21508"/>
                  <a:pt x="5343" y="21406"/>
                  <a:pt x="5375" y="21343"/>
                </a:cubicBezTo>
                <a:cubicBezTo>
                  <a:pt x="5328" y="21320"/>
                  <a:pt x="5284" y="21280"/>
                  <a:pt x="5236" y="21276"/>
                </a:cubicBezTo>
                <a:cubicBezTo>
                  <a:pt x="5131" y="21266"/>
                  <a:pt x="5023" y="21276"/>
                  <a:pt x="4918" y="21276"/>
                </a:cubicBezTo>
                <a:cubicBezTo>
                  <a:pt x="4915" y="21240"/>
                  <a:pt x="4912" y="21202"/>
                  <a:pt x="4909" y="21166"/>
                </a:cubicBezTo>
                <a:cubicBezTo>
                  <a:pt x="4965" y="21139"/>
                  <a:pt x="5022" y="21085"/>
                  <a:pt x="5077" y="21087"/>
                </a:cubicBezTo>
                <a:cubicBezTo>
                  <a:pt x="5308" y="21096"/>
                  <a:pt x="5538" y="21122"/>
                  <a:pt x="5769" y="21142"/>
                </a:cubicBezTo>
                <a:cubicBezTo>
                  <a:pt x="5897" y="21153"/>
                  <a:pt x="6026" y="21168"/>
                  <a:pt x="6154" y="21184"/>
                </a:cubicBezTo>
                <a:cubicBezTo>
                  <a:pt x="6261" y="21198"/>
                  <a:pt x="6368" y="21238"/>
                  <a:pt x="6473" y="21227"/>
                </a:cubicBezTo>
                <a:cubicBezTo>
                  <a:pt x="6585" y="21215"/>
                  <a:pt x="6697" y="21154"/>
                  <a:pt x="6837" y="21105"/>
                </a:cubicBezTo>
                <a:cubicBezTo>
                  <a:pt x="6813" y="21268"/>
                  <a:pt x="6798" y="21372"/>
                  <a:pt x="6783" y="21470"/>
                </a:cubicBezTo>
                <a:cubicBezTo>
                  <a:pt x="7092" y="21585"/>
                  <a:pt x="7156" y="21209"/>
                  <a:pt x="7278" y="20959"/>
                </a:cubicBezTo>
                <a:cubicBezTo>
                  <a:pt x="7439" y="21286"/>
                  <a:pt x="7812" y="21293"/>
                  <a:pt x="8020" y="21039"/>
                </a:cubicBezTo>
                <a:cubicBezTo>
                  <a:pt x="8104" y="21093"/>
                  <a:pt x="8190" y="21189"/>
                  <a:pt x="8225" y="21160"/>
                </a:cubicBezTo>
                <a:cubicBezTo>
                  <a:pt x="8447" y="20978"/>
                  <a:pt x="8651" y="20837"/>
                  <a:pt x="8929" y="20966"/>
                </a:cubicBezTo>
                <a:cubicBezTo>
                  <a:pt x="9124" y="21055"/>
                  <a:pt x="9349" y="20997"/>
                  <a:pt x="9562" y="21002"/>
                </a:cubicBezTo>
                <a:cubicBezTo>
                  <a:pt x="9663" y="21004"/>
                  <a:pt x="9769" y="21021"/>
                  <a:pt x="9868" y="21002"/>
                </a:cubicBezTo>
                <a:cubicBezTo>
                  <a:pt x="10107" y="20957"/>
                  <a:pt x="10343" y="20911"/>
                  <a:pt x="10577" y="20832"/>
                </a:cubicBezTo>
                <a:cubicBezTo>
                  <a:pt x="10864" y="20734"/>
                  <a:pt x="11147" y="20600"/>
                  <a:pt x="11432" y="20485"/>
                </a:cubicBezTo>
                <a:cubicBezTo>
                  <a:pt x="11528" y="20446"/>
                  <a:pt x="11636" y="20361"/>
                  <a:pt x="11721" y="20394"/>
                </a:cubicBezTo>
                <a:cubicBezTo>
                  <a:pt x="12196" y="20577"/>
                  <a:pt x="12606" y="20331"/>
                  <a:pt x="13020" y="20047"/>
                </a:cubicBezTo>
                <a:cubicBezTo>
                  <a:pt x="13399" y="19789"/>
                  <a:pt x="13788" y="19552"/>
                  <a:pt x="14177" y="19330"/>
                </a:cubicBezTo>
                <a:cubicBezTo>
                  <a:pt x="14386" y="19210"/>
                  <a:pt x="14607" y="19147"/>
                  <a:pt x="14823" y="19050"/>
                </a:cubicBezTo>
                <a:cubicBezTo>
                  <a:pt x="15603" y="18697"/>
                  <a:pt x="16380" y="18332"/>
                  <a:pt x="17162" y="17986"/>
                </a:cubicBezTo>
                <a:cubicBezTo>
                  <a:pt x="17354" y="17900"/>
                  <a:pt x="17561" y="17868"/>
                  <a:pt x="17757" y="17797"/>
                </a:cubicBezTo>
                <a:cubicBezTo>
                  <a:pt x="18066" y="17685"/>
                  <a:pt x="18380" y="17605"/>
                  <a:pt x="18675" y="17438"/>
                </a:cubicBezTo>
                <a:cubicBezTo>
                  <a:pt x="19161" y="17164"/>
                  <a:pt x="19634" y="16833"/>
                  <a:pt x="20109" y="16520"/>
                </a:cubicBezTo>
                <a:cubicBezTo>
                  <a:pt x="20203" y="16458"/>
                  <a:pt x="20285" y="16360"/>
                  <a:pt x="20373" y="16277"/>
                </a:cubicBezTo>
                <a:cubicBezTo>
                  <a:pt x="20358" y="16231"/>
                  <a:pt x="20342" y="16182"/>
                  <a:pt x="20326" y="16137"/>
                </a:cubicBezTo>
                <a:cubicBezTo>
                  <a:pt x="19890" y="16327"/>
                  <a:pt x="19455" y="16518"/>
                  <a:pt x="19019" y="16708"/>
                </a:cubicBezTo>
                <a:cubicBezTo>
                  <a:pt x="19013" y="16682"/>
                  <a:pt x="19008" y="16655"/>
                  <a:pt x="19002" y="16629"/>
                </a:cubicBezTo>
                <a:cubicBezTo>
                  <a:pt x="19099" y="16564"/>
                  <a:pt x="19190" y="16482"/>
                  <a:pt x="19291" y="16441"/>
                </a:cubicBezTo>
                <a:cubicBezTo>
                  <a:pt x="19723" y="16266"/>
                  <a:pt x="20155" y="16097"/>
                  <a:pt x="20591" y="15942"/>
                </a:cubicBezTo>
                <a:cubicBezTo>
                  <a:pt x="20834" y="15856"/>
                  <a:pt x="20992" y="15630"/>
                  <a:pt x="20976" y="15389"/>
                </a:cubicBezTo>
                <a:cubicBezTo>
                  <a:pt x="20836" y="15352"/>
                  <a:pt x="20703" y="15320"/>
                  <a:pt x="20570" y="15285"/>
                </a:cubicBezTo>
                <a:cubicBezTo>
                  <a:pt x="20568" y="15256"/>
                  <a:pt x="20567" y="15224"/>
                  <a:pt x="20565" y="15194"/>
                </a:cubicBezTo>
                <a:cubicBezTo>
                  <a:pt x="20811" y="15049"/>
                  <a:pt x="21153" y="15184"/>
                  <a:pt x="21286" y="14714"/>
                </a:cubicBezTo>
                <a:cubicBezTo>
                  <a:pt x="21116" y="14535"/>
                  <a:pt x="21136" y="14477"/>
                  <a:pt x="21492" y="14154"/>
                </a:cubicBezTo>
                <a:cubicBezTo>
                  <a:pt x="21276" y="14170"/>
                  <a:pt x="21088" y="14182"/>
                  <a:pt x="20880" y="14197"/>
                </a:cubicBezTo>
                <a:cubicBezTo>
                  <a:pt x="21074" y="13889"/>
                  <a:pt x="21442" y="14082"/>
                  <a:pt x="21567" y="13576"/>
                </a:cubicBezTo>
                <a:cubicBezTo>
                  <a:pt x="21471" y="13611"/>
                  <a:pt x="21408" y="13637"/>
                  <a:pt x="21341" y="13662"/>
                </a:cubicBezTo>
                <a:cubicBezTo>
                  <a:pt x="21222" y="13704"/>
                  <a:pt x="21101" y="13753"/>
                  <a:pt x="20980" y="13789"/>
                </a:cubicBezTo>
                <a:cubicBezTo>
                  <a:pt x="20692" y="13876"/>
                  <a:pt x="20402" y="13955"/>
                  <a:pt x="20113" y="14039"/>
                </a:cubicBezTo>
                <a:cubicBezTo>
                  <a:pt x="19984" y="14076"/>
                  <a:pt x="19857" y="14114"/>
                  <a:pt x="19727" y="14142"/>
                </a:cubicBezTo>
                <a:cubicBezTo>
                  <a:pt x="19720" y="14143"/>
                  <a:pt x="19703" y="14038"/>
                  <a:pt x="19694" y="13996"/>
                </a:cubicBezTo>
                <a:cubicBezTo>
                  <a:pt x="19297" y="14070"/>
                  <a:pt x="18968" y="14583"/>
                  <a:pt x="18478" y="14300"/>
                </a:cubicBezTo>
                <a:cubicBezTo>
                  <a:pt x="19215" y="13906"/>
                  <a:pt x="19920" y="13529"/>
                  <a:pt x="20628" y="13151"/>
                </a:cubicBezTo>
                <a:cubicBezTo>
                  <a:pt x="20628" y="13140"/>
                  <a:pt x="20629" y="13131"/>
                  <a:pt x="20628" y="13120"/>
                </a:cubicBezTo>
                <a:cubicBezTo>
                  <a:pt x="20474" y="13149"/>
                  <a:pt x="20318" y="13178"/>
                  <a:pt x="20205" y="13199"/>
                </a:cubicBezTo>
                <a:cubicBezTo>
                  <a:pt x="20312" y="13092"/>
                  <a:pt x="20437" y="12973"/>
                  <a:pt x="20557" y="12853"/>
                </a:cubicBezTo>
                <a:cubicBezTo>
                  <a:pt x="20618" y="12872"/>
                  <a:pt x="20680" y="12888"/>
                  <a:pt x="20741" y="12938"/>
                </a:cubicBezTo>
                <a:cubicBezTo>
                  <a:pt x="20774" y="12964"/>
                  <a:pt x="20854" y="12946"/>
                  <a:pt x="20871" y="12907"/>
                </a:cubicBezTo>
                <a:cubicBezTo>
                  <a:pt x="20896" y="12853"/>
                  <a:pt x="20900" y="12744"/>
                  <a:pt x="20880" y="12682"/>
                </a:cubicBezTo>
                <a:cubicBezTo>
                  <a:pt x="20822" y="12503"/>
                  <a:pt x="20725" y="12406"/>
                  <a:pt x="20603" y="12360"/>
                </a:cubicBezTo>
                <a:cubicBezTo>
                  <a:pt x="20600" y="12332"/>
                  <a:pt x="20598" y="12303"/>
                  <a:pt x="20595" y="12275"/>
                </a:cubicBezTo>
                <a:cubicBezTo>
                  <a:pt x="20549" y="12282"/>
                  <a:pt x="20503" y="12292"/>
                  <a:pt x="20456" y="12299"/>
                </a:cubicBezTo>
                <a:cubicBezTo>
                  <a:pt x="20369" y="12292"/>
                  <a:pt x="20320" y="12237"/>
                  <a:pt x="20297" y="12147"/>
                </a:cubicBezTo>
                <a:cubicBezTo>
                  <a:pt x="20381" y="12099"/>
                  <a:pt x="20465" y="12049"/>
                  <a:pt x="20549" y="12001"/>
                </a:cubicBezTo>
                <a:cubicBezTo>
                  <a:pt x="20555" y="12003"/>
                  <a:pt x="20563" y="12005"/>
                  <a:pt x="20570" y="12007"/>
                </a:cubicBezTo>
                <a:cubicBezTo>
                  <a:pt x="20580" y="11989"/>
                  <a:pt x="20583" y="11984"/>
                  <a:pt x="20586" y="11977"/>
                </a:cubicBezTo>
                <a:cubicBezTo>
                  <a:pt x="20609" y="11964"/>
                  <a:pt x="20631" y="11953"/>
                  <a:pt x="20653" y="11940"/>
                </a:cubicBezTo>
                <a:cubicBezTo>
                  <a:pt x="20631" y="11902"/>
                  <a:pt x="20617" y="11880"/>
                  <a:pt x="20599" y="11849"/>
                </a:cubicBezTo>
                <a:cubicBezTo>
                  <a:pt x="20603" y="11776"/>
                  <a:pt x="20606" y="11702"/>
                  <a:pt x="20595" y="11630"/>
                </a:cubicBezTo>
                <a:cubicBezTo>
                  <a:pt x="20649" y="11602"/>
                  <a:pt x="20699" y="11571"/>
                  <a:pt x="20771" y="11533"/>
                </a:cubicBezTo>
                <a:cubicBezTo>
                  <a:pt x="20683" y="11419"/>
                  <a:pt x="20610" y="11334"/>
                  <a:pt x="20532" y="11229"/>
                </a:cubicBezTo>
                <a:cubicBezTo>
                  <a:pt x="20518" y="11097"/>
                  <a:pt x="20519" y="10960"/>
                  <a:pt x="20578" y="10809"/>
                </a:cubicBezTo>
                <a:cubicBezTo>
                  <a:pt x="20667" y="10580"/>
                  <a:pt x="20275" y="10221"/>
                  <a:pt x="20067" y="10359"/>
                </a:cubicBezTo>
                <a:cubicBezTo>
                  <a:pt x="19903" y="10468"/>
                  <a:pt x="19905" y="10325"/>
                  <a:pt x="19886" y="10250"/>
                </a:cubicBezTo>
                <a:cubicBezTo>
                  <a:pt x="19964" y="10090"/>
                  <a:pt x="20019" y="9981"/>
                  <a:pt x="20062" y="9891"/>
                </a:cubicBezTo>
                <a:cubicBezTo>
                  <a:pt x="20135" y="9873"/>
                  <a:pt x="20248" y="9882"/>
                  <a:pt x="20259" y="9836"/>
                </a:cubicBezTo>
                <a:cubicBezTo>
                  <a:pt x="20287" y="9730"/>
                  <a:pt x="20293" y="9571"/>
                  <a:pt x="20255" y="9483"/>
                </a:cubicBezTo>
                <a:cubicBezTo>
                  <a:pt x="20169" y="9286"/>
                  <a:pt x="20050" y="9117"/>
                  <a:pt x="19958" y="8960"/>
                </a:cubicBezTo>
                <a:cubicBezTo>
                  <a:pt x="20251" y="8947"/>
                  <a:pt x="20442" y="8764"/>
                  <a:pt x="20482" y="8480"/>
                </a:cubicBezTo>
                <a:cubicBezTo>
                  <a:pt x="20573" y="8409"/>
                  <a:pt x="20670" y="8334"/>
                  <a:pt x="20712" y="8212"/>
                </a:cubicBezTo>
                <a:cubicBezTo>
                  <a:pt x="20841" y="7835"/>
                  <a:pt x="20585" y="7789"/>
                  <a:pt x="20444" y="7641"/>
                </a:cubicBezTo>
                <a:cubicBezTo>
                  <a:pt x="20519" y="7623"/>
                  <a:pt x="20582" y="7631"/>
                  <a:pt x="20645" y="7635"/>
                </a:cubicBezTo>
                <a:cubicBezTo>
                  <a:pt x="20841" y="7645"/>
                  <a:pt x="20908" y="7511"/>
                  <a:pt x="20817" y="7270"/>
                </a:cubicBezTo>
                <a:cubicBezTo>
                  <a:pt x="20777" y="7163"/>
                  <a:pt x="20718" y="7057"/>
                  <a:pt x="20649" y="6990"/>
                </a:cubicBezTo>
                <a:cubicBezTo>
                  <a:pt x="20439" y="6784"/>
                  <a:pt x="20438" y="6791"/>
                  <a:pt x="20637" y="6479"/>
                </a:cubicBezTo>
                <a:cubicBezTo>
                  <a:pt x="20494" y="6321"/>
                  <a:pt x="20366" y="6120"/>
                  <a:pt x="20209" y="6023"/>
                </a:cubicBezTo>
                <a:cubicBezTo>
                  <a:pt x="20048" y="5923"/>
                  <a:pt x="19856" y="5937"/>
                  <a:pt x="19681" y="5877"/>
                </a:cubicBezTo>
                <a:cubicBezTo>
                  <a:pt x="19622" y="5857"/>
                  <a:pt x="19547" y="5782"/>
                  <a:pt x="19530" y="5707"/>
                </a:cubicBezTo>
                <a:cubicBezTo>
                  <a:pt x="19512" y="5627"/>
                  <a:pt x="19553" y="5515"/>
                  <a:pt x="19576" y="5372"/>
                </a:cubicBezTo>
                <a:cubicBezTo>
                  <a:pt x="19742" y="5651"/>
                  <a:pt x="19801" y="5709"/>
                  <a:pt x="19962" y="5567"/>
                </a:cubicBezTo>
                <a:cubicBezTo>
                  <a:pt x="20237" y="5322"/>
                  <a:pt x="20591" y="5164"/>
                  <a:pt x="20641" y="4563"/>
                </a:cubicBezTo>
                <a:cubicBezTo>
                  <a:pt x="20885" y="4427"/>
                  <a:pt x="21237" y="3971"/>
                  <a:pt x="21349" y="3627"/>
                </a:cubicBezTo>
                <a:cubicBezTo>
                  <a:pt x="21368" y="3570"/>
                  <a:pt x="21395" y="3492"/>
                  <a:pt x="21383" y="3444"/>
                </a:cubicBezTo>
                <a:cubicBezTo>
                  <a:pt x="21318" y="3193"/>
                  <a:pt x="21403" y="3033"/>
                  <a:pt x="21509" y="2854"/>
                </a:cubicBezTo>
                <a:cubicBezTo>
                  <a:pt x="21553" y="2779"/>
                  <a:pt x="21584" y="2621"/>
                  <a:pt x="21559" y="2544"/>
                </a:cubicBezTo>
                <a:cubicBezTo>
                  <a:pt x="21538" y="2481"/>
                  <a:pt x="21426" y="2478"/>
                  <a:pt x="21353" y="2453"/>
                </a:cubicBezTo>
                <a:cubicBezTo>
                  <a:pt x="21329" y="2445"/>
                  <a:pt x="21303" y="2450"/>
                  <a:pt x="21257" y="2447"/>
                </a:cubicBezTo>
                <a:cubicBezTo>
                  <a:pt x="21334" y="2228"/>
                  <a:pt x="21402" y="2042"/>
                  <a:pt x="21488" y="1796"/>
                </a:cubicBezTo>
                <a:cubicBezTo>
                  <a:pt x="21263" y="1710"/>
                  <a:pt x="21034" y="1633"/>
                  <a:pt x="20813" y="1529"/>
                </a:cubicBezTo>
                <a:cubicBezTo>
                  <a:pt x="20301" y="1288"/>
                  <a:pt x="19793" y="1016"/>
                  <a:pt x="19279" y="787"/>
                </a:cubicBezTo>
                <a:cubicBezTo>
                  <a:pt x="19045" y="682"/>
                  <a:pt x="18779" y="533"/>
                  <a:pt x="18562" y="610"/>
                </a:cubicBezTo>
                <a:cubicBezTo>
                  <a:pt x="18242" y="724"/>
                  <a:pt x="17977" y="600"/>
                  <a:pt x="17723" y="422"/>
                </a:cubicBezTo>
                <a:cubicBezTo>
                  <a:pt x="17360" y="167"/>
                  <a:pt x="16986" y="46"/>
                  <a:pt x="16592" y="2"/>
                </a:cubicBezTo>
                <a:close/>
              </a:path>
            </a:pathLst>
          </a:custGeom>
        </p:spPr>
        <p:txBody>
          <a:bodyPr/>
          <a:lstStyle/>
          <a:p>
            <a:pPr defTabSz="642937">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p>
        </p:txBody>
      </p:sp>
      <p:sp>
        <p:nvSpPr>
          <p:cNvPr id="892" name="Venenatis Euismod Purus"/>
          <p:cNvSpPr txBox="1">
            <a:spLocks noGrp="1"/>
          </p:cNvSpPr>
          <p:nvPr>
            <p:ph type="body" idx="16"/>
          </p:nvPr>
        </p:nvSpPr>
        <p:spPr>
          <a:xfrm>
            <a:off x="11087195" y="7832332"/>
            <a:ext cx="11796867" cy="984568"/>
          </a:xfrm>
          <a:prstGeom prst="rect">
            <a:avLst/>
          </a:prstGeom>
        </p:spPr>
        <p:txBody>
          <a:bodyPr/>
          <a:lstStyle/>
          <a:p>
            <a:pPr>
              <a:lnSpc>
                <a:spcPct val="80000"/>
              </a:lnSpc>
            </a:pPr>
            <a:r>
              <a:rPr lang="fr-FR" sz="6000" dirty="0" smtClean="0"/>
              <a:t>Conclusions générales</a:t>
            </a:r>
            <a:endParaRPr sz="2800" dirty="0"/>
          </a:p>
        </p:txBody>
      </p:sp>
      <p:sp>
        <p:nvSpPr>
          <p:cNvPr id="894" name="Rectangle"/>
          <p:cNvSpPr>
            <a:spLocks noGrp="1"/>
          </p:cNvSpPr>
          <p:nvPr>
            <p:ph type="body" idx="17"/>
          </p:nvPr>
        </p:nvSpPr>
        <p:spPr>
          <a:prstGeom prst="rect">
            <a:avLst/>
          </a:prstGeom>
        </p:spPr>
        <p:txBody>
          <a:bodyPr/>
          <a:lstStyle/>
          <a:p>
            <a:pPr>
              <a:defRPr sz="5800">
                <a:latin typeface="Gill Sans"/>
                <a:ea typeface="Gill Sans"/>
                <a:cs typeface="Gill Sans"/>
                <a:sym typeface="Gill Sans"/>
              </a:defRPr>
            </a:pPr>
            <a:endParaRPr dirty="0"/>
          </a:p>
        </p:txBody>
      </p:sp>
      <p:sp>
        <p:nvSpPr>
          <p:cNvPr id="895" name="Line"/>
          <p:cNvSpPr>
            <a:spLocks noGrp="1"/>
          </p:cNvSpPr>
          <p:nvPr>
            <p:ph type="body" idx="18"/>
          </p:nvPr>
        </p:nvSpPr>
        <p:spPr>
          <a:xfrm>
            <a:off x="12191999" y="12260426"/>
            <a:ext cx="1" cy="371869"/>
          </a:xfrm>
          <a:prstGeom prst="line">
            <a:avLst/>
          </a:prstGeom>
        </p:spPr>
        <p:txBody>
          <a:bodyPr/>
          <a:lstStyle/>
          <a:p>
            <a:pPr>
              <a:defRPr sz="56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p>
        </p:txBody>
      </p:sp>
      <p:sp>
        <p:nvSpPr>
          <p:cNvPr id="896" name="Slide Number"/>
          <p:cNvSpPr txBox="1">
            <a:spLocks noGrp="1"/>
          </p:cNvSpPr>
          <p:nvPr>
            <p:ph type="sldNum" sz="quarter" idx="2"/>
          </p:nvPr>
        </p:nvSpPr>
        <p:spPr>
          <a:xfrm>
            <a:off x="12051220" y="11772503"/>
            <a:ext cx="281560" cy="422276"/>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98</a:t>
            </a:fld>
            <a:endParaRPr dirty="0"/>
          </a:p>
        </p:txBody>
      </p:sp>
      <p:sp>
        <p:nvSpPr>
          <p:cNvPr id="897" name="#1"/>
          <p:cNvSpPr txBox="1">
            <a:spLocks noGrp="1"/>
          </p:cNvSpPr>
          <p:nvPr>
            <p:ph type="body" idx="19"/>
          </p:nvPr>
        </p:nvSpPr>
        <p:spPr>
          <a:xfrm>
            <a:off x="8787016" y="7896853"/>
            <a:ext cx="1030752" cy="984568"/>
          </a:xfrm>
          <a:prstGeom prst="rect">
            <a:avLst/>
          </a:prstGeom>
        </p:spPr>
        <p:txBody>
          <a:bodyPr/>
          <a:lstStyle/>
          <a:p>
            <a:r>
              <a:rPr dirty="0" smtClean="0"/>
              <a:t>#</a:t>
            </a:r>
            <a:r>
              <a:rPr lang="fr-FR" dirty="0" smtClean="0"/>
              <a:t> </a:t>
            </a:r>
            <a:r>
              <a:rPr lang="fr-FR" dirty="0" smtClean="0"/>
              <a:t>6</a:t>
            </a:r>
            <a:endParaRPr dirty="0"/>
          </a:p>
        </p:txBody>
      </p:sp>
      <p:sp>
        <p:nvSpPr>
          <p:cNvPr id="900" name="#2"/>
          <p:cNvSpPr txBox="1">
            <a:spLocks noGrp="1"/>
          </p:cNvSpPr>
          <p:nvPr>
            <p:ph type="body" idx="22"/>
          </p:nvPr>
        </p:nvSpPr>
        <p:spPr>
          <a:xfrm>
            <a:off x="3745523" y="8977455"/>
            <a:ext cx="1030752" cy="984568"/>
          </a:xfrm>
          <a:prstGeom prst="rect">
            <a:avLst/>
          </a:prstGeom>
        </p:spPr>
        <p:txBody>
          <a:bodyPr/>
          <a:lstStyle/>
          <a:p>
            <a:r>
              <a:rPr dirty="0"/>
              <a:t>#2</a:t>
            </a:r>
          </a:p>
        </p:txBody>
      </p:sp>
      <p:sp>
        <p:nvSpPr>
          <p:cNvPr id="904" name="#3"/>
          <p:cNvSpPr txBox="1">
            <a:spLocks noGrp="1"/>
          </p:cNvSpPr>
          <p:nvPr>
            <p:ph type="body" idx="26"/>
          </p:nvPr>
        </p:nvSpPr>
        <p:spPr>
          <a:xfrm>
            <a:off x="13730491" y="6280498"/>
            <a:ext cx="1030752" cy="984568"/>
          </a:xfrm>
          <a:prstGeom prst="rect">
            <a:avLst/>
          </a:prstGeom>
        </p:spPr>
        <p:txBody>
          <a:bodyPr/>
          <a:lstStyle/>
          <a:p>
            <a:r>
              <a:rPr dirty="0"/>
              <a:t>#3</a:t>
            </a:r>
          </a:p>
        </p:txBody>
      </p:sp>
      <p:sp>
        <p:nvSpPr>
          <p:cNvPr id="22" name="#3">
            <a:extLst>
              <a:ext uri="{FF2B5EF4-FFF2-40B4-BE49-F238E27FC236}">
                <a16:creationId xmlns="" xmlns:a16="http://schemas.microsoft.com/office/drawing/2014/main" id="{A5EDDBB0-B435-894F-AB23-B334E1D7CBEC}"/>
              </a:ext>
            </a:extLst>
          </p:cNvPr>
          <p:cNvSpPr txBox="1">
            <a:spLocks/>
          </p:cNvSpPr>
          <p:nvPr/>
        </p:nvSpPr>
        <p:spPr>
          <a:xfrm>
            <a:off x="14132913" y="9030625"/>
            <a:ext cx="1030752" cy="984568"/>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lstStyle>
            <a:lvl1pPr marL="0" marR="0" indent="0" algn="l" defTabSz="821531" eaLnBrk="1" latinLnBrk="0" hangingPunct="1">
              <a:lnSpc>
                <a:spcPct val="70000"/>
              </a:lnSpc>
              <a:spcBef>
                <a:spcPts val="0"/>
              </a:spcBef>
              <a:spcAft>
                <a:spcPts val="0"/>
              </a:spcAft>
              <a:buClrTx/>
              <a:buSzTx/>
              <a:buFontTx/>
              <a:buNone/>
              <a:tabLst/>
              <a:defRPr sz="5000" b="1" i="0" u="none" strike="noStrike" cap="all" spc="0" baseline="0">
                <a:ln>
                  <a:noFill/>
                </a:ln>
                <a:solidFill>
                  <a:srgbClr val="FFFFFF"/>
                </a:solidFill>
                <a:uFillTx/>
                <a:latin typeface="+mj-lt"/>
                <a:ea typeface="+mj-ea"/>
                <a:cs typeface="+mj-cs"/>
                <a:sym typeface="Avenir Next"/>
              </a:defRPr>
            </a:lvl1pPr>
            <a:lvl2pPr marL="0" marR="0" indent="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2pPr>
            <a:lvl3pPr marL="0" marR="0" indent="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3pPr>
            <a:lvl4pPr marL="0" marR="0" indent="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4pPr>
            <a:lvl5pPr marL="0" marR="0" indent="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5pPr>
            <a:lvl6pPr marL="0" marR="0" indent="35560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6pPr>
            <a:lvl7pPr marL="0" marR="0" indent="71120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7pPr>
            <a:lvl8pPr marL="0" marR="0" indent="106680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8pPr>
            <a:lvl9pPr marL="0" marR="0" indent="142240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9pPr>
          </a:lstStyle>
          <a:p>
            <a:r>
              <a:rPr lang="fr-FR" dirty="0"/>
              <a:t>#3</a:t>
            </a:r>
          </a:p>
        </p:txBody>
      </p:sp>
      <p:sp>
        <p:nvSpPr>
          <p:cNvPr id="42" name="ZoneTexte 41">
            <a:extLst>
              <a:ext uri="{FF2B5EF4-FFF2-40B4-BE49-F238E27FC236}">
                <a16:creationId xmlns="" xmlns:a16="http://schemas.microsoft.com/office/drawing/2014/main" id="{1F2D9E2C-2BAD-6A4A-BC28-3DF9F36E2171}"/>
              </a:ext>
            </a:extLst>
          </p:cNvPr>
          <p:cNvSpPr txBox="1"/>
          <p:nvPr/>
        </p:nvSpPr>
        <p:spPr>
          <a:xfrm>
            <a:off x="897444" y="12362917"/>
            <a:ext cx="7636956" cy="7598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algn="l"/>
            <a:r>
              <a:rPr lang="fr-FR" sz="2000" dirty="0">
                <a:latin typeface="Avenir Next Ultra Light" panose="020B0203020202020204" pitchFamily="34" charset="77"/>
              </a:rPr>
              <a:t>Christophe Gervasi – </a:t>
            </a:r>
            <a:r>
              <a:rPr lang="fr-FR" sz="2000" dirty="0" smtClean="0">
                <a:latin typeface="Avenir Next Ultra Light" panose="020B0203020202020204" pitchFamily="34" charset="77"/>
              </a:rPr>
              <a:t> Rapport qualitatif  - Construire un </a:t>
            </a:r>
            <a:r>
              <a:rPr lang="fr-FR" sz="2000" dirty="0">
                <a:latin typeface="Avenir Next Ultra Light" panose="020B0203020202020204" pitchFamily="34" charset="77"/>
              </a:rPr>
              <a:t>Nous </a:t>
            </a:r>
            <a:r>
              <a:rPr lang="fr-FR" sz="2000" dirty="0" smtClean="0">
                <a:latin typeface="Avenir Next Ultra Light" panose="020B0203020202020204" pitchFamily="34" charset="77"/>
              </a:rPr>
              <a:t>européen – Juillet 2021</a:t>
            </a:r>
            <a:endParaRPr kumimoji="0" lang="fr-FR" sz="2000" u="none" strike="noStrike" cap="none" spc="0" normalizeH="0" baseline="0" dirty="0">
              <a:ln>
                <a:noFill/>
              </a:ln>
              <a:solidFill>
                <a:srgbClr val="000000"/>
              </a:solidFill>
              <a:effectLst/>
              <a:uFillTx/>
              <a:latin typeface="Avenir Next Ultra Light" panose="020B0203020202020204" pitchFamily="34" charset="77"/>
              <a:sym typeface="Gill Sans"/>
            </a:endParaRPr>
          </a:p>
        </p:txBody>
      </p:sp>
      <p:pic>
        <p:nvPicPr>
          <p:cNvPr id="18" name="Image 17"/>
          <p:cNvPicPr>
            <a:picLocks noChangeAspect="1"/>
          </p:cNvPicPr>
          <p:nvPr/>
        </p:nvPicPr>
        <p:blipFill rotWithShape="1">
          <a:blip r:embed="rId3"/>
          <a:srcRect t="18883" b="18467"/>
          <a:stretch/>
        </p:blipFill>
        <p:spPr>
          <a:xfrm>
            <a:off x="19551525" y="3461290"/>
            <a:ext cx="2143125" cy="1431415"/>
          </a:xfrm>
          <a:prstGeom prst="rect">
            <a:avLst/>
          </a:prstGeom>
        </p:spPr>
      </p:pic>
      <p:pic>
        <p:nvPicPr>
          <p:cNvPr id="15" name="Image 14"/>
          <p:cNvPicPr>
            <a:picLocks noChangeAspect="1"/>
          </p:cNvPicPr>
          <p:nvPr/>
        </p:nvPicPr>
        <p:blipFill rotWithShape="1">
          <a:blip r:embed="rId4"/>
          <a:srcRect t="16747" b="16969"/>
          <a:stretch/>
        </p:blipFill>
        <p:spPr>
          <a:xfrm>
            <a:off x="21694650" y="3473606"/>
            <a:ext cx="2143125" cy="1440748"/>
          </a:xfrm>
          <a:prstGeom prst="rect">
            <a:avLst/>
          </a:prstGeom>
        </p:spPr>
      </p:pic>
    </p:spTree>
    <p:extLst>
      <p:ext uri="{BB962C8B-B14F-4D97-AF65-F5344CB8AC3E}">
        <p14:creationId xmlns:p14="http://schemas.microsoft.com/office/powerpoint/2010/main" val="2289489236"/>
      </p:ext>
    </p:extLst>
  </p:cSld>
  <p:clrMapOvr>
    <a:masterClrMapping/>
  </p:clrMapOvr>
  <p:transition spd="med"/>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 xmlns:a16="http://schemas.microsoft.com/office/drawing/2014/main" id="{9A3C046A-B3F5-9A42-B408-759E55BE4BE7}"/>
              </a:ext>
            </a:extLst>
          </p:cNvPr>
          <p:cNvSpPr>
            <a:spLocks noGrp="1"/>
          </p:cNvSpPr>
          <p:nvPr>
            <p:ph type="body" sz="quarter" idx="15"/>
          </p:nvPr>
        </p:nvSpPr>
        <p:spPr/>
        <p:txBody>
          <a:bodyPr/>
          <a:lstStyle/>
          <a:p>
            <a:endParaRPr lang="fr-FR" dirty="0"/>
          </a:p>
        </p:txBody>
      </p:sp>
      <p:sp>
        <p:nvSpPr>
          <p:cNvPr id="5" name="Espace réservé du texte 4">
            <a:extLst>
              <a:ext uri="{FF2B5EF4-FFF2-40B4-BE49-F238E27FC236}">
                <a16:creationId xmlns="" xmlns:a16="http://schemas.microsoft.com/office/drawing/2014/main" id="{81AA34F7-61BD-DE46-A618-3EEE7C67794C}"/>
              </a:ext>
            </a:extLst>
          </p:cNvPr>
          <p:cNvSpPr>
            <a:spLocks noGrp="1"/>
          </p:cNvSpPr>
          <p:nvPr>
            <p:ph type="body" sz="quarter" idx="16"/>
          </p:nvPr>
        </p:nvSpPr>
        <p:spPr/>
        <p:txBody>
          <a:bodyPr/>
          <a:lstStyle/>
          <a:p>
            <a:endParaRPr lang="fr-FR" dirty="0"/>
          </a:p>
        </p:txBody>
      </p:sp>
      <p:sp>
        <p:nvSpPr>
          <p:cNvPr id="885"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99</a:t>
            </a:fld>
            <a:endParaRPr dirty="0"/>
          </a:p>
        </p:txBody>
      </p:sp>
      <p:sp>
        <p:nvSpPr>
          <p:cNvPr id="19" name="Espace réservé du texte 2">
            <a:extLst>
              <a:ext uri="{FF2B5EF4-FFF2-40B4-BE49-F238E27FC236}">
                <a16:creationId xmlns="" xmlns:a16="http://schemas.microsoft.com/office/drawing/2014/main" id="{AB3789C9-0B28-4640-961A-BE451E50B0EF}"/>
              </a:ext>
            </a:extLst>
          </p:cNvPr>
          <p:cNvSpPr>
            <a:spLocks noGrp="1"/>
          </p:cNvSpPr>
          <p:nvPr>
            <p:ph type="body" sz="quarter" idx="13"/>
          </p:nvPr>
        </p:nvSpPr>
        <p:spPr>
          <a:xfrm>
            <a:off x="1852863" y="2066389"/>
            <a:ext cx="20054177" cy="793703"/>
          </a:xfrm>
        </p:spPr>
        <p:txBody>
          <a:bodyPr/>
          <a:lstStyle/>
          <a:p>
            <a:endParaRPr lang="fr-FR" dirty="0"/>
          </a:p>
        </p:txBody>
      </p:sp>
      <p:sp>
        <p:nvSpPr>
          <p:cNvPr id="20" name="Titre 1">
            <a:extLst>
              <a:ext uri="{FF2B5EF4-FFF2-40B4-BE49-F238E27FC236}">
                <a16:creationId xmlns="" xmlns:a16="http://schemas.microsoft.com/office/drawing/2014/main" id="{C3D392D1-BDA7-FA46-919D-428FD8FCC2D7}"/>
              </a:ext>
            </a:extLst>
          </p:cNvPr>
          <p:cNvSpPr>
            <a:spLocks noGrp="1"/>
          </p:cNvSpPr>
          <p:nvPr>
            <p:ph type="title"/>
          </p:nvPr>
        </p:nvSpPr>
        <p:spPr>
          <a:xfrm>
            <a:off x="1852863" y="2066389"/>
            <a:ext cx="17694793" cy="935665"/>
          </a:xfrm>
        </p:spPr>
        <p:txBody>
          <a:bodyPr/>
          <a:lstStyle/>
          <a:p>
            <a:r>
              <a:rPr lang="it-IT" dirty="0" smtClean="0">
                <a:solidFill>
                  <a:schemeClr val="bg1"/>
                </a:solidFill>
              </a:rPr>
              <a:t>Principales conclusions</a:t>
            </a:r>
            <a:endParaRPr lang="it-IT" dirty="0">
              <a:solidFill>
                <a:schemeClr val="bg1"/>
              </a:solidFill>
            </a:endParaRPr>
          </a:p>
        </p:txBody>
      </p:sp>
      <p:sp>
        <p:nvSpPr>
          <p:cNvPr id="21" name="SuBTITLE GOES HERE">
            <a:extLst>
              <a:ext uri="{FF2B5EF4-FFF2-40B4-BE49-F238E27FC236}">
                <a16:creationId xmlns="" xmlns:a16="http://schemas.microsoft.com/office/drawing/2014/main" id="{35871DBC-935A-2347-A21E-2565A12C9458}"/>
              </a:ext>
            </a:extLst>
          </p:cNvPr>
          <p:cNvSpPr txBox="1">
            <a:spLocks noGrp="1"/>
          </p:cNvSpPr>
          <p:nvPr>
            <p:ph type="body" sz="quarter" idx="14"/>
          </p:nvPr>
        </p:nvSpPr>
        <p:spPr>
          <a:xfrm>
            <a:off x="4836344" y="747149"/>
            <a:ext cx="14711312" cy="371281"/>
          </a:xfrm>
          <a:prstGeom prst="rect">
            <a:avLst/>
          </a:prstGeom>
        </p:spPr>
        <p:txBody>
          <a:bodyPr/>
          <a:lstStyle/>
          <a:p>
            <a:r>
              <a:rPr lang="fr-FR" sz="2400" dirty="0" smtClean="0"/>
              <a:t>Analyse détaillée</a:t>
            </a:r>
            <a:endParaRPr lang="fr-FR" sz="2400" dirty="0"/>
          </a:p>
        </p:txBody>
      </p:sp>
      <p:sp>
        <p:nvSpPr>
          <p:cNvPr id="9" name="ZoneTexte 8">
            <a:extLst>
              <a:ext uri="{FF2B5EF4-FFF2-40B4-BE49-F238E27FC236}">
                <a16:creationId xmlns="" xmlns:a16="http://schemas.microsoft.com/office/drawing/2014/main" id="{C9FA69AC-CE85-7143-AB32-6EDEC5829621}"/>
              </a:ext>
            </a:extLst>
          </p:cNvPr>
          <p:cNvSpPr txBox="1"/>
          <p:nvPr/>
        </p:nvSpPr>
        <p:spPr>
          <a:xfrm>
            <a:off x="897443" y="12362917"/>
            <a:ext cx="7218945" cy="7598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algn="l"/>
            <a:r>
              <a:rPr lang="fr-FR" sz="2000" dirty="0">
                <a:latin typeface="Avenir Next Ultra Light" panose="020B0203020202020204" pitchFamily="34" charset="77"/>
              </a:rPr>
              <a:t>Christophe Gervasi –  Rapport qualitatif  - Construire un Nous européen – Juillet 2021</a:t>
            </a:r>
          </a:p>
        </p:txBody>
      </p:sp>
      <p:pic>
        <p:nvPicPr>
          <p:cNvPr id="12" name="Image 11"/>
          <p:cNvPicPr>
            <a:picLocks noChangeAspect="1"/>
          </p:cNvPicPr>
          <p:nvPr/>
        </p:nvPicPr>
        <p:blipFill rotWithShape="1">
          <a:blip r:embed="rId3"/>
          <a:srcRect t="18883" b="18467"/>
          <a:stretch/>
        </p:blipFill>
        <p:spPr>
          <a:xfrm>
            <a:off x="19551526" y="500510"/>
            <a:ext cx="2143125" cy="1472669"/>
          </a:xfrm>
          <a:prstGeom prst="rect">
            <a:avLst/>
          </a:prstGeom>
        </p:spPr>
      </p:pic>
      <p:pic>
        <p:nvPicPr>
          <p:cNvPr id="16" name="Image 15"/>
          <p:cNvPicPr>
            <a:picLocks noChangeAspect="1"/>
          </p:cNvPicPr>
          <p:nvPr/>
        </p:nvPicPr>
        <p:blipFill rotWithShape="1">
          <a:blip r:embed="rId4"/>
          <a:srcRect t="16747" b="16969"/>
          <a:stretch/>
        </p:blipFill>
        <p:spPr>
          <a:xfrm>
            <a:off x="21694650" y="508368"/>
            <a:ext cx="2143125" cy="1440748"/>
          </a:xfrm>
          <a:prstGeom prst="rect">
            <a:avLst/>
          </a:prstGeom>
        </p:spPr>
      </p:pic>
      <p:sp>
        <p:nvSpPr>
          <p:cNvPr id="13" name="7 CuadroTexto"/>
          <p:cNvSpPr txBox="1"/>
          <p:nvPr/>
        </p:nvSpPr>
        <p:spPr>
          <a:xfrm>
            <a:off x="4072230" y="3433516"/>
            <a:ext cx="15831995" cy="791755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algn="just" defTabSz="896111">
              <a:spcBef>
                <a:spcPts val="900"/>
              </a:spcBef>
              <a:defRPr sz="1568">
                <a:solidFill>
                  <a:srgbClr val="595959"/>
                </a:solidFill>
                <a:latin typeface="Lato"/>
                <a:ea typeface="Lato"/>
                <a:cs typeface="Lato"/>
                <a:sym typeface="Lato"/>
              </a:defRPr>
            </a:pPr>
            <a:endParaRPr lang="fr-FR" sz="2800" dirty="0">
              <a:solidFill>
                <a:srgbClr val="808080"/>
              </a:solidFill>
            </a:endParaRPr>
          </a:p>
          <a:p>
            <a:pPr marL="154304" indent="-154304" defTabSz="822959">
              <a:spcBef>
                <a:spcPts val="900"/>
              </a:spcBef>
              <a:defRPr sz="1260">
                <a:solidFill>
                  <a:srgbClr val="808080"/>
                </a:solidFill>
                <a:latin typeface="Lato"/>
                <a:ea typeface="Lato"/>
                <a:cs typeface="Lato"/>
                <a:sym typeface="Lato"/>
              </a:defRPr>
            </a:pPr>
            <a:r>
              <a:rPr lang="fr-FR" sz="3200" dirty="0"/>
              <a:t>Les thèmes liés à l’Union européenne dressent un tableau d’énormes </a:t>
            </a:r>
            <a:r>
              <a:rPr lang="fr-FR" sz="3200" b="1" dirty="0"/>
              <a:t>clivages d’opinion renforcés par une propagande des partis populistes et </a:t>
            </a:r>
            <a:r>
              <a:rPr lang="fr-FR" sz="3200" b="1" dirty="0" smtClean="0"/>
              <a:t>souverainistes.</a:t>
            </a:r>
          </a:p>
          <a:p>
            <a:pPr marL="154304" indent="-154304" defTabSz="822959">
              <a:spcBef>
                <a:spcPts val="900"/>
              </a:spcBef>
              <a:defRPr sz="1260">
                <a:solidFill>
                  <a:srgbClr val="808080"/>
                </a:solidFill>
                <a:latin typeface="Lato"/>
                <a:ea typeface="Lato"/>
                <a:cs typeface="Lato"/>
                <a:sym typeface="Lato"/>
              </a:defRPr>
            </a:pPr>
            <a:endParaRPr lang="fr-FR" sz="3600" b="1" dirty="0"/>
          </a:p>
          <a:p>
            <a:pPr marL="154304" indent="-154304" defTabSz="822959">
              <a:spcBef>
                <a:spcPts val="900"/>
              </a:spcBef>
              <a:defRPr sz="1260">
                <a:solidFill>
                  <a:srgbClr val="808080"/>
                </a:solidFill>
                <a:latin typeface="Lato"/>
                <a:ea typeface="Lato"/>
                <a:cs typeface="Lato"/>
                <a:sym typeface="Lato"/>
              </a:defRPr>
            </a:pPr>
            <a:r>
              <a:rPr lang="fr-FR" sz="3200" dirty="0"/>
              <a:t>L’Europe apparaît encore comme </a:t>
            </a:r>
            <a:r>
              <a:rPr lang="fr-FR" sz="3200" b="1" dirty="0"/>
              <a:t>une entité éloignée de l’Italie</a:t>
            </a:r>
            <a:r>
              <a:rPr lang="fr-FR" sz="3200" dirty="0"/>
              <a:t>. Malgré l’impact obtenu au cours des 15 dernières années dans le domaine du développement économique elle ne réussit pas encore à se faire connaître par les électeurs </a:t>
            </a:r>
            <a:r>
              <a:rPr lang="fr-FR" sz="3200" dirty="0" smtClean="0"/>
              <a:t>italiens.</a:t>
            </a:r>
          </a:p>
          <a:p>
            <a:pPr marL="154304" indent="-154304" defTabSz="822959">
              <a:spcBef>
                <a:spcPts val="900"/>
              </a:spcBef>
              <a:defRPr sz="1260">
                <a:solidFill>
                  <a:srgbClr val="808080"/>
                </a:solidFill>
                <a:latin typeface="Lato"/>
                <a:ea typeface="Lato"/>
                <a:cs typeface="Lato"/>
                <a:sym typeface="Lato"/>
              </a:defRPr>
            </a:pPr>
            <a:endParaRPr lang="fr-FR" sz="3600" dirty="0"/>
          </a:p>
          <a:p>
            <a:pPr marL="154304" indent="-154304" defTabSz="822959">
              <a:spcBef>
                <a:spcPts val="900"/>
              </a:spcBef>
              <a:defRPr sz="1260">
                <a:solidFill>
                  <a:srgbClr val="808080"/>
                </a:solidFill>
                <a:latin typeface="Lato"/>
                <a:ea typeface="Lato"/>
                <a:cs typeface="Lato"/>
                <a:sym typeface="Lato"/>
              </a:defRPr>
            </a:pPr>
            <a:r>
              <a:rPr lang="fr-FR" sz="3200" b="1" dirty="0"/>
              <a:t>Le sentiment envers l’Europe se ressent dans les thématiques liées au Covid 19 </a:t>
            </a:r>
            <a:r>
              <a:rPr lang="fr-FR" sz="3200" dirty="0"/>
              <a:t>et à la campagne de vaccination qui n’a pas été gérée au mieux, les thèmes du «</a:t>
            </a:r>
            <a:r>
              <a:rPr lang="fr-FR" sz="3200" dirty="0"/>
              <a:t>Recovery</a:t>
            </a:r>
            <a:r>
              <a:rPr lang="fr-FR" sz="3200" dirty="0"/>
              <a:t> Plan» ne sont pas encore entrés dans l’imaginaire </a:t>
            </a:r>
            <a:r>
              <a:rPr lang="fr-FR" sz="3200" dirty="0" smtClean="0"/>
              <a:t>collectif.</a:t>
            </a:r>
          </a:p>
          <a:p>
            <a:pPr marL="154304" indent="-154304" defTabSz="822959">
              <a:spcBef>
                <a:spcPts val="900"/>
              </a:spcBef>
              <a:defRPr sz="1260">
                <a:solidFill>
                  <a:srgbClr val="808080"/>
                </a:solidFill>
                <a:latin typeface="Lato"/>
                <a:ea typeface="Lato"/>
                <a:cs typeface="Lato"/>
                <a:sym typeface="Lato"/>
              </a:defRPr>
            </a:pPr>
            <a:endParaRPr lang="fr-FR" sz="3600" dirty="0"/>
          </a:p>
          <a:p>
            <a:pPr marL="176348" indent="-176348" defTabSz="822959">
              <a:spcBef>
                <a:spcPts val="900"/>
              </a:spcBef>
              <a:defRPr sz="1260">
                <a:solidFill>
                  <a:srgbClr val="808080"/>
                </a:solidFill>
                <a:latin typeface="Lato"/>
                <a:ea typeface="Lato"/>
                <a:cs typeface="Lato"/>
                <a:sym typeface="Lato"/>
              </a:defRPr>
            </a:pPr>
            <a:r>
              <a:rPr lang="fr-FR" sz="3200" dirty="0"/>
              <a:t>Le thème du </a:t>
            </a:r>
            <a:r>
              <a:rPr lang="fr-FR" sz="3200" b="1" dirty="0"/>
              <a:t>développement durable </a:t>
            </a:r>
            <a:r>
              <a:rPr lang="fr-FR" sz="3200" dirty="0"/>
              <a:t>est absolument transversal et prioritaire pour les </a:t>
            </a:r>
            <a:r>
              <a:rPr lang="fr-FR" sz="3200" dirty="0" smtClean="0"/>
              <a:t>italiens.</a:t>
            </a:r>
            <a:endParaRPr lang="fr-FR" sz="3200" dirty="0"/>
          </a:p>
        </p:txBody>
      </p:sp>
    </p:spTree>
    <p:extLst>
      <p:ext uri="{BB962C8B-B14F-4D97-AF65-F5344CB8AC3E}">
        <p14:creationId xmlns:p14="http://schemas.microsoft.com/office/powerpoint/2010/main" val="26851289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fill="hold" grpId="0" nodeType="clickEffect">
                                  <p:stCondLst>
                                    <p:cond delay="0"/>
                                  </p:stCondLst>
                                  <p:iterate>
                                    <p:tmAbs val="0"/>
                                  </p:iterate>
                                  <p:childTnLst>
                                    <p:set>
                                      <p:cBhvr>
                                        <p:cTn id="6" fill="hold"/>
                                        <p:tgtEl>
                                          <p:spTgt spid="13"/>
                                        </p:tgtEl>
                                        <p:attrNameLst>
                                          <p:attrName>style.visibility</p:attrName>
                                        </p:attrNameLst>
                                      </p:cBhvr>
                                      <p:to>
                                        <p:strVal val="visible"/>
                                      </p:to>
                                    </p:set>
                                    <p:animEffect transition="in" filter="fade">
                                      <p:cBhvr>
                                        <p:cTn id="7" dur="7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advAuto="0"/>
    </p:bldLst>
  </p:timing>
</p:sld>
</file>

<file path=ppt/theme/theme1.xml><?xml version="1.0" encoding="utf-8"?>
<a:theme xmlns:a="http://schemas.openxmlformats.org/drawingml/2006/main" name="White">
  <a:themeElements>
    <a:clrScheme name="gervasi 1">
      <a:dk1>
        <a:srgbClr val="000000"/>
      </a:dk1>
      <a:lt1>
        <a:srgbClr val="FFFFFF"/>
      </a:lt1>
      <a:dk2>
        <a:srgbClr val="53585F"/>
      </a:dk2>
      <a:lt2>
        <a:srgbClr val="DCDEE0"/>
      </a:lt2>
      <a:accent1>
        <a:srgbClr val="271880"/>
      </a:accent1>
      <a:accent2>
        <a:srgbClr val="A0CC42"/>
      </a:accent2>
      <a:accent3>
        <a:srgbClr val="002030"/>
      </a:accent3>
      <a:accent4>
        <a:srgbClr val="0590D6"/>
      </a:accent4>
      <a:accent5>
        <a:srgbClr val="3C25CF"/>
      </a:accent5>
      <a:accent6>
        <a:srgbClr val="773F9B"/>
      </a:accent6>
      <a:hlink>
        <a:srgbClr val="0000FF"/>
      </a:hlink>
      <a:folHlink>
        <a:srgbClr val="FF00FF"/>
      </a:folHlink>
    </a:clrScheme>
    <a:fontScheme name="White">
      <a:majorFont>
        <a:latin typeface="Avenir Next"/>
        <a:ea typeface="Avenir Next"/>
        <a:cs typeface="Avenir Next"/>
      </a:majorFont>
      <a:minorFont>
        <a:latin typeface="Avenir Next Condensed"/>
        <a:ea typeface="Avenir Next Condensed"/>
        <a:cs typeface="Avenir Next Condensed"/>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6400" rotWithShape="0">
              <a:srgbClr val="7492C1">
                <a:alpha val="50000"/>
              </a:srgbClr>
            </a:outerShdw>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noFill/>
          <a:miter lim="400000"/>
        </a:ln>
        <a:effectLst>
          <a:outerShdw blurRad="406400" rotWithShape="0">
            <a:srgbClr val="7492C1">
              <a:alpha val="50000"/>
            </a:srgbClr>
          </a:outerShdw>
        </a:effectLst>
        <a:sp3d/>
      </a:spPr>
      <a:bodyPr rot="0" spcFirstLastPara="1" vertOverflow="overflow" horzOverflow="overflow" vert="horz" wrap="square" lIns="0" tIns="0" rIns="0" bIns="0"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5800" b="0" i="0" u="none" strike="noStrike" cap="none" spc="0" normalizeH="0" baseline="0">
            <a:ln>
              <a:noFill/>
            </a:ln>
            <a:solidFill>
              <a:srgbClr val="000000"/>
            </a:solidFill>
            <a:effectLst/>
            <a:uFillTx/>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5800" b="0" i="0" u="none" strike="noStrike" cap="none" spc="0" normalizeH="0" baseline="0">
            <a:ln>
              <a:noFill/>
            </a:ln>
            <a:solidFill>
              <a:srgbClr val="000000"/>
            </a:solidFill>
            <a:effectLst/>
            <a:uFillTx/>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gervasi" id="{261204A7-5B8B-3F47-8867-268CFF49FDB9}" vid="{147FA23A-8D99-D942-9DFA-27E33EAB3321}"/>
    </a:ext>
  </a:ext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Avenir Next"/>
        <a:ea typeface="Avenir Next"/>
        <a:cs typeface="Avenir Next"/>
      </a:majorFont>
      <a:minorFont>
        <a:latin typeface="Avenir Next Condensed"/>
        <a:ea typeface="Avenir Next Condensed"/>
        <a:cs typeface="Avenir Next Condensed"/>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6400" rotWithShape="0">
              <a:srgbClr val="7492C1">
                <a:alpha val="50000"/>
              </a:srgbClr>
            </a:outerShdw>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noFill/>
          <a:miter lim="400000"/>
        </a:ln>
        <a:effectLst>
          <a:outerShdw blurRad="406400" rotWithShape="0">
            <a:srgbClr val="7492C1">
              <a:alpha val="50000"/>
            </a:srgbClr>
          </a:outerShdw>
        </a:effectLst>
        <a:sp3d/>
      </a:spPr>
      <a:bodyPr rot="0" spcFirstLastPara="1" vertOverflow="overflow" horzOverflow="overflow" vert="horz" wrap="square" lIns="0" tIns="0" rIns="0" bIns="0"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5800" b="0" i="0" u="none" strike="noStrike" cap="none" spc="0" normalizeH="0" baseline="0">
            <a:ln>
              <a:noFill/>
            </a:ln>
            <a:solidFill>
              <a:srgbClr val="000000"/>
            </a:solidFill>
            <a:effectLst/>
            <a:uFillTx/>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5800" b="0" i="0" u="none" strike="noStrike" cap="none" spc="0" normalizeH="0" baseline="0">
            <a:ln>
              <a:noFill/>
            </a:ln>
            <a:solidFill>
              <a:srgbClr val="000000"/>
            </a:solidFill>
            <a:effectLst/>
            <a:uFillTx/>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White</Template>
  <TotalTime>15345</TotalTime>
  <Words>15333</Words>
  <Application>Microsoft Office PowerPoint</Application>
  <PresentationFormat>Personnalisé</PresentationFormat>
  <Paragraphs>1837</Paragraphs>
  <Slides>153</Slides>
  <Notes>5</Notes>
  <HiddenSlides>0</HiddenSlides>
  <MMClips>0</MMClips>
  <ScaleCrop>false</ScaleCrop>
  <HeadingPairs>
    <vt:vector size="6" baseType="variant">
      <vt:variant>
        <vt:lpstr>Polices utilisées</vt:lpstr>
      </vt:variant>
      <vt:variant>
        <vt:i4>15</vt:i4>
      </vt:variant>
      <vt:variant>
        <vt:lpstr>Thème</vt:lpstr>
      </vt:variant>
      <vt:variant>
        <vt:i4>1</vt:i4>
      </vt:variant>
      <vt:variant>
        <vt:lpstr>Titres des diapositives</vt:lpstr>
      </vt:variant>
      <vt:variant>
        <vt:i4>153</vt:i4>
      </vt:variant>
    </vt:vector>
  </HeadingPairs>
  <TitlesOfParts>
    <vt:vector size="169" baseType="lpstr">
      <vt:lpstr>MS PGothic</vt:lpstr>
      <vt:lpstr>Arial</vt:lpstr>
      <vt:lpstr>Avenir Book</vt:lpstr>
      <vt:lpstr>Avenir Next</vt:lpstr>
      <vt:lpstr>Avenir Next Condensed</vt:lpstr>
      <vt:lpstr>Avenir Next Condensed Demi Bold</vt:lpstr>
      <vt:lpstr>Avenir Next Heavy</vt:lpstr>
      <vt:lpstr>Avenir Next Ultra Light</vt:lpstr>
      <vt:lpstr>Calibri</vt:lpstr>
      <vt:lpstr>Constantia</vt:lpstr>
      <vt:lpstr>Gill Sans</vt:lpstr>
      <vt:lpstr>Helvetica</vt:lpstr>
      <vt:lpstr>Lato</vt:lpstr>
      <vt:lpstr>Lucida Grande</vt:lpstr>
      <vt:lpstr>Times New Roman</vt:lpstr>
      <vt:lpstr>White</vt:lpstr>
      <vt:lpstr>Construire un « Nous » européen  Recherche des identifications positives des citoyens de l’Union Européenne  </vt:lpstr>
      <vt:lpstr>Sommaire</vt:lpstr>
      <vt:lpstr>Présentation PowerPoint</vt:lpstr>
      <vt:lpstr>DES  acquis…</vt:lpstr>
      <vt:lpstr>Mais :</vt:lpstr>
      <vt:lpstr>DONC, Il importe de proposer aux citoyens de l’Union européenne des formules porteuses d’une  identification positive</vt:lpstr>
      <vt:lpstr>CETTE  Identification POSITIVE   PASSERA</vt:lpstr>
      <vt:lpstr>Les principaux objectifs de ce dispositif intégré sont les suivants </vt:lpstr>
      <vt:lpstr>Présentation PowerPoint</vt:lpstr>
      <vt:lpstr>Présentation PowerPoint</vt:lpstr>
      <vt:lpstr>Une démarche méthodologique qui aboutit  a un corpus puissant et exhaustif</vt:lpstr>
      <vt:lpstr>La prestation comprend</vt:lpstr>
      <vt:lpstr>Pour les études documentaire et quantitatives</vt:lpstr>
      <vt:lpstr>Pour l’étude qualitative</vt:lpstr>
      <vt:lpstr>Présentation PowerPoint</vt:lpstr>
      <vt:lpstr>L’Allemagne</vt:lpstr>
      <vt:lpstr>Présentation PowerPoint</vt:lpstr>
      <vt:lpstr>les participants</vt:lpstr>
      <vt:lpstr>Présentation PowerPoint</vt:lpstr>
      <vt:lpstr>Perception of the Pandemic Crisis in Germany</vt:lpstr>
      <vt:lpstr>Perception of the Pandemic Crisis in Germany</vt:lpstr>
      <vt:lpstr>Other Topics perceived as relevant in Germany</vt:lpstr>
      <vt:lpstr>Présentation PowerPoint</vt:lpstr>
      <vt:lpstr>Visions for Germany &amp; Europe‘s Influence</vt:lpstr>
      <vt:lpstr>European Current Affairs/ Current Perception of the EU</vt:lpstr>
      <vt:lpstr>European Current Affairs/ Current Perception of the EU</vt:lpstr>
      <vt:lpstr>European Institutions</vt:lpstr>
      <vt:lpstr>Présentation PowerPoint</vt:lpstr>
      <vt:lpstr>Identity Construction: Self Definition</vt:lpstr>
      <vt:lpstr>Identity Construction: Self Definition</vt:lpstr>
      <vt:lpstr>Identity Construction: Political Identity</vt:lpstr>
      <vt:lpstr>Identity Construction: European associations</vt:lpstr>
      <vt:lpstr>Identity Construction: European identity</vt:lpstr>
      <vt:lpstr>Identity Construction: We Europeans – Projective Film Poster Exercise</vt:lpstr>
      <vt:lpstr>Identity Construction: Different Levels of Identity</vt:lpstr>
      <vt:lpstr>Présentation PowerPoint</vt:lpstr>
      <vt:lpstr>conclusion</vt:lpstr>
      <vt:lpstr>conclusion</vt:lpstr>
      <vt:lpstr>Summary golden verbatim</vt:lpstr>
      <vt:lpstr>La france</vt:lpstr>
      <vt:lpstr>Présentation PowerPoint</vt:lpstr>
      <vt:lpstr>les participants</vt:lpstr>
      <vt:lpstr>les participants</vt:lpstr>
      <vt:lpstr>les participants</vt:lpstr>
      <vt:lpstr>Présentation PowerPoint</vt:lpstr>
      <vt:lpstr>Par quels prismes se définit l’identité chez les Français</vt:lpstr>
      <vt:lpstr>Par quels prismes se définit l’identité chez les Français</vt:lpstr>
      <vt:lpstr>La France dans l’europe</vt:lpstr>
      <vt:lpstr>Quelle vision de l’europe?</vt:lpstr>
      <vt:lpstr>Présentation PowerPoint</vt:lpstr>
      <vt:lpstr>Les axes structurants de l’identité</vt:lpstr>
      <vt:lpstr>Les axes structurants de l’identité</vt:lpstr>
      <vt:lpstr>Les axes structurants de l’identité</vt:lpstr>
      <vt:lpstr>Les axes structurants de l’identité</vt:lpstr>
      <vt:lpstr>Les axes structurants de l’identité</vt:lpstr>
      <vt:lpstr>Les axes structurants de l’identité</vt:lpstr>
      <vt:lpstr>Les axes structurants de l’identité</vt:lpstr>
      <vt:lpstr>Les axes structurants de l’identité</vt:lpstr>
      <vt:lpstr>Les axes structurants de l’identité</vt:lpstr>
      <vt:lpstr>Les axes structurants de l’identité</vt:lpstr>
      <vt:lpstr>Les axes structurants de l’identité</vt:lpstr>
      <vt:lpstr>L’europe des fiertés</vt:lpstr>
      <vt:lpstr>L’europe des défis</vt:lpstr>
      <vt:lpstr>L’europe des défis</vt:lpstr>
      <vt:lpstr>Présentation PowerPoint</vt:lpstr>
      <vt:lpstr>conclusion</vt:lpstr>
      <vt:lpstr>conclusion</vt:lpstr>
      <vt:lpstr>Principaux verbatim</vt:lpstr>
      <vt:lpstr>L’italie</vt:lpstr>
      <vt:lpstr>Présentation PowerPoint</vt:lpstr>
      <vt:lpstr>les participants</vt:lpstr>
      <vt:lpstr>Présentation PowerPoint</vt:lpstr>
      <vt:lpstr>La crise sanitaire et le climat général</vt:lpstr>
      <vt:lpstr>L’actualité européenne</vt:lpstr>
      <vt:lpstr>L’actualité européenne</vt:lpstr>
      <vt:lpstr>Présentation PowerPoint</vt:lpstr>
      <vt:lpstr>L’autodéfinition</vt:lpstr>
      <vt:lpstr>L’autodéfinition – top 10</vt:lpstr>
      <vt:lpstr>L’autodéfinition – les grandes thématiques</vt:lpstr>
      <vt:lpstr>L’autodéfinition – les grandes thématiques</vt:lpstr>
      <vt:lpstr>Être «européen» par rapport aux autres identités possibles </vt:lpstr>
      <vt:lpstr>Etre et se sentir européen</vt:lpstr>
      <vt:lpstr>L’autodéfinition politique</vt:lpstr>
      <vt:lpstr>Le souverainisme</vt:lpstr>
      <vt:lpstr>Présentation PowerPoint</vt:lpstr>
      <vt:lpstr>Les scrutins européens</vt:lpstr>
      <vt:lpstr>La vision projective de l’italie</vt:lpstr>
      <vt:lpstr>La vision projective de l’Italie par rapport à l’Europe </vt:lpstr>
      <vt:lpstr>Présentation PowerPoint</vt:lpstr>
      <vt:lpstr>L’europe en général - Positif</vt:lpstr>
      <vt:lpstr>L’europe en général - négatif</vt:lpstr>
      <vt:lpstr>L’europe idéale projetée</vt:lpstr>
      <vt:lpstr>L’europe idéale projetée</vt:lpstr>
      <vt:lpstr>L’europe idéale projetée – zoom sur l’environnement</vt:lpstr>
      <vt:lpstr>Le «nous européen»</vt:lpstr>
      <vt:lpstr>Le «nous européen»</vt:lpstr>
      <vt:lpstr>L’avenir de l’union européenne</vt:lpstr>
      <vt:lpstr>Présentation PowerPoint</vt:lpstr>
      <vt:lpstr>Principales conclusions</vt:lpstr>
      <vt:lpstr>Principales conclusions</vt:lpstr>
      <vt:lpstr>Principaux verbatims</vt:lpstr>
      <vt:lpstr>La pologne</vt:lpstr>
      <vt:lpstr>Présentation PowerPoint</vt:lpstr>
      <vt:lpstr>the participants</vt:lpstr>
      <vt:lpstr>the participants details</vt:lpstr>
      <vt:lpstr>Présentation PowerPoint</vt:lpstr>
      <vt:lpstr>The general climate in Poland &amp; Health crisis</vt:lpstr>
      <vt:lpstr>The general climate in Poland &amp; Health crisis</vt:lpstr>
      <vt:lpstr>Présentation PowerPoint</vt:lpstr>
      <vt:lpstr>Self definition and European identity</vt:lpstr>
      <vt:lpstr>Self definition and European identity</vt:lpstr>
      <vt:lpstr>Self definition and European identity</vt:lpstr>
      <vt:lpstr>Self definition and European identity</vt:lpstr>
      <vt:lpstr>Self definition and European identity</vt:lpstr>
      <vt:lpstr>Self definition and European identity</vt:lpstr>
      <vt:lpstr>Self definition and European identity</vt:lpstr>
      <vt:lpstr>Self definition and European identity</vt:lpstr>
      <vt:lpstr>Self definition and European identity</vt:lpstr>
      <vt:lpstr>Présentation PowerPoint</vt:lpstr>
      <vt:lpstr>The European identity</vt:lpstr>
      <vt:lpstr>The European identity</vt:lpstr>
      <vt:lpstr>The European identity</vt:lpstr>
      <vt:lpstr>The European identity</vt:lpstr>
      <vt:lpstr>The European identity</vt:lpstr>
      <vt:lpstr>Présentation PowerPoint</vt:lpstr>
      <vt:lpstr>General conclusions</vt:lpstr>
      <vt:lpstr>General conclusions</vt:lpstr>
      <vt:lpstr>Top quotes</vt:lpstr>
      <vt:lpstr>Présentation PowerPoint</vt:lpstr>
      <vt:lpstr>recommandations</vt:lpstr>
      <vt:lpstr>recommandations</vt:lpstr>
      <vt:lpstr>recommandations</vt:lpstr>
      <vt:lpstr>recommandations</vt:lpstr>
      <vt:lpstr>Présentation PowerPoint</vt:lpstr>
      <vt:lpstr>Guide d’entretien allemagne</vt:lpstr>
      <vt:lpstr>Guide d’entretien allemagne</vt:lpstr>
      <vt:lpstr>Guide d’entretien allemagne</vt:lpstr>
      <vt:lpstr>Guide d’entretien allemagne</vt:lpstr>
      <vt:lpstr>Guide d’entretien allemagne</vt:lpstr>
      <vt:lpstr>Guide d’entretien france</vt:lpstr>
      <vt:lpstr>Guide d’entretien france</vt:lpstr>
      <vt:lpstr>Guide d’entretien france</vt:lpstr>
      <vt:lpstr>Guide d’entretien france</vt:lpstr>
      <vt:lpstr>Guide d’entretien france</vt:lpstr>
      <vt:lpstr>Guide d’entretien italie</vt:lpstr>
      <vt:lpstr>Guide d’entretien italie</vt:lpstr>
      <vt:lpstr>Guide d’entretien italie</vt:lpstr>
      <vt:lpstr>Guide d’entretien italie</vt:lpstr>
      <vt:lpstr>Guide d’entretien POLogne</vt:lpstr>
      <vt:lpstr>Guide d’entretien pologne</vt:lpstr>
      <vt:lpstr>Guide d’entretien pologne</vt:lpstr>
      <vt:lpstr>Guide d’entretien pologne</vt:lpstr>
      <vt:lpstr>Construire un « Nous » européen  Recherche des identifications positives des citoyens de l’Union Européenne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Construire le « Nous »  Recherche des identifications positives autour de la candidature Marine Le Pen</dc:title>
  <dc:creator>laurence willems</dc:creator>
  <cp:lastModifiedBy>CC GERVASI</cp:lastModifiedBy>
  <cp:revision>138</cp:revision>
  <dcterms:created xsi:type="dcterms:W3CDTF">2020-11-11T12:49:15Z</dcterms:created>
  <dcterms:modified xsi:type="dcterms:W3CDTF">2021-07-05T18:59:38Z</dcterms:modified>
</cp:coreProperties>
</file>