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332" r:id="rId4"/>
    <p:sldId id="333" r:id="rId5"/>
    <p:sldId id="376" r:id="rId6"/>
    <p:sldId id="318" r:id="rId7"/>
    <p:sldId id="380" r:id="rId8"/>
    <p:sldId id="335" r:id="rId9"/>
    <p:sldId id="340" r:id="rId10"/>
    <p:sldId id="341" r:id="rId11"/>
    <p:sldId id="342" r:id="rId12"/>
    <p:sldId id="343" r:id="rId13"/>
    <p:sldId id="344" r:id="rId14"/>
    <p:sldId id="361" r:id="rId15"/>
    <p:sldId id="345" r:id="rId16"/>
    <p:sldId id="346" r:id="rId17"/>
    <p:sldId id="383" r:id="rId18"/>
    <p:sldId id="319" r:id="rId19"/>
    <p:sldId id="356" r:id="rId20"/>
    <p:sldId id="357" r:id="rId21"/>
    <p:sldId id="358" r:id="rId22"/>
    <p:sldId id="359" r:id="rId23"/>
    <p:sldId id="389"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521415D9-36F7-43E2-AB2F-B90AF26B5E84}">
      <p14:sectionLst xmlns:p14="http://schemas.microsoft.com/office/powerpoint/2010/main">
        <p14:section name="Section par défaut" id="{27F0155E-6BE6-5041-8437-82D02ADDCA39}">
          <p14:sldIdLst>
            <p14:sldId id="256"/>
            <p14:sldId id="262"/>
            <p14:sldId id="332"/>
            <p14:sldId id="333"/>
            <p14:sldId id="376"/>
            <p14:sldId id="318"/>
            <p14:sldId id="380"/>
            <p14:sldId id="335"/>
            <p14:sldId id="340"/>
            <p14:sldId id="341"/>
            <p14:sldId id="342"/>
            <p14:sldId id="343"/>
            <p14:sldId id="344"/>
            <p14:sldId id="361"/>
            <p14:sldId id="345"/>
            <p14:sldId id="346"/>
            <p14:sldId id="383"/>
            <p14:sldId id="319"/>
            <p14:sldId id="356"/>
            <p14:sldId id="357"/>
            <p14:sldId id="358"/>
            <p14:sldId id="359"/>
            <p14:sldId id="389"/>
          </p14:sldIdLst>
        </p14:section>
        <p14:section name="Section sans titre" id="{BDD43022-EBA0-BC4B-B8D0-F31A47BAB801}">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880"/>
    <a:srgbClr val="E4F1F9"/>
    <a:srgbClr val="C4D0D4"/>
    <a:srgbClr val="3722C1"/>
    <a:srgbClr val="A1C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9AD5"/>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01ADEF"/>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ADEF"/>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8" autoAdjust="0"/>
    <p:restoredTop sz="95588"/>
  </p:normalViewPr>
  <p:slideViewPr>
    <p:cSldViewPr snapToGrid="0" snapToObjects="1">
      <p:cViewPr varScale="1">
        <p:scale>
          <a:sx n="47" d="100"/>
          <a:sy n="47" d="100"/>
        </p:scale>
        <p:origin x="296" y="472"/>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1" name="Shape 871"/>
          <p:cNvSpPr>
            <a:spLocks noGrp="1" noRot="1" noChangeAspect="1"/>
          </p:cNvSpPr>
          <p:nvPr>
            <p:ph type="sldImg"/>
          </p:nvPr>
        </p:nvSpPr>
        <p:spPr>
          <a:xfrm>
            <a:off x="1143000" y="685800"/>
            <a:ext cx="4572000" cy="3429000"/>
          </a:xfrm>
          <a:prstGeom prst="rect">
            <a:avLst/>
          </a:prstGeom>
        </p:spPr>
        <p:txBody>
          <a:bodyPr/>
          <a:lstStyle/>
          <a:p>
            <a:endParaRPr/>
          </a:p>
        </p:txBody>
      </p:sp>
      <p:sp>
        <p:nvSpPr>
          <p:cNvPr id="872" name="Shape 8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1855532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spTree>
      <p:nvGrpSpPr>
        <p:cNvPr id="1" name=""/>
        <p:cNvGrpSpPr/>
        <p:nvPr/>
      </p:nvGrpSpPr>
      <p:grpSpPr>
        <a:xfrm>
          <a:off x="0" y="0"/>
          <a:ext cx="0" cy="0"/>
          <a:chOff x="0" y="0"/>
          <a:chExt cx="0" cy="0"/>
        </a:xfrm>
      </p:grpSpPr>
      <p:sp>
        <p:nvSpPr>
          <p:cNvPr id="12" name="Rectangle"/>
          <p:cNvSpPr>
            <a:spLocks noGrp="1"/>
          </p:cNvSpPr>
          <p:nvPr>
            <p:ph type="body" sz="quarter" idx="13" hasCustomPrompt="1"/>
          </p:nvPr>
        </p:nvSpPr>
        <p:spPr>
          <a:xfrm>
            <a:off x="11833975" y="11676752"/>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13" name="Photo Placeholder 1.jpg"/>
          <p:cNvSpPr>
            <a:spLocks noGrp="1"/>
          </p:cNvSpPr>
          <p:nvPr>
            <p:ph type="pic" idx="14"/>
          </p:nvPr>
        </p:nvSpPr>
        <p:spPr>
          <a:xfrm>
            <a:off x="545595" y="508160"/>
            <a:ext cx="23328529" cy="10862093"/>
          </a:xfrm>
          <a:prstGeom prst="rect">
            <a:avLst/>
          </a:prstGeom>
        </p:spPr>
        <p:txBody>
          <a:bodyPr lIns="91439" tIns="45719" rIns="91439" bIns="45719"/>
          <a:lstStyle/>
          <a:p>
            <a:r>
              <a:rPr lang="fr-FR"/>
              <a:t>Cliquez sur l'icône pour ajouter une image</a:t>
            </a:r>
            <a:endParaRPr/>
          </a:p>
        </p:txBody>
      </p:sp>
      <p:sp>
        <p:nvSpPr>
          <p:cNvPr id="14" name="Line"/>
          <p:cNvSpPr>
            <a:spLocks noGrp="1"/>
          </p:cNvSpPr>
          <p:nvPr>
            <p:ph type="body" sz="quarter" idx="15" hasCustomPrompt="1"/>
          </p:nvPr>
        </p:nvSpPr>
        <p:spPr>
          <a:xfrm>
            <a:off x="12191999" y="12250138"/>
            <a:ext cx="1" cy="371868"/>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5" name="Title Text"/>
          <p:cNvSpPr txBox="1">
            <a:spLocks noGrp="1"/>
          </p:cNvSpPr>
          <p:nvPr>
            <p:ph type="title"/>
          </p:nvPr>
        </p:nvSpPr>
        <p:spPr>
          <a:prstGeom prst="rect">
            <a:avLst/>
          </a:prstGeom>
        </p:spPr>
        <p:txBody>
          <a:bodyPr/>
          <a:lstStyle/>
          <a:p>
            <a:r>
              <a:rPr lang="fr-FR"/>
              <a:t>Modifiez le style du titre</a:t>
            </a: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23" name="Shape"/>
          <p:cNvSpPr>
            <a:spLocks noGrp="1"/>
          </p:cNvSpPr>
          <p:nvPr>
            <p:ph type="body" sz="quarter" idx="13" hasCustomPrompt="1"/>
          </p:nvPr>
        </p:nvSpPr>
        <p:spPr>
          <a:xfrm>
            <a:off x="10374305" y="2257778"/>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 name="Title Text"/>
          <p:cNvSpPr txBox="1">
            <a:spLocks noGrp="1"/>
          </p:cNvSpPr>
          <p:nvPr>
            <p:ph type="title"/>
          </p:nvPr>
        </p:nvSpPr>
        <p:spPr>
          <a:xfrm>
            <a:off x="4836344" y="1531022"/>
            <a:ext cx="14711312" cy="935665"/>
          </a:xfrm>
          <a:prstGeom prst="rect">
            <a:avLst/>
          </a:prstGeom>
        </p:spPr>
        <p:txBody>
          <a:bodyPr anchor="ctr"/>
          <a:lstStyle>
            <a:lvl1pPr algn="ctr">
              <a:defRPr sz="4000" cap="all">
                <a:solidFill>
                  <a:srgbClr val="000000"/>
                </a:solidFill>
              </a:defRPr>
            </a:lvl1pPr>
          </a:lstStyle>
          <a:p>
            <a:r>
              <a:rPr lang="fr-FR"/>
              <a:t>Modifiez le style du titre</a:t>
            </a:r>
            <a:endParaRPr dirty="0"/>
          </a:p>
        </p:txBody>
      </p:sp>
      <p:sp>
        <p:nvSpPr>
          <p:cNvPr id="25" name="SuBTITLE GOES HERE"/>
          <p:cNvSpPr txBox="1">
            <a:spLocks noGrp="1"/>
          </p:cNvSpPr>
          <p:nvPr>
            <p:ph type="body" sz="quarter" idx="14"/>
          </p:nvPr>
        </p:nvSpPr>
        <p:spPr>
          <a:xfrm>
            <a:off x="4836344" y="1098839"/>
            <a:ext cx="14711312" cy="371281"/>
          </a:xfrm>
          <a:prstGeom prst="rect">
            <a:avLst/>
          </a:prstGeom>
        </p:spPr>
        <p:txBody>
          <a:bodyPr lIns="71437" tIns="71437" rIns="71437" bIns="71437" anchor="ctr"/>
          <a:lstStyle>
            <a:lvl1pPr>
              <a:lnSpc>
                <a:spcPct val="70000"/>
              </a:lnSpc>
              <a:defRPr sz="1600" b="1" cap="all" spc="240">
                <a:latin typeface="+mn-lt"/>
                <a:ea typeface="+mn-ea"/>
                <a:cs typeface="+mn-cs"/>
                <a:sym typeface="Avenir Next Condensed"/>
              </a:defRPr>
            </a:lvl1pPr>
          </a:lstStyle>
          <a:p>
            <a:pPr lvl="0"/>
            <a:r>
              <a:rPr lang="fr-FR"/>
              <a:t>Modifiez les styles du texte du masque</a:t>
            </a:r>
          </a:p>
        </p:txBody>
      </p:sp>
      <p:sp>
        <p:nvSpPr>
          <p:cNvPr id="26" name="Rectangle"/>
          <p:cNvSpPr>
            <a:spLocks noGrp="1"/>
          </p:cNvSpPr>
          <p:nvPr>
            <p:ph type="body" sz="quarter" idx="15"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27" name="Line"/>
          <p:cNvSpPr>
            <a:spLocks noGrp="1"/>
          </p:cNvSpPr>
          <p:nvPr>
            <p:ph type="body" sz="quarter" idx="16" hasCustomPrompt="1"/>
          </p:nvPr>
        </p:nvSpPr>
        <p:spPr>
          <a:xfrm>
            <a:off x="12191999" y="12288648"/>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28" name="Slide Number"/>
          <p:cNvSpPr txBox="1">
            <a:spLocks noGrp="1"/>
          </p:cNvSpPr>
          <p:nvPr>
            <p:ph type="sldNum" sz="quarter" idx="2"/>
          </p:nvPr>
        </p:nvSpPr>
        <p:spPr>
          <a:xfrm>
            <a:off x="11988228" y="11867974"/>
            <a:ext cx="407544" cy="422276"/>
          </a:xfrm>
          <a:prstGeom prst="rect">
            <a:avLst/>
          </a:prstGeom>
        </p:spPr>
        <p:txBody>
          <a:bodyPr/>
          <a:lstStyle/>
          <a:p>
            <a:fld id="{86CB4B4D-7CA3-9044-876B-883B54F8677D}" type="slidenum">
              <a:t>‹N°›</a:t>
            </a:fld>
            <a:endParaRPr dirty="0"/>
          </a:p>
        </p:txBody>
      </p:sp>
      <p:sp>
        <p:nvSpPr>
          <p:cNvPr id="29" name="Body Level One…"/>
          <p:cNvSpPr txBox="1">
            <a:spLocks noGrp="1"/>
          </p:cNvSpPr>
          <p:nvPr>
            <p:ph type="body" sz="half" idx="1"/>
          </p:nvPr>
        </p:nvSpPr>
        <p:spPr>
          <a:xfrm>
            <a:off x="3806250" y="4832007"/>
            <a:ext cx="16771500" cy="5882991"/>
          </a:xfrm>
          <a:prstGeom prst="rect">
            <a:avLst/>
          </a:prstGeom>
        </p:spPr>
        <p:txBody>
          <a:bodyPr numCol="2" spcCol="838574"/>
          <a:lstStyle>
            <a:lvl1pPr algn="l">
              <a:lnSpc>
                <a:spcPct val="120000"/>
              </a:lnSpc>
              <a:defRPr sz="1800">
                <a:latin typeface="Avenir Book"/>
                <a:ea typeface="Avenir Book"/>
                <a:cs typeface="Avenir Book"/>
                <a:sym typeface="Avenir Book"/>
              </a:defRPr>
            </a:lvl1pPr>
            <a:lvl2pPr algn="l">
              <a:lnSpc>
                <a:spcPct val="120000"/>
              </a:lnSpc>
              <a:defRPr sz="1800">
                <a:latin typeface="Avenir Book"/>
                <a:ea typeface="Avenir Book"/>
                <a:cs typeface="Avenir Book"/>
                <a:sym typeface="Avenir Book"/>
              </a:defRPr>
            </a:lvl2pPr>
            <a:lvl3pPr algn="l">
              <a:lnSpc>
                <a:spcPct val="120000"/>
              </a:lnSpc>
              <a:defRPr sz="1800">
                <a:latin typeface="Avenir Book"/>
                <a:ea typeface="Avenir Book"/>
                <a:cs typeface="Avenir Book"/>
                <a:sym typeface="Avenir Book"/>
              </a:defRPr>
            </a:lvl3pPr>
            <a:lvl4pPr algn="l">
              <a:lnSpc>
                <a:spcPct val="120000"/>
              </a:lnSpc>
              <a:defRPr sz="1800">
                <a:latin typeface="Avenir Book"/>
                <a:ea typeface="Avenir Book"/>
                <a:cs typeface="Avenir Book"/>
                <a:sym typeface="Avenir Book"/>
              </a:defRPr>
            </a:lvl4pPr>
            <a:lvl5pPr algn="l">
              <a:lnSpc>
                <a:spcPct val="120000"/>
              </a:lnSpc>
              <a:defRPr sz="1800">
                <a:latin typeface="Avenir Book"/>
                <a:ea typeface="Avenir Book"/>
                <a:cs typeface="Avenir Book"/>
                <a:sym typeface="Avenir Book"/>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pic>
        <p:nvPicPr>
          <p:cNvPr id="9" name="Image 8" descr="Une image contenant dessin, alimentation&#10;&#10;Description générée automatiquement">
            <a:extLst>
              <a:ext uri="{FF2B5EF4-FFF2-40B4-BE49-F238E27FC236}">
                <a16:creationId xmlns:a16="http://schemas.microsoft.com/office/drawing/2014/main" id="{AAC1E08D-8E8E-3B44-B35C-A987AAFC89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10168" y="11196325"/>
            <a:ext cx="1488505" cy="1717506"/>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
    <p:spTree>
      <p:nvGrpSpPr>
        <p:cNvPr id="1" name=""/>
        <p:cNvGrpSpPr/>
        <p:nvPr/>
      </p:nvGrpSpPr>
      <p:grpSpPr>
        <a:xfrm>
          <a:off x="0" y="0"/>
          <a:ext cx="0" cy="0"/>
          <a:chOff x="0" y="0"/>
          <a:chExt cx="0" cy="0"/>
        </a:xfrm>
      </p:grpSpPr>
      <p:sp>
        <p:nvSpPr>
          <p:cNvPr id="114" name="Shape"/>
          <p:cNvSpPr>
            <a:spLocks noGrp="1"/>
          </p:cNvSpPr>
          <p:nvPr>
            <p:ph type="body" sz="quarter" idx="13" hasCustomPrompt="1"/>
          </p:nvPr>
        </p:nvSpPr>
        <p:spPr>
          <a:xfrm>
            <a:off x="18523463" y="2262800"/>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algn="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115" name="Title Text"/>
          <p:cNvSpPr txBox="1">
            <a:spLocks noGrp="1"/>
          </p:cNvSpPr>
          <p:nvPr>
            <p:ph type="title"/>
          </p:nvPr>
        </p:nvSpPr>
        <p:spPr>
          <a:xfrm>
            <a:off x="7806401" y="2191819"/>
            <a:ext cx="14711312" cy="935665"/>
          </a:xfrm>
          <a:prstGeom prst="rect">
            <a:avLst/>
          </a:prstGeom>
        </p:spPr>
        <p:txBody>
          <a:bodyPr anchor="ctr"/>
          <a:lstStyle>
            <a:lvl1pPr>
              <a:defRPr sz="5000" cap="all">
                <a:solidFill>
                  <a:srgbClr val="000000"/>
                </a:solidFill>
              </a:defRPr>
            </a:lvl1pPr>
          </a:lstStyle>
          <a:p>
            <a:r>
              <a:rPr lang="fr-FR"/>
              <a:t>Modifiez le style du titre</a:t>
            </a:r>
            <a:endParaRPr dirty="0"/>
          </a:p>
        </p:txBody>
      </p:sp>
      <p:sp>
        <p:nvSpPr>
          <p:cNvPr id="116" name="SuBTITLE GOES HERE"/>
          <p:cNvSpPr txBox="1">
            <a:spLocks noGrp="1"/>
          </p:cNvSpPr>
          <p:nvPr>
            <p:ph type="body" sz="quarter" idx="14"/>
          </p:nvPr>
        </p:nvSpPr>
        <p:spPr>
          <a:xfrm>
            <a:off x="7806401" y="1759636"/>
            <a:ext cx="14711312" cy="371281"/>
          </a:xfrm>
          <a:prstGeom prst="rect">
            <a:avLst/>
          </a:prstGeom>
        </p:spPr>
        <p:txBody>
          <a:bodyPr lIns="71437" tIns="71437" rIns="71437" bIns="71437" anchor="ctr"/>
          <a:lstStyle>
            <a:lvl1pPr algn="r">
              <a:lnSpc>
                <a:spcPct val="70000"/>
              </a:lnSpc>
              <a:defRPr sz="1600" b="1" cap="all" spc="240">
                <a:latin typeface="+mn-lt"/>
                <a:ea typeface="+mn-ea"/>
                <a:cs typeface="+mn-cs"/>
                <a:sym typeface="Avenir Next Condensed"/>
              </a:defRPr>
            </a:lvl1pPr>
          </a:lstStyle>
          <a:p>
            <a:pPr lvl="0"/>
            <a:r>
              <a:rPr lang="fr-FR"/>
              <a:t>Modifiez les styles du texte du masque</a:t>
            </a:r>
          </a:p>
        </p:txBody>
      </p:sp>
      <p:sp>
        <p:nvSpPr>
          <p:cNvPr id="117" name="Body Level One…"/>
          <p:cNvSpPr txBox="1">
            <a:spLocks noGrp="1"/>
          </p:cNvSpPr>
          <p:nvPr>
            <p:ph type="body" sz="quarter" idx="1"/>
          </p:nvPr>
        </p:nvSpPr>
        <p:spPr>
          <a:xfrm>
            <a:off x="15284730" y="4832007"/>
            <a:ext cx="7235390" cy="5882991"/>
          </a:xfrm>
          <a:prstGeom prst="rect">
            <a:avLst/>
          </a:prstGeom>
        </p:spPr>
        <p:txBody>
          <a:bodyPr/>
          <a:lstStyle>
            <a:lvl1pPr algn="l">
              <a:lnSpc>
                <a:spcPct val="120000"/>
              </a:lnSpc>
              <a:defRPr sz="1800">
                <a:latin typeface="Avenir Book"/>
                <a:ea typeface="Avenir Book"/>
                <a:cs typeface="Avenir Book"/>
                <a:sym typeface="Avenir Book"/>
              </a:defRPr>
            </a:lvl1pPr>
            <a:lvl2pPr algn="l">
              <a:lnSpc>
                <a:spcPct val="120000"/>
              </a:lnSpc>
              <a:defRPr sz="1800">
                <a:latin typeface="Avenir Book"/>
                <a:ea typeface="Avenir Book"/>
                <a:cs typeface="Avenir Book"/>
                <a:sym typeface="Avenir Book"/>
              </a:defRPr>
            </a:lvl2pPr>
            <a:lvl3pPr algn="l">
              <a:lnSpc>
                <a:spcPct val="120000"/>
              </a:lnSpc>
              <a:defRPr sz="1800">
                <a:latin typeface="Avenir Book"/>
                <a:ea typeface="Avenir Book"/>
                <a:cs typeface="Avenir Book"/>
                <a:sym typeface="Avenir Book"/>
              </a:defRPr>
            </a:lvl3pPr>
            <a:lvl4pPr algn="l">
              <a:lnSpc>
                <a:spcPct val="120000"/>
              </a:lnSpc>
              <a:defRPr sz="1800">
                <a:latin typeface="Avenir Book"/>
                <a:ea typeface="Avenir Book"/>
                <a:cs typeface="Avenir Book"/>
                <a:sym typeface="Avenir Book"/>
              </a:defRPr>
            </a:lvl4pPr>
            <a:lvl5pPr algn="l">
              <a:lnSpc>
                <a:spcPct val="120000"/>
              </a:lnSpc>
              <a:defRPr sz="1800">
                <a:latin typeface="Avenir Book"/>
                <a:ea typeface="Avenir Book"/>
                <a:cs typeface="Avenir Book"/>
                <a:sym typeface="Avenir Book"/>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18" name="Rectangle"/>
          <p:cNvSpPr>
            <a:spLocks noGrp="1"/>
          </p:cNvSpPr>
          <p:nvPr>
            <p:ph type="body" sz="quarter" idx="15"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119" name="Line"/>
          <p:cNvSpPr>
            <a:spLocks noGrp="1"/>
          </p:cNvSpPr>
          <p:nvPr>
            <p:ph type="body" sz="quarter" idx="16" hasCustomPrompt="1"/>
          </p:nvPr>
        </p:nvSpPr>
        <p:spPr>
          <a:xfrm>
            <a:off x="12191999" y="12288648"/>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20" name="Slide Number"/>
          <p:cNvSpPr txBox="1">
            <a:spLocks noGrp="1"/>
          </p:cNvSpPr>
          <p:nvPr>
            <p:ph type="sldNum" sz="quarter" idx="2"/>
          </p:nvPr>
        </p:nvSpPr>
        <p:spPr>
          <a:xfrm>
            <a:off x="11988228" y="11867974"/>
            <a:ext cx="407544" cy="422276"/>
          </a:xfrm>
          <a:prstGeom prst="rect">
            <a:avLst/>
          </a:prstGeom>
        </p:spPr>
        <p:txBody>
          <a:bodyPr/>
          <a:lstStyle/>
          <a:p>
            <a:fld id="{86CB4B4D-7CA3-9044-876B-883B54F8677D}" type="slidenum">
              <a:t>‹N°›</a:t>
            </a:fld>
            <a:endParaRPr/>
          </a:p>
        </p:txBody>
      </p:sp>
      <p:sp>
        <p:nvSpPr>
          <p:cNvPr id="121" name="Photo Placeholder 3.jpg"/>
          <p:cNvSpPr>
            <a:spLocks noGrp="1"/>
          </p:cNvSpPr>
          <p:nvPr>
            <p:ph type="pic" sz="half" idx="17"/>
          </p:nvPr>
        </p:nvSpPr>
        <p:spPr>
          <a:xfrm>
            <a:off x="552408" y="871679"/>
            <a:ext cx="10041794" cy="11972917"/>
          </a:xfrm>
          <a:prstGeom prst="rect">
            <a:avLst/>
          </a:prstGeom>
        </p:spPr>
        <p:txBody>
          <a:bodyPr lIns="91439" tIns="45719" rIns="91439" bIns="45719"/>
          <a:lstStyle/>
          <a:p>
            <a:r>
              <a:rPr lang="fr-FR"/>
              <a:t>Cliquez sur l'icône pour ajouter une image</a:t>
            </a:r>
            <a:endParaRPr/>
          </a:p>
        </p:txBody>
      </p:sp>
      <p:pic>
        <p:nvPicPr>
          <p:cNvPr id="10" name="Image 9" descr="Une image contenant dessin, alimentation&#10;&#10;Description générée automatiquement">
            <a:extLst>
              <a:ext uri="{FF2B5EF4-FFF2-40B4-BE49-F238E27FC236}">
                <a16:creationId xmlns:a16="http://schemas.microsoft.com/office/drawing/2014/main" id="{806D8E0C-BFF7-7540-B934-B5540B4936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010168" y="11196325"/>
            <a:ext cx="1488505" cy="1717506"/>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148" name="Shape"/>
          <p:cNvSpPr>
            <a:spLocks noGrp="1"/>
          </p:cNvSpPr>
          <p:nvPr>
            <p:ph type="body" sz="quarter" idx="13" hasCustomPrompt="1"/>
          </p:nvPr>
        </p:nvSpPr>
        <p:spPr>
          <a:xfrm>
            <a:off x="2522882" y="2280660"/>
            <a:ext cx="4351439" cy="793702"/>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lIns="53578" tIns="53578" rIns="53578" bIns="53578" anchor="ctr"/>
          <a:lstStyle/>
          <a:p>
            <a:pPr algn="l"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9" name="Title Text"/>
          <p:cNvSpPr txBox="1">
            <a:spLocks noGrp="1"/>
          </p:cNvSpPr>
          <p:nvPr>
            <p:ph type="title"/>
          </p:nvPr>
        </p:nvSpPr>
        <p:spPr>
          <a:xfrm>
            <a:off x="2719335" y="2209679"/>
            <a:ext cx="7807368" cy="935664"/>
          </a:xfrm>
          <a:prstGeom prst="rect">
            <a:avLst/>
          </a:prstGeom>
        </p:spPr>
        <p:txBody>
          <a:bodyPr anchor="ctr"/>
          <a:lstStyle>
            <a:lvl1pPr algn="l">
              <a:defRPr sz="5000" cap="all">
                <a:solidFill>
                  <a:srgbClr val="000000"/>
                </a:solidFill>
              </a:defRPr>
            </a:lvl1pPr>
          </a:lstStyle>
          <a:p>
            <a:r>
              <a:rPr lang="fr-FR"/>
              <a:t>Modifiez le style du titre</a:t>
            </a:r>
            <a:endParaRPr/>
          </a:p>
        </p:txBody>
      </p:sp>
      <p:sp>
        <p:nvSpPr>
          <p:cNvPr id="150" name="SuBTITLE GOES HERE"/>
          <p:cNvSpPr txBox="1">
            <a:spLocks noGrp="1"/>
          </p:cNvSpPr>
          <p:nvPr>
            <p:ph type="body" sz="quarter" idx="14"/>
          </p:nvPr>
        </p:nvSpPr>
        <p:spPr>
          <a:xfrm>
            <a:off x="2719335" y="1777496"/>
            <a:ext cx="14711312" cy="371280"/>
          </a:xfrm>
          <a:prstGeom prst="rect">
            <a:avLst/>
          </a:prstGeom>
        </p:spPr>
        <p:txBody>
          <a:bodyPr lIns="71437" tIns="71437" rIns="71437" bIns="71437" anchor="ctr"/>
          <a:lstStyle>
            <a:lvl1pPr algn="l">
              <a:lnSpc>
                <a:spcPct val="70000"/>
              </a:lnSpc>
              <a:defRPr sz="1600" b="1" cap="all" spc="240">
                <a:latin typeface="+mn-lt"/>
                <a:ea typeface="+mn-ea"/>
                <a:cs typeface="+mn-cs"/>
                <a:sym typeface="Avenir Next Condensed"/>
              </a:defRPr>
            </a:lvl1pPr>
          </a:lstStyle>
          <a:p>
            <a:pPr lvl="0"/>
            <a:r>
              <a:rPr lang="fr-FR"/>
              <a:t>Modifiez les styles du texte du masque</a:t>
            </a:r>
          </a:p>
        </p:txBody>
      </p:sp>
      <p:sp>
        <p:nvSpPr>
          <p:cNvPr id="151" name="Body Level One…"/>
          <p:cNvSpPr txBox="1">
            <a:spLocks noGrp="1"/>
          </p:cNvSpPr>
          <p:nvPr>
            <p:ph type="body" sz="quarter" idx="1"/>
          </p:nvPr>
        </p:nvSpPr>
        <p:spPr>
          <a:xfrm>
            <a:off x="2618701" y="5355707"/>
            <a:ext cx="6598480" cy="5359291"/>
          </a:xfrm>
          <a:prstGeom prst="rect">
            <a:avLst/>
          </a:prstGeom>
        </p:spPr>
        <p:txBody>
          <a:bodyPr/>
          <a:lstStyle>
            <a:lvl1pPr algn="l">
              <a:lnSpc>
                <a:spcPct val="120000"/>
              </a:lnSpc>
              <a:defRPr sz="1800">
                <a:latin typeface="Avenir Book"/>
                <a:ea typeface="Avenir Book"/>
                <a:cs typeface="Avenir Book"/>
                <a:sym typeface="Avenir Book"/>
              </a:defRPr>
            </a:lvl1pPr>
            <a:lvl2pPr algn="l">
              <a:lnSpc>
                <a:spcPct val="120000"/>
              </a:lnSpc>
              <a:defRPr sz="1800">
                <a:latin typeface="Avenir Book"/>
                <a:ea typeface="Avenir Book"/>
                <a:cs typeface="Avenir Book"/>
                <a:sym typeface="Avenir Book"/>
              </a:defRPr>
            </a:lvl2pPr>
            <a:lvl3pPr algn="l">
              <a:lnSpc>
                <a:spcPct val="120000"/>
              </a:lnSpc>
              <a:defRPr sz="1800">
                <a:latin typeface="Avenir Book"/>
                <a:ea typeface="Avenir Book"/>
                <a:cs typeface="Avenir Book"/>
                <a:sym typeface="Avenir Book"/>
              </a:defRPr>
            </a:lvl3pPr>
            <a:lvl4pPr algn="l">
              <a:lnSpc>
                <a:spcPct val="120000"/>
              </a:lnSpc>
              <a:defRPr sz="1800">
                <a:latin typeface="Avenir Book"/>
                <a:ea typeface="Avenir Book"/>
                <a:cs typeface="Avenir Book"/>
                <a:sym typeface="Avenir Book"/>
              </a:defRPr>
            </a:lvl4pPr>
            <a:lvl5pPr algn="l">
              <a:lnSpc>
                <a:spcPct val="120000"/>
              </a:lnSpc>
              <a:defRPr sz="1800">
                <a:latin typeface="Avenir Book"/>
                <a:ea typeface="Avenir Book"/>
                <a:cs typeface="Avenir Book"/>
                <a:sym typeface="Avenir Book"/>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52" name="Rectangle"/>
          <p:cNvSpPr>
            <a:spLocks noGrp="1"/>
          </p:cNvSpPr>
          <p:nvPr>
            <p:ph type="body" sz="quarter" idx="15" hasCustomPrompt="1"/>
          </p:nvPr>
        </p:nvSpPr>
        <p:spPr>
          <a:xfrm>
            <a:off x="11833975" y="11680031"/>
            <a:ext cx="716050" cy="1160790"/>
          </a:xfrm>
          <a:prstGeom prst="rect">
            <a:avLst/>
          </a:prstGeom>
          <a:ln>
            <a:solidFill>
              <a:srgbClr val="000000"/>
            </a:solidFill>
          </a:ln>
        </p:spPr>
        <p:txBody>
          <a:bodyPr anchor="ctr"/>
          <a:lstStyle/>
          <a:p>
            <a:pPr>
              <a:defRPr sz="5800">
                <a:latin typeface="Gill Sans"/>
                <a:ea typeface="Gill Sans"/>
                <a:cs typeface="Gill Sans"/>
                <a:sym typeface="Gill Sans"/>
              </a:defRPr>
            </a:pPr>
            <a:r>
              <a:rPr lang="en-US"/>
              <a:t> </a:t>
            </a:r>
            <a:endParaRPr/>
          </a:p>
        </p:txBody>
      </p:sp>
      <p:sp>
        <p:nvSpPr>
          <p:cNvPr id="153" name="Line"/>
          <p:cNvSpPr>
            <a:spLocks noGrp="1"/>
          </p:cNvSpPr>
          <p:nvPr>
            <p:ph type="body" sz="quarter" idx="16" hasCustomPrompt="1"/>
          </p:nvPr>
        </p:nvSpPr>
        <p:spPr>
          <a:xfrm>
            <a:off x="12191999" y="12288648"/>
            <a:ext cx="1" cy="371869"/>
          </a:xfrm>
          <a:prstGeom prst="line">
            <a:avLst/>
          </a:prstGeom>
          <a:ln>
            <a:solidFill>
              <a:srgbClr val="000000"/>
            </a:solidFill>
            <a:tailEnd type="arrow"/>
          </a:ln>
        </p:spPr>
        <p:txBody>
          <a:bodyPr lIns="71437" tIns="71437" rIns="71437" bIns="71437" anchor="ct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54" name="Slide Number"/>
          <p:cNvSpPr txBox="1">
            <a:spLocks noGrp="1"/>
          </p:cNvSpPr>
          <p:nvPr>
            <p:ph type="sldNum" sz="quarter" idx="2"/>
          </p:nvPr>
        </p:nvSpPr>
        <p:spPr>
          <a:xfrm>
            <a:off x="11988228" y="11867974"/>
            <a:ext cx="407544" cy="422276"/>
          </a:xfrm>
          <a:prstGeom prst="rect">
            <a:avLst/>
          </a:prstGeom>
        </p:spPr>
        <p:txBody>
          <a:bodyPr/>
          <a:lstStyle/>
          <a:p>
            <a:fld id="{86CB4B4D-7CA3-9044-876B-883B54F8677D}" type="slidenum">
              <a:t>‹N°›</a:t>
            </a:fld>
            <a:endParaRPr/>
          </a:p>
        </p:txBody>
      </p:sp>
      <p:sp>
        <p:nvSpPr>
          <p:cNvPr id="161" name="Photo Placeholder 2.jpg"/>
          <p:cNvSpPr>
            <a:spLocks noGrp="1"/>
          </p:cNvSpPr>
          <p:nvPr>
            <p:ph type="pic" idx="23"/>
          </p:nvPr>
        </p:nvSpPr>
        <p:spPr>
          <a:xfrm>
            <a:off x="12812248" y="507875"/>
            <a:ext cx="11036664" cy="12700250"/>
          </a:xfrm>
          <a:prstGeom prst="rect">
            <a:avLst/>
          </a:prstGeom>
        </p:spPr>
        <p:txBody>
          <a:bodyPr lIns="91439" tIns="45719" rIns="91439" bIns="45719"/>
          <a:lstStyle/>
          <a:p>
            <a:r>
              <a:rPr lang="fr-FR"/>
              <a:t>Cliquez sur l'icône pour ajouter une image</a:t>
            </a:r>
            <a:endParaRPr/>
          </a:p>
        </p:txBody>
      </p:sp>
      <p:pic>
        <p:nvPicPr>
          <p:cNvPr id="16" name="Image 15" descr="Une image contenant dessin, alimentation&#10;&#10;Description générée automatiquement">
            <a:extLst>
              <a:ext uri="{FF2B5EF4-FFF2-40B4-BE49-F238E27FC236}">
                <a16:creationId xmlns:a16="http://schemas.microsoft.com/office/drawing/2014/main" id="{47D9EDAD-D1CB-D84A-9DDC-59A0163DE6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9635" y="11220359"/>
            <a:ext cx="1488505" cy="1717506"/>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35417" y="502830"/>
            <a:ext cx="23313166" cy="12710340"/>
          </a:xfrm>
          <a:prstGeom prst="rect">
            <a:avLst/>
          </a:prstGeom>
          <a:solidFill>
            <a:srgbClr val="FFFFFF"/>
          </a:solidFill>
          <a:ln w="12700">
            <a:miter lim="400000"/>
          </a:ln>
          <a:effectLst>
            <a:outerShdw blurRad="406400" rotWithShape="0">
              <a:srgbClr val="7492C1">
                <a:alpha val="50000"/>
              </a:srgbClr>
            </a:outerShdw>
          </a:effectLst>
        </p:spPr>
        <p:txBody>
          <a:bodyPr lIns="0" tIns="0" rIns="0" bIns="0" anchor="ctr"/>
          <a:lstStyle/>
          <a:p>
            <a:endParaRPr/>
          </a:p>
        </p:txBody>
      </p:sp>
      <p:sp>
        <p:nvSpPr>
          <p:cNvPr id="3" name="Title Text"/>
          <p:cNvSpPr txBox="1">
            <a:spLocks noGrp="1"/>
          </p:cNvSpPr>
          <p:nvPr>
            <p:ph type="title"/>
          </p:nvPr>
        </p:nvSpPr>
        <p:spPr>
          <a:xfrm>
            <a:off x="12328735" y="3246973"/>
            <a:ext cx="10511642" cy="648783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lstStyle/>
          <a:p>
            <a:r>
              <a:t>Title Text</a:t>
            </a:r>
          </a:p>
        </p:txBody>
      </p:sp>
      <p:sp>
        <p:nvSpPr>
          <p:cNvPr id="4" name="Slide Number"/>
          <p:cNvSpPr txBox="1">
            <a:spLocks noGrp="1"/>
          </p:cNvSpPr>
          <p:nvPr>
            <p:ph type="sldNum" sz="quarter" idx="2"/>
          </p:nvPr>
        </p:nvSpPr>
        <p:spPr>
          <a:xfrm>
            <a:off x="11979298" y="11772503"/>
            <a:ext cx="407544" cy="422276"/>
          </a:xfrm>
          <a:prstGeom prst="rect">
            <a:avLst/>
          </a:prstGeom>
          <a:ln w="12700">
            <a:miter lim="400000"/>
          </a:ln>
        </p:spPr>
        <p:txBody>
          <a:bodyPr wrap="none" lIns="71437" tIns="71437" rIns="71437" bIns="71437" anchor="ctr">
            <a:spAutoFit/>
          </a:bodyPr>
          <a:lstStyle>
            <a:lvl1pPr>
              <a:lnSpc>
                <a:spcPct val="70000"/>
              </a:lnSpc>
              <a:defRPr sz="1600" cap="all" spc="240">
                <a:latin typeface="+mn-lt"/>
                <a:ea typeface="+mn-ea"/>
                <a:cs typeface="+mn-cs"/>
                <a:sym typeface="Avenir Next Condensed"/>
              </a:defRPr>
            </a:lvl1pPr>
          </a:lstStyle>
          <a:p>
            <a:fld id="{86CB4B4D-7CA3-9044-876B-883B54F8677D}" type="slidenum">
              <a:t>‹N°›</a:t>
            </a:fld>
            <a:endParaRPr/>
          </a:p>
        </p:txBody>
      </p:sp>
      <p:sp>
        <p:nvSpPr>
          <p:cNvPr id="5" name="Body Level One…"/>
          <p:cNvSpPr txBox="1">
            <a:spLocks noGrp="1"/>
          </p:cNvSpPr>
          <p:nvPr>
            <p:ph type="body" idx="1"/>
          </p:nvPr>
        </p:nvSpPr>
        <p:spPr>
          <a:xfrm>
            <a:off x="4833937" y="7358062"/>
            <a:ext cx="14716126" cy="9757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transition spd="med"/>
  <p:txStyles>
    <p:titleStyle>
      <a:lvl1pPr marL="0" marR="0" indent="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1pPr>
      <a:lvl2pPr marL="0" marR="0" indent="3429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2pPr>
      <a:lvl3pPr marL="0" marR="0" indent="6858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3pPr>
      <a:lvl4pPr marL="0" marR="0" indent="10287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4pPr>
      <a:lvl5pPr marL="0" marR="0" indent="13716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5pPr>
      <a:lvl6pPr marL="0" marR="0" indent="17145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6pPr>
      <a:lvl7pPr marL="0" marR="0" indent="20574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7pPr>
      <a:lvl8pPr marL="0" marR="0" indent="24003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8pPr>
      <a:lvl9pPr marL="0" marR="0" indent="2743200" algn="r" defTabSz="821531" rtl="0" eaLnBrk="1" latinLnBrk="0" hangingPunct="1">
        <a:lnSpc>
          <a:spcPct val="70000"/>
        </a:lnSpc>
        <a:spcBef>
          <a:spcPts val="0"/>
        </a:spcBef>
        <a:spcAft>
          <a:spcPts val="0"/>
        </a:spcAft>
        <a:buClrTx/>
        <a:buSzTx/>
        <a:buFontTx/>
        <a:buNone/>
        <a:tabLst/>
        <a:defRPr sz="11200" b="1" i="0" u="none" strike="noStrike" cap="none" spc="0" baseline="0">
          <a:ln>
            <a:noFill/>
          </a:ln>
          <a:solidFill>
            <a:srgbClr val="FFFFFF"/>
          </a:solidFill>
          <a:uFillTx/>
          <a:latin typeface="+mj-lt"/>
          <a:ea typeface="+mj-ea"/>
          <a:cs typeface="+mj-cs"/>
          <a:sym typeface="Avenir Next"/>
        </a:defRPr>
      </a:lvl9pPr>
    </p:titleStyle>
    <p:body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p:bodyStyle>
    <p:otherStyle>
      <a:lvl1pPr marL="0" marR="0" indent="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1pPr>
      <a:lvl2pPr marL="0" marR="0" indent="3429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2pPr>
      <a:lvl3pPr marL="0" marR="0" indent="6858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3pPr>
      <a:lvl4pPr marL="0" marR="0" indent="10287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4pPr>
      <a:lvl5pPr marL="0" marR="0" indent="13716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5pPr>
      <a:lvl6pPr marL="0" marR="0" indent="17145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6pPr>
      <a:lvl7pPr marL="0" marR="0" indent="20574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7pPr>
      <a:lvl8pPr marL="0" marR="0" indent="24003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8pPr>
      <a:lvl9pPr marL="0" marR="0" indent="2743200" algn="ctr" defTabSz="821531" rtl="0" eaLnBrk="1" latinLnBrk="0" hangingPunct="1">
        <a:lnSpc>
          <a:spcPct val="70000"/>
        </a:lnSpc>
        <a:spcBef>
          <a:spcPts val="0"/>
        </a:spcBef>
        <a:spcAft>
          <a:spcPts val="0"/>
        </a:spcAft>
        <a:buClrTx/>
        <a:buSzTx/>
        <a:buFontTx/>
        <a:buNone/>
        <a:tabLst/>
        <a:defRPr sz="1600" b="0" i="0" u="none" strike="noStrike" cap="all" spc="240" baseline="0">
          <a:ln>
            <a:noFill/>
          </a:ln>
          <a:solidFill>
            <a:schemeClr val="tx1"/>
          </a:solidFill>
          <a:uFillTx/>
          <a:latin typeface="+mn-lt"/>
          <a:ea typeface="+mn-ea"/>
          <a:cs typeface="+mn-cs"/>
          <a:sym typeface="Avenir Next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Image"/>
          <p:cNvPicPr>
            <a:picLocks noGrp="1" noChangeAspect="1"/>
          </p:cNvPicPr>
          <p:nvPr>
            <p:ph type="pic" idx="14"/>
          </p:nvPr>
        </p:nvPicPr>
        <p:blipFill>
          <a:blip r:embed="rId2">
            <a:extLst>
              <a:ext uri="{28A0092B-C50C-407E-A947-70E740481C1C}">
                <a14:useLocalDpi xmlns:a14="http://schemas.microsoft.com/office/drawing/2010/main"/>
              </a:ext>
            </a:extLst>
          </a:blip>
          <a:srcRect/>
          <a:stretch/>
        </p:blipFill>
        <p:spPr>
          <a:xfrm>
            <a:off x="522513" y="550958"/>
            <a:ext cx="23382515" cy="10861986"/>
          </a:xfrm>
          <a:custGeom>
            <a:avLst/>
            <a:gdLst/>
            <a:ahLst/>
            <a:cxnLst>
              <a:cxn ang="0">
                <a:pos x="wd2" y="hd2"/>
              </a:cxn>
              <a:cxn ang="5400000">
                <a:pos x="wd2" y="hd2"/>
              </a:cxn>
              <a:cxn ang="10800000">
                <a:pos x="wd2" y="hd2"/>
              </a:cxn>
              <a:cxn ang="16200000">
                <a:pos x="wd2" y="hd2"/>
              </a:cxn>
            </a:cxnLst>
            <a:rect l="0" t="0" r="r" b="b"/>
            <a:pathLst>
              <a:path w="21600" h="21599" extrusionOk="0">
                <a:moveTo>
                  <a:pt x="0" y="0"/>
                </a:moveTo>
                <a:lnTo>
                  <a:pt x="3" y="21530"/>
                </a:lnTo>
                <a:cubicBezTo>
                  <a:pt x="112" y="21534"/>
                  <a:pt x="220" y="21543"/>
                  <a:pt x="328" y="21554"/>
                </a:cubicBezTo>
                <a:cubicBezTo>
                  <a:pt x="429" y="21564"/>
                  <a:pt x="525" y="21589"/>
                  <a:pt x="627" y="21593"/>
                </a:cubicBezTo>
                <a:cubicBezTo>
                  <a:pt x="818" y="21600"/>
                  <a:pt x="1011" y="21599"/>
                  <a:pt x="1203" y="21598"/>
                </a:cubicBezTo>
                <a:cubicBezTo>
                  <a:pt x="1272" y="21598"/>
                  <a:pt x="1341" y="21584"/>
                  <a:pt x="1411" y="21583"/>
                </a:cubicBezTo>
                <a:cubicBezTo>
                  <a:pt x="1585" y="21580"/>
                  <a:pt x="1762" y="21587"/>
                  <a:pt x="1934" y="21579"/>
                </a:cubicBezTo>
                <a:cubicBezTo>
                  <a:pt x="2288" y="21563"/>
                  <a:pt x="2639" y="21554"/>
                  <a:pt x="2996" y="21564"/>
                </a:cubicBezTo>
                <a:cubicBezTo>
                  <a:pt x="3222" y="21570"/>
                  <a:pt x="3454" y="21592"/>
                  <a:pt x="3680" y="21553"/>
                </a:cubicBezTo>
                <a:cubicBezTo>
                  <a:pt x="3776" y="21536"/>
                  <a:pt x="3887" y="21523"/>
                  <a:pt x="3990" y="21524"/>
                </a:cubicBezTo>
                <a:cubicBezTo>
                  <a:pt x="4156" y="21526"/>
                  <a:pt x="4319" y="21488"/>
                  <a:pt x="4493" y="21542"/>
                </a:cubicBezTo>
                <a:cubicBezTo>
                  <a:pt x="4586" y="21570"/>
                  <a:pt x="4760" y="21556"/>
                  <a:pt x="4895" y="21561"/>
                </a:cubicBezTo>
                <a:cubicBezTo>
                  <a:pt x="4893" y="21559"/>
                  <a:pt x="4890" y="21558"/>
                  <a:pt x="4888" y="21555"/>
                </a:cubicBezTo>
                <a:cubicBezTo>
                  <a:pt x="4885" y="21552"/>
                  <a:pt x="4882" y="21549"/>
                  <a:pt x="4880" y="21547"/>
                </a:cubicBezTo>
                <a:cubicBezTo>
                  <a:pt x="4931" y="21544"/>
                  <a:pt x="4979" y="21541"/>
                  <a:pt x="5026" y="21540"/>
                </a:cubicBezTo>
                <a:cubicBezTo>
                  <a:pt x="5199" y="21535"/>
                  <a:pt x="5384" y="21512"/>
                  <a:pt x="5541" y="21530"/>
                </a:cubicBezTo>
                <a:cubicBezTo>
                  <a:pt x="5735" y="21552"/>
                  <a:pt x="5857" y="21519"/>
                  <a:pt x="5987" y="21491"/>
                </a:cubicBezTo>
                <a:cubicBezTo>
                  <a:pt x="5897" y="21477"/>
                  <a:pt x="5805" y="21463"/>
                  <a:pt x="5714" y="21449"/>
                </a:cubicBezTo>
                <a:cubicBezTo>
                  <a:pt x="5658" y="21440"/>
                  <a:pt x="5599" y="21434"/>
                  <a:pt x="5547" y="21422"/>
                </a:cubicBezTo>
                <a:cubicBezTo>
                  <a:pt x="5485" y="21409"/>
                  <a:pt x="5428" y="21390"/>
                  <a:pt x="5369" y="21374"/>
                </a:cubicBezTo>
                <a:cubicBezTo>
                  <a:pt x="5361" y="21372"/>
                  <a:pt x="5352" y="21370"/>
                  <a:pt x="5343" y="21368"/>
                </a:cubicBezTo>
                <a:cubicBezTo>
                  <a:pt x="5488" y="21380"/>
                  <a:pt x="5654" y="21330"/>
                  <a:pt x="5779" y="21393"/>
                </a:cubicBezTo>
                <a:cubicBezTo>
                  <a:pt x="5785" y="21397"/>
                  <a:pt x="5829" y="21391"/>
                  <a:pt x="5852" y="21386"/>
                </a:cubicBezTo>
                <a:cubicBezTo>
                  <a:pt x="5875" y="21381"/>
                  <a:pt x="5893" y="21364"/>
                  <a:pt x="5914" y="21364"/>
                </a:cubicBezTo>
                <a:cubicBezTo>
                  <a:pt x="6028" y="21361"/>
                  <a:pt x="6143" y="21365"/>
                  <a:pt x="6256" y="21362"/>
                </a:cubicBezTo>
                <a:cubicBezTo>
                  <a:pt x="6365" y="21360"/>
                  <a:pt x="6486" y="21374"/>
                  <a:pt x="6584" y="21326"/>
                </a:cubicBezTo>
                <a:cubicBezTo>
                  <a:pt x="6555" y="21320"/>
                  <a:pt x="6529" y="21314"/>
                  <a:pt x="6505" y="21308"/>
                </a:cubicBezTo>
                <a:cubicBezTo>
                  <a:pt x="6480" y="21302"/>
                  <a:pt x="6457" y="21297"/>
                  <a:pt x="6434" y="21292"/>
                </a:cubicBezTo>
                <a:cubicBezTo>
                  <a:pt x="6433" y="21289"/>
                  <a:pt x="6433" y="21286"/>
                  <a:pt x="6432" y="21283"/>
                </a:cubicBezTo>
                <a:cubicBezTo>
                  <a:pt x="6432" y="21281"/>
                  <a:pt x="6431" y="21278"/>
                  <a:pt x="6431" y="21276"/>
                </a:cubicBezTo>
                <a:cubicBezTo>
                  <a:pt x="6567" y="21269"/>
                  <a:pt x="6705" y="21266"/>
                  <a:pt x="6837" y="21253"/>
                </a:cubicBezTo>
                <a:cubicBezTo>
                  <a:pt x="6997" y="21238"/>
                  <a:pt x="7165" y="21264"/>
                  <a:pt x="7325" y="21227"/>
                </a:cubicBezTo>
                <a:cubicBezTo>
                  <a:pt x="7410" y="21208"/>
                  <a:pt x="7533" y="21217"/>
                  <a:pt x="7639" y="21212"/>
                </a:cubicBezTo>
                <a:cubicBezTo>
                  <a:pt x="7640" y="21214"/>
                  <a:pt x="7641" y="21215"/>
                  <a:pt x="7642" y="21216"/>
                </a:cubicBezTo>
                <a:cubicBezTo>
                  <a:pt x="7643" y="21218"/>
                  <a:pt x="7643" y="21219"/>
                  <a:pt x="7644" y="21220"/>
                </a:cubicBezTo>
                <a:cubicBezTo>
                  <a:pt x="7622" y="21226"/>
                  <a:pt x="7600" y="21231"/>
                  <a:pt x="7578" y="21236"/>
                </a:cubicBezTo>
                <a:cubicBezTo>
                  <a:pt x="7556" y="21241"/>
                  <a:pt x="7534" y="21247"/>
                  <a:pt x="7512" y="21253"/>
                </a:cubicBezTo>
                <a:cubicBezTo>
                  <a:pt x="7513" y="21255"/>
                  <a:pt x="7515" y="21256"/>
                  <a:pt x="7517" y="21258"/>
                </a:cubicBezTo>
                <a:cubicBezTo>
                  <a:pt x="7519" y="21260"/>
                  <a:pt x="7521" y="21262"/>
                  <a:pt x="7522" y="21264"/>
                </a:cubicBezTo>
                <a:cubicBezTo>
                  <a:pt x="7605" y="21256"/>
                  <a:pt x="7687" y="21248"/>
                  <a:pt x="7769" y="21241"/>
                </a:cubicBezTo>
                <a:cubicBezTo>
                  <a:pt x="7851" y="21233"/>
                  <a:pt x="7934" y="21226"/>
                  <a:pt x="8016" y="21219"/>
                </a:cubicBezTo>
                <a:cubicBezTo>
                  <a:pt x="8017" y="21221"/>
                  <a:pt x="8019" y="21224"/>
                  <a:pt x="8020" y="21227"/>
                </a:cubicBezTo>
                <a:cubicBezTo>
                  <a:pt x="8022" y="21229"/>
                  <a:pt x="8023" y="21232"/>
                  <a:pt x="8024" y="21235"/>
                </a:cubicBezTo>
                <a:cubicBezTo>
                  <a:pt x="7667" y="21275"/>
                  <a:pt x="7309" y="21315"/>
                  <a:pt x="6948" y="21349"/>
                </a:cubicBezTo>
                <a:cubicBezTo>
                  <a:pt x="6586" y="21383"/>
                  <a:pt x="6222" y="21411"/>
                  <a:pt x="5851" y="21427"/>
                </a:cubicBezTo>
                <a:cubicBezTo>
                  <a:pt x="6018" y="21443"/>
                  <a:pt x="6191" y="21461"/>
                  <a:pt x="6365" y="21477"/>
                </a:cubicBezTo>
                <a:cubicBezTo>
                  <a:pt x="6444" y="21484"/>
                  <a:pt x="6527" y="21496"/>
                  <a:pt x="6606" y="21493"/>
                </a:cubicBezTo>
                <a:cubicBezTo>
                  <a:pt x="6705" y="21490"/>
                  <a:pt x="6802" y="21475"/>
                  <a:pt x="6900" y="21466"/>
                </a:cubicBezTo>
                <a:cubicBezTo>
                  <a:pt x="7215" y="21437"/>
                  <a:pt x="7529" y="21402"/>
                  <a:pt x="7847" y="21380"/>
                </a:cubicBezTo>
                <a:cubicBezTo>
                  <a:pt x="8321" y="21346"/>
                  <a:pt x="8801" y="21325"/>
                  <a:pt x="9274" y="21290"/>
                </a:cubicBezTo>
                <a:cubicBezTo>
                  <a:pt x="9694" y="21259"/>
                  <a:pt x="10111" y="21220"/>
                  <a:pt x="10524" y="21177"/>
                </a:cubicBezTo>
                <a:cubicBezTo>
                  <a:pt x="10861" y="21142"/>
                  <a:pt x="11189" y="21094"/>
                  <a:pt x="11522" y="21053"/>
                </a:cubicBezTo>
                <a:cubicBezTo>
                  <a:pt x="11733" y="21027"/>
                  <a:pt x="11947" y="21003"/>
                  <a:pt x="12157" y="20976"/>
                </a:cubicBezTo>
                <a:cubicBezTo>
                  <a:pt x="12192" y="20972"/>
                  <a:pt x="12240" y="20955"/>
                  <a:pt x="12242" y="20942"/>
                </a:cubicBezTo>
                <a:cubicBezTo>
                  <a:pt x="12256" y="20874"/>
                  <a:pt x="12339" y="20835"/>
                  <a:pt x="12495" y="20812"/>
                </a:cubicBezTo>
                <a:cubicBezTo>
                  <a:pt x="12662" y="20788"/>
                  <a:pt x="12702" y="20759"/>
                  <a:pt x="12703" y="20686"/>
                </a:cubicBezTo>
                <a:cubicBezTo>
                  <a:pt x="12704" y="20675"/>
                  <a:pt x="12719" y="20664"/>
                  <a:pt x="12736" y="20643"/>
                </a:cubicBezTo>
                <a:cubicBezTo>
                  <a:pt x="12591" y="20671"/>
                  <a:pt x="12466" y="20648"/>
                  <a:pt x="12337" y="20643"/>
                </a:cubicBezTo>
                <a:cubicBezTo>
                  <a:pt x="12194" y="20638"/>
                  <a:pt x="12068" y="20618"/>
                  <a:pt x="11936" y="20602"/>
                </a:cubicBezTo>
                <a:cubicBezTo>
                  <a:pt x="11896" y="20598"/>
                  <a:pt x="11838" y="20593"/>
                  <a:pt x="11825" y="20581"/>
                </a:cubicBezTo>
                <a:cubicBezTo>
                  <a:pt x="11783" y="20543"/>
                  <a:pt x="11709" y="20541"/>
                  <a:pt x="11626" y="20542"/>
                </a:cubicBezTo>
                <a:cubicBezTo>
                  <a:pt x="11556" y="20542"/>
                  <a:pt x="11485" y="20542"/>
                  <a:pt x="11415" y="20542"/>
                </a:cubicBezTo>
                <a:cubicBezTo>
                  <a:pt x="11412" y="20539"/>
                  <a:pt x="11410" y="20536"/>
                  <a:pt x="11407" y="20533"/>
                </a:cubicBezTo>
                <a:cubicBezTo>
                  <a:pt x="11405" y="20530"/>
                  <a:pt x="11402" y="20527"/>
                  <a:pt x="11399" y="20524"/>
                </a:cubicBezTo>
                <a:cubicBezTo>
                  <a:pt x="11439" y="20516"/>
                  <a:pt x="11476" y="20505"/>
                  <a:pt x="11518" y="20499"/>
                </a:cubicBezTo>
                <a:cubicBezTo>
                  <a:pt x="11573" y="20492"/>
                  <a:pt x="11673" y="20493"/>
                  <a:pt x="11680" y="20482"/>
                </a:cubicBezTo>
                <a:cubicBezTo>
                  <a:pt x="11715" y="20428"/>
                  <a:pt x="11829" y="20431"/>
                  <a:pt x="11920" y="20425"/>
                </a:cubicBezTo>
                <a:cubicBezTo>
                  <a:pt x="12038" y="20417"/>
                  <a:pt x="12173" y="20431"/>
                  <a:pt x="12238" y="20372"/>
                </a:cubicBezTo>
                <a:cubicBezTo>
                  <a:pt x="12241" y="20369"/>
                  <a:pt x="12253" y="20368"/>
                  <a:pt x="12261" y="20366"/>
                </a:cubicBezTo>
                <a:cubicBezTo>
                  <a:pt x="12401" y="20340"/>
                  <a:pt x="12542" y="20314"/>
                  <a:pt x="12684" y="20288"/>
                </a:cubicBezTo>
                <a:cubicBezTo>
                  <a:pt x="12678" y="20282"/>
                  <a:pt x="12670" y="20277"/>
                  <a:pt x="12659" y="20273"/>
                </a:cubicBezTo>
                <a:cubicBezTo>
                  <a:pt x="12649" y="20269"/>
                  <a:pt x="12637" y="20266"/>
                  <a:pt x="12624" y="20262"/>
                </a:cubicBezTo>
                <a:cubicBezTo>
                  <a:pt x="12671" y="20262"/>
                  <a:pt x="12718" y="20260"/>
                  <a:pt x="12766" y="20261"/>
                </a:cubicBezTo>
                <a:cubicBezTo>
                  <a:pt x="13169" y="20266"/>
                  <a:pt x="13572" y="20279"/>
                  <a:pt x="13980" y="20289"/>
                </a:cubicBezTo>
                <a:cubicBezTo>
                  <a:pt x="13916" y="20278"/>
                  <a:pt x="13862" y="20264"/>
                  <a:pt x="13805" y="20261"/>
                </a:cubicBezTo>
                <a:cubicBezTo>
                  <a:pt x="13500" y="20244"/>
                  <a:pt x="13194" y="20224"/>
                  <a:pt x="12887" y="20217"/>
                </a:cubicBezTo>
                <a:cubicBezTo>
                  <a:pt x="12765" y="20215"/>
                  <a:pt x="12642" y="20221"/>
                  <a:pt x="12520" y="20225"/>
                </a:cubicBezTo>
                <a:cubicBezTo>
                  <a:pt x="12513" y="20219"/>
                  <a:pt x="12508" y="20213"/>
                  <a:pt x="12509" y="20205"/>
                </a:cubicBezTo>
                <a:cubicBezTo>
                  <a:pt x="12509" y="20197"/>
                  <a:pt x="12516" y="20188"/>
                  <a:pt x="12531" y="20177"/>
                </a:cubicBezTo>
                <a:cubicBezTo>
                  <a:pt x="12840" y="20188"/>
                  <a:pt x="13150" y="20198"/>
                  <a:pt x="13458" y="20211"/>
                </a:cubicBezTo>
                <a:cubicBezTo>
                  <a:pt x="13544" y="20215"/>
                  <a:pt x="13626" y="20230"/>
                  <a:pt x="13712" y="20236"/>
                </a:cubicBezTo>
                <a:cubicBezTo>
                  <a:pt x="13891" y="20250"/>
                  <a:pt x="14070" y="20263"/>
                  <a:pt x="14249" y="20274"/>
                </a:cubicBezTo>
                <a:cubicBezTo>
                  <a:pt x="14385" y="20283"/>
                  <a:pt x="14520" y="20288"/>
                  <a:pt x="14653" y="20261"/>
                </a:cubicBezTo>
                <a:cubicBezTo>
                  <a:pt x="14518" y="20247"/>
                  <a:pt x="14382" y="20242"/>
                  <a:pt x="14246" y="20235"/>
                </a:cubicBezTo>
                <a:cubicBezTo>
                  <a:pt x="14204" y="20233"/>
                  <a:pt x="14164" y="20226"/>
                  <a:pt x="14123" y="20220"/>
                </a:cubicBezTo>
                <a:cubicBezTo>
                  <a:pt x="13995" y="20204"/>
                  <a:pt x="13863" y="20172"/>
                  <a:pt x="13738" y="20175"/>
                </a:cubicBezTo>
                <a:cubicBezTo>
                  <a:pt x="13591" y="20180"/>
                  <a:pt x="13484" y="20144"/>
                  <a:pt x="13352" y="20139"/>
                </a:cubicBezTo>
                <a:cubicBezTo>
                  <a:pt x="13329" y="20138"/>
                  <a:pt x="13289" y="20124"/>
                  <a:pt x="13289" y="20115"/>
                </a:cubicBezTo>
                <a:cubicBezTo>
                  <a:pt x="13288" y="20075"/>
                  <a:pt x="13207" y="20075"/>
                  <a:pt x="13152" y="20076"/>
                </a:cubicBezTo>
                <a:cubicBezTo>
                  <a:pt x="12990" y="20080"/>
                  <a:pt x="12828" y="20088"/>
                  <a:pt x="12667" y="20099"/>
                </a:cubicBezTo>
                <a:cubicBezTo>
                  <a:pt x="12393" y="20117"/>
                  <a:pt x="12124" y="20153"/>
                  <a:pt x="11840" y="20134"/>
                </a:cubicBezTo>
                <a:cubicBezTo>
                  <a:pt x="11810" y="20132"/>
                  <a:pt x="11777" y="20134"/>
                  <a:pt x="11746" y="20136"/>
                </a:cubicBezTo>
                <a:cubicBezTo>
                  <a:pt x="11752" y="20134"/>
                  <a:pt x="11759" y="20132"/>
                  <a:pt x="11765" y="20130"/>
                </a:cubicBezTo>
                <a:cubicBezTo>
                  <a:pt x="11772" y="20129"/>
                  <a:pt x="11778" y="20127"/>
                  <a:pt x="11784" y="20125"/>
                </a:cubicBezTo>
                <a:cubicBezTo>
                  <a:pt x="12080" y="20102"/>
                  <a:pt x="12376" y="20076"/>
                  <a:pt x="12675" y="20066"/>
                </a:cubicBezTo>
                <a:cubicBezTo>
                  <a:pt x="13025" y="20054"/>
                  <a:pt x="13382" y="20068"/>
                  <a:pt x="13735" y="20075"/>
                </a:cubicBezTo>
                <a:cubicBezTo>
                  <a:pt x="13995" y="20081"/>
                  <a:pt x="14253" y="20094"/>
                  <a:pt x="14512" y="20104"/>
                </a:cubicBezTo>
                <a:cubicBezTo>
                  <a:pt x="14586" y="20108"/>
                  <a:pt x="14659" y="20115"/>
                  <a:pt x="14732" y="20121"/>
                </a:cubicBezTo>
                <a:cubicBezTo>
                  <a:pt x="14940" y="20138"/>
                  <a:pt x="15147" y="20157"/>
                  <a:pt x="15355" y="20171"/>
                </a:cubicBezTo>
                <a:cubicBezTo>
                  <a:pt x="15542" y="20185"/>
                  <a:pt x="15730" y="20194"/>
                  <a:pt x="15918" y="20205"/>
                </a:cubicBezTo>
                <a:cubicBezTo>
                  <a:pt x="15952" y="20208"/>
                  <a:pt x="15984" y="20214"/>
                  <a:pt x="16048" y="20223"/>
                </a:cubicBezTo>
                <a:cubicBezTo>
                  <a:pt x="16008" y="20224"/>
                  <a:pt x="15977" y="20226"/>
                  <a:pt x="15948" y="20227"/>
                </a:cubicBezTo>
                <a:cubicBezTo>
                  <a:pt x="15919" y="20228"/>
                  <a:pt x="15893" y="20228"/>
                  <a:pt x="15865" y="20229"/>
                </a:cubicBezTo>
                <a:cubicBezTo>
                  <a:pt x="15924" y="20242"/>
                  <a:pt x="15981" y="20254"/>
                  <a:pt x="16035" y="20265"/>
                </a:cubicBezTo>
                <a:cubicBezTo>
                  <a:pt x="16090" y="20277"/>
                  <a:pt x="16143" y="20288"/>
                  <a:pt x="16196" y="20299"/>
                </a:cubicBezTo>
                <a:cubicBezTo>
                  <a:pt x="16197" y="20298"/>
                  <a:pt x="16199" y="20297"/>
                  <a:pt x="16201" y="20296"/>
                </a:cubicBezTo>
                <a:cubicBezTo>
                  <a:pt x="16202" y="20295"/>
                  <a:pt x="16204" y="20294"/>
                  <a:pt x="16206" y="20293"/>
                </a:cubicBezTo>
                <a:cubicBezTo>
                  <a:pt x="16194" y="20288"/>
                  <a:pt x="16183" y="20282"/>
                  <a:pt x="16168" y="20276"/>
                </a:cubicBezTo>
                <a:cubicBezTo>
                  <a:pt x="16154" y="20269"/>
                  <a:pt x="16136" y="20261"/>
                  <a:pt x="16113" y="20250"/>
                </a:cubicBezTo>
                <a:cubicBezTo>
                  <a:pt x="16211" y="20244"/>
                  <a:pt x="16283" y="20237"/>
                  <a:pt x="16354" y="20238"/>
                </a:cubicBezTo>
                <a:cubicBezTo>
                  <a:pt x="16485" y="20240"/>
                  <a:pt x="16617" y="20245"/>
                  <a:pt x="16747" y="20253"/>
                </a:cubicBezTo>
                <a:cubicBezTo>
                  <a:pt x="16811" y="20257"/>
                  <a:pt x="16872" y="20271"/>
                  <a:pt x="16935" y="20278"/>
                </a:cubicBezTo>
                <a:cubicBezTo>
                  <a:pt x="17025" y="20288"/>
                  <a:pt x="17129" y="20311"/>
                  <a:pt x="17205" y="20301"/>
                </a:cubicBezTo>
                <a:cubicBezTo>
                  <a:pt x="17341" y="20284"/>
                  <a:pt x="17447" y="20299"/>
                  <a:pt x="17560" y="20319"/>
                </a:cubicBezTo>
                <a:cubicBezTo>
                  <a:pt x="17888" y="20378"/>
                  <a:pt x="18213" y="20441"/>
                  <a:pt x="18546" y="20495"/>
                </a:cubicBezTo>
                <a:cubicBezTo>
                  <a:pt x="18720" y="20523"/>
                  <a:pt x="18913" y="20533"/>
                  <a:pt x="19091" y="20558"/>
                </a:cubicBezTo>
                <a:cubicBezTo>
                  <a:pt x="19324" y="20592"/>
                  <a:pt x="19550" y="20633"/>
                  <a:pt x="19782" y="20669"/>
                </a:cubicBezTo>
                <a:cubicBezTo>
                  <a:pt x="19882" y="20684"/>
                  <a:pt x="19933" y="20700"/>
                  <a:pt x="19831" y="20741"/>
                </a:cubicBezTo>
                <a:cubicBezTo>
                  <a:pt x="19891" y="20758"/>
                  <a:pt x="19950" y="20774"/>
                  <a:pt x="20008" y="20790"/>
                </a:cubicBezTo>
                <a:cubicBezTo>
                  <a:pt x="20066" y="20806"/>
                  <a:pt x="20123" y="20822"/>
                  <a:pt x="20180" y="20838"/>
                </a:cubicBezTo>
                <a:cubicBezTo>
                  <a:pt x="20187" y="20835"/>
                  <a:pt x="20193" y="20831"/>
                  <a:pt x="20200" y="20828"/>
                </a:cubicBezTo>
                <a:cubicBezTo>
                  <a:pt x="20206" y="20825"/>
                  <a:pt x="20212" y="20822"/>
                  <a:pt x="20219" y="20819"/>
                </a:cubicBezTo>
                <a:cubicBezTo>
                  <a:pt x="20192" y="20804"/>
                  <a:pt x="20166" y="20790"/>
                  <a:pt x="20140" y="20775"/>
                </a:cubicBezTo>
                <a:cubicBezTo>
                  <a:pt x="20113" y="20761"/>
                  <a:pt x="20087" y="20746"/>
                  <a:pt x="20060" y="20732"/>
                </a:cubicBezTo>
                <a:cubicBezTo>
                  <a:pt x="20065" y="20730"/>
                  <a:pt x="20071" y="20729"/>
                  <a:pt x="20076" y="20727"/>
                </a:cubicBezTo>
                <a:cubicBezTo>
                  <a:pt x="20081" y="20726"/>
                  <a:pt x="20086" y="20724"/>
                  <a:pt x="20091" y="20722"/>
                </a:cubicBezTo>
                <a:cubicBezTo>
                  <a:pt x="20109" y="20724"/>
                  <a:pt x="20126" y="20726"/>
                  <a:pt x="20146" y="20728"/>
                </a:cubicBezTo>
                <a:cubicBezTo>
                  <a:pt x="20165" y="20730"/>
                  <a:pt x="20187" y="20731"/>
                  <a:pt x="20212" y="20733"/>
                </a:cubicBezTo>
                <a:cubicBezTo>
                  <a:pt x="20197" y="20720"/>
                  <a:pt x="20184" y="20708"/>
                  <a:pt x="20172" y="20696"/>
                </a:cubicBezTo>
                <a:cubicBezTo>
                  <a:pt x="20159" y="20685"/>
                  <a:pt x="20148" y="20674"/>
                  <a:pt x="20136" y="20662"/>
                </a:cubicBezTo>
                <a:cubicBezTo>
                  <a:pt x="20149" y="20663"/>
                  <a:pt x="20163" y="20664"/>
                  <a:pt x="20177" y="20665"/>
                </a:cubicBezTo>
                <a:cubicBezTo>
                  <a:pt x="20191" y="20666"/>
                  <a:pt x="20205" y="20667"/>
                  <a:pt x="20220" y="20668"/>
                </a:cubicBezTo>
                <a:cubicBezTo>
                  <a:pt x="20194" y="20651"/>
                  <a:pt x="20169" y="20634"/>
                  <a:pt x="20143" y="20617"/>
                </a:cubicBezTo>
                <a:cubicBezTo>
                  <a:pt x="20117" y="20600"/>
                  <a:pt x="20091" y="20582"/>
                  <a:pt x="20061" y="20563"/>
                </a:cubicBezTo>
                <a:cubicBezTo>
                  <a:pt x="20261" y="20579"/>
                  <a:pt x="20428" y="20615"/>
                  <a:pt x="20594" y="20658"/>
                </a:cubicBezTo>
                <a:cubicBezTo>
                  <a:pt x="20759" y="20701"/>
                  <a:pt x="21000" y="20685"/>
                  <a:pt x="21123" y="20773"/>
                </a:cubicBezTo>
                <a:cubicBezTo>
                  <a:pt x="21157" y="20757"/>
                  <a:pt x="21188" y="20742"/>
                  <a:pt x="21217" y="20728"/>
                </a:cubicBezTo>
                <a:cubicBezTo>
                  <a:pt x="21246" y="20714"/>
                  <a:pt x="21272" y="20701"/>
                  <a:pt x="21296" y="20689"/>
                </a:cubicBezTo>
                <a:cubicBezTo>
                  <a:pt x="21315" y="20701"/>
                  <a:pt x="21330" y="20711"/>
                  <a:pt x="21345" y="20720"/>
                </a:cubicBezTo>
                <a:cubicBezTo>
                  <a:pt x="21359" y="20729"/>
                  <a:pt x="21372" y="20738"/>
                  <a:pt x="21385" y="20746"/>
                </a:cubicBezTo>
                <a:cubicBezTo>
                  <a:pt x="21389" y="20741"/>
                  <a:pt x="21393" y="20735"/>
                  <a:pt x="21397" y="20730"/>
                </a:cubicBezTo>
                <a:cubicBezTo>
                  <a:pt x="21401" y="20725"/>
                  <a:pt x="21405" y="20720"/>
                  <a:pt x="21409" y="20715"/>
                </a:cubicBezTo>
                <a:cubicBezTo>
                  <a:pt x="21446" y="20722"/>
                  <a:pt x="21483" y="20707"/>
                  <a:pt x="21514" y="20673"/>
                </a:cubicBezTo>
                <a:cubicBezTo>
                  <a:pt x="21568" y="20614"/>
                  <a:pt x="21587" y="20503"/>
                  <a:pt x="21545" y="20441"/>
                </a:cubicBezTo>
                <a:cubicBezTo>
                  <a:pt x="21514" y="20397"/>
                  <a:pt x="21465" y="20409"/>
                  <a:pt x="21443" y="20465"/>
                </a:cubicBezTo>
                <a:cubicBezTo>
                  <a:pt x="21445" y="20415"/>
                  <a:pt x="21375" y="20392"/>
                  <a:pt x="21298" y="20370"/>
                </a:cubicBezTo>
                <a:cubicBezTo>
                  <a:pt x="21220" y="20349"/>
                  <a:pt x="21136" y="20330"/>
                  <a:pt x="21108" y="20289"/>
                </a:cubicBezTo>
                <a:cubicBezTo>
                  <a:pt x="21191" y="20263"/>
                  <a:pt x="21276" y="20236"/>
                  <a:pt x="21362" y="20206"/>
                </a:cubicBezTo>
                <a:cubicBezTo>
                  <a:pt x="21441" y="20179"/>
                  <a:pt x="21521" y="20150"/>
                  <a:pt x="21600" y="20121"/>
                </a:cubicBezTo>
                <a:lnTo>
                  <a:pt x="21590" y="0"/>
                </a:lnTo>
                <a:lnTo>
                  <a:pt x="0" y="0"/>
                </a:lnTo>
                <a:close/>
                <a:moveTo>
                  <a:pt x="9191" y="19629"/>
                </a:moveTo>
                <a:lnTo>
                  <a:pt x="9218" y="19715"/>
                </a:lnTo>
                <a:lnTo>
                  <a:pt x="9132" y="19720"/>
                </a:lnTo>
                <a:lnTo>
                  <a:pt x="8709" y="19798"/>
                </a:lnTo>
                <a:cubicBezTo>
                  <a:pt x="8715" y="19803"/>
                  <a:pt x="8723" y="19808"/>
                  <a:pt x="8734" y="19812"/>
                </a:cubicBezTo>
                <a:cubicBezTo>
                  <a:pt x="8744" y="19816"/>
                  <a:pt x="8757" y="19820"/>
                  <a:pt x="8770" y="19823"/>
                </a:cubicBezTo>
                <a:cubicBezTo>
                  <a:pt x="8722" y="19824"/>
                  <a:pt x="8675" y="19826"/>
                  <a:pt x="8627" y="19825"/>
                </a:cubicBezTo>
                <a:cubicBezTo>
                  <a:pt x="8224" y="19820"/>
                  <a:pt x="7821" y="19807"/>
                  <a:pt x="7413" y="19797"/>
                </a:cubicBezTo>
                <a:cubicBezTo>
                  <a:pt x="7477" y="19808"/>
                  <a:pt x="7531" y="19822"/>
                  <a:pt x="7588" y="19825"/>
                </a:cubicBezTo>
                <a:cubicBezTo>
                  <a:pt x="7893" y="19842"/>
                  <a:pt x="8199" y="19864"/>
                  <a:pt x="8506" y="19870"/>
                </a:cubicBezTo>
                <a:cubicBezTo>
                  <a:pt x="8628" y="19873"/>
                  <a:pt x="8751" y="19865"/>
                  <a:pt x="8874" y="19861"/>
                </a:cubicBezTo>
                <a:cubicBezTo>
                  <a:pt x="8881" y="19867"/>
                  <a:pt x="8885" y="19873"/>
                  <a:pt x="8884" y="19881"/>
                </a:cubicBezTo>
                <a:cubicBezTo>
                  <a:pt x="8883" y="19889"/>
                  <a:pt x="8877" y="19898"/>
                  <a:pt x="8862" y="19909"/>
                </a:cubicBezTo>
                <a:cubicBezTo>
                  <a:pt x="8553" y="19898"/>
                  <a:pt x="8243" y="19888"/>
                  <a:pt x="7935" y="19875"/>
                </a:cubicBezTo>
                <a:cubicBezTo>
                  <a:pt x="7849" y="19871"/>
                  <a:pt x="7766" y="19855"/>
                  <a:pt x="7680" y="19849"/>
                </a:cubicBezTo>
                <a:cubicBezTo>
                  <a:pt x="7502" y="19835"/>
                  <a:pt x="7323" y="19825"/>
                  <a:pt x="7144" y="19813"/>
                </a:cubicBezTo>
                <a:cubicBezTo>
                  <a:pt x="7009" y="19804"/>
                  <a:pt x="6873" y="19798"/>
                  <a:pt x="6740" y="19824"/>
                </a:cubicBezTo>
                <a:cubicBezTo>
                  <a:pt x="6876" y="19839"/>
                  <a:pt x="7012" y="19844"/>
                  <a:pt x="7148" y="19850"/>
                </a:cubicBezTo>
                <a:cubicBezTo>
                  <a:pt x="7189" y="19852"/>
                  <a:pt x="7230" y="19860"/>
                  <a:pt x="7270" y="19865"/>
                </a:cubicBezTo>
                <a:cubicBezTo>
                  <a:pt x="7399" y="19882"/>
                  <a:pt x="7530" y="19914"/>
                  <a:pt x="7655" y="19910"/>
                </a:cubicBezTo>
                <a:cubicBezTo>
                  <a:pt x="7802" y="19906"/>
                  <a:pt x="7909" y="19941"/>
                  <a:pt x="8041" y="19946"/>
                </a:cubicBezTo>
                <a:cubicBezTo>
                  <a:pt x="8064" y="19947"/>
                  <a:pt x="8104" y="19962"/>
                  <a:pt x="8104" y="19970"/>
                </a:cubicBezTo>
                <a:cubicBezTo>
                  <a:pt x="8105" y="20011"/>
                  <a:pt x="8185" y="20010"/>
                  <a:pt x="8240" y="20009"/>
                </a:cubicBezTo>
                <a:cubicBezTo>
                  <a:pt x="8403" y="20005"/>
                  <a:pt x="8566" y="19997"/>
                  <a:pt x="8726" y="19987"/>
                </a:cubicBezTo>
                <a:cubicBezTo>
                  <a:pt x="9000" y="19969"/>
                  <a:pt x="9269" y="19932"/>
                  <a:pt x="9553" y="19951"/>
                </a:cubicBezTo>
                <a:cubicBezTo>
                  <a:pt x="9583" y="19953"/>
                  <a:pt x="9615" y="19951"/>
                  <a:pt x="9646" y="19949"/>
                </a:cubicBezTo>
                <a:cubicBezTo>
                  <a:pt x="9640" y="19951"/>
                  <a:pt x="9634" y="19953"/>
                  <a:pt x="9627" y="19955"/>
                </a:cubicBezTo>
                <a:cubicBezTo>
                  <a:pt x="9621" y="19957"/>
                  <a:pt x="9614" y="19960"/>
                  <a:pt x="9608" y="19962"/>
                </a:cubicBezTo>
                <a:cubicBezTo>
                  <a:pt x="9312" y="19985"/>
                  <a:pt x="9017" y="20009"/>
                  <a:pt x="8718" y="20019"/>
                </a:cubicBezTo>
                <a:cubicBezTo>
                  <a:pt x="8368" y="20031"/>
                  <a:pt x="8011" y="20018"/>
                  <a:pt x="7658" y="20011"/>
                </a:cubicBezTo>
                <a:cubicBezTo>
                  <a:pt x="7398" y="20005"/>
                  <a:pt x="7140" y="19992"/>
                  <a:pt x="6881" y="19981"/>
                </a:cubicBezTo>
                <a:cubicBezTo>
                  <a:pt x="6807" y="19978"/>
                  <a:pt x="6734" y="19971"/>
                  <a:pt x="6661" y="19965"/>
                </a:cubicBezTo>
                <a:cubicBezTo>
                  <a:pt x="6453" y="19948"/>
                  <a:pt x="6246" y="19929"/>
                  <a:pt x="6038" y="19914"/>
                </a:cubicBezTo>
                <a:cubicBezTo>
                  <a:pt x="5851" y="19901"/>
                  <a:pt x="5662" y="19892"/>
                  <a:pt x="5475" y="19880"/>
                </a:cubicBezTo>
                <a:cubicBezTo>
                  <a:pt x="5441" y="19878"/>
                  <a:pt x="5409" y="19871"/>
                  <a:pt x="5345" y="19862"/>
                </a:cubicBezTo>
                <a:cubicBezTo>
                  <a:pt x="5385" y="19861"/>
                  <a:pt x="5416" y="19860"/>
                  <a:pt x="5445" y="19859"/>
                </a:cubicBezTo>
                <a:cubicBezTo>
                  <a:pt x="5474" y="19858"/>
                  <a:pt x="5500" y="19858"/>
                  <a:pt x="5528" y="19857"/>
                </a:cubicBezTo>
                <a:cubicBezTo>
                  <a:pt x="5469" y="19844"/>
                  <a:pt x="5413" y="19832"/>
                  <a:pt x="5358" y="19820"/>
                </a:cubicBezTo>
                <a:cubicBezTo>
                  <a:pt x="5303" y="19809"/>
                  <a:pt x="5250" y="19797"/>
                  <a:pt x="5197" y="19786"/>
                </a:cubicBezTo>
                <a:cubicBezTo>
                  <a:pt x="5196" y="19787"/>
                  <a:pt x="5194" y="19788"/>
                  <a:pt x="5192" y="19789"/>
                </a:cubicBezTo>
                <a:cubicBezTo>
                  <a:pt x="5191" y="19790"/>
                  <a:pt x="5189" y="19791"/>
                  <a:pt x="5188" y="19792"/>
                </a:cubicBezTo>
                <a:cubicBezTo>
                  <a:pt x="5199" y="19797"/>
                  <a:pt x="5211" y="19803"/>
                  <a:pt x="5225" y="19810"/>
                </a:cubicBezTo>
                <a:cubicBezTo>
                  <a:pt x="5239" y="19817"/>
                  <a:pt x="5257" y="19826"/>
                  <a:pt x="5280" y="19837"/>
                </a:cubicBezTo>
                <a:cubicBezTo>
                  <a:pt x="5182" y="19842"/>
                  <a:pt x="5110" y="19850"/>
                  <a:pt x="5039" y="19849"/>
                </a:cubicBezTo>
                <a:cubicBezTo>
                  <a:pt x="4908" y="19847"/>
                  <a:pt x="4776" y="19840"/>
                  <a:pt x="4646" y="19832"/>
                </a:cubicBezTo>
                <a:cubicBezTo>
                  <a:pt x="4582" y="19828"/>
                  <a:pt x="4521" y="19815"/>
                  <a:pt x="4458" y="19808"/>
                </a:cubicBezTo>
                <a:cubicBezTo>
                  <a:pt x="4368" y="19798"/>
                  <a:pt x="4264" y="19775"/>
                  <a:pt x="4188" y="19785"/>
                </a:cubicBezTo>
                <a:cubicBezTo>
                  <a:pt x="4052" y="19802"/>
                  <a:pt x="3946" y="19787"/>
                  <a:pt x="3833" y="19767"/>
                </a:cubicBezTo>
                <a:cubicBezTo>
                  <a:pt x="3700" y="19743"/>
                  <a:pt x="3565" y="19719"/>
                  <a:pt x="3432" y="19695"/>
                </a:cubicBezTo>
                <a:lnTo>
                  <a:pt x="9191" y="19629"/>
                </a:lnTo>
                <a:close/>
                <a:moveTo>
                  <a:pt x="9150" y="19905"/>
                </a:moveTo>
                <a:cubicBezTo>
                  <a:pt x="9132" y="19907"/>
                  <a:pt x="9109" y="19911"/>
                  <a:pt x="9091" y="19913"/>
                </a:cubicBezTo>
                <a:cubicBezTo>
                  <a:pt x="9060" y="19917"/>
                  <a:pt x="9023" y="19915"/>
                  <a:pt x="8989" y="19913"/>
                </a:cubicBezTo>
                <a:cubicBezTo>
                  <a:pt x="9016" y="19912"/>
                  <a:pt x="9043" y="19910"/>
                  <a:pt x="9069" y="19909"/>
                </a:cubicBezTo>
                <a:cubicBezTo>
                  <a:pt x="9096" y="19907"/>
                  <a:pt x="9123" y="19906"/>
                  <a:pt x="9150" y="19905"/>
                </a:cubicBezTo>
                <a:close/>
                <a:moveTo>
                  <a:pt x="12302" y="20172"/>
                </a:moveTo>
                <a:cubicBezTo>
                  <a:pt x="12335" y="20168"/>
                  <a:pt x="12372" y="20171"/>
                  <a:pt x="12407" y="20172"/>
                </a:cubicBezTo>
                <a:cubicBezTo>
                  <a:pt x="12379" y="20174"/>
                  <a:pt x="12350" y="20176"/>
                  <a:pt x="12321" y="20178"/>
                </a:cubicBezTo>
                <a:cubicBezTo>
                  <a:pt x="12293" y="20179"/>
                  <a:pt x="12264" y="20181"/>
                  <a:pt x="12236" y="20182"/>
                </a:cubicBezTo>
                <a:cubicBezTo>
                  <a:pt x="12256" y="20179"/>
                  <a:pt x="12282" y="20175"/>
                  <a:pt x="12302" y="20172"/>
                </a:cubicBezTo>
                <a:close/>
              </a:path>
            </a:pathLst>
          </a:custGeom>
        </p:spPr>
      </p:pic>
      <p:sp>
        <p:nvSpPr>
          <p:cNvPr id="877" name="Title"/>
          <p:cNvSpPr txBox="1">
            <a:spLocks noGrp="1"/>
          </p:cNvSpPr>
          <p:nvPr>
            <p:ph type="ctrTitle"/>
          </p:nvPr>
        </p:nvSpPr>
        <p:spPr>
          <a:xfrm>
            <a:off x="174171" y="5379239"/>
            <a:ext cx="15174686" cy="3377994"/>
          </a:xfrm>
          <a:prstGeom prst="rect">
            <a:avLst/>
          </a:prstGeom>
        </p:spPr>
        <p:txBody>
          <a:bodyPr/>
          <a:lstStyle/>
          <a:p>
            <a:r>
              <a:rPr lang="fr-FR" sz="8800" dirty="0">
                <a:effectLst>
                  <a:outerShdw blurRad="50800" dist="38100" dir="2700000" algn="tl" rotWithShape="0">
                    <a:prstClr val="black">
                      <a:alpha val="40000"/>
                    </a:prstClr>
                  </a:outerShdw>
                </a:effectLst>
              </a:rPr>
              <a:t>Les enjeux de la chasse, de la pêche et de la protection animale au sein de l’Union Européenne</a:t>
            </a:r>
          </a:p>
        </p:txBody>
      </p:sp>
      <p:sp>
        <p:nvSpPr>
          <p:cNvPr id="13" name="Shape">
            <a:extLst>
              <a:ext uri="{FF2B5EF4-FFF2-40B4-BE49-F238E27FC236}">
                <a16:creationId xmlns:a16="http://schemas.microsoft.com/office/drawing/2014/main" id="{B27D762B-5D3A-704E-9CD6-7C24976C1C9F}"/>
              </a:ext>
            </a:extLst>
          </p:cNvPr>
          <p:cNvSpPr txBox="1">
            <a:spLocks/>
          </p:cNvSpPr>
          <p:nvPr/>
        </p:nvSpPr>
        <p:spPr>
          <a:xfrm>
            <a:off x="12191999" y="8822047"/>
            <a:ext cx="10816243"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3" name="Rectangle 2">
            <a:extLst>
              <a:ext uri="{FF2B5EF4-FFF2-40B4-BE49-F238E27FC236}">
                <a16:creationId xmlns:a16="http://schemas.microsoft.com/office/drawing/2014/main" id="{97F6A366-5BD4-E54E-B16B-1A0729C85C5A}"/>
              </a:ext>
            </a:extLst>
          </p:cNvPr>
          <p:cNvSpPr/>
          <p:nvPr/>
        </p:nvSpPr>
        <p:spPr>
          <a:xfrm>
            <a:off x="12959268" y="8757233"/>
            <a:ext cx="9281708" cy="923330"/>
          </a:xfrm>
          <a:prstGeom prst="rect">
            <a:avLst/>
          </a:prstGeom>
        </p:spPr>
        <p:txBody>
          <a:bodyPr wrap="none">
            <a:spAutoFit/>
          </a:bodyPr>
          <a:lstStyle/>
          <a:p>
            <a:r>
              <a:rPr lang="fr-FR" sz="5400" dirty="0">
                <a:solidFill>
                  <a:schemeClr val="bg1"/>
                </a:solidFill>
                <a:latin typeface="Avenir Next Ultra Light" panose="020B0203020202020204" pitchFamily="34" charset="77"/>
              </a:rPr>
              <a:t>Rapport des résultats quantitatifs</a:t>
            </a:r>
            <a:endParaRPr lang="fr-FR" sz="4800" dirty="0">
              <a:solidFill>
                <a:schemeClr val="bg1"/>
              </a:solidFill>
              <a:latin typeface="Avenir Next Ultra Light" panose="020B0203020202020204" pitchFamily="34" charset="77"/>
            </a:endParaRPr>
          </a:p>
        </p:txBody>
      </p:sp>
      <p:pic>
        <p:nvPicPr>
          <p:cNvPr id="10" name="Image 9" descr="Une image contenant texte&#10;&#10;Description générée automatiquement">
            <a:extLst>
              <a:ext uri="{FF2B5EF4-FFF2-40B4-BE49-F238E27FC236}">
                <a16:creationId xmlns:a16="http://schemas.microsoft.com/office/drawing/2014/main" id="{AAADBB17-747B-4746-98F3-293C08E22C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4380" y="665018"/>
            <a:ext cx="1981200" cy="2286000"/>
          </a:xfrm>
          <a:prstGeom prst="rect">
            <a:avLst/>
          </a:prstGeom>
        </p:spPr>
      </p:pic>
      <p:sp>
        <p:nvSpPr>
          <p:cNvPr id="11" name="Rectangle 10">
            <a:extLst>
              <a:ext uri="{FF2B5EF4-FFF2-40B4-BE49-F238E27FC236}">
                <a16:creationId xmlns:a16="http://schemas.microsoft.com/office/drawing/2014/main" id="{25C46E97-6B7C-4D4B-9BE4-88D46CEE0947}"/>
              </a:ext>
            </a:extLst>
          </p:cNvPr>
          <p:cNvSpPr/>
          <p:nvPr/>
        </p:nvSpPr>
        <p:spPr>
          <a:xfrm>
            <a:off x="19856417" y="12213867"/>
            <a:ext cx="3151825" cy="584775"/>
          </a:xfrm>
          <a:prstGeom prst="rect">
            <a:avLst/>
          </a:prstGeom>
        </p:spPr>
        <p:txBody>
          <a:bodyPr wrap="none">
            <a:spAutoFit/>
          </a:bodyPr>
          <a:lstStyle/>
          <a:p>
            <a:r>
              <a:rPr lang="fr-FR" sz="3200" dirty="0">
                <a:solidFill>
                  <a:schemeClr val="tx2"/>
                </a:solidFill>
                <a:latin typeface="Avenir Next Ultra Light" panose="020B0203020202020204" pitchFamily="34" charset="77"/>
              </a:rPr>
              <a:t>Décembre 2020</a:t>
            </a:r>
            <a:endParaRPr lang="fr-FR" sz="2800" dirty="0">
              <a:solidFill>
                <a:schemeClr val="tx2"/>
              </a:solidFill>
              <a:latin typeface="Avenir Next Ultra Light" panose="020B0203020202020204" pitchFamily="34" charset="77"/>
            </a:endParaRPr>
          </a:p>
        </p:txBody>
      </p:sp>
      <p:sp>
        <p:nvSpPr>
          <p:cNvPr id="8" name="Shape">
            <a:extLst>
              <a:ext uri="{FF2B5EF4-FFF2-40B4-BE49-F238E27FC236}">
                <a16:creationId xmlns:a16="http://schemas.microsoft.com/office/drawing/2014/main" id="{B27D762B-5D3A-704E-9CD6-7C24976C1C9F}"/>
              </a:ext>
            </a:extLst>
          </p:cNvPr>
          <p:cNvSpPr txBox="1">
            <a:spLocks/>
          </p:cNvSpPr>
          <p:nvPr/>
        </p:nvSpPr>
        <p:spPr>
          <a:xfrm>
            <a:off x="1264617" y="11506924"/>
            <a:ext cx="8287728"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9" name="Rectangle 8">
            <a:extLst>
              <a:ext uri="{FF2B5EF4-FFF2-40B4-BE49-F238E27FC236}">
                <a16:creationId xmlns:a16="http://schemas.microsoft.com/office/drawing/2014/main" id="{97F6A366-5BD4-E54E-B16B-1A0729C85C5A}"/>
              </a:ext>
            </a:extLst>
          </p:cNvPr>
          <p:cNvSpPr/>
          <p:nvPr/>
        </p:nvSpPr>
        <p:spPr>
          <a:xfrm>
            <a:off x="3028846" y="11467958"/>
            <a:ext cx="3929281" cy="830997"/>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commanditaire:</a:t>
            </a:r>
          </a:p>
          <a:p>
            <a:r>
              <a:rPr lang="fr-FR" sz="2400" dirty="0">
                <a:solidFill>
                  <a:schemeClr val="bg1"/>
                </a:solidFill>
                <a:latin typeface="Avenir Next Ultra Light" panose="020B0203020202020204" pitchFamily="34" charset="77"/>
              </a:rPr>
              <a:t>Groupe Identité et Démocratie</a:t>
            </a:r>
          </a:p>
        </p:txBody>
      </p:sp>
      <p:sp>
        <p:nvSpPr>
          <p:cNvPr id="12" name="Shape">
            <a:extLst>
              <a:ext uri="{FF2B5EF4-FFF2-40B4-BE49-F238E27FC236}">
                <a16:creationId xmlns:a16="http://schemas.microsoft.com/office/drawing/2014/main" id="{B27D762B-5D3A-704E-9CD6-7C24976C1C9F}"/>
              </a:ext>
            </a:extLst>
          </p:cNvPr>
          <p:cNvSpPr txBox="1">
            <a:spLocks/>
          </p:cNvSpPr>
          <p:nvPr/>
        </p:nvSpPr>
        <p:spPr>
          <a:xfrm>
            <a:off x="10651350" y="11467958"/>
            <a:ext cx="8287728" cy="1330684"/>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a:ln w="12700">
            <a:solidFill>
              <a:srgbClr val="000000"/>
            </a:solidFill>
            <a:miter lim="400000"/>
          </a:ln>
          <a:extLst>
            <a:ext uri="{C572A759-6A51-4108-AA02-DFA0A04FC94B}">
              <ma14:wrappingTextBoxFlag xmlns:ma14="http://schemas.microsoft.com/office/mac/drawingml/2011/main" xmlns="" val="1"/>
            </a:ext>
          </a:extLst>
        </p:spPr>
        <p:txBody>
          <a:bodyPr lIns="53578" tIns="53578" rIns="53578" bIns="53578" anchor="ctr"/>
          <a:lstStyle>
            <a:lvl1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1pPr>
            <a:lvl2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2pPr>
            <a:lvl3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3pPr>
            <a:lvl4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4pPr>
            <a:lvl5pPr marL="0" marR="0" indent="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a:solidFill>
                  <a:srgbClr val="FFFFFF"/>
                </a:solidFill>
                <a:effectLst>
                  <a:outerShdw blurRad="38100" dist="12700" dir="5400000" rotWithShape="0">
                    <a:srgbClr val="000000">
                      <a:alpha val="50000"/>
                    </a:srgbClr>
                  </a:outerShdw>
                </a:effectLst>
                <a:latin typeface="Gill Sans"/>
                <a:ea typeface="Gill Sans"/>
                <a:cs typeface="Gill Sans"/>
                <a:sym typeface="Gill Sans"/>
              </a:rPr>
              <a:t> </a:t>
            </a:r>
          </a:p>
        </p:txBody>
      </p:sp>
      <p:sp>
        <p:nvSpPr>
          <p:cNvPr id="14" name="Rectangle 13">
            <a:extLst>
              <a:ext uri="{FF2B5EF4-FFF2-40B4-BE49-F238E27FC236}">
                <a16:creationId xmlns:a16="http://schemas.microsoft.com/office/drawing/2014/main" id="{C48A6C84-74BA-5F4C-9CD9-5A90B91A6B9D}"/>
              </a:ext>
            </a:extLst>
          </p:cNvPr>
          <p:cNvSpPr/>
          <p:nvPr/>
        </p:nvSpPr>
        <p:spPr>
          <a:xfrm>
            <a:off x="10520938" y="11453220"/>
            <a:ext cx="7079182" cy="1200329"/>
          </a:xfrm>
          <a:prstGeom prst="rect">
            <a:avLst/>
          </a:prstGeom>
        </p:spPr>
        <p:txBody>
          <a:bodyPr wrap="none">
            <a:spAutoFit/>
          </a:bodyPr>
          <a:lstStyle/>
          <a:p>
            <a:r>
              <a:rPr lang="fr-FR" sz="2400" dirty="0">
                <a:solidFill>
                  <a:schemeClr val="bg1"/>
                </a:solidFill>
                <a:latin typeface="Avenir Next Ultra Light" panose="020B0203020202020204" pitchFamily="34" charset="77"/>
              </a:rPr>
              <a:t>Contact Etude:</a:t>
            </a:r>
          </a:p>
          <a:p>
            <a:r>
              <a:rPr lang="fr-FR" sz="2400" dirty="0">
                <a:solidFill>
                  <a:schemeClr val="bg1"/>
                </a:solidFill>
                <a:latin typeface="Avenir Next Ultra Light" panose="020B0203020202020204" pitchFamily="34" charset="77"/>
              </a:rPr>
              <a:t>Christophe GERVASI</a:t>
            </a:r>
            <a:br>
              <a:rPr lang="fr-FR" sz="2400" dirty="0">
                <a:solidFill>
                  <a:schemeClr val="bg1"/>
                </a:solidFill>
                <a:latin typeface="Avenir Next Ultra Light" panose="020B0203020202020204" pitchFamily="34" charset="77"/>
              </a:rPr>
            </a:br>
            <a:r>
              <a:rPr lang="fr-FR" sz="2400" dirty="0">
                <a:solidFill>
                  <a:schemeClr val="bg1"/>
                </a:solidFill>
                <a:latin typeface="Avenir Next Ultra Light" panose="020B0203020202020204" pitchFamily="34" charset="77"/>
              </a:rPr>
              <a:t>- Senior consultant - Expert études marketing et opinion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ea typeface="+mn-ea"/>
              </a:rPr>
              <a:t>ESPAGNE</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1982443218"/>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solidFill>
                            <a:schemeClr val="tx1"/>
                          </a:solidFill>
                        </a:rPr>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solidFill>
                            <a:schemeClr val="tx1"/>
                          </a:solidFill>
                        </a:rPr>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solidFill>
                            <a:schemeClr val="tx1"/>
                          </a:solidFill>
                        </a:rPr>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activités</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598137" y="5467359"/>
            <a:ext cx="9507187" cy="5359291"/>
          </a:xfrm>
          <a:prstGeom prst="rect">
            <a:avLst/>
          </a:prstGeom>
        </p:spPr>
        <p:txBody>
          <a:bodyPr numCol="1"/>
          <a:lstStyle/>
          <a:p>
            <a:r>
              <a:rPr lang="fr-FR" sz="4000" cap="small" dirty="0">
                <a:solidFill>
                  <a:srgbClr val="271880"/>
                </a:solidFill>
                <a:latin typeface="+mn-lt"/>
              </a:rPr>
              <a:t>En cumulé, principales priorités pour les Espagnols :</a:t>
            </a:r>
          </a:p>
          <a:p>
            <a:pPr marL="571500" indent="-571500">
              <a:buFont typeface="Courier New" panose="02070309020205020404" pitchFamily="49" charset="0"/>
              <a:buChar char="o"/>
            </a:pPr>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L’élevage d’animaux à fourrure </a:t>
            </a:r>
          </a:p>
          <a:p>
            <a:pPr marL="571500" indent="-571500">
              <a:buFont typeface="Courier New" panose="02070309020205020404" pitchFamily="49" charset="0"/>
              <a:buChar char="o"/>
            </a:pPr>
            <a:r>
              <a:rPr lang="fr-FR" sz="4000" cap="small" dirty="0">
                <a:solidFill>
                  <a:srgbClr val="271880"/>
                </a:solidFill>
                <a:latin typeface="+mn-lt"/>
              </a:rPr>
              <a:t>La corrida</a:t>
            </a:r>
          </a:p>
          <a:p>
            <a:pPr marL="571500" indent="-571500">
              <a:buFont typeface="Courier New" panose="02070309020205020404" pitchFamily="49" charset="0"/>
              <a:buChar char="o"/>
            </a:pPr>
            <a:r>
              <a:rPr lang="fr-FR" sz="4000" cap="small" dirty="0">
                <a:solidFill>
                  <a:srgbClr val="271880"/>
                </a:solidFill>
                <a:latin typeface="+mn-lt"/>
              </a:rPr>
              <a:t>Les spectacles avec des animaux sauvages</a:t>
            </a:r>
          </a:p>
          <a:p>
            <a:pPr marL="285750" indent="-285750">
              <a:buFont typeface="Courier New" panose="02070309020205020404" pitchFamily="49" charset="0"/>
              <a:buChar char="o"/>
            </a:pPr>
            <a:endParaRPr dirty="0"/>
          </a:p>
        </p:txBody>
      </p:sp>
      <p:pic>
        <p:nvPicPr>
          <p:cNvPr id="12" name="Image 11">
            <a:extLst>
              <a:ext uri="{FF2B5EF4-FFF2-40B4-BE49-F238E27FC236}">
                <a16:creationId xmlns:a16="http://schemas.microsoft.com/office/drawing/2014/main" id="{D7AA99D8-0F00-D241-A4C7-D366BEC4AD78}"/>
              </a:ext>
            </a:extLst>
          </p:cNvPr>
          <p:cNvPicPr>
            <a:picLocks noChangeAspect="1"/>
          </p:cNvPicPr>
          <p:nvPr/>
        </p:nvPicPr>
        <p:blipFill>
          <a:blip r:embed="rId2"/>
          <a:stretch>
            <a:fillRect/>
          </a:stretch>
        </p:blipFill>
        <p:spPr>
          <a:xfrm>
            <a:off x="13098969" y="4049318"/>
            <a:ext cx="1206500" cy="929925"/>
          </a:xfrm>
          <a:prstGeom prst="rect">
            <a:avLst/>
          </a:prstGeom>
        </p:spPr>
      </p:pic>
    </p:spTree>
    <p:extLst>
      <p:ext uri="{BB962C8B-B14F-4D97-AF65-F5344CB8AC3E}">
        <p14:creationId xmlns:p14="http://schemas.microsoft.com/office/powerpoint/2010/main" val="21190871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rPr>
              <a:t>POLOGNE</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1398366108"/>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598137" y="5467359"/>
            <a:ext cx="8848499" cy="5359291"/>
          </a:xfrm>
          <a:prstGeom prst="rect">
            <a:avLst/>
          </a:prstGeom>
        </p:spPr>
        <p:txBody>
          <a:bodyPr numCol="1"/>
          <a:lstStyle/>
          <a:p>
            <a:r>
              <a:rPr lang="fr-FR" sz="4000" cap="small" dirty="0">
                <a:solidFill>
                  <a:srgbClr val="271880"/>
                </a:solidFill>
                <a:latin typeface="+mn-lt"/>
              </a:rPr>
              <a:t>En cumulé, principales priorités pour les Polonais :</a:t>
            </a:r>
          </a:p>
          <a:p>
            <a:pPr marL="571500" indent="-571500">
              <a:buFont typeface="Courier New" panose="02070309020205020404" pitchFamily="49" charset="0"/>
              <a:buChar char="o"/>
            </a:pPr>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L’expérimentation médicales sur des animaux</a:t>
            </a:r>
          </a:p>
          <a:p>
            <a:pPr marL="571500" indent="-571500">
              <a:buFont typeface="Courier New" panose="02070309020205020404" pitchFamily="49" charset="0"/>
              <a:buChar char="o"/>
            </a:pPr>
            <a:r>
              <a:rPr lang="fr-FR" sz="4000" cap="small" dirty="0">
                <a:solidFill>
                  <a:srgbClr val="271880"/>
                </a:solidFill>
                <a:latin typeface="+mn-lt"/>
              </a:rPr>
              <a:t>L’élevage d’animaux à fourrure</a:t>
            </a:r>
          </a:p>
          <a:p>
            <a:pPr marL="571500" indent="-571500">
              <a:buFont typeface="Courier New" panose="02070309020205020404" pitchFamily="49" charset="0"/>
              <a:buChar char="o"/>
            </a:pPr>
            <a:r>
              <a:rPr lang="fr-FR" sz="4000" cap="small" dirty="0">
                <a:solidFill>
                  <a:srgbClr val="271880"/>
                </a:solidFill>
                <a:latin typeface="+mn-lt"/>
              </a:rPr>
              <a:t>L’élevage d’animaux en cage</a:t>
            </a:r>
          </a:p>
          <a:p>
            <a:pPr marL="285750" indent="-285750">
              <a:buFont typeface="Courier New" panose="02070309020205020404" pitchFamily="49" charset="0"/>
              <a:buChar char="o"/>
            </a:pPr>
            <a:endParaRPr dirty="0"/>
          </a:p>
        </p:txBody>
      </p:sp>
      <p:pic>
        <p:nvPicPr>
          <p:cNvPr id="11" name="Image 10">
            <a:extLst>
              <a:ext uri="{FF2B5EF4-FFF2-40B4-BE49-F238E27FC236}">
                <a16:creationId xmlns:a16="http://schemas.microsoft.com/office/drawing/2014/main" id="{2C182FD5-0B86-3E4F-81A8-124FD4DDA69E}"/>
              </a:ext>
            </a:extLst>
          </p:cNvPr>
          <p:cNvPicPr>
            <a:picLocks noChangeAspect="1"/>
          </p:cNvPicPr>
          <p:nvPr/>
        </p:nvPicPr>
        <p:blipFill>
          <a:blip r:embed="rId2"/>
          <a:stretch>
            <a:fillRect/>
          </a:stretch>
        </p:blipFill>
        <p:spPr>
          <a:xfrm>
            <a:off x="13098969" y="4034599"/>
            <a:ext cx="1193800" cy="1084912"/>
          </a:xfrm>
          <a:prstGeom prst="rect">
            <a:avLst/>
          </a:prstGeom>
        </p:spPr>
      </p:pic>
    </p:spTree>
    <p:extLst>
      <p:ext uri="{BB962C8B-B14F-4D97-AF65-F5344CB8AC3E}">
        <p14:creationId xmlns:p14="http://schemas.microsoft.com/office/powerpoint/2010/main" val="32711004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ea typeface="+mn-ea"/>
              </a:rPr>
              <a:t>DANEMARK</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138336868"/>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	</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375112" y="5288940"/>
            <a:ext cx="9273661" cy="5359291"/>
          </a:xfrm>
          <a:prstGeom prst="rect">
            <a:avLst/>
          </a:prstGeom>
        </p:spPr>
        <p:txBody>
          <a:bodyPr numCol="1"/>
          <a:lstStyle/>
          <a:p>
            <a:r>
              <a:rPr lang="fr-FR" sz="4000" cap="small" dirty="0">
                <a:solidFill>
                  <a:srgbClr val="271880"/>
                </a:solidFill>
                <a:latin typeface="+mn-lt"/>
              </a:rPr>
              <a:t>En cumulé, principales priorités pour les Danois :</a:t>
            </a:r>
          </a:p>
          <a:p>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La corrida </a:t>
            </a:r>
          </a:p>
          <a:p>
            <a:pPr marL="571500" indent="-571500">
              <a:buFont typeface="Courier New" panose="02070309020205020404" pitchFamily="49" charset="0"/>
              <a:buChar char="o"/>
            </a:pPr>
            <a:r>
              <a:rPr lang="fr-FR" sz="4000" cap="small" dirty="0">
                <a:solidFill>
                  <a:srgbClr val="271880"/>
                </a:solidFill>
                <a:latin typeface="+mn-lt"/>
              </a:rPr>
              <a:t>Les spectacles avec des animaux sauvages</a:t>
            </a:r>
          </a:p>
          <a:p>
            <a:pPr marL="571500" indent="-571500">
              <a:buFont typeface="Courier New" panose="02070309020205020404" pitchFamily="49" charset="0"/>
              <a:buChar char="o"/>
            </a:pPr>
            <a:r>
              <a:rPr lang="fr-FR" sz="4000" cap="small" dirty="0">
                <a:solidFill>
                  <a:srgbClr val="271880"/>
                </a:solidFill>
                <a:latin typeface="+mn-lt"/>
              </a:rPr>
              <a:t>L’élevage d’animaux en cage</a:t>
            </a:r>
          </a:p>
          <a:p>
            <a:pPr marL="285750" indent="-285750">
              <a:buFont typeface="Courier New" panose="02070309020205020404" pitchFamily="49" charset="0"/>
              <a:buChar char="o"/>
            </a:pPr>
            <a:endParaRPr dirty="0"/>
          </a:p>
        </p:txBody>
      </p:sp>
      <p:pic>
        <p:nvPicPr>
          <p:cNvPr id="12" name="Image 11">
            <a:extLst>
              <a:ext uri="{FF2B5EF4-FFF2-40B4-BE49-F238E27FC236}">
                <a16:creationId xmlns:a16="http://schemas.microsoft.com/office/drawing/2014/main" id="{037A2E72-CF76-A848-BD59-A9523FA9E5F8}"/>
              </a:ext>
            </a:extLst>
          </p:cNvPr>
          <p:cNvPicPr>
            <a:picLocks noChangeAspect="1"/>
          </p:cNvPicPr>
          <p:nvPr/>
        </p:nvPicPr>
        <p:blipFill>
          <a:blip r:embed="rId2"/>
          <a:stretch>
            <a:fillRect/>
          </a:stretch>
        </p:blipFill>
        <p:spPr>
          <a:xfrm>
            <a:off x="13098969" y="3791423"/>
            <a:ext cx="1308100" cy="1029560"/>
          </a:xfrm>
          <a:prstGeom prst="rect">
            <a:avLst/>
          </a:prstGeom>
        </p:spPr>
      </p:pic>
    </p:spTree>
    <p:extLst>
      <p:ext uri="{BB962C8B-B14F-4D97-AF65-F5344CB8AC3E}">
        <p14:creationId xmlns:p14="http://schemas.microsoft.com/office/powerpoint/2010/main" val="10188379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ea typeface="+mn-ea"/>
              </a:rPr>
              <a:t>ALLEMAGNE</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1427912531"/>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activités	</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598137" y="5467359"/>
            <a:ext cx="8848499" cy="5359291"/>
          </a:xfrm>
          <a:prstGeom prst="rect">
            <a:avLst/>
          </a:prstGeom>
        </p:spPr>
        <p:txBody>
          <a:bodyPr numCol="1"/>
          <a:lstStyle/>
          <a:p>
            <a:r>
              <a:rPr lang="fr-FR" sz="4000" cap="small" dirty="0">
                <a:solidFill>
                  <a:srgbClr val="271880"/>
                </a:solidFill>
                <a:latin typeface="+mn-lt"/>
              </a:rPr>
              <a:t>En cumulé, principales priorités pour les Allemands :</a:t>
            </a:r>
          </a:p>
          <a:p>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Les spectacles avec des animaux sauvages </a:t>
            </a:r>
          </a:p>
          <a:p>
            <a:pPr marL="571500" indent="-571500">
              <a:buFont typeface="Courier New" panose="02070309020205020404" pitchFamily="49" charset="0"/>
              <a:buChar char="o"/>
            </a:pPr>
            <a:r>
              <a:rPr lang="fr-FR" sz="4000" cap="small" dirty="0">
                <a:solidFill>
                  <a:srgbClr val="271880"/>
                </a:solidFill>
                <a:latin typeface="+mn-lt"/>
              </a:rPr>
              <a:t>L’expérimentation médicales sur des animaux</a:t>
            </a:r>
          </a:p>
          <a:p>
            <a:pPr marL="571500" indent="-571500">
              <a:buFont typeface="Courier New" panose="02070309020205020404" pitchFamily="49" charset="0"/>
              <a:buChar char="o"/>
            </a:pPr>
            <a:r>
              <a:rPr lang="fr-FR" sz="4000" cap="small" dirty="0">
                <a:solidFill>
                  <a:srgbClr val="271880"/>
                </a:solidFill>
                <a:latin typeface="+mn-lt"/>
              </a:rPr>
              <a:t>L’élevage d’animaux à fourrure</a:t>
            </a:r>
          </a:p>
          <a:p>
            <a:pPr marL="285750" indent="-285750">
              <a:buFont typeface="Courier New" panose="02070309020205020404" pitchFamily="49" charset="0"/>
              <a:buChar char="o"/>
            </a:pPr>
            <a:endParaRPr dirty="0"/>
          </a:p>
        </p:txBody>
      </p:sp>
      <p:pic>
        <p:nvPicPr>
          <p:cNvPr id="11" name="Image 10">
            <a:extLst>
              <a:ext uri="{FF2B5EF4-FFF2-40B4-BE49-F238E27FC236}">
                <a16:creationId xmlns:a16="http://schemas.microsoft.com/office/drawing/2014/main" id="{BCF06259-D21F-4242-8EE6-AE4E2DF4B037}"/>
              </a:ext>
            </a:extLst>
          </p:cNvPr>
          <p:cNvPicPr>
            <a:picLocks noChangeAspect="1"/>
          </p:cNvPicPr>
          <p:nvPr/>
        </p:nvPicPr>
        <p:blipFill>
          <a:blip r:embed="rId2"/>
          <a:stretch>
            <a:fillRect/>
          </a:stretch>
        </p:blipFill>
        <p:spPr>
          <a:xfrm>
            <a:off x="13098969" y="3741271"/>
            <a:ext cx="1282700" cy="1107053"/>
          </a:xfrm>
          <a:prstGeom prst="rect">
            <a:avLst/>
          </a:prstGeom>
        </p:spPr>
      </p:pic>
    </p:spTree>
    <p:extLst>
      <p:ext uri="{BB962C8B-B14F-4D97-AF65-F5344CB8AC3E}">
        <p14:creationId xmlns:p14="http://schemas.microsoft.com/office/powerpoint/2010/main" val="20658601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Shape"/>
          <p:cNvSpPr>
            <a:spLocks noGrp="1"/>
          </p:cNvSpPr>
          <p:nvPr>
            <p:ph type="body" idx="13"/>
          </p:nvPr>
        </p:nvSpPr>
        <p:spPr>
          <a:xfrm>
            <a:off x="2356713" y="4252717"/>
            <a:ext cx="3884565" cy="793702"/>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p:spPr>
        <p:txBody>
          <a:bodyPr/>
          <a:lstStyle/>
          <a:p>
            <a:pPr algn="l"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69" name="Title"/>
          <p:cNvSpPr txBox="1">
            <a:spLocks noGrp="1"/>
          </p:cNvSpPr>
          <p:nvPr>
            <p:ph type="title"/>
          </p:nvPr>
        </p:nvSpPr>
        <p:spPr>
          <a:xfrm>
            <a:off x="2356713" y="1944145"/>
            <a:ext cx="9477262" cy="2775761"/>
          </a:xfrm>
          <a:prstGeom prst="rect">
            <a:avLst/>
          </a:prstGeom>
        </p:spPr>
        <p:txBody>
          <a:bodyPr/>
          <a:lstStyle/>
          <a:p>
            <a:r>
              <a:rPr lang="fr-FR" i="1" dirty="0"/>
              <a:t>L’interdiction de la chasse et de la pêche</a:t>
            </a:r>
            <a:endParaRPr lang="fr-FR" dirty="0"/>
          </a:p>
        </p:txBody>
      </p:sp>
      <p:sp>
        <p:nvSpPr>
          <p:cNvPr id="972"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73"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4"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pic>
        <p:nvPicPr>
          <p:cNvPr id="10" name="Image">
            <a:extLst>
              <a:ext uri="{FF2B5EF4-FFF2-40B4-BE49-F238E27FC236}">
                <a16:creationId xmlns:a16="http://schemas.microsoft.com/office/drawing/2014/main" id="{015876DC-B426-904E-B4AE-1B0C13A85192}"/>
              </a:ext>
            </a:extLst>
          </p:cNvPr>
          <p:cNvPicPr>
            <a:picLocks noGrp="1" noChangeAspect="1"/>
          </p:cNvPicPr>
          <p:nvPr>
            <p:ph type="pic" idx="23"/>
          </p:nvPr>
        </p:nvPicPr>
        <p:blipFill>
          <a:blip r:embed="rId2">
            <a:extLst>
              <a:ext uri="{28A0092B-C50C-407E-A947-70E740481C1C}">
                <a14:useLocalDpi xmlns:a14="http://schemas.microsoft.com/office/drawing/2010/main" val="0"/>
              </a:ext>
            </a:extLst>
          </a:blip>
          <a:srcRect/>
          <a:stretch/>
        </p:blipFill>
        <p:spPr>
          <a:xfrm>
            <a:off x="10557164" y="477982"/>
            <a:ext cx="13282185" cy="12760036"/>
          </a:xfrm>
          <a:custGeom>
            <a:avLst/>
            <a:gdLst/>
            <a:ahLst/>
            <a:cxnLst>
              <a:cxn ang="0">
                <a:pos x="wd2" y="hd2"/>
              </a:cxn>
              <a:cxn ang="5400000">
                <a:pos x="wd2" y="hd2"/>
              </a:cxn>
              <a:cxn ang="10800000">
                <a:pos x="wd2" y="hd2"/>
              </a:cxn>
              <a:cxn ang="16200000">
                <a:pos x="wd2" y="hd2"/>
              </a:cxn>
            </a:cxnLst>
            <a:rect l="0" t="0" r="r" b="b"/>
            <a:pathLst>
              <a:path w="21595" h="21600" extrusionOk="0">
                <a:moveTo>
                  <a:pt x="667" y="0"/>
                </a:moveTo>
                <a:cubicBezTo>
                  <a:pt x="588" y="117"/>
                  <a:pt x="508" y="233"/>
                  <a:pt x="436" y="351"/>
                </a:cubicBezTo>
                <a:cubicBezTo>
                  <a:pt x="378" y="446"/>
                  <a:pt x="294" y="556"/>
                  <a:pt x="337" y="645"/>
                </a:cubicBezTo>
                <a:cubicBezTo>
                  <a:pt x="400" y="775"/>
                  <a:pt x="330" y="881"/>
                  <a:pt x="231" y="984"/>
                </a:cubicBezTo>
                <a:cubicBezTo>
                  <a:pt x="89" y="1132"/>
                  <a:pt x="26" y="1286"/>
                  <a:pt x="1" y="1446"/>
                </a:cubicBezTo>
                <a:cubicBezTo>
                  <a:pt x="-5" y="1486"/>
                  <a:pt x="8" y="1529"/>
                  <a:pt x="31" y="1568"/>
                </a:cubicBezTo>
                <a:cubicBezTo>
                  <a:pt x="40" y="1584"/>
                  <a:pt x="98" y="1594"/>
                  <a:pt x="133" y="1606"/>
                </a:cubicBezTo>
                <a:cubicBezTo>
                  <a:pt x="146" y="1587"/>
                  <a:pt x="166" y="1568"/>
                  <a:pt x="169" y="1549"/>
                </a:cubicBezTo>
                <a:cubicBezTo>
                  <a:pt x="174" y="1506"/>
                  <a:pt x="170" y="1463"/>
                  <a:pt x="170" y="1420"/>
                </a:cubicBezTo>
                <a:cubicBezTo>
                  <a:pt x="180" y="1420"/>
                  <a:pt x="190" y="1419"/>
                  <a:pt x="200" y="1419"/>
                </a:cubicBezTo>
                <a:cubicBezTo>
                  <a:pt x="210" y="1418"/>
                  <a:pt x="220" y="1417"/>
                  <a:pt x="229" y="1417"/>
                </a:cubicBezTo>
                <a:cubicBezTo>
                  <a:pt x="245" y="1439"/>
                  <a:pt x="274" y="1462"/>
                  <a:pt x="273" y="1485"/>
                </a:cubicBezTo>
                <a:cubicBezTo>
                  <a:pt x="268" y="1579"/>
                  <a:pt x="254" y="1673"/>
                  <a:pt x="243" y="1766"/>
                </a:cubicBezTo>
                <a:cubicBezTo>
                  <a:pt x="236" y="1819"/>
                  <a:pt x="232" y="1871"/>
                  <a:pt x="222" y="1923"/>
                </a:cubicBezTo>
                <a:cubicBezTo>
                  <a:pt x="215" y="1966"/>
                  <a:pt x="189" y="2011"/>
                  <a:pt x="195" y="2053"/>
                </a:cubicBezTo>
                <a:cubicBezTo>
                  <a:pt x="202" y="2099"/>
                  <a:pt x="235" y="2143"/>
                  <a:pt x="262" y="2200"/>
                </a:cubicBezTo>
                <a:cubicBezTo>
                  <a:pt x="217" y="2196"/>
                  <a:pt x="181" y="2192"/>
                  <a:pt x="149" y="2188"/>
                </a:cubicBezTo>
                <a:cubicBezTo>
                  <a:pt x="118" y="2185"/>
                  <a:pt x="91" y="2182"/>
                  <a:pt x="63" y="2179"/>
                </a:cubicBezTo>
                <a:cubicBezTo>
                  <a:pt x="32" y="2242"/>
                  <a:pt x="67" y="2279"/>
                  <a:pt x="129" y="2308"/>
                </a:cubicBezTo>
                <a:cubicBezTo>
                  <a:pt x="190" y="2336"/>
                  <a:pt x="276" y="2355"/>
                  <a:pt x="345" y="2380"/>
                </a:cubicBezTo>
                <a:cubicBezTo>
                  <a:pt x="255" y="2413"/>
                  <a:pt x="209" y="2467"/>
                  <a:pt x="203" y="2524"/>
                </a:cubicBezTo>
                <a:cubicBezTo>
                  <a:pt x="197" y="2581"/>
                  <a:pt x="232" y="2640"/>
                  <a:pt x="302" y="2682"/>
                </a:cubicBezTo>
                <a:cubicBezTo>
                  <a:pt x="272" y="2717"/>
                  <a:pt x="217" y="2751"/>
                  <a:pt x="233" y="2765"/>
                </a:cubicBezTo>
                <a:cubicBezTo>
                  <a:pt x="334" y="2856"/>
                  <a:pt x="412" y="2938"/>
                  <a:pt x="341" y="3052"/>
                </a:cubicBezTo>
                <a:cubicBezTo>
                  <a:pt x="291" y="3131"/>
                  <a:pt x="325" y="3223"/>
                  <a:pt x="322" y="3309"/>
                </a:cubicBezTo>
                <a:cubicBezTo>
                  <a:pt x="321" y="3350"/>
                  <a:pt x="312" y="3392"/>
                  <a:pt x="323" y="3432"/>
                </a:cubicBezTo>
                <a:cubicBezTo>
                  <a:pt x="348" y="3529"/>
                  <a:pt x="371" y="3627"/>
                  <a:pt x="415" y="3722"/>
                </a:cubicBezTo>
                <a:cubicBezTo>
                  <a:pt x="469" y="3839"/>
                  <a:pt x="544" y="3954"/>
                  <a:pt x="608" y="4069"/>
                </a:cubicBezTo>
                <a:cubicBezTo>
                  <a:pt x="629" y="4109"/>
                  <a:pt x="676" y="4152"/>
                  <a:pt x="658" y="4187"/>
                </a:cubicBezTo>
                <a:cubicBezTo>
                  <a:pt x="556" y="4380"/>
                  <a:pt x="694" y="4547"/>
                  <a:pt x="852" y="4715"/>
                </a:cubicBezTo>
                <a:cubicBezTo>
                  <a:pt x="995" y="4869"/>
                  <a:pt x="1125" y="5027"/>
                  <a:pt x="1248" y="5185"/>
                </a:cubicBezTo>
                <a:cubicBezTo>
                  <a:pt x="1314" y="5270"/>
                  <a:pt x="1352" y="5361"/>
                  <a:pt x="1406" y="5448"/>
                </a:cubicBezTo>
                <a:cubicBezTo>
                  <a:pt x="1602" y="5766"/>
                  <a:pt x="1802" y="6082"/>
                  <a:pt x="1995" y="6400"/>
                </a:cubicBezTo>
                <a:cubicBezTo>
                  <a:pt x="2042" y="6478"/>
                  <a:pt x="2059" y="6561"/>
                  <a:pt x="2099" y="6640"/>
                </a:cubicBezTo>
                <a:cubicBezTo>
                  <a:pt x="2161" y="6766"/>
                  <a:pt x="2208" y="6896"/>
                  <a:pt x="2301" y="7016"/>
                </a:cubicBezTo>
                <a:cubicBezTo>
                  <a:pt x="2452" y="7213"/>
                  <a:pt x="2632" y="7405"/>
                  <a:pt x="2806" y="7598"/>
                </a:cubicBezTo>
                <a:cubicBezTo>
                  <a:pt x="2831" y="7625"/>
                  <a:pt x="2869" y="7649"/>
                  <a:pt x="2904" y="7674"/>
                </a:cubicBezTo>
                <a:cubicBezTo>
                  <a:pt x="2894" y="7723"/>
                  <a:pt x="2914" y="7767"/>
                  <a:pt x="2966" y="7809"/>
                </a:cubicBezTo>
                <a:cubicBezTo>
                  <a:pt x="2989" y="7827"/>
                  <a:pt x="3020" y="7846"/>
                  <a:pt x="3029" y="7867"/>
                </a:cubicBezTo>
                <a:cubicBezTo>
                  <a:pt x="3154" y="8156"/>
                  <a:pt x="3277" y="8445"/>
                  <a:pt x="3401" y="8735"/>
                </a:cubicBezTo>
                <a:cubicBezTo>
                  <a:pt x="3561" y="9110"/>
                  <a:pt x="3731" y="9484"/>
                  <a:pt x="3877" y="9861"/>
                </a:cubicBezTo>
                <a:cubicBezTo>
                  <a:pt x="3948" y="10046"/>
                  <a:pt x="3968" y="10237"/>
                  <a:pt x="4020" y="10425"/>
                </a:cubicBezTo>
                <a:cubicBezTo>
                  <a:pt x="4128" y="10817"/>
                  <a:pt x="4282" y="11207"/>
                  <a:pt x="4340" y="11602"/>
                </a:cubicBezTo>
                <a:cubicBezTo>
                  <a:pt x="4403" y="12031"/>
                  <a:pt x="4402" y="12465"/>
                  <a:pt x="4385" y="12897"/>
                </a:cubicBezTo>
                <a:cubicBezTo>
                  <a:pt x="4363" y="13434"/>
                  <a:pt x="4297" y="13971"/>
                  <a:pt x="4248" y="14508"/>
                </a:cubicBezTo>
                <a:cubicBezTo>
                  <a:pt x="4235" y="14658"/>
                  <a:pt x="4213" y="14807"/>
                  <a:pt x="4196" y="14956"/>
                </a:cubicBezTo>
                <a:cubicBezTo>
                  <a:pt x="4203" y="14957"/>
                  <a:pt x="4210" y="14958"/>
                  <a:pt x="4217" y="14958"/>
                </a:cubicBezTo>
                <a:cubicBezTo>
                  <a:pt x="4225" y="14959"/>
                  <a:pt x="4232" y="14958"/>
                  <a:pt x="4239" y="14959"/>
                </a:cubicBezTo>
                <a:cubicBezTo>
                  <a:pt x="4258" y="14892"/>
                  <a:pt x="4279" y="14824"/>
                  <a:pt x="4299" y="14757"/>
                </a:cubicBezTo>
                <a:cubicBezTo>
                  <a:pt x="4319" y="14689"/>
                  <a:pt x="4339" y="14622"/>
                  <a:pt x="4359" y="14555"/>
                </a:cubicBezTo>
                <a:cubicBezTo>
                  <a:pt x="4368" y="14661"/>
                  <a:pt x="4361" y="14766"/>
                  <a:pt x="4355" y="14872"/>
                </a:cubicBezTo>
                <a:cubicBezTo>
                  <a:pt x="4348" y="14978"/>
                  <a:pt x="4341" y="15083"/>
                  <a:pt x="4349" y="15189"/>
                </a:cubicBezTo>
                <a:cubicBezTo>
                  <a:pt x="4336" y="15186"/>
                  <a:pt x="4323" y="15184"/>
                  <a:pt x="4310" y="15181"/>
                </a:cubicBezTo>
                <a:cubicBezTo>
                  <a:pt x="4298" y="15178"/>
                  <a:pt x="4285" y="15175"/>
                  <a:pt x="4271" y="15172"/>
                </a:cubicBezTo>
                <a:cubicBezTo>
                  <a:pt x="4223" y="15248"/>
                  <a:pt x="4181" y="15325"/>
                  <a:pt x="4123" y="15400"/>
                </a:cubicBezTo>
                <a:cubicBezTo>
                  <a:pt x="3990" y="15574"/>
                  <a:pt x="3840" y="15746"/>
                  <a:pt x="3712" y="15920"/>
                </a:cubicBezTo>
                <a:cubicBezTo>
                  <a:pt x="3654" y="15999"/>
                  <a:pt x="3570" y="16089"/>
                  <a:pt x="3613" y="16163"/>
                </a:cubicBezTo>
                <a:cubicBezTo>
                  <a:pt x="3676" y="16271"/>
                  <a:pt x="3607" y="16361"/>
                  <a:pt x="3508" y="16447"/>
                </a:cubicBezTo>
                <a:cubicBezTo>
                  <a:pt x="3367" y="16570"/>
                  <a:pt x="3303" y="16698"/>
                  <a:pt x="3278" y="16832"/>
                </a:cubicBezTo>
                <a:cubicBezTo>
                  <a:pt x="3272" y="16866"/>
                  <a:pt x="3285" y="16901"/>
                  <a:pt x="3308" y="16933"/>
                </a:cubicBezTo>
                <a:cubicBezTo>
                  <a:pt x="3317" y="16947"/>
                  <a:pt x="3375" y="16955"/>
                  <a:pt x="3410" y="16966"/>
                </a:cubicBezTo>
                <a:cubicBezTo>
                  <a:pt x="3423" y="16950"/>
                  <a:pt x="3443" y="16934"/>
                  <a:pt x="3445" y="16918"/>
                </a:cubicBezTo>
                <a:cubicBezTo>
                  <a:pt x="3451" y="16883"/>
                  <a:pt x="3447" y="16847"/>
                  <a:pt x="3447" y="16811"/>
                </a:cubicBezTo>
                <a:cubicBezTo>
                  <a:pt x="3457" y="16811"/>
                  <a:pt x="3467" y="16810"/>
                  <a:pt x="3477" y="16810"/>
                </a:cubicBezTo>
                <a:cubicBezTo>
                  <a:pt x="3487" y="16809"/>
                  <a:pt x="3497" y="16808"/>
                  <a:pt x="3507" y="16808"/>
                </a:cubicBezTo>
                <a:cubicBezTo>
                  <a:pt x="3522" y="16827"/>
                  <a:pt x="3550" y="16846"/>
                  <a:pt x="3549" y="16865"/>
                </a:cubicBezTo>
                <a:cubicBezTo>
                  <a:pt x="3544" y="16943"/>
                  <a:pt x="3531" y="17021"/>
                  <a:pt x="3520" y="17099"/>
                </a:cubicBezTo>
                <a:cubicBezTo>
                  <a:pt x="3513" y="17143"/>
                  <a:pt x="3508" y="17187"/>
                  <a:pt x="3499" y="17231"/>
                </a:cubicBezTo>
                <a:cubicBezTo>
                  <a:pt x="3491" y="17267"/>
                  <a:pt x="3466" y="17303"/>
                  <a:pt x="3472" y="17338"/>
                </a:cubicBezTo>
                <a:cubicBezTo>
                  <a:pt x="3479" y="17376"/>
                  <a:pt x="3512" y="17414"/>
                  <a:pt x="3539" y="17462"/>
                </a:cubicBezTo>
                <a:cubicBezTo>
                  <a:pt x="3494" y="17458"/>
                  <a:pt x="3458" y="17454"/>
                  <a:pt x="3427" y="17451"/>
                </a:cubicBezTo>
                <a:cubicBezTo>
                  <a:pt x="3395" y="17448"/>
                  <a:pt x="3368" y="17446"/>
                  <a:pt x="3340" y="17443"/>
                </a:cubicBezTo>
                <a:cubicBezTo>
                  <a:pt x="3309" y="17496"/>
                  <a:pt x="3345" y="17527"/>
                  <a:pt x="3406" y="17550"/>
                </a:cubicBezTo>
                <a:cubicBezTo>
                  <a:pt x="3467" y="17574"/>
                  <a:pt x="3553" y="17590"/>
                  <a:pt x="3622" y="17610"/>
                </a:cubicBezTo>
                <a:cubicBezTo>
                  <a:pt x="3532" y="17638"/>
                  <a:pt x="3485" y="17683"/>
                  <a:pt x="3479" y="17730"/>
                </a:cubicBezTo>
                <a:cubicBezTo>
                  <a:pt x="3474" y="17778"/>
                  <a:pt x="3508" y="17827"/>
                  <a:pt x="3579" y="17863"/>
                </a:cubicBezTo>
                <a:cubicBezTo>
                  <a:pt x="3549" y="17891"/>
                  <a:pt x="3494" y="17920"/>
                  <a:pt x="3510" y="17932"/>
                </a:cubicBezTo>
                <a:cubicBezTo>
                  <a:pt x="3611" y="18007"/>
                  <a:pt x="3689" y="18075"/>
                  <a:pt x="3618" y="18170"/>
                </a:cubicBezTo>
                <a:cubicBezTo>
                  <a:pt x="3568" y="18236"/>
                  <a:pt x="3601" y="18314"/>
                  <a:pt x="3598" y="18386"/>
                </a:cubicBezTo>
                <a:cubicBezTo>
                  <a:pt x="3597" y="18420"/>
                  <a:pt x="3589" y="18454"/>
                  <a:pt x="3600" y="18488"/>
                </a:cubicBezTo>
                <a:cubicBezTo>
                  <a:pt x="3625" y="18568"/>
                  <a:pt x="3648" y="18650"/>
                  <a:pt x="3692" y="18729"/>
                </a:cubicBezTo>
                <a:cubicBezTo>
                  <a:pt x="3746" y="18827"/>
                  <a:pt x="3821" y="18922"/>
                  <a:pt x="3885" y="19019"/>
                </a:cubicBezTo>
                <a:cubicBezTo>
                  <a:pt x="3906" y="19051"/>
                  <a:pt x="3953" y="19089"/>
                  <a:pt x="3935" y="19117"/>
                </a:cubicBezTo>
                <a:cubicBezTo>
                  <a:pt x="3833" y="19279"/>
                  <a:pt x="3971" y="19418"/>
                  <a:pt x="4128" y="19558"/>
                </a:cubicBezTo>
                <a:cubicBezTo>
                  <a:pt x="4271" y="19686"/>
                  <a:pt x="4402" y="19818"/>
                  <a:pt x="4525" y="19950"/>
                </a:cubicBezTo>
                <a:cubicBezTo>
                  <a:pt x="4592" y="20021"/>
                  <a:pt x="4629" y="20096"/>
                  <a:pt x="4683" y="20169"/>
                </a:cubicBezTo>
                <a:cubicBezTo>
                  <a:pt x="4879" y="20433"/>
                  <a:pt x="5079" y="20697"/>
                  <a:pt x="5272" y="20962"/>
                </a:cubicBezTo>
                <a:cubicBezTo>
                  <a:pt x="5319" y="21027"/>
                  <a:pt x="5338" y="21096"/>
                  <a:pt x="5377" y="21163"/>
                </a:cubicBezTo>
                <a:cubicBezTo>
                  <a:pt x="5439" y="21267"/>
                  <a:pt x="5485" y="21375"/>
                  <a:pt x="5577" y="21475"/>
                </a:cubicBezTo>
                <a:cubicBezTo>
                  <a:pt x="5616" y="21517"/>
                  <a:pt x="5660" y="21559"/>
                  <a:pt x="5702" y="21600"/>
                </a:cubicBezTo>
                <a:lnTo>
                  <a:pt x="5985" y="21600"/>
                </a:lnTo>
                <a:cubicBezTo>
                  <a:pt x="5984" y="21599"/>
                  <a:pt x="5983" y="21597"/>
                  <a:pt x="5982" y="21595"/>
                </a:cubicBezTo>
                <a:cubicBezTo>
                  <a:pt x="5981" y="21594"/>
                  <a:pt x="5980" y="21593"/>
                  <a:pt x="5979" y="21591"/>
                </a:cubicBezTo>
                <a:cubicBezTo>
                  <a:pt x="5986" y="21590"/>
                  <a:pt x="5994" y="21590"/>
                  <a:pt x="6002" y="21589"/>
                </a:cubicBezTo>
                <a:cubicBezTo>
                  <a:pt x="6009" y="21588"/>
                  <a:pt x="6015" y="21586"/>
                  <a:pt x="6023" y="21585"/>
                </a:cubicBezTo>
                <a:cubicBezTo>
                  <a:pt x="6025" y="21588"/>
                  <a:pt x="6028" y="21590"/>
                  <a:pt x="6030" y="21593"/>
                </a:cubicBezTo>
                <a:cubicBezTo>
                  <a:pt x="6033" y="21595"/>
                  <a:pt x="6036" y="21598"/>
                  <a:pt x="6039" y="21600"/>
                </a:cubicBezTo>
                <a:lnTo>
                  <a:pt x="7311" y="21600"/>
                </a:lnTo>
                <a:cubicBezTo>
                  <a:pt x="7289" y="21571"/>
                  <a:pt x="7273" y="21541"/>
                  <a:pt x="7271" y="21509"/>
                </a:cubicBezTo>
                <a:cubicBezTo>
                  <a:pt x="7268" y="21477"/>
                  <a:pt x="7280" y="21444"/>
                  <a:pt x="7314" y="21408"/>
                </a:cubicBezTo>
                <a:cubicBezTo>
                  <a:pt x="7343" y="21440"/>
                  <a:pt x="7371" y="21472"/>
                  <a:pt x="7399" y="21504"/>
                </a:cubicBezTo>
                <a:cubicBezTo>
                  <a:pt x="7426" y="21536"/>
                  <a:pt x="7454" y="21568"/>
                  <a:pt x="7482" y="21600"/>
                </a:cubicBezTo>
                <a:lnTo>
                  <a:pt x="21548" y="21600"/>
                </a:lnTo>
                <a:lnTo>
                  <a:pt x="21548" y="6864"/>
                </a:lnTo>
                <a:lnTo>
                  <a:pt x="21595" y="6864"/>
                </a:lnTo>
                <a:lnTo>
                  <a:pt x="21595" y="2"/>
                </a:lnTo>
                <a:lnTo>
                  <a:pt x="17545" y="2"/>
                </a:lnTo>
                <a:cubicBezTo>
                  <a:pt x="17545" y="2"/>
                  <a:pt x="17545" y="1"/>
                  <a:pt x="17545" y="1"/>
                </a:cubicBezTo>
                <a:cubicBezTo>
                  <a:pt x="17545" y="0"/>
                  <a:pt x="17545" y="0"/>
                  <a:pt x="17545" y="0"/>
                </a:cubicBezTo>
                <a:lnTo>
                  <a:pt x="16158" y="0"/>
                </a:lnTo>
                <a:cubicBezTo>
                  <a:pt x="16158" y="0"/>
                  <a:pt x="16158" y="0"/>
                  <a:pt x="16158" y="1"/>
                </a:cubicBezTo>
                <a:cubicBezTo>
                  <a:pt x="16158" y="1"/>
                  <a:pt x="16158" y="2"/>
                  <a:pt x="16158" y="2"/>
                </a:cubicBezTo>
                <a:lnTo>
                  <a:pt x="15904" y="2"/>
                </a:lnTo>
                <a:cubicBezTo>
                  <a:pt x="15904" y="2"/>
                  <a:pt x="15904" y="1"/>
                  <a:pt x="15904" y="1"/>
                </a:cubicBezTo>
                <a:cubicBezTo>
                  <a:pt x="15903" y="0"/>
                  <a:pt x="15903" y="0"/>
                  <a:pt x="15903" y="0"/>
                </a:cubicBezTo>
                <a:lnTo>
                  <a:pt x="15575" y="0"/>
                </a:lnTo>
                <a:cubicBezTo>
                  <a:pt x="15574" y="0"/>
                  <a:pt x="15574" y="0"/>
                  <a:pt x="15573" y="1"/>
                </a:cubicBezTo>
                <a:cubicBezTo>
                  <a:pt x="15572" y="1"/>
                  <a:pt x="15572" y="2"/>
                  <a:pt x="15571" y="2"/>
                </a:cubicBezTo>
                <a:lnTo>
                  <a:pt x="15375" y="2"/>
                </a:lnTo>
                <a:cubicBezTo>
                  <a:pt x="15375" y="2"/>
                  <a:pt x="15374" y="1"/>
                  <a:pt x="15374" y="1"/>
                </a:cubicBezTo>
                <a:cubicBezTo>
                  <a:pt x="15374" y="0"/>
                  <a:pt x="15373" y="0"/>
                  <a:pt x="15373" y="0"/>
                </a:cubicBezTo>
                <a:lnTo>
                  <a:pt x="13754" y="0"/>
                </a:lnTo>
                <a:cubicBezTo>
                  <a:pt x="13718" y="60"/>
                  <a:pt x="13715" y="126"/>
                  <a:pt x="13686" y="188"/>
                </a:cubicBezTo>
                <a:cubicBezTo>
                  <a:pt x="13683" y="193"/>
                  <a:pt x="13674" y="201"/>
                  <a:pt x="13668" y="207"/>
                </a:cubicBezTo>
                <a:lnTo>
                  <a:pt x="13668" y="2"/>
                </a:lnTo>
                <a:lnTo>
                  <a:pt x="13427" y="2"/>
                </a:lnTo>
                <a:cubicBezTo>
                  <a:pt x="13427" y="2"/>
                  <a:pt x="13427" y="1"/>
                  <a:pt x="13426" y="1"/>
                </a:cubicBezTo>
                <a:cubicBezTo>
                  <a:pt x="13426" y="0"/>
                  <a:pt x="13426" y="0"/>
                  <a:pt x="13426" y="0"/>
                </a:cubicBezTo>
                <a:lnTo>
                  <a:pt x="11094" y="0"/>
                </a:lnTo>
                <a:cubicBezTo>
                  <a:pt x="11094" y="0"/>
                  <a:pt x="11094" y="0"/>
                  <a:pt x="11094" y="1"/>
                </a:cubicBezTo>
                <a:cubicBezTo>
                  <a:pt x="11093" y="1"/>
                  <a:pt x="11093" y="2"/>
                  <a:pt x="11093" y="2"/>
                </a:cubicBezTo>
                <a:lnTo>
                  <a:pt x="7118" y="2"/>
                </a:lnTo>
                <a:cubicBezTo>
                  <a:pt x="7118" y="2"/>
                  <a:pt x="7118" y="1"/>
                  <a:pt x="7118" y="1"/>
                </a:cubicBezTo>
                <a:cubicBezTo>
                  <a:pt x="7118" y="0"/>
                  <a:pt x="7118" y="0"/>
                  <a:pt x="7118" y="0"/>
                </a:cubicBezTo>
                <a:lnTo>
                  <a:pt x="5730" y="0"/>
                </a:lnTo>
                <a:cubicBezTo>
                  <a:pt x="5732" y="11"/>
                  <a:pt x="5736" y="22"/>
                  <a:pt x="5745" y="31"/>
                </a:cubicBezTo>
                <a:cubicBezTo>
                  <a:pt x="5805" y="98"/>
                  <a:pt x="5727" y="98"/>
                  <a:pt x="5686" y="105"/>
                </a:cubicBezTo>
                <a:cubicBezTo>
                  <a:pt x="5641" y="90"/>
                  <a:pt x="5603" y="76"/>
                  <a:pt x="5570" y="64"/>
                </a:cubicBezTo>
                <a:cubicBezTo>
                  <a:pt x="5537" y="52"/>
                  <a:pt x="5509" y="42"/>
                  <a:pt x="5484" y="33"/>
                </a:cubicBezTo>
                <a:cubicBezTo>
                  <a:pt x="5482" y="28"/>
                  <a:pt x="5481" y="22"/>
                  <a:pt x="5480" y="17"/>
                </a:cubicBezTo>
                <a:cubicBezTo>
                  <a:pt x="5479" y="11"/>
                  <a:pt x="5478" y="6"/>
                  <a:pt x="5477" y="0"/>
                </a:cubicBezTo>
                <a:lnTo>
                  <a:pt x="5147" y="0"/>
                </a:lnTo>
                <a:cubicBezTo>
                  <a:pt x="5116" y="13"/>
                  <a:pt x="5086" y="26"/>
                  <a:pt x="5056" y="38"/>
                </a:cubicBezTo>
                <a:cubicBezTo>
                  <a:pt x="5026" y="51"/>
                  <a:pt x="4996" y="63"/>
                  <a:pt x="4969" y="75"/>
                </a:cubicBezTo>
                <a:cubicBezTo>
                  <a:pt x="4968" y="61"/>
                  <a:pt x="4965" y="48"/>
                  <a:pt x="4962" y="36"/>
                </a:cubicBezTo>
                <a:cubicBezTo>
                  <a:pt x="4958" y="23"/>
                  <a:pt x="4954" y="12"/>
                  <a:pt x="4949" y="0"/>
                </a:cubicBezTo>
                <a:lnTo>
                  <a:pt x="3327" y="0"/>
                </a:lnTo>
                <a:cubicBezTo>
                  <a:pt x="3292" y="60"/>
                  <a:pt x="3288" y="126"/>
                  <a:pt x="3259" y="188"/>
                </a:cubicBezTo>
                <a:cubicBezTo>
                  <a:pt x="3248" y="212"/>
                  <a:pt x="3204" y="242"/>
                  <a:pt x="3163" y="249"/>
                </a:cubicBezTo>
                <a:cubicBezTo>
                  <a:pt x="3118" y="257"/>
                  <a:pt x="3058" y="240"/>
                  <a:pt x="2979" y="231"/>
                </a:cubicBezTo>
                <a:cubicBezTo>
                  <a:pt x="3133" y="163"/>
                  <a:pt x="3166" y="140"/>
                  <a:pt x="3086" y="75"/>
                </a:cubicBezTo>
                <a:cubicBezTo>
                  <a:pt x="3057" y="51"/>
                  <a:pt x="3027" y="26"/>
                  <a:pt x="2999" y="0"/>
                </a:cubicBezTo>
                <a:lnTo>
                  <a:pt x="667" y="0"/>
                </a:lnTo>
                <a:close/>
                <a:moveTo>
                  <a:pt x="17695" y="5903"/>
                </a:moveTo>
                <a:lnTo>
                  <a:pt x="17806" y="6485"/>
                </a:lnTo>
                <a:cubicBezTo>
                  <a:pt x="17877" y="6650"/>
                  <a:pt x="17963" y="6813"/>
                  <a:pt x="18063" y="6973"/>
                </a:cubicBezTo>
                <a:cubicBezTo>
                  <a:pt x="18138" y="7093"/>
                  <a:pt x="18225" y="7211"/>
                  <a:pt x="18278" y="7335"/>
                </a:cubicBezTo>
                <a:cubicBezTo>
                  <a:pt x="18397" y="7610"/>
                  <a:pt x="18379" y="7896"/>
                  <a:pt x="18399" y="8179"/>
                </a:cubicBezTo>
                <a:cubicBezTo>
                  <a:pt x="18402" y="8214"/>
                  <a:pt x="18400" y="8249"/>
                  <a:pt x="18401" y="8283"/>
                </a:cubicBezTo>
                <a:cubicBezTo>
                  <a:pt x="18374" y="8275"/>
                  <a:pt x="18366" y="8267"/>
                  <a:pt x="18363" y="8258"/>
                </a:cubicBezTo>
                <a:cubicBezTo>
                  <a:pt x="18270" y="7933"/>
                  <a:pt x="18176" y="7607"/>
                  <a:pt x="18083" y="7282"/>
                </a:cubicBezTo>
                <a:cubicBezTo>
                  <a:pt x="18051" y="7167"/>
                  <a:pt x="17993" y="7060"/>
                  <a:pt x="17830" y="6978"/>
                </a:cubicBezTo>
                <a:cubicBezTo>
                  <a:pt x="17830" y="7079"/>
                  <a:pt x="17830" y="7178"/>
                  <a:pt x="17830" y="7276"/>
                </a:cubicBezTo>
                <a:cubicBezTo>
                  <a:pt x="17830" y="7375"/>
                  <a:pt x="17830" y="7471"/>
                  <a:pt x="17830" y="7569"/>
                </a:cubicBezTo>
                <a:cubicBezTo>
                  <a:pt x="17791" y="7459"/>
                  <a:pt x="17775" y="7348"/>
                  <a:pt x="17739" y="7238"/>
                </a:cubicBezTo>
                <a:cubicBezTo>
                  <a:pt x="17707" y="7139"/>
                  <a:pt x="17673" y="7037"/>
                  <a:pt x="17603" y="6946"/>
                </a:cubicBezTo>
                <a:cubicBezTo>
                  <a:pt x="17582" y="6918"/>
                  <a:pt x="17553" y="6890"/>
                  <a:pt x="17520" y="6864"/>
                </a:cubicBezTo>
                <a:lnTo>
                  <a:pt x="17695" y="5903"/>
                </a:lnTo>
                <a:close/>
                <a:moveTo>
                  <a:pt x="5773" y="6254"/>
                </a:moveTo>
                <a:lnTo>
                  <a:pt x="6433" y="7331"/>
                </a:lnTo>
                <a:cubicBezTo>
                  <a:pt x="6549" y="7367"/>
                  <a:pt x="6648" y="7419"/>
                  <a:pt x="6720" y="7484"/>
                </a:cubicBezTo>
                <a:cubicBezTo>
                  <a:pt x="6772" y="7531"/>
                  <a:pt x="6810" y="7584"/>
                  <a:pt x="6829" y="7639"/>
                </a:cubicBezTo>
                <a:cubicBezTo>
                  <a:pt x="6820" y="7641"/>
                  <a:pt x="6809" y="7643"/>
                  <a:pt x="6799" y="7645"/>
                </a:cubicBezTo>
                <a:cubicBezTo>
                  <a:pt x="6789" y="7647"/>
                  <a:pt x="6780" y="7648"/>
                  <a:pt x="6770" y="7650"/>
                </a:cubicBezTo>
                <a:cubicBezTo>
                  <a:pt x="6735" y="7613"/>
                  <a:pt x="6709" y="7571"/>
                  <a:pt x="6665" y="7538"/>
                </a:cubicBezTo>
                <a:cubicBezTo>
                  <a:pt x="6617" y="7503"/>
                  <a:pt x="6534" y="7444"/>
                  <a:pt x="6499" y="7451"/>
                </a:cubicBezTo>
                <a:cubicBezTo>
                  <a:pt x="6383" y="7475"/>
                  <a:pt x="6351" y="7430"/>
                  <a:pt x="6316" y="7393"/>
                </a:cubicBezTo>
                <a:cubicBezTo>
                  <a:pt x="6300" y="7376"/>
                  <a:pt x="6285" y="7358"/>
                  <a:pt x="6269" y="7340"/>
                </a:cubicBezTo>
                <a:cubicBezTo>
                  <a:pt x="6273" y="7336"/>
                  <a:pt x="6276" y="7331"/>
                  <a:pt x="6279" y="7327"/>
                </a:cubicBezTo>
                <a:cubicBezTo>
                  <a:pt x="6282" y="7322"/>
                  <a:pt x="6285" y="7318"/>
                  <a:pt x="6287" y="7313"/>
                </a:cubicBezTo>
                <a:lnTo>
                  <a:pt x="5773" y="6254"/>
                </a:lnTo>
                <a:close/>
                <a:moveTo>
                  <a:pt x="7531" y="6755"/>
                </a:moveTo>
                <a:lnTo>
                  <a:pt x="7850" y="7313"/>
                </a:lnTo>
                <a:cubicBezTo>
                  <a:pt x="7850" y="7321"/>
                  <a:pt x="7851" y="7328"/>
                  <a:pt x="7851" y="7335"/>
                </a:cubicBezTo>
                <a:cubicBezTo>
                  <a:pt x="7881" y="7617"/>
                  <a:pt x="7932" y="7898"/>
                  <a:pt x="7973" y="8179"/>
                </a:cubicBezTo>
                <a:cubicBezTo>
                  <a:pt x="7977" y="8214"/>
                  <a:pt x="7974" y="8249"/>
                  <a:pt x="7974" y="8283"/>
                </a:cubicBezTo>
                <a:lnTo>
                  <a:pt x="7531" y="6755"/>
                </a:lnTo>
                <a:close/>
                <a:moveTo>
                  <a:pt x="17006" y="6864"/>
                </a:moveTo>
                <a:lnTo>
                  <a:pt x="17244" y="6864"/>
                </a:lnTo>
                <a:cubicBezTo>
                  <a:pt x="17306" y="7123"/>
                  <a:pt x="17367" y="7380"/>
                  <a:pt x="17428" y="7635"/>
                </a:cubicBezTo>
                <a:cubicBezTo>
                  <a:pt x="17489" y="7891"/>
                  <a:pt x="17550" y="8146"/>
                  <a:pt x="17610" y="8400"/>
                </a:cubicBezTo>
                <a:cubicBezTo>
                  <a:pt x="17605" y="8401"/>
                  <a:pt x="17600" y="8401"/>
                  <a:pt x="17594" y="8401"/>
                </a:cubicBezTo>
                <a:cubicBezTo>
                  <a:pt x="17589" y="8402"/>
                  <a:pt x="17583" y="8402"/>
                  <a:pt x="17578" y="8403"/>
                </a:cubicBezTo>
                <a:cubicBezTo>
                  <a:pt x="17500" y="8156"/>
                  <a:pt x="17421" y="7910"/>
                  <a:pt x="17343" y="7664"/>
                </a:cubicBezTo>
                <a:cubicBezTo>
                  <a:pt x="17265" y="7417"/>
                  <a:pt x="17187" y="7170"/>
                  <a:pt x="17109" y="6923"/>
                </a:cubicBezTo>
                <a:cubicBezTo>
                  <a:pt x="17097" y="6924"/>
                  <a:pt x="17087" y="6925"/>
                  <a:pt x="17075" y="6925"/>
                </a:cubicBezTo>
                <a:cubicBezTo>
                  <a:pt x="17064" y="6926"/>
                  <a:pt x="17052" y="6926"/>
                  <a:pt x="17040" y="6927"/>
                </a:cubicBezTo>
                <a:cubicBezTo>
                  <a:pt x="17047" y="6978"/>
                  <a:pt x="17046" y="7031"/>
                  <a:pt x="17063" y="7081"/>
                </a:cubicBezTo>
                <a:cubicBezTo>
                  <a:pt x="17124" y="7268"/>
                  <a:pt x="17192" y="7453"/>
                  <a:pt x="17256" y="7639"/>
                </a:cubicBezTo>
                <a:cubicBezTo>
                  <a:pt x="17246" y="7641"/>
                  <a:pt x="17236" y="7643"/>
                  <a:pt x="17226" y="7645"/>
                </a:cubicBezTo>
                <a:cubicBezTo>
                  <a:pt x="17216" y="7647"/>
                  <a:pt x="17206" y="7648"/>
                  <a:pt x="17197" y="7650"/>
                </a:cubicBezTo>
                <a:cubicBezTo>
                  <a:pt x="17162" y="7613"/>
                  <a:pt x="17136" y="7571"/>
                  <a:pt x="17092" y="7538"/>
                </a:cubicBezTo>
                <a:cubicBezTo>
                  <a:pt x="17044" y="7503"/>
                  <a:pt x="16961" y="7444"/>
                  <a:pt x="16926" y="7451"/>
                </a:cubicBezTo>
                <a:cubicBezTo>
                  <a:pt x="16810" y="7475"/>
                  <a:pt x="16778" y="7430"/>
                  <a:pt x="16743" y="7393"/>
                </a:cubicBezTo>
                <a:cubicBezTo>
                  <a:pt x="16727" y="7376"/>
                  <a:pt x="16711" y="7358"/>
                  <a:pt x="16695" y="7340"/>
                </a:cubicBezTo>
                <a:cubicBezTo>
                  <a:pt x="16780" y="7388"/>
                  <a:pt x="16922" y="7355"/>
                  <a:pt x="16929" y="7286"/>
                </a:cubicBezTo>
                <a:cubicBezTo>
                  <a:pt x="16939" y="7199"/>
                  <a:pt x="16664" y="7151"/>
                  <a:pt x="16748" y="7056"/>
                </a:cubicBezTo>
                <a:cubicBezTo>
                  <a:pt x="16779" y="7022"/>
                  <a:pt x="16874" y="7026"/>
                  <a:pt x="16913" y="6996"/>
                </a:cubicBezTo>
                <a:cubicBezTo>
                  <a:pt x="16961" y="6960"/>
                  <a:pt x="16977" y="6908"/>
                  <a:pt x="17006" y="6864"/>
                </a:cubicBezTo>
                <a:close/>
                <a:moveTo>
                  <a:pt x="18901" y="6864"/>
                </a:moveTo>
                <a:lnTo>
                  <a:pt x="18914" y="6864"/>
                </a:lnTo>
                <a:cubicBezTo>
                  <a:pt x="18916" y="6871"/>
                  <a:pt x="18919" y="6878"/>
                  <a:pt x="18921" y="6885"/>
                </a:cubicBezTo>
                <a:cubicBezTo>
                  <a:pt x="18923" y="6893"/>
                  <a:pt x="18924" y="6900"/>
                  <a:pt x="18926" y="6908"/>
                </a:cubicBezTo>
                <a:cubicBezTo>
                  <a:pt x="18921" y="6900"/>
                  <a:pt x="18917" y="6893"/>
                  <a:pt x="18913" y="6885"/>
                </a:cubicBezTo>
                <a:cubicBezTo>
                  <a:pt x="18909" y="6878"/>
                  <a:pt x="18905" y="6871"/>
                  <a:pt x="18901" y="6864"/>
                </a:cubicBezTo>
                <a:close/>
                <a:moveTo>
                  <a:pt x="19076" y="6864"/>
                </a:moveTo>
                <a:lnTo>
                  <a:pt x="19183" y="6864"/>
                </a:lnTo>
                <a:cubicBezTo>
                  <a:pt x="19199" y="6977"/>
                  <a:pt x="19216" y="7092"/>
                  <a:pt x="19232" y="7207"/>
                </a:cubicBezTo>
                <a:cubicBezTo>
                  <a:pt x="19248" y="7321"/>
                  <a:pt x="19264" y="7435"/>
                  <a:pt x="19279" y="7548"/>
                </a:cubicBezTo>
                <a:cubicBezTo>
                  <a:pt x="19240" y="7434"/>
                  <a:pt x="19206" y="7320"/>
                  <a:pt x="19174" y="7206"/>
                </a:cubicBezTo>
                <a:cubicBezTo>
                  <a:pt x="19142" y="7092"/>
                  <a:pt x="19111" y="6978"/>
                  <a:pt x="19076" y="6864"/>
                </a:cubicBezTo>
                <a:close/>
                <a:moveTo>
                  <a:pt x="19677" y="6864"/>
                </a:moveTo>
                <a:lnTo>
                  <a:pt x="19800" y="6864"/>
                </a:lnTo>
                <a:cubicBezTo>
                  <a:pt x="19800" y="6953"/>
                  <a:pt x="19800" y="7042"/>
                  <a:pt x="19800" y="7130"/>
                </a:cubicBezTo>
                <a:cubicBezTo>
                  <a:pt x="19800" y="7218"/>
                  <a:pt x="19800" y="7304"/>
                  <a:pt x="19800" y="7388"/>
                </a:cubicBezTo>
                <a:cubicBezTo>
                  <a:pt x="19771" y="7301"/>
                  <a:pt x="19749" y="7214"/>
                  <a:pt x="19730" y="7126"/>
                </a:cubicBezTo>
                <a:cubicBezTo>
                  <a:pt x="19712" y="7039"/>
                  <a:pt x="19695" y="6951"/>
                  <a:pt x="19677" y="6864"/>
                </a:cubicBezTo>
                <a:close/>
                <a:moveTo>
                  <a:pt x="4038" y="6934"/>
                </a:moveTo>
                <a:cubicBezTo>
                  <a:pt x="4060" y="6964"/>
                  <a:pt x="4082" y="6993"/>
                  <a:pt x="4103" y="7022"/>
                </a:cubicBezTo>
                <a:cubicBezTo>
                  <a:pt x="4124" y="7052"/>
                  <a:pt x="4145" y="7082"/>
                  <a:pt x="4167" y="7112"/>
                </a:cubicBezTo>
                <a:cubicBezTo>
                  <a:pt x="4177" y="7137"/>
                  <a:pt x="4184" y="7163"/>
                  <a:pt x="4196" y="7189"/>
                </a:cubicBezTo>
                <a:cubicBezTo>
                  <a:pt x="4270" y="7338"/>
                  <a:pt x="4378" y="7482"/>
                  <a:pt x="4480" y="7626"/>
                </a:cubicBezTo>
                <a:cubicBezTo>
                  <a:pt x="4528" y="7694"/>
                  <a:pt x="4508" y="7737"/>
                  <a:pt x="4372" y="7770"/>
                </a:cubicBezTo>
                <a:cubicBezTo>
                  <a:pt x="4314" y="7720"/>
                  <a:pt x="4271" y="7667"/>
                  <a:pt x="4233" y="7612"/>
                </a:cubicBezTo>
                <a:cubicBezTo>
                  <a:pt x="4196" y="7556"/>
                  <a:pt x="4166" y="7499"/>
                  <a:pt x="4137" y="7442"/>
                </a:cubicBezTo>
                <a:cubicBezTo>
                  <a:pt x="4143" y="7440"/>
                  <a:pt x="4155" y="7437"/>
                  <a:pt x="4168" y="7435"/>
                </a:cubicBezTo>
                <a:cubicBezTo>
                  <a:pt x="4182" y="7433"/>
                  <a:pt x="4196" y="7430"/>
                  <a:pt x="4206" y="7429"/>
                </a:cubicBezTo>
                <a:cubicBezTo>
                  <a:pt x="4186" y="7348"/>
                  <a:pt x="4105" y="7274"/>
                  <a:pt x="4048" y="7195"/>
                </a:cubicBezTo>
                <a:cubicBezTo>
                  <a:pt x="3991" y="7117"/>
                  <a:pt x="3959" y="7034"/>
                  <a:pt x="4038" y="6934"/>
                </a:cubicBezTo>
                <a:close/>
                <a:moveTo>
                  <a:pt x="14465" y="6934"/>
                </a:moveTo>
                <a:cubicBezTo>
                  <a:pt x="14487" y="6964"/>
                  <a:pt x="14509" y="6993"/>
                  <a:pt x="14530" y="7022"/>
                </a:cubicBezTo>
                <a:cubicBezTo>
                  <a:pt x="14551" y="7052"/>
                  <a:pt x="14572" y="7082"/>
                  <a:pt x="14594" y="7112"/>
                </a:cubicBezTo>
                <a:cubicBezTo>
                  <a:pt x="14604" y="7137"/>
                  <a:pt x="14610" y="7163"/>
                  <a:pt x="14623" y="7189"/>
                </a:cubicBezTo>
                <a:cubicBezTo>
                  <a:pt x="14697" y="7338"/>
                  <a:pt x="14805" y="7482"/>
                  <a:pt x="14906" y="7626"/>
                </a:cubicBezTo>
                <a:cubicBezTo>
                  <a:pt x="14955" y="7694"/>
                  <a:pt x="14935" y="7737"/>
                  <a:pt x="14799" y="7770"/>
                </a:cubicBezTo>
                <a:cubicBezTo>
                  <a:pt x="14741" y="7720"/>
                  <a:pt x="14698" y="7667"/>
                  <a:pt x="14660" y="7612"/>
                </a:cubicBezTo>
                <a:cubicBezTo>
                  <a:pt x="14623" y="7556"/>
                  <a:pt x="14593" y="7499"/>
                  <a:pt x="14564" y="7442"/>
                </a:cubicBezTo>
                <a:cubicBezTo>
                  <a:pt x="14570" y="7440"/>
                  <a:pt x="14582" y="7437"/>
                  <a:pt x="14595" y="7435"/>
                </a:cubicBezTo>
                <a:cubicBezTo>
                  <a:pt x="14609" y="7433"/>
                  <a:pt x="14623" y="7431"/>
                  <a:pt x="14633" y="7429"/>
                </a:cubicBezTo>
                <a:cubicBezTo>
                  <a:pt x="14613" y="7348"/>
                  <a:pt x="14531" y="7274"/>
                  <a:pt x="14475" y="7195"/>
                </a:cubicBezTo>
                <a:cubicBezTo>
                  <a:pt x="14418" y="7117"/>
                  <a:pt x="14386" y="7034"/>
                  <a:pt x="14465" y="6934"/>
                </a:cubicBezTo>
                <a:close/>
                <a:moveTo>
                  <a:pt x="2746" y="7147"/>
                </a:moveTo>
                <a:cubicBezTo>
                  <a:pt x="2782" y="7187"/>
                  <a:pt x="2829" y="7224"/>
                  <a:pt x="2852" y="7265"/>
                </a:cubicBezTo>
                <a:cubicBezTo>
                  <a:pt x="2949" y="7441"/>
                  <a:pt x="3044" y="7617"/>
                  <a:pt x="3130" y="7794"/>
                </a:cubicBezTo>
                <a:cubicBezTo>
                  <a:pt x="3158" y="7851"/>
                  <a:pt x="3212" y="7895"/>
                  <a:pt x="3278" y="7922"/>
                </a:cubicBezTo>
                <a:cubicBezTo>
                  <a:pt x="3341" y="8067"/>
                  <a:pt x="3403" y="8212"/>
                  <a:pt x="3466" y="8358"/>
                </a:cubicBezTo>
                <a:cubicBezTo>
                  <a:pt x="3529" y="8503"/>
                  <a:pt x="3593" y="8648"/>
                  <a:pt x="3656" y="8793"/>
                </a:cubicBezTo>
                <a:cubicBezTo>
                  <a:pt x="3651" y="8794"/>
                  <a:pt x="3646" y="8796"/>
                  <a:pt x="3640" y="8797"/>
                </a:cubicBezTo>
                <a:cubicBezTo>
                  <a:pt x="3635" y="8798"/>
                  <a:pt x="3629" y="8798"/>
                  <a:pt x="3624" y="8799"/>
                </a:cubicBezTo>
                <a:cubicBezTo>
                  <a:pt x="3522" y="8617"/>
                  <a:pt x="3419" y="8434"/>
                  <a:pt x="3316" y="8250"/>
                </a:cubicBezTo>
                <a:cubicBezTo>
                  <a:pt x="3213" y="8065"/>
                  <a:pt x="3110" y="7879"/>
                  <a:pt x="3005" y="7691"/>
                </a:cubicBezTo>
                <a:cubicBezTo>
                  <a:pt x="3007" y="7690"/>
                  <a:pt x="3010" y="7689"/>
                  <a:pt x="3013" y="7689"/>
                </a:cubicBezTo>
                <a:cubicBezTo>
                  <a:pt x="3015" y="7688"/>
                  <a:pt x="3017" y="7688"/>
                  <a:pt x="3020" y="7687"/>
                </a:cubicBezTo>
                <a:cubicBezTo>
                  <a:pt x="2967" y="7599"/>
                  <a:pt x="2914" y="7510"/>
                  <a:pt x="2861" y="7421"/>
                </a:cubicBezTo>
                <a:cubicBezTo>
                  <a:pt x="2808" y="7333"/>
                  <a:pt x="2755" y="7244"/>
                  <a:pt x="2702" y="7155"/>
                </a:cubicBezTo>
                <a:cubicBezTo>
                  <a:pt x="2709" y="7154"/>
                  <a:pt x="2717" y="7153"/>
                  <a:pt x="2725" y="7151"/>
                </a:cubicBezTo>
                <a:cubicBezTo>
                  <a:pt x="2732" y="7150"/>
                  <a:pt x="2738" y="7149"/>
                  <a:pt x="2746" y="7147"/>
                </a:cubicBezTo>
                <a:close/>
                <a:moveTo>
                  <a:pt x="6805" y="7313"/>
                </a:moveTo>
                <a:lnTo>
                  <a:pt x="6926" y="7313"/>
                </a:lnTo>
                <a:cubicBezTo>
                  <a:pt x="6969" y="7495"/>
                  <a:pt x="7012" y="7676"/>
                  <a:pt x="7055" y="7857"/>
                </a:cubicBezTo>
                <a:cubicBezTo>
                  <a:pt x="7098" y="8039"/>
                  <a:pt x="7141" y="8220"/>
                  <a:pt x="7184" y="8400"/>
                </a:cubicBezTo>
                <a:cubicBezTo>
                  <a:pt x="7178" y="8401"/>
                  <a:pt x="7173" y="8401"/>
                  <a:pt x="7167" y="8401"/>
                </a:cubicBezTo>
                <a:cubicBezTo>
                  <a:pt x="7162" y="8402"/>
                  <a:pt x="7156" y="8402"/>
                  <a:pt x="7151" y="8403"/>
                </a:cubicBezTo>
                <a:cubicBezTo>
                  <a:pt x="7093" y="8221"/>
                  <a:pt x="7035" y="8040"/>
                  <a:pt x="6978" y="7858"/>
                </a:cubicBezTo>
                <a:cubicBezTo>
                  <a:pt x="6920" y="7676"/>
                  <a:pt x="6863" y="7495"/>
                  <a:pt x="6805" y="7313"/>
                </a:cubicBezTo>
                <a:close/>
                <a:moveTo>
                  <a:pt x="7333" y="7313"/>
                </a:moveTo>
                <a:lnTo>
                  <a:pt x="7403" y="7313"/>
                </a:lnTo>
                <a:cubicBezTo>
                  <a:pt x="7403" y="7356"/>
                  <a:pt x="7403" y="7399"/>
                  <a:pt x="7403" y="7442"/>
                </a:cubicBezTo>
                <a:cubicBezTo>
                  <a:pt x="7403" y="7484"/>
                  <a:pt x="7403" y="7527"/>
                  <a:pt x="7403" y="7569"/>
                </a:cubicBezTo>
                <a:cubicBezTo>
                  <a:pt x="7388" y="7527"/>
                  <a:pt x="7375" y="7484"/>
                  <a:pt x="7365" y="7442"/>
                </a:cubicBezTo>
                <a:cubicBezTo>
                  <a:pt x="7354" y="7399"/>
                  <a:pt x="7345" y="7356"/>
                  <a:pt x="7333" y="7313"/>
                </a:cubicBezTo>
                <a:close/>
                <a:moveTo>
                  <a:pt x="8784" y="7313"/>
                </a:moveTo>
                <a:lnTo>
                  <a:pt x="8820" y="7313"/>
                </a:lnTo>
                <a:cubicBezTo>
                  <a:pt x="8820" y="7317"/>
                  <a:pt x="8821" y="7320"/>
                  <a:pt x="8821" y="7324"/>
                </a:cubicBezTo>
                <a:cubicBezTo>
                  <a:pt x="8822" y="7327"/>
                  <a:pt x="8822" y="7331"/>
                  <a:pt x="8823" y="7334"/>
                </a:cubicBezTo>
                <a:lnTo>
                  <a:pt x="8823" y="7446"/>
                </a:lnTo>
                <a:cubicBezTo>
                  <a:pt x="8816" y="7424"/>
                  <a:pt x="8810" y="7401"/>
                  <a:pt x="8803" y="7380"/>
                </a:cubicBezTo>
                <a:cubicBezTo>
                  <a:pt x="8797" y="7357"/>
                  <a:pt x="8790" y="7336"/>
                  <a:pt x="8784" y="7313"/>
                </a:cubicBezTo>
                <a:close/>
                <a:moveTo>
                  <a:pt x="5865" y="7703"/>
                </a:moveTo>
                <a:cubicBezTo>
                  <a:pt x="5877" y="7729"/>
                  <a:pt x="5889" y="7755"/>
                  <a:pt x="5901" y="7782"/>
                </a:cubicBezTo>
                <a:cubicBezTo>
                  <a:pt x="5913" y="7808"/>
                  <a:pt x="5925" y="7835"/>
                  <a:pt x="5936" y="7861"/>
                </a:cubicBezTo>
                <a:cubicBezTo>
                  <a:pt x="5938" y="7863"/>
                  <a:pt x="5939" y="7865"/>
                  <a:pt x="5940" y="7866"/>
                </a:cubicBezTo>
                <a:cubicBezTo>
                  <a:pt x="5942" y="7868"/>
                  <a:pt x="5943" y="7869"/>
                  <a:pt x="5945" y="7870"/>
                </a:cubicBezTo>
                <a:cubicBezTo>
                  <a:pt x="5945" y="7871"/>
                  <a:pt x="5945" y="7872"/>
                  <a:pt x="5945" y="7873"/>
                </a:cubicBezTo>
                <a:cubicBezTo>
                  <a:pt x="5945" y="7874"/>
                  <a:pt x="5944" y="7875"/>
                  <a:pt x="5943" y="7876"/>
                </a:cubicBezTo>
                <a:cubicBezTo>
                  <a:pt x="6016" y="8004"/>
                  <a:pt x="6092" y="8131"/>
                  <a:pt x="6157" y="8260"/>
                </a:cubicBezTo>
                <a:cubicBezTo>
                  <a:pt x="6222" y="8389"/>
                  <a:pt x="6275" y="8520"/>
                  <a:pt x="6298" y="8655"/>
                </a:cubicBezTo>
                <a:cubicBezTo>
                  <a:pt x="6290" y="8657"/>
                  <a:pt x="6282" y="8659"/>
                  <a:pt x="6274" y="8660"/>
                </a:cubicBezTo>
                <a:cubicBezTo>
                  <a:pt x="6266" y="8661"/>
                  <a:pt x="6258" y="8663"/>
                  <a:pt x="6249" y="8664"/>
                </a:cubicBezTo>
                <a:cubicBezTo>
                  <a:pt x="6209" y="8577"/>
                  <a:pt x="6164" y="8489"/>
                  <a:pt x="6126" y="8401"/>
                </a:cubicBezTo>
                <a:cubicBezTo>
                  <a:pt x="6059" y="8247"/>
                  <a:pt x="5994" y="8093"/>
                  <a:pt x="5932" y="7938"/>
                </a:cubicBezTo>
                <a:cubicBezTo>
                  <a:pt x="5924" y="7919"/>
                  <a:pt x="5938" y="7897"/>
                  <a:pt x="5943" y="7876"/>
                </a:cubicBezTo>
                <a:cubicBezTo>
                  <a:pt x="5943" y="7875"/>
                  <a:pt x="5942" y="7875"/>
                  <a:pt x="5942" y="7874"/>
                </a:cubicBezTo>
                <a:cubicBezTo>
                  <a:pt x="5941" y="7874"/>
                  <a:pt x="5941" y="7873"/>
                  <a:pt x="5940" y="7872"/>
                </a:cubicBezTo>
                <a:cubicBezTo>
                  <a:pt x="5940" y="7871"/>
                  <a:pt x="5940" y="7869"/>
                  <a:pt x="5940" y="7867"/>
                </a:cubicBezTo>
                <a:cubicBezTo>
                  <a:pt x="5939" y="7865"/>
                  <a:pt x="5938" y="7863"/>
                  <a:pt x="5936" y="7861"/>
                </a:cubicBezTo>
                <a:cubicBezTo>
                  <a:pt x="5908" y="7831"/>
                  <a:pt x="5874" y="7802"/>
                  <a:pt x="5856" y="7770"/>
                </a:cubicBezTo>
                <a:cubicBezTo>
                  <a:pt x="5848" y="7754"/>
                  <a:pt x="5839" y="7739"/>
                  <a:pt x="5831" y="7724"/>
                </a:cubicBezTo>
                <a:cubicBezTo>
                  <a:pt x="5837" y="7720"/>
                  <a:pt x="5843" y="7717"/>
                  <a:pt x="5849" y="7714"/>
                </a:cubicBezTo>
                <a:cubicBezTo>
                  <a:pt x="5854" y="7710"/>
                  <a:pt x="5860" y="7706"/>
                  <a:pt x="5865" y="7703"/>
                </a:cubicBezTo>
                <a:close/>
                <a:moveTo>
                  <a:pt x="16292" y="7703"/>
                </a:moveTo>
                <a:cubicBezTo>
                  <a:pt x="16304" y="7729"/>
                  <a:pt x="16316" y="7755"/>
                  <a:pt x="16328" y="7782"/>
                </a:cubicBezTo>
                <a:cubicBezTo>
                  <a:pt x="16340" y="7808"/>
                  <a:pt x="16352" y="7835"/>
                  <a:pt x="16363" y="7861"/>
                </a:cubicBezTo>
                <a:cubicBezTo>
                  <a:pt x="16365" y="7863"/>
                  <a:pt x="16366" y="7865"/>
                  <a:pt x="16367" y="7866"/>
                </a:cubicBezTo>
                <a:cubicBezTo>
                  <a:pt x="16369" y="7868"/>
                  <a:pt x="16370" y="7869"/>
                  <a:pt x="16372" y="7870"/>
                </a:cubicBezTo>
                <a:cubicBezTo>
                  <a:pt x="16372" y="7871"/>
                  <a:pt x="16372" y="7872"/>
                  <a:pt x="16372" y="7873"/>
                </a:cubicBezTo>
                <a:cubicBezTo>
                  <a:pt x="16372" y="7874"/>
                  <a:pt x="16371" y="7875"/>
                  <a:pt x="16370" y="7876"/>
                </a:cubicBezTo>
                <a:cubicBezTo>
                  <a:pt x="16443" y="8004"/>
                  <a:pt x="16519" y="8131"/>
                  <a:pt x="16584" y="8260"/>
                </a:cubicBezTo>
                <a:cubicBezTo>
                  <a:pt x="16648" y="8389"/>
                  <a:pt x="16701" y="8520"/>
                  <a:pt x="16725" y="8655"/>
                </a:cubicBezTo>
                <a:cubicBezTo>
                  <a:pt x="16717" y="8657"/>
                  <a:pt x="16708" y="8659"/>
                  <a:pt x="16700" y="8660"/>
                </a:cubicBezTo>
                <a:cubicBezTo>
                  <a:pt x="16691" y="8661"/>
                  <a:pt x="16683" y="8663"/>
                  <a:pt x="16675" y="8664"/>
                </a:cubicBezTo>
                <a:cubicBezTo>
                  <a:pt x="16634" y="8577"/>
                  <a:pt x="16591" y="8489"/>
                  <a:pt x="16553" y="8401"/>
                </a:cubicBezTo>
                <a:cubicBezTo>
                  <a:pt x="16486" y="8247"/>
                  <a:pt x="16421" y="8093"/>
                  <a:pt x="16359" y="7938"/>
                </a:cubicBezTo>
                <a:cubicBezTo>
                  <a:pt x="16351" y="7919"/>
                  <a:pt x="16364" y="7897"/>
                  <a:pt x="16370" y="7876"/>
                </a:cubicBezTo>
                <a:cubicBezTo>
                  <a:pt x="16370" y="7875"/>
                  <a:pt x="16369" y="7875"/>
                  <a:pt x="16369" y="7874"/>
                </a:cubicBezTo>
                <a:cubicBezTo>
                  <a:pt x="16368" y="7874"/>
                  <a:pt x="16368" y="7873"/>
                  <a:pt x="16367" y="7872"/>
                </a:cubicBezTo>
                <a:cubicBezTo>
                  <a:pt x="16367" y="7871"/>
                  <a:pt x="16366" y="7869"/>
                  <a:pt x="16366" y="7867"/>
                </a:cubicBezTo>
                <a:cubicBezTo>
                  <a:pt x="16365" y="7865"/>
                  <a:pt x="16365" y="7863"/>
                  <a:pt x="16363" y="7861"/>
                </a:cubicBezTo>
                <a:cubicBezTo>
                  <a:pt x="16335" y="7831"/>
                  <a:pt x="16300" y="7802"/>
                  <a:pt x="16283" y="7770"/>
                </a:cubicBezTo>
                <a:cubicBezTo>
                  <a:pt x="16274" y="7754"/>
                  <a:pt x="16266" y="7739"/>
                  <a:pt x="16258" y="7724"/>
                </a:cubicBezTo>
                <a:cubicBezTo>
                  <a:pt x="16264" y="7720"/>
                  <a:pt x="16270" y="7717"/>
                  <a:pt x="16276" y="7714"/>
                </a:cubicBezTo>
                <a:cubicBezTo>
                  <a:pt x="16281" y="7710"/>
                  <a:pt x="16287" y="7706"/>
                  <a:pt x="16292" y="7703"/>
                </a:cubicBezTo>
                <a:close/>
                <a:moveTo>
                  <a:pt x="5647" y="7826"/>
                </a:moveTo>
                <a:cubicBezTo>
                  <a:pt x="5665" y="7871"/>
                  <a:pt x="5684" y="7913"/>
                  <a:pt x="5702" y="7957"/>
                </a:cubicBezTo>
                <a:cubicBezTo>
                  <a:pt x="5720" y="8000"/>
                  <a:pt x="5738" y="8043"/>
                  <a:pt x="5757" y="8088"/>
                </a:cubicBezTo>
                <a:cubicBezTo>
                  <a:pt x="5730" y="8047"/>
                  <a:pt x="5705" y="8008"/>
                  <a:pt x="5679" y="7969"/>
                </a:cubicBezTo>
                <a:cubicBezTo>
                  <a:pt x="5654" y="7930"/>
                  <a:pt x="5629" y="7892"/>
                  <a:pt x="5603" y="7851"/>
                </a:cubicBezTo>
                <a:cubicBezTo>
                  <a:pt x="5610" y="7847"/>
                  <a:pt x="5618" y="7843"/>
                  <a:pt x="5625" y="7839"/>
                </a:cubicBezTo>
                <a:cubicBezTo>
                  <a:pt x="5632" y="7835"/>
                  <a:pt x="5639" y="7830"/>
                  <a:pt x="5647" y="7826"/>
                </a:cubicBezTo>
                <a:close/>
                <a:moveTo>
                  <a:pt x="16074" y="7826"/>
                </a:moveTo>
                <a:cubicBezTo>
                  <a:pt x="16092" y="7871"/>
                  <a:pt x="16111" y="7913"/>
                  <a:pt x="16129" y="7957"/>
                </a:cubicBezTo>
                <a:cubicBezTo>
                  <a:pt x="16147" y="8000"/>
                  <a:pt x="16164" y="8043"/>
                  <a:pt x="16183" y="8088"/>
                </a:cubicBezTo>
                <a:cubicBezTo>
                  <a:pt x="16157" y="8047"/>
                  <a:pt x="16132" y="8008"/>
                  <a:pt x="16106" y="7969"/>
                </a:cubicBezTo>
                <a:cubicBezTo>
                  <a:pt x="16081" y="7930"/>
                  <a:pt x="16055" y="7892"/>
                  <a:pt x="16029" y="7851"/>
                </a:cubicBezTo>
                <a:cubicBezTo>
                  <a:pt x="16037" y="7847"/>
                  <a:pt x="16044" y="7843"/>
                  <a:pt x="16051" y="7839"/>
                </a:cubicBezTo>
                <a:cubicBezTo>
                  <a:pt x="16059" y="7835"/>
                  <a:pt x="16066" y="7830"/>
                  <a:pt x="16074" y="7826"/>
                </a:cubicBezTo>
                <a:close/>
                <a:moveTo>
                  <a:pt x="8692" y="7859"/>
                </a:moveTo>
                <a:cubicBezTo>
                  <a:pt x="8704" y="7939"/>
                  <a:pt x="8716" y="8019"/>
                  <a:pt x="8728" y="8099"/>
                </a:cubicBezTo>
                <a:cubicBezTo>
                  <a:pt x="8740" y="8179"/>
                  <a:pt x="8752" y="8258"/>
                  <a:pt x="8764" y="8337"/>
                </a:cubicBezTo>
                <a:cubicBezTo>
                  <a:pt x="8756" y="8338"/>
                  <a:pt x="8749" y="8339"/>
                  <a:pt x="8741" y="8339"/>
                </a:cubicBezTo>
                <a:cubicBezTo>
                  <a:pt x="8733" y="8340"/>
                  <a:pt x="8725" y="8340"/>
                  <a:pt x="8717" y="8340"/>
                </a:cubicBezTo>
                <a:cubicBezTo>
                  <a:pt x="8704" y="8261"/>
                  <a:pt x="8692" y="8182"/>
                  <a:pt x="8679" y="8102"/>
                </a:cubicBezTo>
                <a:cubicBezTo>
                  <a:pt x="8666" y="8023"/>
                  <a:pt x="8653" y="7943"/>
                  <a:pt x="8640" y="7864"/>
                </a:cubicBezTo>
                <a:cubicBezTo>
                  <a:pt x="8649" y="7863"/>
                  <a:pt x="8658" y="7862"/>
                  <a:pt x="8666" y="7861"/>
                </a:cubicBezTo>
                <a:cubicBezTo>
                  <a:pt x="8675" y="7861"/>
                  <a:pt x="8684" y="7860"/>
                  <a:pt x="8692" y="7859"/>
                </a:cubicBezTo>
                <a:close/>
                <a:moveTo>
                  <a:pt x="19119" y="7859"/>
                </a:moveTo>
                <a:cubicBezTo>
                  <a:pt x="19131" y="7939"/>
                  <a:pt x="19143" y="8019"/>
                  <a:pt x="19155" y="8099"/>
                </a:cubicBezTo>
                <a:cubicBezTo>
                  <a:pt x="19167" y="8179"/>
                  <a:pt x="19178" y="8258"/>
                  <a:pt x="19190" y="8337"/>
                </a:cubicBezTo>
                <a:cubicBezTo>
                  <a:pt x="19182" y="8338"/>
                  <a:pt x="19176" y="8339"/>
                  <a:pt x="19168" y="8339"/>
                </a:cubicBezTo>
                <a:cubicBezTo>
                  <a:pt x="19160" y="8340"/>
                  <a:pt x="19152" y="8340"/>
                  <a:pt x="19144" y="8340"/>
                </a:cubicBezTo>
                <a:cubicBezTo>
                  <a:pt x="19131" y="8261"/>
                  <a:pt x="19119" y="8182"/>
                  <a:pt x="19106" y="8102"/>
                </a:cubicBezTo>
                <a:cubicBezTo>
                  <a:pt x="19093" y="8023"/>
                  <a:pt x="19080" y="7943"/>
                  <a:pt x="19067" y="7864"/>
                </a:cubicBezTo>
                <a:cubicBezTo>
                  <a:pt x="19076" y="7863"/>
                  <a:pt x="19084" y="7862"/>
                  <a:pt x="19092" y="7861"/>
                </a:cubicBezTo>
                <a:cubicBezTo>
                  <a:pt x="19101" y="7861"/>
                  <a:pt x="19110" y="7860"/>
                  <a:pt x="19119" y="7859"/>
                </a:cubicBezTo>
                <a:close/>
                <a:moveTo>
                  <a:pt x="19907" y="13421"/>
                </a:moveTo>
                <a:lnTo>
                  <a:pt x="19717" y="15172"/>
                </a:lnTo>
                <a:lnTo>
                  <a:pt x="19532" y="14299"/>
                </a:lnTo>
                <a:cubicBezTo>
                  <a:pt x="19603" y="14154"/>
                  <a:pt x="19668" y="14008"/>
                  <a:pt x="19730" y="13862"/>
                </a:cubicBezTo>
                <a:cubicBezTo>
                  <a:pt x="19793" y="13716"/>
                  <a:pt x="19852" y="13569"/>
                  <a:pt x="19907" y="13421"/>
                </a:cubicBezTo>
                <a:close/>
                <a:moveTo>
                  <a:pt x="4546" y="13485"/>
                </a:moveTo>
                <a:cubicBezTo>
                  <a:pt x="4556" y="13486"/>
                  <a:pt x="4566" y="13487"/>
                  <a:pt x="4576" y="13488"/>
                </a:cubicBezTo>
                <a:cubicBezTo>
                  <a:pt x="4586" y="13489"/>
                  <a:pt x="4596" y="13489"/>
                  <a:pt x="4605" y="13489"/>
                </a:cubicBezTo>
                <a:cubicBezTo>
                  <a:pt x="4590" y="13564"/>
                  <a:pt x="4574" y="13638"/>
                  <a:pt x="4558" y="13712"/>
                </a:cubicBezTo>
                <a:cubicBezTo>
                  <a:pt x="4542" y="13786"/>
                  <a:pt x="4527" y="13860"/>
                  <a:pt x="4511" y="13934"/>
                </a:cubicBezTo>
                <a:cubicBezTo>
                  <a:pt x="4504" y="13934"/>
                  <a:pt x="4498" y="13934"/>
                  <a:pt x="4491" y="13934"/>
                </a:cubicBezTo>
                <a:cubicBezTo>
                  <a:pt x="4485" y="13933"/>
                  <a:pt x="4479" y="13933"/>
                  <a:pt x="4473" y="13933"/>
                </a:cubicBezTo>
                <a:cubicBezTo>
                  <a:pt x="4485" y="13858"/>
                  <a:pt x="4497" y="13783"/>
                  <a:pt x="4509" y="13709"/>
                </a:cubicBezTo>
                <a:cubicBezTo>
                  <a:pt x="4521" y="13634"/>
                  <a:pt x="4534" y="13560"/>
                  <a:pt x="4546" y="13485"/>
                </a:cubicBezTo>
                <a:close/>
                <a:moveTo>
                  <a:pt x="7083" y="14067"/>
                </a:moveTo>
                <a:cubicBezTo>
                  <a:pt x="7089" y="14068"/>
                  <a:pt x="7096" y="14068"/>
                  <a:pt x="7102" y="14069"/>
                </a:cubicBezTo>
                <a:cubicBezTo>
                  <a:pt x="7109" y="14069"/>
                  <a:pt x="7115" y="14070"/>
                  <a:pt x="7121" y="14071"/>
                </a:cubicBezTo>
                <a:cubicBezTo>
                  <a:pt x="7097" y="14142"/>
                  <a:pt x="7073" y="14213"/>
                  <a:pt x="7048" y="14283"/>
                </a:cubicBezTo>
                <a:cubicBezTo>
                  <a:pt x="7024" y="14354"/>
                  <a:pt x="7000" y="14424"/>
                  <a:pt x="6976" y="14494"/>
                </a:cubicBezTo>
                <a:cubicBezTo>
                  <a:pt x="6968" y="14494"/>
                  <a:pt x="6960" y="14493"/>
                  <a:pt x="6952" y="14492"/>
                </a:cubicBezTo>
                <a:cubicBezTo>
                  <a:pt x="6945" y="14491"/>
                  <a:pt x="6938" y="14490"/>
                  <a:pt x="6930" y="14489"/>
                </a:cubicBezTo>
                <a:cubicBezTo>
                  <a:pt x="6956" y="14419"/>
                  <a:pt x="6982" y="14349"/>
                  <a:pt x="7007" y="14279"/>
                </a:cubicBezTo>
                <a:cubicBezTo>
                  <a:pt x="7033" y="14208"/>
                  <a:pt x="7057" y="14138"/>
                  <a:pt x="7083" y="14067"/>
                </a:cubicBezTo>
                <a:close/>
                <a:moveTo>
                  <a:pt x="17510" y="14067"/>
                </a:moveTo>
                <a:cubicBezTo>
                  <a:pt x="17516" y="14068"/>
                  <a:pt x="17523" y="14068"/>
                  <a:pt x="17529" y="14069"/>
                </a:cubicBezTo>
                <a:cubicBezTo>
                  <a:pt x="17535" y="14069"/>
                  <a:pt x="17542" y="14070"/>
                  <a:pt x="17548" y="14071"/>
                </a:cubicBezTo>
                <a:cubicBezTo>
                  <a:pt x="17535" y="14109"/>
                  <a:pt x="17521" y="14147"/>
                  <a:pt x="17508" y="14185"/>
                </a:cubicBezTo>
                <a:cubicBezTo>
                  <a:pt x="17495" y="14223"/>
                  <a:pt x="17483" y="14261"/>
                  <a:pt x="17470" y="14299"/>
                </a:cubicBezTo>
                <a:lnTo>
                  <a:pt x="17425" y="14299"/>
                </a:lnTo>
                <a:cubicBezTo>
                  <a:pt x="17439" y="14260"/>
                  <a:pt x="17453" y="14222"/>
                  <a:pt x="17467" y="14183"/>
                </a:cubicBezTo>
                <a:cubicBezTo>
                  <a:pt x="17481" y="14145"/>
                  <a:pt x="17495" y="14106"/>
                  <a:pt x="17510" y="14067"/>
                </a:cubicBezTo>
                <a:close/>
                <a:moveTo>
                  <a:pt x="8311" y="14341"/>
                </a:moveTo>
                <a:cubicBezTo>
                  <a:pt x="8319" y="14343"/>
                  <a:pt x="8326" y="14344"/>
                  <a:pt x="8334" y="14345"/>
                </a:cubicBezTo>
                <a:cubicBezTo>
                  <a:pt x="8341" y="14347"/>
                  <a:pt x="8348" y="14348"/>
                  <a:pt x="8355" y="14349"/>
                </a:cubicBezTo>
                <a:lnTo>
                  <a:pt x="8355" y="14368"/>
                </a:lnTo>
                <a:cubicBezTo>
                  <a:pt x="8310" y="14458"/>
                  <a:pt x="8265" y="14548"/>
                  <a:pt x="8220" y="14638"/>
                </a:cubicBezTo>
                <a:cubicBezTo>
                  <a:pt x="8176" y="14728"/>
                  <a:pt x="8132" y="14819"/>
                  <a:pt x="8087" y="14909"/>
                </a:cubicBezTo>
                <a:cubicBezTo>
                  <a:pt x="8079" y="14908"/>
                  <a:pt x="8069" y="14906"/>
                  <a:pt x="8060" y="14905"/>
                </a:cubicBezTo>
                <a:cubicBezTo>
                  <a:pt x="8051" y="14903"/>
                  <a:pt x="8043" y="14901"/>
                  <a:pt x="8034" y="14899"/>
                </a:cubicBezTo>
                <a:cubicBezTo>
                  <a:pt x="8080" y="14806"/>
                  <a:pt x="8125" y="14713"/>
                  <a:pt x="8171" y="14620"/>
                </a:cubicBezTo>
                <a:cubicBezTo>
                  <a:pt x="8218" y="14527"/>
                  <a:pt x="8265" y="14434"/>
                  <a:pt x="8311" y="14341"/>
                </a:cubicBezTo>
                <a:close/>
                <a:moveTo>
                  <a:pt x="4824" y="14496"/>
                </a:moveTo>
                <a:cubicBezTo>
                  <a:pt x="4829" y="14497"/>
                  <a:pt x="4834" y="14497"/>
                  <a:pt x="4840" y="14497"/>
                </a:cubicBezTo>
                <a:cubicBezTo>
                  <a:pt x="4845" y="14498"/>
                  <a:pt x="4850" y="14498"/>
                  <a:pt x="4855" y="14498"/>
                </a:cubicBezTo>
                <a:cubicBezTo>
                  <a:pt x="4840" y="14606"/>
                  <a:pt x="4824" y="14715"/>
                  <a:pt x="4809" y="14823"/>
                </a:cubicBezTo>
                <a:cubicBezTo>
                  <a:pt x="4794" y="14931"/>
                  <a:pt x="4779" y="15039"/>
                  <a:pt x="4765" y="15147"/>
                </a:cubicBezTo>
                <a:cubicBezTo>
                  <a:pt x="4752" y="15145"/>
                  <a:pt x="4740" y="15145"/>
                  <a:pt x="4729" y="15145"/>
                </a:cubicBezTo>
                <a:cubicBezTo>
                  <a:pt x="4718" y="15145"/>
                  <a:pt x="4707" y="15145"/>
                  <a:pt x="4698" y="15147"/>
                </a:cubicBezTo>
                <a:cubicBezTo>
                  <a:pt x="4719" y="15038"/>
                  <a:pt x="4739" y="14930"/>
                  <a:pt x="4760" y="14821"/>
                </a:cubicBezTo>
                <a:cubicBezTo>
                  <a:pt x="4781" y="14713"/>
                  <a:pt x="4803" y="14604"/>
                  <a:pt x="4824" y="14496"/>
                </a:cubicBezTo>
                <a:close/>
                <a:moveTo>
                  <a:pt x="5411" y="14505"/>
                </a:moveTo>
                <a:cubicBezTo>
                  <a:pt x="5423" y="14522"/>
                  <a:pt x="5426" y="14538"/>
                  <a:pt x="5423" y="14555"/>
                </a:cubicBezTo>
                <a:cubicBezTo>
                  <a:pt x="5386" y="14778"/>
                  <a:pt x="5347" y="15001"/>
                  <a:pt x="5313" y="15225"/>
                </a:cubicBezTo>
                <a:cubicBezTo>
                  <a:pt x="5305" y="15223"/>
                  <a:pt x="5296" y="15220"/>
                  <a:pt x="5288" y="15218"/>
                </a:cubicBezTo>
                <a:cubicBezTo>
                  <a:pt x="5267" y="15214"/>
                  <a:pt x="5242" y="15212"/>
                  <a:pt x="5220" y="15210"/>
                </a:cubicBezTo>
                <a:cubicBezTo>
                  <a:pt x="5253" y="15093"/>
                  <a:pt x="5278" y="14974"/>
                  <a:pt x="5306" y="14856"/>
                </a:cubicBezTo>
                <a:cubicBezTo>
                  <a:pt x="5334" y="14738"/>
                  <a:pt x="5366" y="14621"/>
                  <a:pt x="5411" y="14505"/>
                </a:cubicBezTo>
                <a:close/>
                <a:moveTo>
                  <a:pt x="4688" y="14567"/>
                </a:moveTo>
                <a:cubicBezTo>
                  <a:pt x="4701" y="14748"/>
                  <a:pt x="4677" y="14923"/>
                  <a:pt x="4650" y="15099"/>
                </a:cubicBezTo>
                <a:cubicBezTo>
                  <a:pt x="4643" y="15149"/>
                  <a:pt x="4633" y="15198"/>
                  <a:pt x="4625" y="15248"/>
                </a:cubicBezTo>
                <a:cubicBezTo>
                  <a:pt x="4603" y="15243"/>
                  <a:pt x="4581" y="15238"/>
                  <a:pt x="4560" y="15234"/>
                </a:cubicBezTo>
                <a:cubicBezTo>
                  <a:pt x="4538" y="15229"/>
                  <a:pt x="4516" y="15225"/>
                  <a:pt x="4496" y="15221"/>
                </a:cubicBezTo>
                <a:cubicBezTo>
                  <a:pt x="4528" y="15112"/>
                  <a:pt x="4560" y="15003"/>
                  <a:pt x="4592" y="14894"/>
                </a:cubicBezTo>
                <a:cubicBezTo>
                  <a:pt x="4624" y="14785"/>
                  <a:pt x="4656" y="14676"/>
                  <a:pt x="4688" y="14567"/>
                </a:cubicBezTo>
                <a:close/>
                <a:moveTo>
                  <a:pt x="6631" y="15288"/>
                </a:moveTo>
                <a:cubicBezTo>
                  <a:pt x="6634" y="15288"/>
                  <a:pt x="6637" y="15288"/>
                  <a:pt x="6641" y="15289"/>
                </a:cubicBezTo>
                <a:cubicBezTo>
                  <a:pt x="6644" y="15290"/>
                  <a:pt x="6648" y="15291"/>
                  <a:pt x="6651" y="15292"/>
                </a:cubicBezTo>
                <a:cubicBezTo>
                  <a:pt x="6628" y="15377"/>
                  <a:pt x="6606" y="15461"/>
                  <a:pt x="6583" y="15546"/>
                </a:cubicBezTo>
                <a:cubicBezTo>
                  <a:pt x="6561" y="15631"/>
                  <a:pt x="6538" y="15715"/>
                  <a:pt x="6515" y="15800"/>
                </a:cubicBezTo>
                <a:cubicBezTo>
                  <a:pt x="6496" y="15815"/>
                  <a:pt x="6469" y="15831"/>
                  <a:pt x="6439" y="15835"/>
                </a:cubicBezTo>
                <a:cubicBezTo>
                  <a:pt x="6404" y="15840"/>
                  <a:pt x="6355" y="15832"/>
                  <a:pt x="6298" y="15824"/>
                </a:cubicBezTo>
                <a:cubicBezTo>
                  <a:pt x="6300" y="15819"/>
                  <a:pt x="6302" y="15814"/>
                  <a:pt x="6304" y="15809"/>
                </a:cubicBezTo>
                <a:cubicBezTo>
                  <a:pt x="6306" y="15804"/>
                  <a:pt x="6308" y="15799"/>
                  <a:pt x="6310" y="15794"/>
                </a:cubicBezTo>
                <a:cubicBezTo>
                  <a:pt x="6397" y="15758"/>
                  <a:pt x="6423" y="15735"/>
                  <a:pt x="6364" y="15689"/>
                </a:cubicBezTo>
                <a:cubicBezTo>
                  <a:pt x="6360" y="15687"/>
                  <a:pt x="6356" y="15685"/>
                  <a:pt x="6353" y="15682"/>
                </a:cubicBezTo>
                <a:cubicBezTo>
                  <a:pt x="6364" y="15656"/>
                  <a:pt x="6375" y="15630"/>
                  <a:pt x="6390" y="15604"/>
                </a:cubicBezTo>
                <a:cubicBezTo>
                  <a:pt x="6404" y="15579"/>
                  <a:pt x="6420" y="15554"/>
                  <a:pt x="6439" y="15530"/>
                </a:cubicBezTo>
                <a:cubicBezTo>
                  <a:pt x="6443" y="15534"/>
                  <a:pt x="6447" y="15539"/>
                  <a:pt x="6454" y="15546"/>
                </a:cubicBezTo>
                <a:cubicBezTo>
                  <a:pt x="6460" y="15553"/>
                  <a:pt x="6470" y="15562"/>
                  <a:pt x="6482" y="15576"/>
                </a:cubicBezTo>
                <a:cubicBezTo>
                  <a:pt x="6509" y="15523"/>
                  <a:pt x="6535" y="15474"/>
                  <a:pt x="6559" y="15427"/>
                </a:cubicBezTo>
                <a:cubicBezTo>
                  <a:pt x="6584" y="15379"/>
                  <a:pt x="6607" y="15334"/>
                  <a:pt x="6631" y="15288"/>
                </a:cubicBezTo>
                <a:close/>
                <a:moveTo>
                  <a:pt x="6918" y="15316"/>
                </a:moveTo>
                <a:cubicBezTo>
                  <a:pt x="6930" y="15317"/>
                  <a:pt x="6942" y="15319"/>
                  <a:pt x="6954" y="15321"/>
                </a:cubicBezTo>
                <a:cubicBezTo>
                  <a:pt x="6966" y="15322"/>
                  <a:pt x="6979" y="15324"/>
                  <a:pt x="6991" y="15326"/>
                </a:cubicBezTo>
                <a:cubicBezTo>
                  <a:pt x="6994" y="15362"/>
                  <a:pt x="7013" y="15401"/>
                  <a:pt x="6997" y="15434"/>
                </a:cubicBezTo>
                <a:cubicBezTo>
                  <a:pt x="6987" y="15455"/>
                  <a:pt x="6976" y="15475"/>
                  <a:pt x="6965" y="15495"/>
                </a:cubicBezTo>
                <a:cubicBezTo>
                  <a:pt x="6953" y="15491"/>
                  <a:pt x="6939" y="15486"/>
                  <a:pt x="6923" y="15481"/>
                </a:cubicBezTo>
                <a:cubicBezTo>
                  <a:pt x="6907" y="15475"/>
                  <a:pt x="6889" y="15468"/>
                  <a:pt x="6869" y="15460"/>
                </a:cubicBezTo>
                <a:cubicBezTo>
                  <a:pt x="6865" y="15463"/>
                  <a:pt x="6860" y="15465"/>
                  <a:pt x="6856" y="15467"/>
                </a:cubicBezTo>
                <a:cubicBezTo>
                  <a:pt x="6851" y="15470"/>
                  <a:pt x="6846" y="15472"/>
                  <a:pt x="6841" y="15475"/>
                </a:cubicBezTo>
                <a:cubicBezTo>
                  <a:pt x="6854" y="15448"/>
                  <a:pt x="6867" y="15422"/>
                  <a:pt x="6880" y="15396"/>
                </a:cubicBezTo>
                <a:cubicBezTo>
                  <a:pt x="6893" y="15369"/>
                  <a:pt x="6905" y="15342"/>
                  <a:pt x="6918" y="15316"/>
                </a:cubicBezTo>
                <a:close/>
                <a:moveTo>
                  <a:pt x="6129" y="15473"/>
                </a:moveTo>
                <a:cubicBezTo>
                  <a:pt x="6130" y="15472"/>
                  <a:pt x="6132" y="15472"/>
                  <a:pt x="6134" y="15473"/>
                </a:cubicBezTo>
                <a:cubicBezTo>
                  <a:pt x="6136" y="15473"/>
                  <a:pt x="6137" y="15473"/>
                  <a:pt x="6139" y="15473"/>
                </a:cubicBezTo>
                <a:cubicBezTo>
                  <a:pt x="6137" y="15483"/>
                  <a:pt x="6135" y="15494"/>
                  <a:pt x="6134" y="15504"/>
                </a:cubicBezTo>
                <a:cubicBezTo>
                  <a:pt x="6132" y="15514"/>
                  <a:pt x="6131" y="15523"/>
                  <a:pt x="6129" y="15533"/>
                </a:cubicBezTo>
                <a:cubicBezTo>
                  <a:pt x="6126" y="15532"/>
                  <a:pt x="6124" y="15530"/>
                  <a:pt x="6120" y="15529"/>
                </a:cubicBezTo>
                <a:cubicBezTo>
                  <a:pt x="6117" y="15527"/>
                  <a:pt x="6113" y="15526"/>
                  <a:pt x="6110" y="15525"/>
                </a:cubicBezTo>
                <a:cubicBezTo>
                  <a:pt x="6112" y="15516"/>
                  <a:pt x="6116" y="15508"/>
                  <a:pt x="6119" y="15499"/>
                </a:cubicBezTo>
                <a:cubicBezTo>
                  <a:pt x="6122" y="15490"/>
                  <a:pt x="6125" y="15481"/>
                  <a:pt x="6129" y="15473"/>
                </a:cubicBezTo>
                <a:close/>
                <a:moveTo>
                  <a:pt x="8355" y="15560"/>
                </a:moveTo>
                <a:lnTo>
                  <a:pt x="8355" y="15651"/>
                </a:lnTo>
                <a:cubicBezTo>
                  <a:pt x="8342" y="15656"/>
                  <a:pt x="8328" y="15661"/>
                  <a:pt x="8314" y="15666"/>
                </a:cubicBezTo>
                <a:cubicBezTo>
                  <a:pt x="8300" y="15670"/>
                  <a:pt x="8286" y="15675"/>
                  <a:pt x="8274" y="15680"/>
                </a:cubicBezTo>
                <a:cubicBezTo>
                  <a:pt x="8287" y="15660"/>
                  <a:pt x="8301" y="15640"/>
                  <a:pt x="8314" y="15620"/>
                </a:cubicBezTo>
                <a:cubicBezTo>
                  <a:pt x="8328" y="15599"/>
                  <a:pt x="8341" y="15580"/>
                  <a:pt x="8355" y="15560"/>
                </a:cubicBezTo>
                <a:close/>
              </a:path>
            </a:pathLst>
          </a:custGeom>
        </p:spPr>
      </p:pic>
    </p:spTree>
    <p:extLst>
      <p:ext uri="{BB962C8B-B14F-4D97-AF65-F5344CB8AC3E}">
        <p14:creationId xmlns:p14="http://schemas.microsoft.com/office/powerpoint/2010/main" val="1183238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10800129" y="1879066"/>
            <a:ext cx="2517702" cy="646524"/>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87285" y="1580246"/>
            <a:ext cx="23031449" cy="935665"/>
          </a:xfrm>
        </p:spPr>
        <p:txBody>
          <a:bodyPr/>
          <a:lstStyle/>
          <a:p>
            <a:r>
              <a:rPr lang="fr-FR" dirty="0"/>
              <a:t>Vous personnellement, seriez-vous favorable ou pas favorable à </a:t>
            </a:r>
            <a:r>
              <a:rPr lang="fr-FR" u="sng" dirty="0"/>
              <a:t>l’interdiction</a:t>
            </a:r>
            <a:r>
              <a:rPr lang="fr-FR" dirty="0"/>
              <a:t> de </a:t>
            </a:r>
            <a:r>
              <a:rPr lang="fr-FR" dirty="0">
                <a:solidFill>
                  <a:schemeClr val="tx1"/>
                </a:solidFill>
              </a:rPr>
              <a:t>la </a:t>
            </a:r>
            <a:r>
              <a:rPr lang="fr-FR" dirty="0">
                <a:solidFill>
                  <a:schemeClr val="bg1"/>
                </a:solidFill>
              </a:rPr>
              <a:t>chasse</a:t>
            </a:r>
            <a:r>
              <a:rPr lang="fr-FR" dirty="0">
                <a:solidFill>
                  <a:schemeClr val="tx1"/>
                </a:solidFill>
              </a:rPr>
              <a:t> </a:t>
            </a:r>
            <a:r>
              <a:rPr lang="fr-FR" dirty="0"/>
              <a:t>sous toutes ses formes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L’interdiction de la chasse et de la pêche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882368432"/>
              </p:ext>
            </p:extLst>
          </p:nvPr>
        </p:nvGraphicFramePr>
        <p:xfrm>
          <a:off x="1564106" y="2978980"/>
          <a:ext cx="20521429" cy="870104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Avenir Next Ultra Light" panose="020B0203020202020204" pitchFamily="34" charset="77"/>
                          <a:ea typeface="Calibri" panose="020F0502020204030204" pitchFamily="34" charset="0"/>
                          <a:cs typeface="Times New Roman" panose="02020603050405020304" pitchFamily="18" charset="0"/>
                        </a:rPr>
                        <a:t>Oui, tout à fait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Oui, plutôt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 Oui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691378138"/>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vraiment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du tout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 Non</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928598" y="2978980"/>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544032" y="2953739"/>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20037274" y="2953580"/>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7074725" y="3055180"/>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414892" y="3028193"/>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2199760" y="3067880"/>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8317102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674297" y="1785876"/>
            <a:ext cx="2159678" cy="625893"/>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2542296" y="1476104"/>
            <a:ext cx="20521428" cy="935665"/>
          </a:xfrm>
        </p:spPr>
        <p:txBody>
          <a:bodyPr/>
          <a:lstStyle/>
          <a:p>
            <a:r>
              <a:rPr lang="fr-FR" dirty="0"/>
              <a:t>Vous personnellement, seriez-vous favorable ou pas favorable à </a:t>
            </a:r>
            <a:r>
              <a:rPr lang="fr-FR" u="sng" dirty="0"/>
              <a:t>l’interdiction</a:t>
            </a:r>
            <a:r>
              <a:rPr lang="fr-FR" dirty="0"/>
              <a:t> de la </a:t>
            </a:r>
            <a:r>
              <a:rPr lang="fr-FR" dirty="0">
                <a:solidFill>
                  <a:schemeClr val="bg1"/>
                </a:solidFill>
              </a:rPr>
              <a:t>PÊCHE </a:t>
            </a:r>
            <a:r>
              <a:rPr lang="fr-FR" dirty="0">
                <a:solidFill>
                  <a:schemeClr val="tx1"/>
                </a:solidFill>
              </a:rPr>
              <a:t>DE LOISIR </a:t>
            </a:r>
            <a:r>
              <a:rPr lang="fr-FR" dirty="0"/>
              <a:t>sous toutes ses formes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L’interdiction de la chasse et de la pêche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120276592"/>
              </p:ext>
            </p:extLst>
          </p:nvPr>
        </p:nvGraphicFramePr>
        <p:xfrm>
          <a:off x="1564106" y="2978980"/>
          <a:ext cx="20521429" cy="870104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Avenir Next Ultra Light" panose="020B0203020202020204" pitchFamily="34" charset="77"/>
                          <a:ea typeface="Calibri" panose="020F0502020204030204" pitchFamily="34" charset="0"/>
                          <a:cs typeface="Times New Roman" panose="02020603050405020304" pitchFamily="18" charset="0"/>
                        </a:rPr>
                        <a:t>Oui, tout à fait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Oui, plutôt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 Oui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691378138"/>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vraiment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45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51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du tout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46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384429"/>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 Non</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80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928598" y="2978980"/>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544032" y="2953739"/>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20037274" y="2953580"/>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7074725" y="3055180"/>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414892" y="3028193"/>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2199760" y="3067880"/>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20523655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1224528" y="10431669"/>
            <a:ext cx="3383488" cy="2409152"/>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
        <p:nvSpPr>
          <p:cNvPr id="12" name="Body">
            <a:extLst>
              <a:ext uri="{FF2B5EF4-FFF2-40B4-BE49-F238E27FC236}">
                <a16:creationId xmlns:a16="http://schemas.microsoft.com/office/drawing/2014/main" id="{2C2B8427-DFBA-5F43-A214-510EBB4F1F0D}"/>
              </a:ext>
            </a:extLst>
          </p:cNvPr>
          <p:cNvSpPr txBox="1">
            <a:spLocks/>
          </p:cNvSpPr>
          <p:nvPr/>
        </p:nvSpPr>
        <p:spPr>
          <a:xfrm>
            <a:off x="1229166" y="1232452"/>
            <a:ext cx="20731674" cy="90189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dirty="0"/>
              <a:t> </a:t>
            </a:r>
          </a:p>
          <a:p>
            <a:pPr marL="133350">
              <a:lnSpc>
                <a:spcPct val="100000"/>
              </a:lnSpc>
              <a:tabLst>
                <a:tab pos="1508125" algn="l"/>
              </a:tabLst>
            </a:pPr>
            <a:r>
              <a:rPr lang="fr-FR" sz="2800" b="1" dirty="0"/>
              <a:t>Malgré le fait avéré qu’ils consomment parfois du gibier ou qu’ils accueillent favorablement pour une part d’entre eux l’argument de la chasse comme adjuvant possible pour la défense de l’environnement, beaucoup d’Européens sont favorables à l’interdiction pure et simple de la chasse.</a:t>
            </a:r>
          </a:p>
          <a:p>
            <a:pPr marL="133350">
              <a:lnSpc>
                <a:spcPct val="100000"/>
              </a:lnSpc>
              <a:tabLst>
                <a:tab pos="1508125" algn="l"/>
              </a:tabLst>
            </a:pPr>
            <a:endParaRPr lang="fr-FR" sz="2800" b="1" dirty="0"/>
          </a:p>
          <a:p>
            <a:pPr marL="133350">
              <a:lnSpc>
                <a:spcPct val="100000"/>
              </a:lnSpc>
              <a:tabLst>
                <a:tab pos="1508125" algn="l"/>
              </a:tabLst>
            </a:pPr>
            <a:r>
              <a:rPr lang="fr-FR" sz="2800" b="1" dirty="0"/>
              <a:t>C’est massivement le cas en Italie et majoritairement en Pologne et en France. C’est inversement au Danemark où le refus de l’interdiction est le plus marqué.</a:t>
            </a:r>
          </a:p>
          <a:p>
            <a:pPr marL="133350">
              <a:lnSpc>
                <a:spcPct val="100000"/>
              </a:lnSpc>
              <a:tabLst>
                <a:tab pos="1508125" algn="l"/>
              </a:tabLst>
            </a:pPr>
            <a:endParaRPr lang="fr-FR" sz="2800" b="1" dirty="0"/>
          </a:p>
          <a:p>
            <a:pPr marL="133350">
              <a:lnSpc>
                <a:spcPct val="100000"/>
              </a:lnSpc>
              <a:tabLst>
                <a:tab pos="1508125" algn="l"/>
              </a:tabLst>
            </a:pPr>
            <a:r>
              <a:rPr lang="fr-FR" sz="2800" b="1" dirty="0"/>
              <a:t>Il apparaît, en cohérence avec les réponses aux questions précédentes, que les hommes sont majoritairement opposés à l’interdiction de la chasse cependant que les femmes y sont favorables.</a:t>
            </a:r>
          </a:p>
          <a:p>
            <a:pPr marL="133350">
              <a:lnSpc>
                <a:spcPct val="100000"/>
              </a:lnSpc>
              <a:tabLst>
                <a:tab pos="1508125" algn="l"/>
              </a:tabLst>
            </a:pPr>
            <a:endParaRPr lang="fr-FR" sz="2800" b="1" dirty="0"/>
          </a:p>
          <a:p>
            <a:pPr marL="133350">
              <a:lnSpc>
                <a:spcPct val="100000"/>
              </a:lnSpc>
              <a:tabLst>
                <a:tab pos="1508125" algn="l"/>
              </a:tabLst>
            </a:pPr>
            <a:r>
              <a:rPr lang="fr-FR" sz="2800" b="1" dirty="0"/>
              <a:t>Plus manifeste encore, un phénomène de génération s’impose : plus on est jeune et plus on est favorable à l’interdiction.</a:t>
            </a:r>
          </a:p>
          <a:p>
            <a:pPr marL="133350">
              <a:lnSpc>
                <a:spcPct val="100000"/>
              </a:lnSpc>
              <a:tabLst>
                <a:tab pos="1508125" algn="l"/>
              </a:tabLst>
            </a:pPr>
            <a:endParaRPr lang="fr-FR" sz="2800" b="1" dirty="0"/>
          </a:p>
          <a:p>
            <a:pPr marL="133350">
              <a:lnSpc>
                <a:spcPct val="100000"/>
              </a:lnSpc>
              <a:tabLst>
                <a:tab pos="1508125" algn="l"/>
              </a:tabLst>
            </a:pPr>
            <a:r>
              <a:rPr lang="fr-FR" sz="2800" b="1" dirty="0"/>
              <a:t>La variable géographique est ici très présente : alors que les habitants des métropoles sont plutôt favorables à l’interdiction, plus on s’en éloigne et plus on y est opposé.</a:t>
            </a:r>
          </a:p>
          <a:p>
            <a:pPr marL="133350">
              <a:lnSpc>
                <a:spcPct val="100000"/>
              </a:lnSpc>
              <a:tabLst>
                <a:tab pos="1508125" algn="l"/>
              </a:tabLst>
            </a:pPr>
            <a:endParaRPr lang="fr-FR" sz="2800" b="1" dirty="0"/>
          </a:p>
          <a:p>
            <a:pPr marL="133350">
              <a:lnSpc>
                <a:spcPct val="100000"/>
              </a:lnSpc>
              <a:tabLst>
                <a:tab pos="1508125" algn="l"/>
              </a:tabLst>
            </a:pPr>
            <a:r>
              <a:rPr lang="fr-FR" sz="2800" b="1" dirty="0"/>
              <a:t>Si en Italie une courte majorité apparaît en faveur de l’interdiction de la pêche de loisir, pour les autres pays les opinions publiques y sont largement opposées.</a:t>
            </a:r>
          </a:p>
          <a:p>
            <a:pPr marL="133350">
              <a:lnSpc>
                <a:spcPct val="100000"/>
              </a:lnSpc>
              <a:tabLst>
                <a:tab pos="1508125" algn="l"/>
              </a:tabLst>
            </a:pPr>
            <a:endParaRPr lang="fr-FR" sz="2800" dirty="0"/>
          </a:p>
          <a:p>
            <a:pPr marL="7883525">
              <a:lnSpc>
                <a:spcPct val="100000"/>
              </a:lnSpc>
            </a:pPr>
            <a:endParaRPr lang="fr-FR" sz="2800" dirty="0"/>
          </a:p>
        </p:txBody>
      </p:sp>
    </p:spTree>
    <p:extLst>
      <p:ext uri="{BB962C8B-B14F-4D97-AF65-F5344CB8AC3E}">
        <p14:creationId xmlns:p14="http://schemas.microsoft.com/office/powerpoint/2010/main" val="2996155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Shape"/>
          <p:cNvSpPr>
            <a:spLocks noGrp="1"/>
          </p:cNvSpPr>
          <p:nvPr>
            <p:ph type="body" idx="13"/>
          </p:nvPr>
        </p:nvSpPr>
        <p:spPr>
          <a:xfrm>
            <a:off x="18166274" y="3002820"/>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a:lstStyle/>
          <a:p>
            <a:pPr algn="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45" name="Title"/>
          <p:cNvSpPr txBox="1">
            <a:spLocks noGrp="1"/>
          </p:cNvSpPr>
          <p:nvPr>
            <p:ph type="title"/>
          </p:nvPr>
        </p:nvSpPr>
        <p:spPr>
          <a:xfrm>
            <a:off x="14393333" y="2067155"/>
            <a:ext cx="8124380" cy="935665"/>
          </a:xfrm>
          <a:prstGeom prst="rect">
            <a:avLst/>
          </a:prstGeom>
        </p:spPr>
        <p:txBody>
          <a:bodyPr/>
          <a:lstStyle/>
          <a:p>
            <a:r>
              <a:rPr lang="fr-FR" dirty="0"/>
              <a:t>Le rôle attendu de l’Union européenne</a:t>
            </a:r>
          </a:p>
        </p:txBody>
      </p:sp>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pic>
        <p:nvPicPr>
          <p:cNvPr id="951" name="Image"/>
          <p:cNvPicPr preferRelativeResize="0">
            <a:picLocks noGrp="1" noChangeAspect="1"/>
          </p:cNvPicPr>
          <p:nvPr>
            <p:ph type="pic" idx="17"/>
          </p:nvPr>
        </p:nvPicPr>
        <p:blipFill>
          <a:blip r:embed="rId2">
            <a:alphaModFix amt="70000"/>
            <a:extLst>
              <a:ext uri="{28A0092B-C50C-407E-A947-70E740481C1C}">
                <a14:useLocalDpi xmlns:a14="http://schemas.microsoft.com/office/drawing/2010/main"/>
              </a:ext>
            </a:extLst>
          </a:blip>
          <a:srcRect/>
          <a:stretch/>
        </p:blipFill>
        <p:spPr>
          <a:xfrm>
            <a:off x="635284" y="685800"/>
            <a:ext cx="12783536" cy="11422544"/>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Tree>
    <p:extLst>
      <p:ext uri="{BB962C8B-B14F-4D97-AF65-F5344CB8AC3E}">
        <p14:creationId xmlns:p14="http://schemas.microsoft.com/office/powerpoint/2010/main" val="21319813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11081689" y="2774458"/>
            <a:ext cx="2517702" cy="454592"/>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328406" y="1926371"/>
            <a:ext cx="22413950" cy="935665"/>
          </a:xfrm>
        </p:spPr>
        <p:txBody>
          <a:bodyPr/>
          <a:lstStyle/>
          <a:p>
            <a:r>
              <a:rPr lang="fr-FR" sz="3600" dirty="0"/>
              <a:t>Pour vous, l’Union européenne joue un rôle plutôt positif, plutôt négatif ou pas de rôle particulier en matière de réglementation DE LA CHASSE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Le rôle attendu de l’Union européenne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4128221924"/>
              </p:ext>
            </p:extLst>
          </p:nvPr>
        </p:nvGraphicFramePr>
        <p:xfrm>
          <a:off x="1385854" y="5294350"/>
          <a:ext cx="20521429" cy="6215035"/>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mj-lt"/>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mj-lt"/>
                          <a:ea typeface="Calibri" panose="020F0502020204030204" pitchFamily="34" charset="0"/>
                          <a:cs typeface="Times New Roman" panose="02020603050405020304" pitchFamily="18" charset="0"/>
                        </a:rPr>
                        <a:t>Un rôle plutôt positif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Un rôle plutôt négatif</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Pas de rôle particulier</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Ne sait pas, ne se prononce pas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660969" y="5189995"/>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276403" y="5164754"/>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19769645" y="5164595"/>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6807096" y="5266195"/>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147263" y="5239208"/>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1932131" y="5278895"/>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5555905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Shape"/>
          <p:cNvSpPr>
            <a:spLocks noGrp="1"/>
          </p:cNvSpPr>
          <p:nvPr>
            <p:ph type="body" idx="13"/>
          </p:nvPr>
        </p:nvSpPr>
        <p:spPr>
          <a:xfrm>
            <a:off x="18166274" y="1987054"/>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a:lstStyle/>
          <a:p>
            <a:pPr algn="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45" name="Title"/>
          <p:cNvSpPr txBox="1">
            <a:spLocks noGrp="1"/>
          </p:cNvSpPr>
          <p:nvPr>
            <p:ph type="title"/>
          </p:nvPr>
        </p:nvSpPr>
        <p:spPr>
          <a:xfrm>
            <a:off x="7806401" y="1288221"/>
            <a:ext cx="14711312" cy="935665"/>
          </a:xfrm>
          <a:prstGeom prst="rect">
            <a:avLst/>
          </a:prstGeom>
        </p:spPr>
        <p:txBody>
          <a:bodyPr/>
          <a:lstStyle/>
          <a:p>
            <a:r>
              <a:rPr lang="fr-FR" dirty="0"/>
              <a:t>Méthodologie</a:t>
            </a:r>
            <a:endParaRPr dirty="0"/>
          </a:p>
        </p:txBody>
      </p:sp>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552408" y="662940"/>
            <a:ext cx="6899952" cy="5806439"/>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
        <p:nvSpPr>
          <p:cNvPr id="11" name="Body">
            <a:extLst>
              <a:ext uri="{FF2B5EF4-FFF2-40B4-BE49-F238E27FC236}">
                <a16:creationId xmlns:a16="http://schemas.microsoft.com/office/drawing/2014/main" id="{AF35A898-9533-EF49-9825-9E6BE2AA4155}"/>
              </a:ext>
            </a:extLst>
          </p:cNvPr>
          <p:cNvSpPr txBox="1">
            <a:spLocks/>
          </p:cNvSpPr>
          <p:nvPr/>
        </p:nvSpPr>
        <p:spPr>
          <a:xfrm>
            <a:off x="7452360" y="3035906"/>
            <a:ext cx="16139160" cy="542229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b="1" dirty="0"/>
              <a:t>Etude réalisée pour : </a:t>
            </a:r>
            <a:r>
              <a:rPr lang="fr-FR" sz="2800" dirty="0"/>
              <a:t>le groupe Identité et Démocratie au Parlement européen</a:t>
            </a:r>
          </a:p>
          <a:p>
            <a:pPr marL="133350">
              <a:lnSpc>
                <a:spcPct val="100000"/>
              </a:lnSpc>
              <a:tabLst>
                <a:tab pos="1508125" algn="l"/>
              </a:tabLst>
            </a:pPr>
            <a:r>
              <a:rPr lang="fr-FR" sz="2800" dirty="0"/>
              <a:t> </a:t>
            </a:r>
          </a:p>
          <a:p>
            <a:pPr marL="133350">
              <a:lnSpc>
                <a:spcPct val="100000"/>
              </a:lnSpc>
              <a:tabLst>
                <a:tab pos="1508125" algn="l"/>
              </a:tabLst>
            </a:pPr>
            <a:r>
              <a:rPr lang="fr-FR" sz="2800" b="1" dirty="0"/>
              <a:t>Echantillon</a:t>
            </a:r>
            <a:r>
              <a:rPr lang="fr-FR" sz="2800" dirty="0"/>
              <a:t> : L’enquête a été menée auprès de 5 000 habitants de l’Union Européenne, dont</a:t>
            </a:r>
          </a:p>
          <a:p>
            <a:pPr marL="133350">
              <a:lnSpc>
                <a:spcPct val="100000"/>
              </a:lnSpc>
              <a:tabLst>
                <a:tab pos="1508125" algn="l"/>
              </a:tabLst>
            </a:pPr>
            <a:r>
              <a:rPr lang="fr-FR" sz="2800" dirty="0"/>
              <a:t> </a:t>
            </a:r>
          </a:p>
          <a:p>
            <a:pPr marL="1427163" indent="-339725">
              <a:lnSpc>
                <a:spcPct val="100000"/>
              </a:lnSpc>
              <a:buFont typeface="Arial" panose="020B0604020202020204" pitchFamily="34" charset="0"/>
              <a:buChar char="•"/>
              <a:tabLst>
                <a:tab pos="1508125" algn="l"/>
              </a:tabLst>
            </a:pPr>
            <a:r>
              <a:rPr lang="fr-FR" sz="2400" dirty="0"/>
              <a:t>un échantillon de 2000 personnes, représentatif de la population française âgée de 18 ans et plus</a:t>
            </a:r>
          </a:p>
          <a:p>
            <a:pPr marL="1427163" indent="-339725">
              <a:lnSpc>
                <a:spcPct val="100000"/>
              </a:lnSpc>
              <a:buFont typeface="Arial" panose="020B0604020202020204" pitchFamily="34" charset="0"/>
              <a:buChar char="•"/>
              <a:tabLst>
                <a:tab pos="1508125" algn="l"/>
              </a:tabLst>
            </a:pPr>
            <a:r>
              <a:rPr lang="fr-FR" sz="2400" dirty="0"/>
              <a:t>un échantillon de 600 personnes, représentatif de la population italienne âgée de 18 ans et plus</a:t>
            </a:r>
          </a:p>
          <a:p>
            <a:pPr marL="1427163" indent="-339725">
              <a:lnSpc>
                <a:spcPct val="100000"/>
              </a:lnSpc>
              <a:buFont typeface="Arial" panose="020B0604020202020204" pitchFamily="34" charset="0"/>
              <a:buChar char="•"/>
              <a:tabLst>
                <a:tab pos="1508125" algn="l"/>
              </a:tabLst>
            </a:pPr>
            <a:r>
              <a:rPr lang="fr-FR" sz="2400" dirty="0"/>
              <a:t>un échantillon de 600 personnes, représentatif de la population espagnole âgée de 18 ans et plus</a:t>
            </a:r>
          </a:p>
          <a:p>
            <a:pPr marL="1427163" indent="-339725">
              <a:lnSpc>
                <a:spcPct val="100000"/>
              </a:lnSpc>
              <a:buFont typeface="Arial" panose="020B0604020202020204" pitchFamily="34" charset="0"/>
              <a:buChar char="•"/>
              <a:tabLst>
                <a:tab pos="1508125" algn="l"/>
              </a:tabLst>
            </a:pPr>
            <a:r>
              <a:rPr lang="fr-FR" sz="2400" dirty="0"/>
              <a:t>un échantillon de 600 personnes, représentatif de la population danoise âgée de 18 ans et plus</a:t>
            </a:r>
          </a:p>
          <a:p>
            <a:pPr marL="1427163" indent="-339725">
              <a:lnSpc>
                <a:spcPct val="100000"/>
              </a:lnSpc>
              <a:buFont typeface="Arial" panose="020B0604020202020204" pitchFamily="34" charset="0"/>
              <a:buChar char="•"/>
              <a:tabLst>
                <a:tab pos="1508125" algn="l"/>
              </a:tabLst>
            </a:pPr>
            <a:r>
              <a:rPr lang="fr-FR" sz="2400" dirty="0"/>
              <a:t>un échantillon de 600 personnes, représentatif de la population polonaise âgée de 18 ans et plus</a:t>
            </a:r>
          </a:p>
          <a:p>
            <a:pPr marL="1427163" indent="-339725">
              <a:lnSpc>
                <a:spcPct val="100000"/>
              </a:lnSpc>
              <a:buFont typeface="Arial" panose="020B0604020202020204" pitchFamily="34" charset="0"/>
              <a:buChar char="•"/>
              <a:tabLst>
                <a:tab pos="1508125" algn="l"/>
              </a:tabLst>
            </a:pPr>
            <a:r>
              <a:rPr lang="fr-FR" sz="2400" dirty="0"/>
              <a:t>un échantillon de 600 personnes, représentatif de la population allemande âgée de 18 ans et plus</a:t>
            </a:r>
          </a:p>
          <a:p>
            <a:pPr marL="133350">
              <a:lnSpc>
                <a:spcPct val="100000"/>
              </a:lnSpc>
              <a:tabLst>
                <a:tab pos="1508125" algn="l"/>
              </a:tabLst>
            </a:pPr>
            <a:r>
              <a:rPr lang="fr-FR" sz="2800" dirty="0"/>
              <a:t> </a:t>
            </a:r>
          </a:p>
          <a:p>
            <a:pPr marL="7883525">
              <a:lnSpc>
                <a:spcPct val="100000"/>
              </a:lnSpc>
            </a:pPr>
            <a:endParaRPr lang="fr-FR" sz="2800" dirty="0"/>
          </a:p>
        </p:txBody>
      </p:sp>
      <p:sp>
        <p:nvSpPr>
          <p:cNvPr id="12" name="Body">
            <a:extLst>
              <a:ext uri="{FF2B5EF4-FFF2-40B4-BE49-F238E27FC236}">
                <a16:creationId xmlns:a16="http://schemas.microsoft.com/office/drawing/2014/main" id="{2C2B8427-DFBA-5F43-A214-510EBB4F1F0D}"/>
              </a:ext>
            </a:extLst>
          </p:cNvPr>
          <p:cNvSpPr txBox="1">
            <a:spLocks/>
          </p:cNvSpPr>
          <p:nvPr/>
        </p:nvSpPr>
        <p:spPr>
          <a:xfrm>
            <a:off x="1229166" y="7587686"/>
            <a:ext cx="20731674" cy="43306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dirty="0"/>
              <a:t> </a:t>
            </a:r>
          </a:p>
          <a:p>
            <a:pPr marL="133350">
              <a:lnSpc>
                <a:spcPct val="100000"/>
              </a:lnSpc>
              <a:tabLst>
                <a:tab pos="1508125" algn="l"/>
              </a:tabLst>
            </a:pPr>
            <a:r>
              <a:rPr lang="fr-FR" sz="2800" b="1" dirty="0"/>
              <a:t>Méthodologie</a:t>
            </a:r>
            <a:r>
              <a:rPr lang="fr-FR" sz="2800" dirty="0"/>
              <a:t> : La représentativité de l’échantillon a été assurée par la méthode des quotas (sexe, âge, profession de la personne interrogée) après stratification par région et catégorie d’agglomération).</a:t>
            </a:r>
          </a:p>
          <a:p>
            <a:pPr marL="133350">
              <a:lnSpc>
                <a:spcPct val="100000"/>
              </a:lnSpc>
              <a:tabLst>
                <a:tab pos="1508125" algn="l"/>
              </a:tabLst>
            </a:pPr>
            <a:r>
              <a:rPr lang="fr-FR" sz="2800" dirty="0"/>
              <a:t> </a:t>
            </a:r>
          </a:p>
          <a:p>
            <a:pPr marL="133350">
              <a:lnSpc>
                <a:spcPct val="100000"/>
              </a:lnSpc>
              <a:tabLst>
                <a:tab pos="1508125" algn="l"/>
              </a:tabLst>
            </a:pPr>
            <a:r>
              <a:rPr lang="fr-FR" sz="2800" dirty="0"/>
              <a:t>Pour chaque pays, les modalités de quotas par catégorie socio-professionnelle ont été adaptées aux nomenclatures en vigueur.</a:t>
            </a:r>
          </a:p>
          <a:p>
            <a:pPr marL="133350">
              <a:lnSpc>
                <a:spcPct val="100000"/>
              </a:lnSpc>
              <a:tabLst>
                <a:tab pos="1508125" algn="l"/>
              </a:tabLst>
            </a:pPr>
            <a:r>
              <a:rPr lang="fr-FR" sz="2800" dirty="0"/>
              <a:t> </a:t>
            </a:r>
          </a:p>
          <a:p>
            <a:pPr marL="133350">
              <a:lnSpc>
                <a:spcPct val="100000"/>
              </a:lnSpc>
              <a:tabLst>
                <a:tab pos="1508125" algn="l"/>
              </a:tabLst>
            </a:pPr>
            <a:r>
              <a:rPr lang="fr-FR" sz="2800" dirty="0"/>
              <a:t>Mode de recueil et dates de terrain : Les interviews ont été réalisées par questionnaire auto-administré en ligne </a:t>
            </a:r>
            <a:br>
              <a:rPr lang="fr-FR" sz="2800" dirty="0"/>
            </a:br>
            <a:endParaRPr lang="fr-FR" sz="2800" dirty="0"/>
          </a:p>
          <a:p>
            <a:pPr marL="1427163" indent="-361950">
              <a:lnSpc>
                <a:spcPct val="100000"/>
              </a:lnSpc>
              <a:buFont typeface="Arial" panose="020B0604020202020204" pitchFamily="34" charset="0"/>
              <a:buChar char="•"/>
              <a:tabLst>
                <a:tab pos="1508125" algn="l"/>
              </a:tabLst>
            </a:pPr>
            <a:r>
              <a:rPr lang="fr-FR" sz="2400" dirty="0"/>
              <a:t>Du 2 au 9 novembre 2020 en France</a:t>
            </a:r>
          </a:p>
          <a:p>
            <a:pPr marL="1427163" indent="-361950">
              <a:lnSpc>
                <a:spcPct val="100000"/>
              </a:lnSpc>
              <a:buFont typeface="Arial" panose="020B0604020202020204" pitchFamily="34" charset="0"/>
              <a:buChar char="•"/>
              <a:tabLst>
                <a:tab pos="1508125" algn="l"/>
              </a:tabLst>
            </a:pPr>
            <a:r>
              <a:rPr lang="fr-FR" sz="2400" dirty="0"/>
              <a:t>Du 9 au 16 novembre 2020 en Italie et Espagne</a:t>
            </a:r>
          </a:p>
          <a:p>
            <a:pPr marL="1427163" indent="-361950">
              <a:lnSpc>
                <a:spcPct val="100000"/>
              </a:lnSpc>
              <a:buFont typeface="Arial" panose="020B0604020202020204" pitchFamily="34" charset="0"/>
              <a:buChar char="•"/>
              <a:tabLst>
                <a:tab pos="1508125" algn="l"/>
              </a:tabLst>
            </a:pPr>
            <a:r>
              <a:rPr lang="fr-FR" sz="2400" dirty="0"/>
              <a:t>Du 10 au 16 novembre 2020 en Allemagne, Danemark et Pologne</a:t>
            </a:r>
          </a:p>
          <a:p>
            <a:pPr marL="7883525">
              <a:lnSpc>
                <a:spcPct val="100000"/>
              </a:lnSpc>
            </a:pPr>
            <a:endParaRPr lang="fr-FR" sz="28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11081689" y="2774458"/>
            <a:ext cx="2517702" cy="454592"/>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328406" y="1926371"/>
            <a:ext cx="22413950" cy="935665"/>
          </a:xfrm>
        </p:spPr>
        <p:txBody>
          <a:bodyPr/>
          <a:lstStyle/>
          <a:p>
            <a:r>
              <a:rPr lang="fr-FR" sz="3600" dirty="0"/>
              <a:t>Pour vous, l’Union européenne joue un rôle plutôt positif, plutôt négatif ou pas de rôle particulier en matière de réglementation DE LA PECHE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Le rôle attendu de l’Union européenne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293126886"/>
              </p:ext>
            </p:extLst>
          </p:nvPr>
        </p:nvGraphicFramePr>
        <p:xfrm>
          <a:off x="1385854" y="5294350"/>
          <a:ext cx="20521429" cy="6215035"/>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mj-lt"/>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mj-lt"/>
                          <a:ea typeface="Calibri" panose="020F0502020204030204" pitchFamily="34" charset="0"/>
                          <a:cs typeface="Times New Roman" panose="02020603050405020304" pitchFamily="18" charset="0"/>
                        </a:rPr>
                        <a:t>Un rôle plutôt positif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Un rôle plutôt négatif</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Pas de rôle particulier</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Ne sait pas, ne se prononce pas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660969" y="5189995"/>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276403" y="5164754"/>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19769645" y="5164595"/>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6807096" y="5266195"/>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147263" y="5239208"/>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1932131" y="5278895"/>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19924539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11081689" y="2774458"/>
            <a:ext cx="2517702" cy="454592"/>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328406" y="1926371"/>
            <a:ext cx="22413950" cy="935665"/>
          </a:xfrm>
        </p:spPr>
        <p:txBody>
          <a:bodyPr/>
          <a:lstStyle/>
          <a:p>
            <a:r>
              <a:rPr lang="fr-FR" sz="3600" dirty="0"/>
              <a:t>Pour vous, l’Union européenne joue un rôle plutôt positif, plutôt négatif ou pas de rôle particulier en matière de réglementation DE LA CONDITION ANIMALE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Le rôle attendu de l’Union européenne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2944417022"/>
              </p:ext>
            </p:extLst>
          </p:nvPr>
        </p:nvGraphicFramePr>
        <p:xfrm>
          <a:off x="1385854" y="5294350"/>
          <a:ext cx="20521429" cy="6215035"/>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mj-lt"/>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mj-lt"/>
                          <a:ea typeface="Calibri" panose="020F0502020204030204" pitchFamily="34" charset="0"/>
                          <a:cs typeface="Times New Roman" panose="02020603050405020304" pitchFamily="18" charset="0"/>
                        </a:rPr>
                        <a:t>Un rôle plutôt positif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Un rôle plutôt négatif</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Pas de rôle particulier</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Ne sait pas, ne se prononce pas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660969" y="5189995"/>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276403" y="5164754"/>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19769645" y="5164595"/>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6807096" y="5266195"/>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147263" y="5239208"/>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1932131" y="5278895"/>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6" name="Rectangle 5">
            <a:extLst>
              <a:ext uri="{FF2B5EF4-FFF2-40B4-BE49-F238E27FC236}">
                <a16:creationId xmlns:a16="http://schemas.microsoft.com/office/drawing/2014/main" id="{275BA946-2011-E14A-83E5-0A20609066C6}"/>
              </a:ext>
            </a:extLst>
          </p:cNvPr>
          <p:cNvSpPr/>
          <p:nvPr/>
        </p:nvSpPr>
        <p:spPr>
          <a:xfrm>
            <a:off x="1328406" y="3326348"/>
            <a:ext cx="20081579" cy="830997"/>
          </a:xfrm>
          <a:prstGeom prst="rect">
            <a:avLst/>
          </a:prstGeom>
        </p:spPr>
        <p:txBody>
          <a:bodyPr wrap="square">
            <a:spAutoFit/>
          </a:bodyPr>
          <a:lstStyle/>
          <a:p>
            <a:pPr algn="l"/>
            <a:r>
              <a:rPr lang="fr-FR" sz="2400" i="1" dirty="0">
                <a:latin typeface="+mj-lt"/>
              </a:rPr>
              <a:t>La note 10 signifie que leur position sur la chasse aura une très grande importance sur votre choix de vote, la note 0 que leur position sur la chasse n’aura aucune importance sur votre choix de vote, les notes intermédiaires permettant de nuancer votre jugement.</a:t>
            </a:r>
            <a:endParaRPr lang="fr-FR" sz="2400" dirty="0">
              <a:latin typeface="+mj-lt"/>
            </a:endParaRPr>
          </a:p>
        </p:txBody>
      </p:sp>
    </p:spTree>
    <p:extLst>
      <p:ext uri="{BB962C8B-B14F-4D97-AF65-F5344CB8AC3E}">
        <p14:creationId xmlns:p14="http://schemas.microsoft.com/office/powerpoint/2010/main" val="35212470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10575123" y="2357872"/>
            <a:ext cx="5547275" cy="646524"/>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842807" y="1962651"/>
            <a:ext cx="22995466" cy="820654"/>
          </a:xfrm>
        </p:spPr>
        <p:txBody>
          <a:bodyPr/>
          <a:lstStyle/>
          <a:p>
            <a:r>
              <a:rPr lang="fr-FR" sz="3600" dirty="0"/>
              <a:t>Globalement, souhaitez-vous que l’Union européenne s’implique davantage sur les questions concernant la chasse, la pêche et la condition animale dans votre pays ?</a:t>
            </a:r>
            <a:br>
              <a:rPr lang="fr-FR" sz="3600" dirty="0"/>
            </a:br>
            <a:br>
              <a:rPr lang="fr-FR" sz="2800" dirty="0"/>
            </a:br>
            <a:r>
              <a:rPr lang="fr-FR" sz="2800" dirty="0"/>
              <a:t>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t>Le rôle attendu de l’Union européenne</a:t>
            </a:r>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284062159"/>
              </p:ext>
            </p:extLst>
          </p:nvPr>
        </p:nvGraphicFramePr>
        <p:xfrm>
          <a:off x="1564106" y="2978981"/>
          <a:ext cx="20581512" cy="8918225"/>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74988">
                  <a:extLst>
                    <a:ext uri="{9D8B030D-6E8A-4147-A177-3AD203B41FA5}">
                      <a16:colId xmlns:a16="http://schemas.microsoft.com/office/drawing/2014/main" val="546972391"/>
                    </a:ext>
                  </a:extLst>
                </a:gridCol>
                <a:gridCol w="2617754">
                  <a:extLst>
                    <a:ext uri="{9D8B030D-6E8A-4147-A177-3AD203B41FA5}">
                      <a16:colId xmlns:a16="http://schemas.microsoft.com/office/drawing/2014/main" val="2079039801"/>
                    </a:ext>
                  </a:extLst>
                </a:gridCol>
                <a:gridCol w="2617754">
                  <a:extLst>
                    <a:ext uri="{9D8B030D-6E8A-4147-A177-3AD203B41FA5}">
                      <a16:colId xmlns:a16="http://schemas.microsoft.com/office/drawing/2014/main" val="3538140674"/>
                    </a:ext>
                  </a:extLst>
                </a:gridCol>
                <a:gridCol w="2617754">
                  <a:extLst>
                    <a:ext uri="{9D8B030D-6E8A-4147-A177-3AD203B41FA5}">
                      <a16:colId xmlns:a16="http://schemas.microsoft.com/office/drawing/2014/main" val="1143429497"/>
                    </a:ext>
                  </a:extLst>
                </a:gridCol>
                <a:gridCol w="2617754">
                  <a:extLst>
                    <a:ext uri="{9D8B030D-6E8A-4147-A177-3AD203B41FA5}">
                      <a16:colId xmlns:a16="http://schemas.microsoft.com/office/drawing/2014/main" val="1885217760"/>
                    </a:ext>
                  </a:extLst>
                </a:gridCol>
                <a:gridCol w="2617754">
                  <a:extLst>
                    <a:ext uri="{9D8B030D-6E8A-4147-A177-3AD203B41FA5}">
                      <a16:colId xmlns:a16="http://schemas.microsoft.com/office/drawing/2014/main" val="4106688861"/>
                    </a:ext>
                  </a:extLst>
                </a:gridCol>
                <a:gridCol w="2617754">
                  <a:extLst>
                    <a:ext uri="{9D8B030D-6E8A-4147-A177-3AD203B41FA5}">
                      <a16:colId xmlns:a16="http://schemas.microsoft.com/office/drawing/2014/main" val="154049231"/>
                    </a:ext>
                  </a:extLst>
                </a:gridCol>
              </a:tblGrid>
              <a:tr h="1097226">
                <a:tc>
                  <a:txBody>
                    <a:bodyPr/>
                    <a:lstStyle/>
                    <a:p>
                      <a:pPr algn="l"/>
                      <a:r>
                        <a:rPr lang="fr-FR" sz="32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09722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Avenir Next Ultra Light" panose="020B0203020202020204" pitchFamily="34" charset="77"/>
                          <a:ea typeface="Calibri" panose="020F0502020204030204" pitchFamily="34" charset="0"/>
                          <a:cs typeface="Times New Roman" panose="02020603050405020304" pitchFamily="18" charset="0"/>
                        </a:rPr>
                        <a:t>Oui, tout à fait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09722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Oui, plutôt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09722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 Oui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691378138"/>
                  </a:ext>
                </a:extLst>
              </a:tr>
              <a:tr h="1237643">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vraiment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745512"/>
                  </a:ext>
                </a:extLst>
              </a:tr>
              <a:tr h="109722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du tout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384429"/>
                  </a:ext>
                </a:extLst>
              </a:tr>
              <a:tr h="109722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 Non</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34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1015608590"/>
                  </a:ext>
                </a:extLst>
              </a:tr>
              <a:tr h="109722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NSP</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6034947"/>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928598" y="2978980"/>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544032" y="2953739"/>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20037274" y="2953580"/>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7074725" y="3055180"/>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414892" y="3028193"/>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2199760" y="3067880"/>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2314063"/>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dirty="0"/>
          </a:p>
        </p:txBody>
      </p:sp>
    </p:spTree>
    <p:extLst>
      <p:ext uri="{BB962C8B-B14F-4D97-AF65-F5344CB8AC3E}">
        <p14:creationId xmlns:p14="http://schemas.microsoft.com/office/powerpoint/2010/main" val="6956982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1224528" y="10431669"/>
            <a:ext cx="3383488" cy="2409152"/>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
        <p:nvSpPr>
          <p:cNvPr id="12" name="Body">
            <a:extLst>
              <a:ext uri="{FF2B5EF4-FFF2-40B4-BE49-F238E27FC236}">
                <a16:creationId xmlns:a16="http://schemas.microsoft.com/office/drawing/2014/main" id="{2C2B8427-DFBA-5F43-A214-510EBB4F1F0D}"/>
              </a:ext>
            </a:extLst>
          </p:cNvPr>
          <p:cNvSpPr txBox="1">
            <a:spLocks/>
          </p:cNvSpPr>
          <p:nvPr/>
        </p:nvSpPr>
        <p:spPr>
          <a:xfrm>
            <a:off x="1685383" y="1412756"/>
            <a:ext cx="20731674" cy="90189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dirty="0"/>
              <a:t> </a:t>
            </a:r>
          </a:p>
          <a:p>
            <a:pPr marL="133350">
              <a:lnSpc>
                <a:spcPct val="100000"/>
              </a:lnSpc>
              <a:tabLst>
                <a:tab pos="1508125" algn="l"/>
              </a:tabLst>
            </a:pPr>
            <a:r>
              <a:rPr lang="fr-FR" sz="2800" b="1" dirty="0"/>
              <a:t>Concernant la chasse ou la pêche, un tiers des habitants des six pays étudiés ne savent pas dire si l’Union Européenne a une influence positive ou négative sur leur réglementation. </a:t>
            </a:r>
          </a:p>
          <a:p>
            <a:pPr marL="133350">
              <a:lnSpc>
                <a:spcPct val="100000"/>
              </a:lnSpc>
              <a:tabLst>
                <a:tab pos="1508125" algn="l"/>
              </a:tabLst>
            </a:pPr>
            <a:endParaRPr lang="fr-FR" sz="2800" b="1" dirty="0"/>
          </a:p>
          <a:p>
            <a:pPr marL="133350">
              <a:lnSpc>
                <a:spcPct val="100000"/>
              </a:lnSpc>
              <a:tabLst>
                <a:tab pos="1508125" algn="l"/>
              </a:tabLst>
            </a:pPr>
            <a:r>
              <a:rPr lang="fr-FR" sz="2800" b="1" dirty="0"/>
              <a:t>Si l’on additionnent à ceux-là les gens qui pensent que l’Union Européenne n’a aucune influence en la matière, ce sont près des deux tiers des habitants qui ne perçoivent pas l’orientation de l’œuvre réglementaire de l’UE.</a:t>
            </a:r>
          </a:p>
          <a:p>
            <a:pPr marL="133350">
              <a:lnSpc>
                <a:spcPct val="100000"/>
              </a:lnSpc>
              <a:tabLst>
                <a:tab pos="1508125" algn="l"/>
              </a:tabLst>
            </a:pPr>
            <a:endParaRPr lang="fr-FR" sz="2800" b="1" dirty="0"/>
          </a:p>
          <a:p>
            <a:pPr marL="133350">
              <a:lnSpc>
                <a:spcPct val="100000"/>
              </a:lnSpc>
              <a:tabLst>
                <a:tab pos="1508125" algn="l"/>
              </a:tabLst>
            </a:pPr>
            <a:r>
              <a:rPr lang="fr-FR" sz="2800" b="1" dirty="0"/>
              <a:t>Cependant, parmi ceux qui considèrent que l’UE a une influence dans un sens ou un autre, ce sont près des deux tiers qui pensent qu’elle joue un rôle positif. </a:t>
            </a:r>
          </a:p>
          <a:p>
            <a:pPr marL="133350">
              <a:lnSpc>
                <a:spcPct val="100000"/>
              </a:lnSpc>
              <a:tabLst>
                <a:tab pos="1508125" algn="l"/>
              </a:tabLst>
            </a:pPr>
            <a:endParaRPr lang="fr-FR" sz="2800" b="1" dirty="0"/>
          </a:p>
          <a:p>
            <a:pPr marL="133350">
              <a:lnSpc>
                <a:spcPct val="100000"/>
              </a:lnSpc>
              <a:tabLst>
                <a:tab pos="1508125" algn="l"/>
              </a:tabLst>
            </a:pPr>
            <a:r>
              <a:rPr lang="fr-FR" sz="2800" b="1" dirty="0"/>
              <a:t>Ce sont plutôt les adversaires de la chasse ou de la pêche qui considèrent que l’Union Européenne joue un rôle positif en termes de réglementation, mais même leurs partisans sont plutôt de cet avis.</a:t>
            </a:r>
          </a:p>
          <a:p>
            <a:pPr marL="133350">
              <a:lnSpc>
                <a:spcPct val="100000"/>
              </a:lnSpc>
              <a:tabLst>
                <a:tab pos="1508125" algn="l"/>
              </a:tabLst>
            </a:pPr>
            <a:endParaRPr lang="fr-FR" sz="2800" b="1" dirty="0"/>
          </a:p>
          <a:p>
            <a:pPr marL="133350">
              <a:lnSpc>
                <a:spcPct val="100000"/>
              </a:lnSpc>
              <a:tabLst>
                <a:tab pos="1508125" algn="l"/>
              </a:tabLst>
            </a:pPr>
            <a:r>
              <a:rPr lang="fr-FR" sz="2800" b="1" dirty="0"/>
              <a:t>L’impact positif de l’Union Européenne est surtout  perçue sur le sujet décisif de la condition animale. </a:t>
            </a:r>
          </a:p>
          <a:p>
            <a:pPr marL="133350">
              <a:lnSpc>
                <a:spcPct val="100000"/>
              </a:lnSpc>
              <a:tabLst>
                <a:tab pos="1508125" algn="l"/>
              </a:tabLst>
            </a:pPr>
            <a:endParaRPr lang="fr-FR" sz="2800" b="1" dirty="0"/>
          </a:p>
          <a:p>
            <a:pPr marL="133350">
              <a:lnSpc>
                <a:spcPct val="100000"/>
              </a:lnSpc>
              <a:tabLst>
                <a:tab pos="1508125" algn="l"/>
              </a:tabLst>
            </a:pPr>
            <a:r>
              <a:rPr lang="fr-FR" sz="2800" b="1" dirty="0"/>
              <a:t>36% des citoyens des six pays étudiés considèrent qu’elle joue un rôle positif en termes de réglementation, contre plus d’une personne sur six qui pense le contraire. </a:t>
            </a:r>
          </a:p>
          <a:p>
            <a:pPr marL="133350">
              <a:lnSpc>
                <a:spcPct val="100000"/>
              </a:lnSpc>
              <a:tabLst>
                <a:tab pos="1508125" algn="l"/>
              </a:tabLst>
            </a:pPr>
            <a:endParaRPr lang="fr-FR" sz="2800" b="1" dirty="0"/>
          </a:p>
          <a:p>
            <a:pPr marL="133350">
              <a:lnSpc>
                <a:spcPct val="100000"/>
              </a:lnSpc>
              <a:tabLst>
                <a:tab pos="1508125" algn="l"/>
              </a:tabLst>
            </a:pPr>
            <a:r>
              <a:rPr lang="fr-FR" sz="2800" b="1" dirty="0"/>
              <a:t>Il existe une très forte corrélation entre le fait d’identifier ce rôle positif et la volonté que l’Union Européenne joue un rôle accru, vœu par une majorité des répondants, sauf au Danemark, pays particulièrement attaché à la chasse.</a:t>
            </a:r>
          </a:p>
          <a:p>
            <a:pPr marL="133350">
              <a:lnSpc>
                <a:spcPct val="100000"/>
              </a:lnSpc>
              <a:tabLst>
                <a:tab pos="1508125" algn="l"/>
              </a:tabLst>
            </a:pPr>
            <a:endParaRPr lang="fr-FR" sz="2800" b="1" dirty="0"/>
          </a:p>
          <a:p>
            <a:pPr marL="7883525">
              <a:lnSpc>
                <a:spcPct val="100000"/>
              </a:lnSpc>
            </a:pPr>
            <a:endParaRPr lang="fr-FR" sz="2800" dirty="0"/>
          </a:p>
        </p:txBody>
      </p:sp>
    </p:spTree>
    <p:extLst>
      <p:ext uri="{BB962C8B-B14F-4D97-AF65-F5344CB8AC3E}">
        <p14:creationId xmlns:p14="http://schemas.microsoft.com/office/powerpoint/2010/main" val="13281162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128867" y="1398845"/>
            <a:ext cx="2517702" cy="646524"/>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2887579" y="1579148"/>
            <a:ext cx="19197955" cy="935665"/>
          </a:xfrm>
        </p:spPr>
        <p:txBody>
          <a:bodyPr/>
          <a:lstStyle/>
          <a:p>
            <a:r>
              <a:rPr lang="fr-FR" dirty="0"/>
              <a:t>Pensez-vous que la </a:t>
            </a:r>
            <a:r>
              <a:rPr lang="fr-FR" dirty="0">
                <a:solidFill>
                  <a:schemeClr val="bg1"/>
                </a:solidFill>
              </a:rPr>
              <a:t>chasse</a:t>
            </a:r>
            <a:r>
              <a:rPr lang="fr-FR" dirty="0"/>
              <a:t> contribue par certains côtés à la préservation de l’environnement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L’impact écologique de la chasse et de la pêche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4112835477"/>
              </p:ext>
            </p:extLst>
          </p:nvPr>
        </p:nvGraphicFramePr>
        <p:xfrm>
          <a:off x="1564106" y="2978980"/>
          <a:ext cx="20521429" cy="870104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Avenir Next Ultra Light" panose="020B0203020202020204" pitchFamily="34" charset="77"/>
                          <a:ea typeface="Calibri" panose="020F0502020204030204" pitchFamily="34" charset="0"/>
                          <a:cs typeface="Times New Roman" panose="02020603050405020304" pitchFamily="18" charset="0"/>
                        </a:rPr>
                        <a:t>Oui, tout à fait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Oui, plutôt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55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 Oui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691378138"/>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vraiment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du tout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 Non</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928598" y="2978980"/>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544032" y="2953739"/>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20037274" y="2953580"/>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7074725" y="3055180"/>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414892" y="3028193"/>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2199760" y="3067880"/>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752685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128867" y="1398845"/>
            <a:ext cx="2517702" cy="646524"/>
          </a:xfrm>
        </p:spPr>
        <p:txBody>
          <a:bodyPr/>
          <a:lstStyle/>
          <a:p>
            <a:endParaRPr lang="fr-FR" sz="4000" b="1" spc="-150" dirty="0">
              <a:solidFill>
                <a:schemeClr val="bg1"/>
              </a:solidFill>
              <a:latin typeface="Avenir Next Demi Bold" panose="020B0503020202020204" pitchFamily="34" charset="0"/>
              <a:ea typeface="+mn-ea"/>
            </a:endParaRP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2887579" y="1579148"/>
            <a:ext cx="19197955" cy="935665"/>
          </a:xfrm>
        </p:spPr>
        <p:txBody>
          <a:bodyPr/>
          <a:lstStyle/>
          <a:p>
            <a:r>
              <a:rPr lang="fr-FR" dirty="0"/>
              <a:t>Pensez-vous que la </a:t>
            </a:r>
            <a:r>
              <a:rPr lang="fr-FR" dirty="0">
                <a:solidFill>
                  <a:schemeClr val="bg1"/>
                </a:solidFill>
              </a:rPr>
              <a:t>PÊCHE</a:t>
            </a:r>
            <a:r>
              <a:rPr lang="fr-FR" dirty="0"/>
              <a:t> contribue par certains côtés à la préservation de l’environnement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r>
              <a:rPr lang="fr-FR" sz="2400" b="0" dirty="0">
                <a:latin typeface="+mj-lt"/>
              </a:rPr>
              <a:t>L’impact écologique de la chasse et de la pêche</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a:xfrm>
            <a:off x="11833975" y="11965781"/>
            <a:ext cx="716050" cy="1160790"/>
          </a:xfrm>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322351392"/>
              </p:ext>
            </p:extLst>
          </p:nvPr>
        </p:nvGraphicFramePr>
        <p:xfrm>
          <a:off x="1564106" y="2978980"/>
          <a:ext cx="20521429" cy="8701049"/>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4860757">
                  <a:extLst>
                    <a:ext uri="{9D8B030D-6E8A-4147-A177-3AD203B41FA5}">
                      <a16:colId xmlns:a16="http://schemas.microsoft.com/office/drawing/2014/main" val="546972391"/>
                    </a:ext>
                  </a:extLst>
                </a:gridCol>
                <a:gridCol w="2610112">
                  <a:extLst>
                    <a:ext uri="{9D8B030D-6E8A-4147-A177-3AD203B41FA5}">
                      <a16:colId xmlns:a16="http://schemas.microsoft.com/office/drawing/2014/main" val="2079039801"/>
                    </a:ext>
                  </a:extLst>
                </a:gridCol>
                <a:gridCol w="2610112">
                  <a:extLst>
                    <a:ext uri="{9D8B030D-6E8A-4147-A177-3AD203B41FA5}">
                      <a16:colId xmlns:a16="http://schemas.microsoft.com/office/drawing/2014/main" val="3538140674"/>
                    </a:ext>
                  </a:extLst>
                </a:gridCol>
                <a:gridCol w="2610112">
                  <a:extLst>
                    <a:ext uri="{9D8B030D-6E8A-4147-A177-3AD203B41FA5}">
                      <a16:colId xmlns:a16="http://schemas.microsoft.com/office/drawing/2014/main" val="1143429497"/>
                    </a:ext>
                  </a:extLst>
                </a:gridCol>
                <a:gridCol w="2610112">
                  <a:extLst>
                    <a:ext uri="{9D8B030D-6E8A-4147-A177-3AD203B41FA5}">
                      <a16:colId xmlns:a16="http://schemas.microsoft.com/office/drawing/2014/main" val="1885217760"/>
                    </a:ext>
                  </a:extLst>
                </a:gridCol>
                <a:gridCol w="2610112">
                  <a:extLst>
                    <a:ext uri="{9D8B030D-6E8A-4147-A177-3AD203B41FA5}">
                      <a16:colId xmlns:a16="http://schemas.microsoft.com/office/drawing/2014/main" val="4106688861"/>
                    </a:ext>
                  </a:extLst>
                </a:gridCol>
                <a:gridCol w="2610112">
                  <a:extLst>
                    <a:ext uri="{9D8B030D-6E8A-4147-A177-3AD203B41FA5}">
                      <a16:colId xmlns:a16="http://schemas.microsoft.com/office/drawing/2014/main" val="154049231"/>
                    </a:ext>
                  </a:extLst>
                </a:gridCol>
              </a:tblGrid>
              <a:tr h="1243007">
                <a:tc>
                  <a:txBody>
                    <a:bodyPr/>
                    <a:lstStyle/>
                    <a:p>
                      <a:pPr algn="l"/>
                      <a:r>
                        <a:rPr lang="fr-FR" sz="32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1243007">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3200" b="0" i="0" cap="none" dirty="0">
                          <a:solidFill>
                            <a:schemeClr val="tx1"/>
                          </a:solidFill>
                          <a:effectLst/>
                          <a:latin typeface="Avenir Next Ultra Light" panose="020B0203020202020204" pitchFamily="34" charset="77"/>
                          <a:ea typeface="Calibri" panose="020F0502020204030204" pitchFamily="34" charset="0"/>
                          <a:cs typeface="Times New Roman" panose="02020603050405020304" pitchFamily="18" charset="0"/>
                        </a:rPr>
                        <a:t>Oui, tout à fait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21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Oui, plutôt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52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31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panose="020B0503020202020204" pitchFamily="34" charset="0"/>
                          <a:ea typeface="Calibri" panose="020F0502020204030204" pitchFamily="34" charset="0"/>
                          <a:cs typeface="Times New Roman" panose="02020603050405020304" pitchFamily="18" charset="0"/>
                          <a:sym typeface="Avenir Next Condensed"/>
                        </a:rPr>
                        <a:t> Oui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73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691378138"/>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vraiment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42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22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38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42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tx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Non pas du tout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4400" b="1" i="0" dirty="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1243007">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S/</a:t>
                      </a:r>
                      <a:r>
                        <a:rPr kumimoji="0" lang="fr-FR" sz="3200" b="0" i="0" u="none" strike="noStrike" kern="0" cap="none" spc="240" normalizeH="0" baseline="0" noProof="0" dirty="0" err="1">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T</a:t>
                      </a:r>
                      <a:r>
                        <a:rPr kumimoji="0" lang="fr-FR" sz="3200" b="0" i="0" u="none" strike="noStrike" kern="0" cap="none" spc="240" normalizeH="0" baseline="0" noProof="0" dirty="0">
                          <a:ln>
                            <a:noFill/>
                          </a:ln>
                          <a:solidFill>
                            <a:schemeClr val="bg1"/>
                          </a:solidFill>
                          <a:effectLst/>
                          <a:uLnTx/>
                          <a:uFillTx/>
                          <a:latin typeface="Avenir Next Ultra Light" panose="020B0203020202020204" pitchFamily="34" charset="77"/>
                          <a:ea typeface="Calibri" panose="020F0502020204030204" pitchFamily="34" charset="0"/>
                          <a:cs typeface="Times New Roman" panose="02020603050405020304" pitchFamily="18" charset="0"/>
                          <a:sym typeface="Avenir Next Condensed"/>
                        </a:rPr>
                        <a:t> Non</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60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27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46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tc>
                  <a:txBody>
                    <a:bodyPr/>
                    <a:lstStyle/>
                    <a:p>
                      <a:pPr algn="ctr"/>
                      <a:r>
                        <a:rPr lang="fr-FR" sz="4400" b="1" i="0" dirty="0">
                          <a:solidFill>
                            <a:schemeClr val="bg1"/>
                          </a:solidFill>
                          <a:effectLst/>
                          <a:latin typeface="Avenir Next Heavy" panose="020B0503020202020204" pitchFamily="34" charset="0"/>
                          <a:ea typeface="Calibri" panose="020F0502020204030204" pitchFamily="34" charset="0"/>
                          <a:cs typeface="Times New Roman" panose="02020603050405020304" pitchFamily="18" charset="0"/>
                        </a:rPr>
                        <a:t>56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71880"/>
                    </a:solidFill>
                  </a:tcPr>
                </a:tc>
                <a:extLst>
                  <a:ext uri="{0D108BD9-81ED-4DB2-BD59-A6C34878D82A}">
                    <a16:rowId xmlns:a16="http://schemas.microsoft.com/office/drawing/2014/main" val="1015608590"/>
                  </a:ext>
                </a:extLst>
              </a:tr>
            </a:tbl>
          </a:graphicData>
        </a:graphic>
      </p:graphicFrame>
      <p:pic>
        <p:nvPicPr>
          <p:cNvPr id="12" name="Image 11">
            <a:extLst>
              <a:ext uri="{FF2B5EF4-FFF2-40B4-BE49-F238E27FC236}">
                <a16:creationId xmlns:a16="http://schemas.microsoft.com/office/drawing/2014/main" id="{F2C051BB-BB39-774B-96CC-232D246AA97C}"/>
              </a:ext>
            </a:extLst>
          </p:cNvPr>
          <p:cNvPicPr>
            <a:picLocks noChangeAspect="1"/>
          </p:cNvPicPr>
          <p:nvPr/>
        </p:nvPicPr>
        <p:blipFill>
          <a:blip r:embed="rId2"/>
          <a:stretch>
            <a:fillRect/>
          </a:stretch>
        </p:blipFill>
        <p:spPr>
          <a:xfrm>
            <a:off x="14928598" y="2978980"/>
            <a:ext cx="1193800" cy="1084912"/>
          </a:xfrm>
          <a:prstGeom prst="rect">
            <a:avLst/>
          </a:prstGeom>
        </p:spPr>
      </p:pic>
      <p:pic>
        <p:nvPicPr>
          <p:cNvPr id="13" name="Image 12">
            <a:extLst>
              <a:ext uri="{FF2B5EF4-FFF2-40B4-BE49-F238E27FC236}">
                <a16:creationId xmlns:a16="http://schemas.microsoft.com/office/drawing/2014/main" id="{9CDCE956-78A8-C543-8A86-7A5D02322390}"/>
              </a:ext>
            </a:extLst>
          </p:cNvPr>
          <p:cNvPicPr>
            <a:picLocks noChangeAspect="1"/>
          </p:cNvPicPr>
          <p:nvPr/>
        </p:nvPicPr>
        <p:blipFill>
          <a:blip r:embed="rId3"/>
          <a:stretch>
            <a:fillRect/>
          </a:stretch>
        </p:blipFill>
        <p:spPr>
          <a:xfrm>
            <a:off x="9544032" y="2953739"/>
            <a:ext cx="1422400" cy="1051701"/>
          </a:xfrm>
          <a:prstGeom prst="rect">
            <a:avLst/>
          </a:prstGeom>
        </p:spPr>
      </p:pic>
      <p:pic>
        <p:nvPicPr>
          <p:cNvPr id="14" name="Image 13">
            <a:extLst>
              <a:ext uri="{FF2B5EF4-FFF2-40B4-BE49-F238E27FC236}">
                <a16:creationId xmlns:a16="http://schemas.microsoft.com/office/drawing/2014/main" id="{91D57893-9600-C047-9B39-79D59D5A123D}"/>
              </a:ext>
            </a:extLst>
          </p:cNvPr>
          <p:cNvPicPr>
            <a:picLocks noChangeAspect="1"/>
          </p:cNvPicPr>
          <p:nvPr/>
        </p:nvPicPr>
        <p:blipFill>
          <a:blip r:embed="rId4"/>
          <a:stretch>
            <a:fillRect/>
          </a:stretch>
        </p:blipFill>
        <p:spPr>
          <a:xfrm>
            <a:off x="20037274" y="2953580"/>
            <a:ext cx="1282700" cy="1107053"/>
          </a:xfrm>
          <a:prstGeom prst="rect">
            <a:avLst/>
          </a:prstGeom>
        </p:spPr>
      </p:pic>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5"/>
          <a:stretch>
            <a:fillRect/>
          </a:stretch>
        </p:blipFill>
        <p:spPr>
          <a:xfrm>
            <a:off x="7074725" y="3055180"/>
            <a:ext cx="1181100" cy="929925"/>
          </a:xfrm>
          <a:prstGeom prst="rect">
            <a:avLst/>
          </a:prstGeom>
        </p:spPr>
      </p:pic>
      <p:pic>
        <p:nvPicPr>
          <p:cNvPr id="16" name="Image 15">
            <a:extLst>
              <a:ext uri="{FF2B5EF4-FFF2-40B4-BE49-F238E27FC236}">
                <a16:creationId xmlns:a16="http://schemas.microsoft.com/office/drawing/2014/main" id="{BD84118A-8880-1A4F-99E2-B57EA0202151}"/>
              </a:ext>
            </a:extLst>
          </p:cNvPr>
          <p:cNvPicPr>
            <a:picLocks noChangeAspect="1"/>
          </p:cNvPicPr>
          <p:nvPr/>
        </p:nvPicPr>
        <p:blipFill>
          <a:blip r:embed="rId6"/>
          <a:stretch>
            <a:fillRect/>
          </a:stretch>
        </p:blipFill>
        <p:spPr>
          <a:xfrm>
            <a:off x="17414892" y="3028193"/>
            <a:ext cx="1308100" cy="1029560"/>
          </a:xfrm>
          <a:prstGeom prst="rect">
            <a:avLst/>
          </a:prstGeom>
        </p:spPr>
      </p:pic>
      <p:pic>
        <p:nvPicPr>
          <p:cNvPr id="17" name="Image 16">
            <a:extLst>
              <a:ext uri="{FF2B5EF4-FFF2-40B4-BE49-F238E27FC236}">
                <a16:creationId xmlns:a16="http://schemas.microsoft.com/office/drawing/2014/main" id="{16CFFB11-35CB-7344-80FD-7D9F89343B59}"/>
              </a:ext>
            </a:extLst>
          </p:cNvPr>
          <p:cNvPicPr>
            <a:picLocks noChangeAspect="1"/>
          </p:cNvPicPr>
          <p:nvPr/>
        </p:nvPicPr>
        <p:blipFill>
          <a:blip r:embed="rId7"/>
          <a:stretch>
            <a:fillRect/>
          </a:stretch>
        </p:blipFill>
        <p:spPr>
          <a:xfrm>
            <a:off x="12199760" y="3067880"/>
            <a:ext cx="12065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218295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a:xfrm>
            <a:off x="12191999" y="12574398"/>
            <a:ext cx="1" cy="371869"/>
          </a:xfrm>
        </p:spPr>
        <p:txBody>
          <a:bodyPr/>
          <a:lstStyle/>
          <a:p>
            <a:endParaRPr lang="fr-FR"/>
          </a:p>
        </p:txBody>
      </p:sp>
    </p:spTree>
    <p:extLst>
      <p:ext uri="{BB962C8B-B14F-4D97-AF65-F5344CB8AC3E}">
        <p14:creationId xmlns:p14="http://schemas.microsoft.com/office/powerpoint/2010/main" val="12272292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1224528" y="10431669"/>
            <a:ext cx="3383488" cy="2409152"/>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
        <p:nvSpPr>
          <p:cNvPr id="12" name="Body">
            <a:extLst>
              <a:ext uri="{FF2B5EF4-FFF2-40B4-BE49-F238E27FC236}">
                <a16:creationId xmlns:a16="http://schemas.microsoft.com/office/drawing/2014/main" id="{2C2B8427-DFBA-5F43-A214-510EBB4F1F0D}"/>
              </a:ext>
            </a:extLst>
          </p:cNvPr>
          <p:cNvSpPr txBox="1">
            <a:spLocks/>
          </p:cNvSpPr>
          <p:nvPr/>
        </p:nvSpPr>
        <p:spPr>
          <a:xfrm>
            <a:off x="1229166" y="1232452"/>
            <a:ext cx="20731674" cy="90189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dirty="0"/>
              <a:t> </a:t>
            </a:r>
          </a:p>
          <a:p>
            <a:pPr marL="133350">
              <a:lnSpc>
                <a:spcPct val="100000"/>
              </a:lnSpc>
              <a:tabLst>
                <a:tab pos="1508125" algn="l"/>
              </a:tabLst>
            </a:pPr>
            <a:r>
              <a:rPr lang="fr-FR" sz="2800" b="1" dirty="0"/>
              <a:t>L’idée que les chasseurs seraient « les premiers écologistes » est largement développée par les milieux pro-chasse, arguant qu’ils défendent le maintien des habitats naturels, par exemple les haies, d’une part, et qu’ils régulent le nombre d’animaux susceptibles de nuire aux forêts comme aux cultures, d’autre part.</a:t>
            </a:r>
          </a:p>
          <a:p>
            <a:pPr marL="133350">
              <a:lnSpc>
                <a:spcPct val="100000"/>
              </a:lnSpc>
              <a:tabLst>
                <a:tab pos="1508125" algn="l"/>
              </a:tabLst>
            </a:pPr>
            <a:endParaRPr lang="fr-FR" sz="2800" b="1" dirty="0"/>
          </a:p>
          <a:p>
            <a:pPr marL="133350">
              <a:lnSpc>
                <a:spcPct val="100000"/>
              </a:lnSpc>
              <a:tabLst>
                <a:tab pos="1508125" algn="l"/>
              </a:tabLst>
            </a:pPr>
            <a:r>
              <a:rPr lang="fr-FR" sz="2800" b="1" dirty="0"/>
              <a:t>Très combattu par certains groupes anti-chasse, un tel argument n’est pas sans écho dans les opinions publiques, passant de 42% d’accord en Italie à 74% en Allemagne. </a:t>
            </a:r>
          </a:p>
          <a:p>
            <a:pPr marL="133350">
              <a:lnSpc>
                <a:spcPct val="100000"/>
              </a:lnSpc>
              <a:tabLst>
                <a:tab pos="1508125" algn="l"/>
              </a:tabLst>
            </a:pPr>
            <a:endParaRPr lang="fr-FR" sz="2800" b="1" dirty="0"/>
          </a:p>
          <a:p>
            <a:pPr marL="133350">
              <a:lnSpc>
                <a:spcPct val="100000"/>
              </a:lnSpc>
              <a:tabLst>
                <a:tab pos="1508125" algn="l"/>
              </a:tabLst>
            </a:pPr>
            <a:r>
              <a:rPr lang="fr-FR" sz="2800" b="1" dirty="0"/>
              <a:t>Pour la pêche, l’idée d’une contribution positive, du moins par certains côtés, à l’environnement est plutôt moins reprise, sans doute du fait d’une moindre publicité donnée à cette pratique, à sa défense comme à sa condamnation.</a:t>
            </a:r>
          </a:p>
          <a:p>
            <a:pPr marL="133350">
              <a:lnSpc>
                <a:spcPct val="100000"/>
              </a:lnSpc>
              <a:tabLst>
                <a:tab pos="1508125" algn="l"/>
              </a:tabLst>
            </a:pPr>
            <a:endParaRPr lang="fr-FR" sz="2800" b="1" dirty="0"/>
          </a:p>
          <a:p>
            <a:pPr marL="133350">
              <a:lnSpc>
                <a:spcPct val="100000"/>
              </a:lnSpc>
              <a:tabLst>
                <a:tab pos="1508125" algn="l"/>
              </a:tabLst>
            </a:pPr>
            <a:r>
              <a:rPr lang="fr-FR" sz="2800" b="1" dirty="0"/>
              <a:t>Les hommes sont nettement plus nombreux que les femmes à accorder du crédit à cette assertion, et les jeunes plutôt moins que leurs aînés.</a:t>
            </a:r>
          </a:p>
          <a:p>
            <a:pPr marL="133350">
              <a:lnSpc>
                <a:spcPct val="100000"/>
              </a:lnSpc>
              <a:tabLst>
                <a:tab pos="1508125" algn="l"/>
              </a:tabLst>
            </a:pPr>
            <a:endParaRPr lang="fr-FR" sz="2800" b="1" dirty="0"/>
          </a:p>
          <a:p>
            <a:pPr marL="133350">
              <a:lnSpc>
                <a:spcPct val="100000"/>
              </a:lnSpc>
              <a:tabLst>
                <a:tab pos="1508125" algn="l"/>
              </a:tabLst>
            </a:pPr>
            <a:r>
              <a:rPr lang="fr-FR" sz="2800" b="1" dirty="0"/>
              <a:t>En termes de niveau social, cette idée est davantage approuvée lorsque l’on passe des milieux modestes au milieux aisés.</a:t>
            </a:r>
          </a:p>
          <a:p>
            <a:pPr marL="133350">
              <a:lnSpc>
                <a:spcPct val="100000"/>
              </a:lnSpc>
              <a:tabLst>
                <a:tab pos="1508125" algn="l"/>
              </a:tabLst>
            </a:pPr>
            <a:endParaRPr lang="fr-FR" sz="2800" b="1" dirty="0"/>
          </a:p>
          <a:p>
            <a:pPr marL="133350">
              <a:lnSpc>
                <a:spcPct val="100000"/>
              </a:lnSpc>
              <a:tabLst>
                <a:tab pos="1508125" algn="l"/>
              </a:tabLst>
            </a:pPr>
            <a:r>
              <a:rPr lang="fr-FR" sz="2800" b="1" dirty="0"/>
              <a:t>Il y a donc à la fois une efficacité propre à l’argument et une corrélation avec les niveaux de proximité avec les univers de la chasse ou de la pêche de loisir.</a:t>
            </a:r>
          </a:p>
          <a:p>
            <a:pPr marL="133350">
              <a:lnSpc>
                <a:spcPct val="100000"/>
              </a:lnSpc>
              <a:tabLst>
                <a:tab pos="1508125" algn="l"/>
              </a:tabLst>
            </a:pPr>
            <a:endParaRPr lang="fr-FR" sz="2800" b="1" dirty="0"/>
          </a:p>
          <a:p>
            <a:pPr marL="133350">
              <a:lnSpc>
                <a:spcPct val="100000"/>
              </a:lnSpc>
              <a:tabLst>
                <a:tab pos="1508125" algn="l"/>
              </a:tabLst>
            </a:pPr>
            <a:r>
              <a:rPr lang="fr-FR" sz="2800" b="1" dirty="0"/>
              <a:t>Il demeure que le libellé est assez extensif, puisque l’impact positif est élargi à « certains côtés ».</a:t>
            </a:r>
          </a:p>
          <a:p>
            <a:pPr marL="133350">
              <a:lnSpc>
                <a:spcPct val="100000"/>
              </a:lnSpc>
              <a:tabLst>
                <a:tab pos="1508125" algn="l"/>
              </a:tabLst>
            </a:pPr>
            <a:endParaRPr lang="fr-FR" sz="2800" b="1" dirty="0"/>
          </a:p>
          <a:p>
            <a:pPr marL="133350">
              <a:lnSpc>
                <a:spcPct val="100000"/>
              </a:lnSpc>
              <a:tabLst>
                <a:tab pos="1508125" algn="l"/>
              </a:tabLst>
            </a:pPr>
            <a:endParaRPr lang="fr-FR" sz="2800" dirty="0"/>
          </a:p>
          <a:p>
            <a:pPr marL="7883525">
              <a:lnSpc>
                <a:spcPct val="100000"/>
              </a:lnSpc>
            </a:pPr>
            <a:endParaRPr lang="fr-FR" sz="2800" dirty="0"/>
          </a:p>
        </p:txBody>
      </p:sp>
    </p:spTree>
    <p:extLst>
      <p:ext uri="{BB962C8B-B14F-4D97-AF65-F5344CB8AC3E}">
        <p14:creationId xmlns:p14="http://schemas.microsoft.com/office/powerpoint/2010/main" val="469447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Shape"/>
          <p:cNvSpPr>
            <a:spLocks noGrp="1"/>
          </p:cNvSpPr>
          <p:nvPr>
            <p:ph type="body" idx="13"/>
          </p:nvPr>
        </p:nvSpPr>
        <p:spPr>
          <a:xfrm>
            <a:off x="18166274" y="2566174"/>
            <a:ext cx="4351439" cy="793703"/>
          </a:xfrm>
          <a:custGeom>
            <a:avLst/>
            <a:gdLst/>
            <a:ahLst/>
            <a:cxnLst>
              <a:cxn ang="0">
                <a:pos x="wd2" y="hd2"/>
              </a:cxn>
              <a:cxn ang="5400000">
                <a:pos x="wd2" y="hd2"/>
              </a:cxn>
              <a:cxn ang="10800000">
                <a:pos x="wd2" y="hd2"/>
              </a:cxn>
              <a:cxn ang="16200000">
                <a:pos x="wd2" y="hd2"/>
              </a:cxn>
            </a:cxnLst>
            <a:rect l="0" t="0" r="r" b="b"/>
            <a:pathLst>
              <a:path w="21570" h="21203" extrusionOk="0">
                <a:moveTo>
                  <a:pt x="20706" y="11117"/>
                </a:moveTo>
                <a:cubicBezTo>
                  <a:pt x="20744" y="11198"/>
                  <a:pt x="20790" y="11201"/>
                  <a:pt x="20832" y="11207"/>
                </a:cubicBezTo>
                <a:cubicBezTo>
                  <a:pt x="20926" y="11219"/>
                  <a:pt x="21020" y="11211"/>
                  <a:pt x="21144" y="11211"/>
                </a:cubicBezTo>
                <a:cubicBezTo>
                  <a:pt x="21136" y="11015"/>
                  <a:pt x="21124" y="10685"/>
                  <a:pt x="21108" y="10249"/>
                </a:cubicBezTo>
                <a:cubicBezTo>
                  <a:pt x="21106" y="10246"/>
                  <a:pt x="21104" y="10243"/>
                  <a:pt x="21103" y="10241"/>
                </a:cubicBezTo>
                <a:cubicBezTo>
                  <a:pt x="21068" y="10481"/>
                  <a:pt x="21050" y="10608"/>
                  <a:pt x="21030" y="10722"/>
                </a:cubicBezTo>
                <a:cubicBezTo>
                  <a:pt x="21028" y="10729"/>
                  <a:pt x="21006" y="10632"/>
                  <a:pt x="20994" y="10584"/>
                </a:cubicBezTo>
                <a:cubicBezTo>
                  <a:pt x="21016" y="10447"/>
                  <a:pt x="21040" y="10186"/>
                  <a:pt x="21058" y="10196"/>
                </a:cubicBezTo>
                <a:cubicBezTo>
                  <a:pt x="21073" y="10206"/>
                  <a:pt x="21088" y="10221"/>
                  <a:pt x="21103" y="10241"/>
                </a:cubicBezTo>
                <a:cubicBezTo>
                  <a:pt x="21104" y="10233"/>
                  <a:pt x="21105" y="10225"/>
                  <a:pt x="21106" y="10217"/>
                </a:cubicBezTo>
                <a:cubicBezTo>
                  <a:pt x="21107" y="10228"/>
                  <a:pt x="21107" y="10238"/>
                  <a:pt x="21108" y="10249"/>
                </a:cubicBezTo>
                <a:cubicBezTo>
                  <a:pt x="21148" y="10306"/>
                  <a:pt x="21187" y="10394"/>
                  <a:pt x="21227" y="10467"/>
                </a:cubicBezTo>
                <a:cubicBezTo>
                  <a:pt x="21238" y="10489"/>
                  <a:pt x="21248" y="10542"/>
                  <a:pt x="21264" y="10604"/>
                </a:cubicBezTo>
                <a:cubicBezTo>
                  <a:pt x="21264" y="10433"/>
                  <a:pt x="21264" y="10310"/>
                  <a:pt x="21264" y="10203"/>
                </a:cubicBezTo>
                <a:cubicBezTo>
                  <a:pt x="21365" y="10257"/>
                  <a:pt x="21465" y="10310"/>
                  <a:pt x="21565" y="10363"/>
                </a:cubicBezTo>
                <a:cubicBezTo>
                  <a:pt x="21567" y="10291"/>
                  <a:pt x="21568" y="10219"/>
                  <a:pt x="21570" y="10147"/>
                </a:cubicBezTo>
                <a:cubicBezTo>
                  <a:pt x="21507" y="10093"/>
                  <a:pt x="21445" y="10025"/>
                  <a:pt x="21382" y="9987"/>
                </a:cubicBezTo>
                <a:cubicBezTo>
                  <a:pt x="21082" y="9811"/>
                  <a:pt x="20782" y="9555"/>
                  <a:pt x="20481" y="9511"/>
                </a:cubicBezTo>
                <a:cubicBezTo>
                  <a:pt x="20326" y="9489"/>
                  <a:pt x="20185" y="8900"/>
                  <a:pt x="20020" y="9257"/>
                </a:cubicBezTo>
                <a:cubicBezTo>
                  <a:pt x="19989" y="9324"/>
                  <a:pt x="19826" y="9565"/>
                  <a:pt x="19901" y="8688"/>
                </a:cubicBezTo>
                <a:cubicBezTo>
                  <a:pt x="19940" y="8614"/>
                  <a:pt x="19978" y="8541"/>
                  <a:pt x="20017" y="8468"/>
                </a:cubicBezTo>
                <a:cubicBezTo>
                  <a:pt x="20032" y="8597"/>
                  <a:pt x="20048" y="8727"/>
                  <a:pt x="20077" y="8978"/>
                </a:cubicBezTo>
                <a:cubicBezTo>
                  <a:pt x="20100" y="8182"/>
                  <a:pt x="20117" y="7594"/>
                  <a:pt x="20134" y="7011"/>
                </a:cubicBezTo>
                <a:cubicBezTo>
                  <a:pt x="20136" y="7007"/>
                  <a:pt x="20137" y="7003"/>
                  <a:pt x="20138" y="6999"/>
                </a:cubicBezTo>
                <a:cubicBezTo>
                  <a:pt x="20138" y="6996"/>
                  <a:pt x="20138" y="6992"/>
                  <a:pt x="20138" y="6988"/>
                </a:cubicBezTo>
                <a:cubicBezTo>
                  <a:pt x="20182" y="7315"/>
                  <a:pt x="20226" y="7644"/>
                  <a:pt x="20275" y="8012"/>
                </a:cubicBezTo>
                <a:cubicBezTo>
                  <a:pt x="20275" y="7886"/>
                  <a:pt x="20275" y="7792"/>
                  <a:pt x="20275" y="7767"/>
                </a:cubicBezTo>
                <a:cubicBezTo>
                  <a:pt x="20633" y="7986"/>
                  <a:pt x="20978" y="8633"/>
                  <a:pt x="21347" y="8246"/>
                </a:cubicBezTo>
                <a:cubicBezTo>
                  <a:pt x="21167" y="8026"/>
                  <a:pt x="20986" y="7806"/>
                  <a:pt x="20806" y="7585"/>
                </a:cubicBezTo>
                <a:cubicBezTo>
                  <a:pt x="20774" y="7605"/>
                  <a:pt x="20746" y="7350"/>
                  <a:pt x="20712" y="7327"/>
                </a:cubicBezTo>
                <a:cubicBezTo>
                  <a:pt x="20644" y="7280"/>
                  <a:pt x="20573" y="7357"/>
                  <a:pt x="20522" y="7377"/>
                </a:cubicBezTo>
                <a:cubicBezTo>
                  <a:pt x="20522" y="6866"/>
                  <a:pt x="20522" y="6507"/>
                  <a:pt x="20522" y="6087"/>
                </a:cubicBezTo>
                <a:cubicBezTo>
                  <a:pt x="20465" y="6405"/>
                  <a:pt x="20424" y="6634"/>
                  <a:pt x="20354" y="7026"/>
                </a:cubicBezTo>
                <a:cubicBezTo>
                  <a:pt x="20318" y="6823"/>
                  <a:pt x="20258" y="6487"/>
                  <a:pt x="20199" y="6153"/>
                </a:cubicBezTo>
                <a:cubicBezTo>
                  <a:pt x="20183" y="5304"/>
                  <a:pt x="20087" y="5742"/>
                  <a:pt x="20014" y="5816"/>
                </a:cubicBezTo>
                <a:cubicBezTo>
                  <a:pt x="20000" y="5928"/>
                  <a:pt x="19987" y="6041"/>
                  <a:pt x="19972" y="6159"/>
                </a:cubicBezTo>
                <a:cubicBezTo>
                  <a:pt x="19954" y="6041"/>
                  <a:pt x="19937" y="5930"/>
                  <a:pt x="19904" y="5720"/>
                </a:cubicBezTo>
                <a:cubicBezTo>
                  <a:pt x="19862" y="6229"/>
                  <a:pt x="19827" y="6658"/>
                  <a:pt x="19782" y="7205"/>
                </a:cubicBezTo>
                <a:cubicBezTo>
                  <a:pt x="19713" y="7011"/>
                  <a:pt x="19661" y="6862"/>
                  <a:pt x="19608" y="6711"/>
                </a:cubicBezTo>
                <a:cubicBezTo>
                  <a:pt x="19628" y="6604"/>
                  <a:pt x="19648" y="6495"/>
                  <a:pt x="19667" y="6388"/>
                </a:cubicBezTo>
                <a:cubicBezTo>
                  <a:pt x="19628" y="6470"/>
                  <a:pt x="19589" y="6552"/>
                  <a:pt x="19526" y="6683"/>
                </a:cubicBezTo>
                <a:cubicBezTo>
                  <a:pt x="19550" y="5998"/>
                  <a:pt x="19569" y="5438"/>
                  <a:pt x="19587" y="4932"/>
                </a:cubicBezTo>
                <a:cubicBezTo>
                  <a:pt x="19569" y="4918"/>
                  <a:pt x="19526" y="4943"/>
                  <a:pt x="19519" y="4867"/>
                </a:cubicBezTo>
                <a:cubicBezTo>
                  <a:pt x="19440" y="4041"/>
                  <a:pt x="19374" y="4719"/>
                  <a:pt x="19344" y="4799"/>
                </a:cubicBezTo>
                <a:cubicBezTo>
                  <a:pt x="19226" y="4641"/>
                  <a:pt x="19143" y="4547"/>
                  <a:pt x="19062" y="4416"/>
                </a:cubicBezTo>
                <a:cubicBezTo>
                  <a:pt x="19009" y="4332"/>
                  <a:pt x="18961" y="4134"/>
                  <a:pt x="18908" y="4099"/>
                </a:cubicBezTo>
                <a:cubicBezTo>
                  <a:pt x="18846" y="4058"/>
                  <a:pt x="18777" y="4214"/>
                  <a:pt x="18717" y="4147"/>
                </a:cubicBezTo>
                <a:cubicBezTo>
                  <a:pt x="18623" y="4041"/>
                  <a:pt x="18500" y="4318"/>
                  <a:pt x="18440" y="3644"/>
                </a:cubicBezTo>
                <a:cubicBezTo>
                  <a:pt x="18440" y="3640"/>
                  <a:pt x="18431" y="3657"/>
                  <a:pt x="18424" y="3666"/>
                </a:cubicBezTo>
                <a:cubicBezTo>
                  <a:pt x="18405" y="3843"/>
                  <a:pt x="18385" y="4028"/>
                  <a:pt x="18365" y="4213"/>
                </a:cubicBezTo>
                <a:cubicBezTo>
                  <a:pt x="18355" y="4214"/>
                  <a:pt x="18345" y="4216"/>
                  <a:pt x="18335" y="4218"/>
                </a:cubicBezTo>
                <a:cubicBezTo>
                  <a:pt x="18335" y="3778"/>
                  <a:pt x="18335" y="3336"/>
                  <a:pt x="18335" y="2892"/>
                </a:cubicBezTo>
                <a:cubicBezTo>
                  <a:pt x="18215" y="3085"/>
                  <a:pt x="18100" y="3270"/>
                  <a:pt x="17977" y="3466"/>
                </a:cubicBezTo>
                <a:cubicBezTo>
                  <a:pt x="17950" y="3221"/>
                  <a:pt x="17913" y="2874"/>
                  <a:pt x="17872" y="2490"/>
                </a:cubicBezTo>
                <a:cubicBezTo>
                  <a:pt x="17833" y="2568"/>
                  <a:pt x="17794" y="2648"/>
                  <a:pt x="17745" y="2744"/>
                </a:cubicBezTo>
                <a:cubicBezTo>
                  <a:pt x="17776" y="3006"/>
                  <a:pt x="17797" y="3188"/>
                  <a:pt x="17837" y="3520"/>
                </a:cubicBezTo>
                <a:cubicBezTo>
                  <a:pt x="17758" y="3411"/>
                  <a:pt x="17711" y="3346"/>
                  <a:pt x="17684" y="3309"/>
                </a:cubicBezTo>
                <a:cubicBezTo>
                  <a:pt x="17700" y="3074"/>
                  <a:pt x="17733" y="2800"/>
                  <a:pt x="17721" y="2706"/>
                </a:cubicBezTo>
                <a:cubicBezTo>
                  <a:pt x="17697" y="2528"/>
                  <a:pt x="17649" y="2392"/>
                  <a:pt x="17607" y="2346"/>
                </a:cubicBezTo>
                <a:cubicBezTo>
                  <a:pt x="17473" y="2202"/>
                  <a:pt x="17337" y="2108"/>
                  <a:pt x="17193" y="1987"/>
                </a:cubicBezTo>
                <a:cubicBezTo>
                  <a:pt x="17178" y="2077"/>
                  <a:pt x="17151" y="2240"/>
                  <a:pt x="17124" y="2405"/>
                </a:cubicBezTo>
                <a:cubicBezTo>
                  <a:pt x="17103" y="2189"/>
                  <a:pt x="17083" y="1977"/>
                  <a:pt x="17048" y="1619"/>
                </a:cubicBezTo>
                <a:cubicBezTo>
                  <a:pt x="17021" y="1838"/>
                  <a:pt x="17003" y="1977"/>
                  <a:pt x="16985" y="2116"/>
                </a:cubicBezTo>
                <a:cubicBezTo>
                  <a:pt x="16850" y="1284"/>
                  <a:pt x="16881" y="2522"/>
                  <a:pt x="16801" y="2540"/>
                </a:cubicBezTo>
                <a:cubicBezTo>
                  <a:pt x="16868" y="1719"/>
                  <a:pt x="16731" y="1777"/>
                  <a:pt x="16668" y="1731"/>
                </a:cubicBezTo>
                <a:cubicBezTo>
                  <a:pt x="16602" y="1683"/>
                  <a:pt x="16528" y="1929"/>
                  <a:pt x="16454" y="2052"/>
                </a:cubicBezTo>
                <a:cubicBezTo>
                  <a:pt x="16301" y="1720"/>
                  <a:pt x="16129" y="1347"/>
                  <a:pt x="15965" y="991"/>
                </a:cubicBezTo>
                <a:cubicBezTo>
                  <a:pt x="15599" y="1642"/>
                  <a:pt x="15216" y="1009"/>
                  <a:pt x="14808" y="1043"/>
                </a:cubicBezTo>
                <a:cubicBezTo>
                  <a:pt x="14761" y="770"/>
                  <a:pt x="14676" y="856"/>
                  <a:pt x="14565" y="1009"/>
                </a:cubicBezTo>
                <a:cubicBezTo>
                  <a:pt x="14487" y="1117"/>
                  <a:pt x="14389" y="789"/>
                  <a:pt x="14300" y="650"/>
                </a:cubicBezTo>
                <a:cubicBezTo>
                  <a:pt x="14292" y="639"/>
                  <a:pt x="14287" y="586"/>
                  <a:pt x="14283" y="568"/>
                </a:cubicBezTo>
                <a:cubicBezTo>
                  <a:pt x="14171" y="809"/>
                  <a:pt x="14084" y="1063"/>
                  <a:pt x="13937" y="790"/>
                </a:cubicBezTo>
                <a:cubicBezTo>
                  <a:pt x="13762" y="468"/>
                  <a:pt x="13552" y="768"/>
                  <a:pt x="13361" y="640"/>
                </a:cubicBezTo>
                <a:cubicBezTo>
                  <a:pt x="13236" y="556"/>
                  <a:pt x="13184" y="690"/>
                  <a:pt x="13187" y="1465"/>
                </a:cubicBezTo>
                <a:cubicBezTo>
                  <a:pt x="13151" y="923"/>
                  <a:pt x="13131" y="574"/>
                  <a:pt x="13002" y="716"/>
                </a:cubicBezTo>
                <a:cubicBezTo>
                  <a:pt x="12952" y="771"/>
                  <a:pt x="12772" y="869"/>
                  <a:pt x="12755" y="0"/>
                </a:cubicBezTo>
                <a:cubicBezTo>
                  <a:pt x="12724" y="0"/>
                  <a:pt x="12693" y="0"/>
                  <a:pt x="12662" y="0"/>
                </a:cubicBezTo>
                <a:cubicBezTo>
                  <a:pt x="12656" y="197"/>
                  <a:pt x="12649" y="394"/>
                  <a:pt x="12642" y="631"/>
                </a:cubicBezTo>
                <a:cubicBezTo>
                  <a:pt x="12574" y="631"/>
                  <a:pt x="12442" y="666"/>
                  <a:pt x="12442" y="625"/>
                </a:cubicBezTo>
                <a:cubicBezTo>
                  <a:pt x="12424" y="-235"/>
                  <a:pt x="12381" y="370"/>
                  <a:pt x="12341" y="546"/>
                </a:cubicBezTo>
                <a:cubicBezTo>
                  <a:pt x="12323" y="625"/>
                  <a:pt x="12293" y="656"/>
                  <a:pt x="12268" y="659"/>
                </a:cubicBezTo>
                <a:cubicBezTo>
                  <a:pt x="12146" y="674"/>
                  <a:pt x="12024" y="678"/>
                  <a:pt x="11901" y="677"/>
                </a:cubicBezTo>
                <a:cubicBezTo>
                  <a:pt x="11851" y="677"/>
                  <a:pt x="11801" y="653"/>
                  <a:pt x="11743" y="639"/>
                </a:cubicBezTo>
                <a:cubicBezTo>
                  <a:pt x="11740" y="687"/>
                  <a:pt x="11732" y="832"/>
                  <a:pt x="11724" y="995"/>
                </a:cubicBezTo>
                <a:cubicBezTo>
                  <a:pt x="11655" y="809"/>
                  <a:pt x="11593" y="638"/>
                  <a:pt x="11535" y="479"/>
                </a:cubicBezTo>
                <a:cubicBezTo>
                  <a:pt x="11512" y="674"/>
                  <a:pt x="11488" y="887"/>
                  <a:pt x="11459" y="1136"/>
                </a:cubicBezTo>
                <a:cubicBezTo>
                  <a:pt x="11411" y="896"/>
                  <a:pt x="11380" y="737"/>
                  <a:pt x="11347" y="574"/>
                </a:cubicBezTo>
                <a:cubicBezTo>
                  <a:pt x="11322" y="787"/>
                  <a:pt x="11299" y="984"/>
                  <a:pt x="11273" y="1207"/>
                </a:cubicBezTo>
                <a:cubicBezTo>
                  <a:pt x="11253" y="877"/>
                  <a:pt x="11239" y="631"/>
                  <a:pt x="11224" y="383"/>
                </a:cubicBezTo>
                <a:cubicBezTo>
                  <a:pt x="11211" y="398"/>
                  <a:pt x="11199" y="411"/>
                  <a:pt x="11186" y="425"/>
                </a:cubicBezTo>
                <a:cubicBezTo>
                  <a:pt x="11184" y="646"/>
                  <a:pt x="11182" y="869"/>
                  <a:pt x="11179" y="1092"/>
                </a:cubicBezTo>
                <a:cubicBezTo>
                  <a:pt x="11173" y="1094"/>
                  <a:pt x="11166" y="1096"/>
                  <a:pt x="11160" y="1097"/>
                </a:cubicBezTo>
                <a:cubicBezTo>
                  <a:pt x="11153" y="868"/>
                  <a:pt x="11146" y="640"/>
                  <a:pt x="11142" y="518"/>
                </a:cubicBezTo>
                <a:cubicBezTo>
                  <a:pt x="11025" y="518"/>
                  <a:pt x="10918" y="518"/>
                  <a:pt x="10811" y="518"/>
                </a:cubicBezTo>
                <a:cubicBezTo>
                  <a:pt x="10810" y="563"/>
                  <a:pt x="10809" y="608"/>
                  <a:pt x="10809" y="653"/>
                </a:cubicBezTo>
                <a:cubicBezTo>
                  <a:pt x="10849" y="745"/>
                  <a:pt x="10889" y="837"/>
                  <a:pt x="10929" y="929"/>
                </a:cubicBezTo>
                <a:cubicBezTo>
                  <a:pt x="10929" y="990"/>
                  <a:pt x="10929" y="1050"/>
                  <a:pt x="10929" y="1110"/>
                </a:cubicBezTo>
                <a:cubicBezTo>
                  <a:pt x="10788" y="1110"/>
                  <a:pt x="10647" y="1110"/>
                  <a:pt x="10505" y="1110"/>
                </a:cubicBezTo>
                <a:cubicBezTo>
                  <a:pt x="10505" y="1055"/>
                  <a:pt x="10504" y="1000"/>
                  <a:pt x="10504" y="945"/>
                </a:cubicBezTo>
                <a:cubicBezTo>
                  <a:pt x="10533" y="849"/>
                  <a:pt x="10562" y="752"/>
                  <a:pt x="10597" y="635"/>
                </a:cubicBezTo>
                <a:cubicBezTo>
                  <a:pt x="10466" y="635"/>
                  <a:pt x="10349" y="635"/>
                  <a:pt x="10232" y="635"/>
                </a:cubicBezTo>
                <a:cubicBezTo>
                  <a:pt x="10232" y="681"/>
                  <a:pt x="10233" y="727"/>
                  <a:pt x="10234" y="773"/>
                </a:cubicBezTo>
                <a:cubicBezTo>
                  <a:pt x="10286" y="835"/>
                  <a:pt x="10339" y="896"/>
                  <a:pt x="10392" y="957"/>
                </a:cubicBezTo>
                <a:cubicBezTo>
                  <a:pt x="10389" y="1049"/>
                  <a:pt x="10386" y="1141"/>
                  <a:pt x="10383" y="1232"/>
                </a:cubicBezTo>
                <a:cubicBezTo>
                  <a:pt x="10311" y="1097"/>
                  <a:pt x="10220" y="1724"/>
                  <a:pt x="10162" y="910"/>
                </a:cubicBezTo>
                <a:cubicBezTo>
                  <a:pt x="10153" y="787"/>
                  <a:pt x="10102" y="625"/>
                  <a:pt x="10086" y="665"/>
                </a:cubicBezTo>
                <a:cubicBezTo>
                  <a:pt x="10029" y="805"/>
                  <a:pt x="9979" y="1025"/>
                  <a:pt x="9959" y="1098"/>
                </a:cubicBezTo>
                <a:cubicBezTo>
                  <a:pt x="9827" y="987"/>
                  <a:pt x="9713" y="835"/>
                  <a:pt x="9599" y="818"/>
                </a:cubicBezTo>
                <a:cubicBezTo>
                  <a:pt x="9545" y="810"/>
                  <a:pt x="9492" y="1092"/>
                  <a:pt x="9435" y="1183"/>
                </a:cubicBezTo>
                <a:cubicBezTo>
                  <a:pt x="9391" y="1254"/>
                  <a:pt x="9342" y="1272"/>
                  <a:pt x="9296" y="1244"/>
                </a:cubicBezTo>
                <a:cubicBezTo>
                  <a:pt x="9256" y="1219"/>
                  <a:pt x="9217" y="1098"/>
                  <a:pt x="9178" y="1020"/>
                </a:cubicBezTo>
                <a:cubicBezTo>
                  <a:pt x="9142" y="1718"/>
                  <a:pt x="9041" y="1551"/>
                  <a:pt x="8953" y="1475"/>
                </a:cubicBezTo>
                <a:cubicBezTo>
                  <a:pt x="8911" y="1439"/>
                  <a:pt x="8873" y="1275"/>
                  <a:pt x="8832" y="1193"/>
                </a:cubicBezTo>
                <a:cubicBezTo>
                  <a:pt x="8727" y="983"/>
                  <a:pt x="8619" y="1527"/>
                  <a:pt x="8514" y="1168"/>
                </a:cubicBezTo>
                <a:cubicBezTo>
                  <a:pt x="8507" y="1147"/>
                  <a:pt x="8479" y="1223"/>
                  <a:pt x="8479" y="1250"/>
                </a:cubicBezTo>
                <a:cubicBezTo>
                  <a:pt x="8485" y="1822"/>
                  <a:pt x="8451" y="1665"/>
                  <a:pt x="8400" y="1394"/>
                </a:cubicBezTo>
                <a:cubicBezTo>
                  <a:pt x="8380" y="1284"/>
                  <a:pt x="8345" y="1193"/>
                  <a:pt x="8317" y="1195"/>
                </a:cubicBezTo>
                <a:cubicBezTo>
                  <a:pt x="7970" y="1232"/>
                  <a:pt x="7624" y="1309"/>
                  <a:pt x="7277" y="1333"/>
                </a:cubicBezTo>
                <a:cubicBezTo>
                  <a:pt x="6981" y="1352"/>
                  <a:pt x="6686" y="1308"/>
                  <a:pt x="6390" y="1311"/>
                </a:cubicBezTo>
                <a:cubicBezTo>
                  <a:pt x="6299" y="1312"/>
                  <a:pt x="6207" y="1420"/>
                  <a:pt x="6116" y="1403"/>
                </a:cubicBezTo>
                <a:cubicBezTo>
                  <a:pt x="5889" y="1360"/>
                  <a:pt x="5662" y="1215"/>
                  <a:pt x="5435" y="1224"/>
                </a:cubicBezTo>
                <a:cubicBezTo>
                  <a:pt x="5235" y="1232"/>
                  <a:pt x="5035" y="1462"/>
                  <a:pt x="4835" y="1473"/>
                </a:cubicBezTo>
                <a:cubicBezTo>
                  <a:pt x="4599" y="1487"/>
                  <a:pt x="4363" y="1354"/>
                  <a:pt x="4126" y="1316"/>
                </a:cubicBezTo>
                <a:cubicBezTo>
                  <a:pt x="3950" y="1287"/>
                  <a:pt x="3772" y="1295"/>
                  <a:pt x="3596" y="1309"/>
                </a:cubicBezTo>
                <a:cubicBezTo>
                  <a:pt x="3329" y="1331"/>
                  <a:pt x="3062" y="1352"/>
                  <a:pt x="2796" y="1413"/>
                </a:cubicBezTo>
                <a:cubicBezTo>
                  <a:pt x="2404" y="1503"/>
                  <a:pt x="2012" y="1563"/>
                  <a:pt x="1621" y="1760"/>
                </a:cubicBezTo>
                <a:cubicBezTo>
                  <a:pt x="1296" y="1923"/>
                  <a:pt x="975" y="2292"/>
                  <a:pt x="650" y="2518"/>
                </a:cubicBezTo>
                <a:cubicBezTo>
                  <a:pt x="483" y="2633"/>
                  <a:pt x="313" y="2612"/>
                  <a:pt x="145" y="2695"/>
                </a:cubicBezTo>
                <a:cubicBezTo>
                  <a:pt x="-5" y="2771"/>
                  <a:pt x="-30" y="3143"/>
                  <a:pt x="31" y="3852"/>
                </a:cubicBezTo>
                <a:cubicBezTo>
                  <a:pt x="85" y="4476"/>
                  <a:pt x="131" y="5150"/>
                  <a:pt x="149" y="5825"/>
                </a:cubicBezTo>
                <a:cubicBezTo>
                  <a:pt x="196" y="7568"/>
                  <a:pt x="239" y="9320"/>
                  <a:pt x="258" y="11076"/>
                </a:cubicBezTo>
                <a:cubicBezTo>
                  <a:pt x="270" y="12143"/>
                  <a:pt x="249" y="13235"/>
                  <a:pt x="218" y="14296"/>
                </a:cubicBezTo>
                <a:cubicBezTo>
                  <a:pt x="202" y="14872"/>
                  <a:pt x="278" y="17555"/>
                  <a:pt x="362" y="17917"/>
                </a:cubicBezTo>
                <a:cubicBezTo>
                  <a:pt x="391" y="18042"/>
                  <a:pt x="435" y="18091"/>
                  <a:pt x="474" y="18120"/>
                </a:cubicBezTo>
                <a:cubicBezTo>
                  <a:pt x="803" y="18359"/>
                  <a:pt x="1131" y="18608"/>
                  <a:pt x="1460" y="18811"/>
                </a:cubicBezTo>
                <a:cubicBezTo>
                  <a:pt x="1679" y="18945"/>
                  <a:pt x="1898" y="19022"/>
                  <a:pt x="2117" y="19097"/>
                </a:cubicBezTo>
                <a:cubicBezTo>
                  <a:pt x="2305" y="19162"/>
                  <a:pt x="2494" y="19156"/>
                  <a:pt x="2681" y="19239"/>
                </a:cubicBezTo>
                <a:cubicBezTo>
                  <a:pt x="2869" y="19323"/>
                  <a:pt x="3054" y="19518"/>
                  <a:pt x="3241" y="19594"/>
                </a:cubicBezTo>
                <a:cubicBezTo>
                  <a:pt x="3432" y="19671"/>
                  <a:pt x="3624" y="19632"/>
                  <a:pt x="3815" y="19700"/>
                </a:cubicBezTo>
                <a:cubicBezTo>
                  <a:pt x="3973" y="19757"/>
                  <a:pt x="4130" y="19930"/>
                  <a:pt x="4288" y="19990"/>
                </a:cubicBezTo>
                <a:cubicBezTo>
                  <a:pt x="4605" y="20109"/>
                  <a:pt x="4922" y="20180"/>
                  <a:pt x="5239" y="20283"/>
                </a:cubicBezTo>
                <a:cubicBezTo>
                  <a:pt x="5401" y="20336"/>
                  <a:pt x="5563" y="20438"/>
                  <a:pt x="5725" y="20477"/>
                </a:cubicBezTo>
                <a:cubicBezTo>
                  <a:pt x="5997" y="20542"/>
                  <a:pt x="6269" y="20544"/>
                  <a:pt x="6540" y="20632"/>
                </a:cubicBezTo>
                <a:cubicBezTo>
                  <a:pt x="6746" y="20698"/>
                  <a:pt x="6951" y="20928"/>
                  <a:pt x="7156" y="20955"/>
                </a:cubicBezTo>
                <a:cubicBezTo>
                  <a:pt x="7436" y="20992"/>
                  <a:pt x="7723" y="20691"/>
                  <a:pt x="7993" y="20951"/>
                </a:cubicBezTo>
                <a:cubicBezTo>
                  <a:pt x="8168" y="21120"/>
                  <a:pt x="8333" y="20739"/>
                  <a:pt x="8511" y="21094"/>
                </a:cubicBezTo>
                <a:cubicBezTo>
                  <a:pt x="8646" y="21365"/>
                  <a:pt x="8818" y="21033"/>
                  <a:pt x="8975" y="21142"/>
                </a:cubicBezTo>
                <a:cubicBezTo>
                  <a:pt x="9130" y="21248"/>
                  <a:pt x="9283" y="20755"/>
                  <a:pt x="9443" y="21068"/>
                </a:cubicBezTo>
                <a:cubicBezTo>
                  <a:pt x="9469" y="21117"/>
                  <a:pt x="9511" y="20844"/>
                  <a:pt x="9547" y="20836"/>
                </a:cubicBezTo>
                <a:cubicBezTo>
                  <a:pt x="9630" y="20818"/>
                  <a:pt x="9715" y="20921"/>
                  <a:pt x="9798" y="20879"/>
                </a:cubicBezTo>
                <a:cubicBezTo>
                  <a:pt x="9877" y="20839"/>
                  <a:pt x="9947" y="20794"/>
                  <a:pt x="10030" y="20865"/>
                </a:cubicBezTo>
                <a:cubicBezTo>
                  <a:pt x="10147" y="20965"/>
                  <a:pt x="10274" y="20760"/>
                  <a:pt x="10396" y="20650"/>
                </a:cubicBezTo>
                <a:cubicBezTo>
                  <a:pt x="10412" y="20636"/>
                  <a:pt x="10422" y="20416"/>
                  <a:pt x="10437" y="20264"/>
                </a:cubicBezTo>
                <a:cubicBezTo>
                  <a:pt x="10514" y="20914"/>
                  <a:pt x="10756" y="20810"/>
                  <a:pt x="10883" y="20156"/>
                </a:cubicBezTo>
                <a:cubicBezTo>
                  <a:pt x="10898" y="20278"/>
                  <a:pt x="10919" y="20526"/>
                  <a:pt x="10930" y="20514"/>
                </a:cubicBezTo>
                <a:cubicBezTo>
                  <a:pt x="11029" y="20400"/>
                  <a:pt x="11127" y="20243"/>
                  <a:pt x="11242" y="20071"/>
                </a:cubicBezTo>
                <a:cubicBezTo>
                  <a:pt x="11241" y="20057"/>
                  <a:pt x="11257" y="20262"/>
                  <a:pt x="11274" y="20474"/>
                </a:cubicBezTo>
                <a:cubicBezTo>
                  <a:pt x="11326" y="20406"/>
                  <a:pt x="11370" y="20347"/>
                  <a:pt x="11414" y="20288"/>
                </a:cubicBezTo>
                <a:cubicBezTo>
                  <a:pt x="11408" y="20129"/>
                  <a:pt x="11403" y="19989"/>
                  <a:pt x="11392" y="19695"/>
                </a:cubicBezTo>
                <a:cubicBezTo>
                  <a:pt x="11444" y="19937"/>
                  <a:pt x="11474" y="20075"/>
                  <a:pt x="11497" y="20184"/>
                </a:cubicBezTo>
                <a:cubicBezTo>
                  <a:pt x="11662" y="19584"/>
                  <a:pt x="11902" y="20704"/>
                  <a:pt x="12028" y="19378"/>
                </a:cubicBezTo>
                <a:cubicBezTo>
                  <a:pt x="12042" y="19636"/>
                  <a:pt x="12050" y="19784"/>
                  <a:pt x="12053" y="19829"/>
                </a:cubicBezTo>
                <a:cubicBezTo>
                  <a:pt x="12124" y="19774"/>
                  <a:pt x="12194" y="19622"/>
                  <a:pt x="12255" y="19693"/>
                </a:cubicBezTo>
                <a:cubicBezTo>
                  <a:pt x="12401" y="19866"/>
                  <a:pt x="12536" y="19945"/>
                  <a:pt x="12665" y="19390"/>
                </a:cubicBezTo>
                <a:cubicBezTo>
                  <a:pt x="12696" y="19256"/>
                  <a:pt x="12795" y="19262"/>
                  <a:pt x="12798" y="19309"/>
                </a:cubicBezTo>
                <a:cubicBezTo>
                  <a:pt x="12829" y="19869"/>
                  <a:pt x="12883" y="19609"/>
                  <a:pt x="12938" y="19476"/>
                </a:cubicBezTo>
                <a:cubicBezTo>
                  <a:pt x="12980" y="19378"/>
                  <a:pt x="13041" y="19183"/>
                  <a:pt x="13064" y="19267"/>
                </a:cubicBezTo>
                <a:cubicBezTo>
                  <a:pt x="13231" y="19879"/>
                  <a:pt x="13403" y="19196"/>
                  <a:pt x="13572" y="19377"/>
                </a:cubicBezTo>
                <a:cubicBezTo>
                  <a:pt x="13640" y="19449"/>
                  <a:pt x="13718" y="19268"/>
                  <a:pt x="13806" y="19188"/>
                </a:cubicBezTo>
                <a:cubicBezTo>
                  <a:pt x="13815" y="19230"/>
                  <a:pt x="13846" y="19368"/>
                  <a:pt x="13878" y="19511"/>
                </a:cubicBezTo>
                <a:cubicBezTo>
                  <a:pt x="13977" y="18524"/>
                  <a:pt x="14197" y="20024"/>
                  <a:pt x="14267" y="19064"/>
                </a:cubicBezTo>
                <a:cubicBezTo>
                  <a:pt x="14353" y="19128"/>
                  <a:pt x="14430" y="19136"/>
                  <a:pt x="14501" y="19250"/>
                </a:cubicBezTo>
                <a:cubicBezTo>
                  <a:pt x="14638" y="19469"/>
                  <a:pt x="14770" y="18219"/>
                  <a:pt x="14899" y="19316"/>
                </a:cubicBezTo>
                <a:cubicBezTo>
                  <a:pt x="14922" y="18993"/>
                  <a:pt x="14939" y="18757"/>
                  <a:pt x="14951" y="18592"/>
                </a:cubicBezTo>
                <a:cubicBezTo>
                  <a:pt x="14986" y="18845"/>
                  <a:pt x="15019" y="19266"/>
                  <a:pt x="15049" y="19259"/>
                </a:cubicBezTo>
                <a:cubicBezTo>
                  <a:pt x="15127" y="19241"/>
                  <a:pt x="15204" y="19039"/>
                  <a:pt x="15288" y="18898"/>
                </a:cubicBezTo>
                <a:cubicBezTo>
                  <a:pt x="15305" y="18917"/>
                  <a:pt x="15342" y="18991"/>
                  <a:pt x="15379" y="18991"/>
                </a:cubicBezTo>
                <a:cubicBezTo>
                  <a:pt x="15417" y="18991"/>
                  <a:pt x="15487" y="18856"/>
                  <a:pt x="15489" y="18885"/>
                </a:cubicBezTo>
                <a:cubicBezTo>
                  <a:pt x="15547" y="19743"/>
                  <a:pt x="15662" y="18955"/>
                  <a:pt x="15746" y="19136"/>
                </a:cubicBezTo>
                <a:cubicBezTo>
                  <a:pt x="15788" y="19228"/>
                  <a:pt x="15854" y="19005"/>
                  <a:pt x="15891" y="18950"/>
                </a:cubicBezTo>
                <a:cubicBezTo>
                  <a:pt x="16019" y="19035"/>
                  <a:pt x="16137" y="19115"/>
                  <a:pt x="16255" y="19194"/>
                </a:cubicBezTo>
                <a:cubicBezTo>
                  <a:pt x="16309" y="18104"/>
                  <a:pt x="16360" y="17998"/>
                  <a:pt x="16578" y="18477"/>
                </a:cubicBezTo>
                <a:cubicBezTo>
                  <a:pt x="16560" y="18636"/>
                  <a:pt x="16541" y="18800"/>
                  <a:pt x="16523" y="18964"/>
                </a:cubicBezTo>
                <a:cubicBezTo>
                  <a:pt x="16598" y="19008"/>
                  <a:pt x="16673" y="19051"/>
                  <a:pt x="16752" y="19097"/>
                </a:cubicBezTo>
                <a:cubicBezTo>
                  <a:pt x="16752" y="19094"/>
                  <a:pt x="16752" y="19207"/>
                  <a:pt x="16752" y="19314"/>
                </a:cubicBezTo>
                <a:cubicBezTo>
                  <a:pt x="16818" y="19249"/>
                  <a:pt x="16879" y="19191"/>
                  <a:pt x="16914" y="19156"/>
                </a:cubicBezTo>
                <a:cubicBezTo>
                  <a:pt x="17003" y="18792"/>
                  <a:pt x="17077" y="18488"/>
                  <a:pt x="17157" y="18159"/>
                </a:cubicBezTo>
                <a:cubicBezTo>
                  <a:pt x="17127" y="18972"/>
                  <a:pt x="17199" y="18869"/>
                  <a:pt x="17287" y="18587"/>
                </a:cubicBezTo>
                <a:cubicBezTo>
                  <a:pt x="17295" y="18734"/>
                  <a:pt x="17303" y="18867"/>
                  <a:pt x="17309" y="18983"/>
                </a:cubicBezTo>
                <a:cubicBezTo>
                  <a:pt x="17374" y="18861"/>
                  <a:pt x="17425" y="18764"/>
                  <a:pt x="17472" y="18675"/>
                </a:cubicBezTo>
                <a:cubicBezTo>
                  <a:pt x="17509" y="18921"/>
                  <a:pt x="17539" y="19124"/>
                  <a:pt x="17591" y="19476"/>
                </a:cubicBezTo>
                <a:cubicBezTo>
                  <a:pt x="17621" y="18995"/>
                  <a:pt x="17642" y="18667"/>
                  <a:pt x="17662" y="18341"/>
                </a:cubicBezTo>
                <a:cubicBezTo>
                  <a:pt x="17669" y="18348"/>
                  <a:pt x="17676" y="18354"/>
                  <a:pt x="17682" y="18361"/>
                </a:cubicBezTo>
                <a:cubicBezTo>
                  <a:pt x="17682" y="18609"/>
                  <a:pt x="17682" y="18857"/>
                  <a:pt x="17682" y="19195"/>
                </a:cubicBezTo>
                <a:cubicBezTo>
                  <a:pt x="17755" y="18835"/>
                  <a:pt x="17825" y="18433"/>
                  <a:pt x="17931" y="19306"/>
                </a:cubicBezTo>
                <a:cubicBezTo>
                  <a:pt x="17931" y="18602"/>
                  <a:pt x="17931" y="18186"/>
                  <a:pt x="17931" y="17773"/>
                </a:cubicBezTo>
                <a:cubicBezTo>
                  <a:pt x="17981" y="18114"/>
                  <a:pt x="18031" y="18456"/>
                  <a:pt x="18082" y="18807"/>
                </a:cubicBezTo>
                <a:cubicBezTo>
                  <a:pt x="18070" y="18833"/>
                  <a:pt x="18031" y="18917"/>
                  <a:pt x="17971" y="19050"/>
                </a:cubicBezTo>
                <a:cubicBezTo>
                  <a:pt x="18078" y="19105"/>
                  <a:pt x="18159" y="19145"/>
                  <a:pt x="18240" y="19186"/>
                </a:cubicBezTo>
                <a:cubicBezTo>
                  <a:pt x="18243" y="18974"/>
                  <a:pt x="18247" y="18733"/>
                  <a:pt x="18250" y="18493"/>
                </a:cubicBezTo>
                <a:cubicBezTo>
                  <a:pt x="18264" y="18537"/>
                  <a:pt x="18278" y="18582"/>
                  <a:pt x="18292" y="18627"/>
                </a:cubicBezTo>
                <a:cubicBezTo>
                  <a:pt x="18330" y="18350"/>
                  <a:pt x="18367" y="18074"/>
                  <a:pt x="18404" y="17803"/>
                </a:cubicBezTo>
                <a:cubicBezTo>
                  <a:pt x="18427" y="18235"/>
                  <a:pt x="18451" y="18674"/>
                  <a:pt x="18478" y="19187"/>
                </a:cubicBezTo>
                <a:cubicBezTo>
                  <a:pt x="18541" y="18740"/>
                  <a:pt x="18588" y="18400"/>
                  <a:pt x="18643" y="18008"/>
                </a:cubicBezTo>
                <a:cubicBezTo>
                  <a:pt x="18674" y="18452"/>
                  <a:pt x="18700" y="18832"/>
                  <a:pt x="18731" y="19275"/>
                </a:cubicBezTo>
                <a:cubicBezTo>
                  <a:pt x="18752" y="18936"/>
                  <a:pt x="18769" y="18659"/>
                  <a:pt x="18784" y="18425"/>
                </a:cubicBezTo>
                <a:cubicBezTo>
                  <a:pt x="18830" y="18473"/>
                  <a:pt x="18872" y="18517"/>
                  <a:pt x="18914" y="18559"/>
                </a:cubicBezTo>
                <a:cubicBezTo>
                  <a:pt x="18848" y="18068"/>
                  <a:pt x="18784" y="17563"/>
                  <a:pt x="18710" y="17109"/>
                </a:cubicBezTo>
                <a:cubicBezTo>
                  <a:pt x="18703" y="17063"/>
                  <a:pt x="18618" y="17272"/>
                  <a:pt x="18591" y="17457"/>
                </a:cubicBezTo>
                <a:cubicBezTo>
                  <a:pt x="18565" y="17644"/>
                  <a:pt x="18566" y="17948"/>
                  <a:pt x="18548" y="18377"/>
                </a:cubicBezTo>
                <a:cubicBezTo>
                  <a:pt x="18501" y="17841"/>
                  <a:pt x="18637" y="17194"/>
                  <a:pt x="18470" y="17143"/>
                </a:cubicBezTo>
                <a:cubicBezTo>
                  <a:pt x="18361" y="17110"/>
                  <a:pt x="18251" y="17092"/>
                  <a:pt x="18144" y="17169"/>
                </a:cubicBezTo>
                <a:cubicBezTo>
                  <a:pt x="18063" y="17228"/>
                  <a:pt x="17946" y="17016"/>
                  <a:pt x="17924" y="17758"/>
                </a:cubicBezTo>
                <a:cubicBezTo>
                  <a:pt x="17907" y="17359"/>
                  <a:pt x="17891" y="16959"/>
                  <a:pt x="17874" y="16559"/>
                </a:cubicBezTo>
                <a:cubicBezTo>
                  <a:pt x="17860" y="16573"/>
                  <a:pt x="17845" y="16587"/>
                  <a:pt x="17831" y="16602"/>
                </a:cubicBezTo>
                <a:cubicBezTo>
                  <a:pt x="17829" y="16695"/>
                  <a:pt x="17834" y="16828"/>
                  <a:pt x="17824" y="16872"/>
                </a:cubicBezTo>
                <a:cubicBezTo>
                  <a:pt x="17806" y="16954"/>
                  <a:pt x="17780" y="16986"/>
                  <a:pt x="17757" y="17038"/>
                </a:cubicBezTo>
                <a:cubicBezTo>
                  <a:pt x="17787" y="16684"/>
                  <a:pt x="17817" y="16331"/>
                  <a:pt x="17839" y="16079"/>
                </a:cubicBezTo>
                <a:cubicBezTo>
                  <a:pt x="17946" y="16348"/>
                  <a:pt x="18032" y="16566"/>
                  <a:pt x="18135" y="16827"/>
                </a:cubicBezTo>
                <a:cubicBezTo>
                  <a:pt x="18184" y="16256"/>
                  <a:pt x="18233" y="15692"/>
                  <a:pt x="18285" y="15092"/>
                </a:cubicBezTo>
                <a:cubicBezTo>
                  <a:pt x="18256" y="15037"/>
                  <a:pt x="18218" y="14961"/>
                  <a:pt x="18179" y="14886"/>
                </a:cubicBezTo>
                <a:cubicBezTo>
                  <a:pt x="18184" y="14804"/>
                  <a:pt x="18189" y="14721"/>
                  <a:pt x="18193" y="14639"/>
                </a:cubicBezTo>
                <a:cubicBezTo>
                  <a:pt x="18145" y="14620"/>
                  <a:pt x="18097" y="14601"/>
                  <a:pt x="18065" y="14589"/>
                </a:cubicBezTo>
                <a:cubicBezTo>
                  <a:pt x="18035" y="14911"/>
                  <a:pt x="18014" y="15151"/>
                  <a:pt x="17975" y="15574"/>
                </a:cubicBezTo>
                <a:cubicBezTo>
                  <a:pt x="17968" y="15105"/>
                  <a:pt x="17964" y="14832"/>
                  <a:pt x="17959" y="14533"/>
                </a:cubicBezTo>
                <a:cubicBezTo>
                  <a:pt x="17842" y="14474"/>
                  <a:pt x="17706" y="14406"/>
                  <a:pt x="17570" y="14337"/>
                </a:cubicBezTo>
                <a:cubicBezTo>
                  <a:pt x="17540" y="14995"/>
                  <a:pt x="17542" y="14982"/>
                  <a:pt x="17451" y="14564"/>
                </a:cubicBezTo>
                <a:cubicBezTo>
                  <a:pt x="17424" y="14442"/>
                  <a:pt x="17383" y="14366"/>
                  <a:pt x="17348" y="14356"/>
                </a:cubicBezTo>
                <a:cubicBezTo>
                  <a:pt x="17202" y="14315"/>
                  <a:pt x="17051" y="14411"/>
                  <a:pt x="16910" y="14255"/>
                </a:cubicBezTo>
                <a:cubicBezTo>
                  <a:pt x="16798" y="14131"/>
                  <a:pt x="16771" y="14275"/>
                  <a:pt x="16786" y="14899"/>
                </a:cubicBezTo>
                <a:cubicBezTo>
                  <a:pt x="16663" y="14049"/>
                  <a:pt x="16837" y="13985"/>
                  <a:pt x="16860" y="13756"/>
                </a:cubicBezTo>
                <a:cubicBezTo>
                  <a:pt x="16879" y="13858"/>
                  <a:pt x="16906" y="13999"/>
                  <a:pt x="16932" y="14140"/>
                </a:cubicBezTo>
                <a:cubicBezTo>
                  <a:pt x="16938" y="14055"/>
                  <a:pt x="16944" y="13969"/>
                  <a:pt x="16950" y="13884"/>
                </a:cubicBezTo>
                <a:cubicBezTo>
                  <a:pt x="16982" y="13753"/>
                  <a:pt x="17014" y="13623"/>
                  <a:pt x="17047" y="13493"/>
                </a:cubicBezTo>
                <a:cubicBezTo>
                  <a:pt x="17049" y="13650"/>
                  <a:pt x="17051" y="13808"/>
                  <a:pt x="17054" y="14014"/>
                </a:cubicBezTo>
                <a:cubicBezTo>
                  <a:pt x="17247" y="13630"/>
                  <a:pt x="17464" y="14347"/>
                  <a:pt x="17647" y="13453"/>
                </a:cubicBezTo>
                <a:cubicBezTo>
                  <a:pt x="17646" y="13419"/>
                  <a:pt x="17645" y="13320"/>
                  <a:pt x="17645" y="13288"/>
                </a:cubicBezTo>
                <a:cubicBezTo>
                  <a:pt x="17726" y="13460"/>
                  <a:pt x="17813" y="13643"/>
                  <a:pt x="17893" y="13814"/>
                </a:cubicBezTo>
                <a:cubicBezTo>
                  <a:pt x="17882" y="13841"/>
                  <a:pt x="17856" y="13914"/>
                  <a:pt x="17821" y="14006"/>
                </a:cubicBezTo>
                <a:cubicBezTo>
                  <a:pt x="18014" y="14475"/>
                  <a:pt x="18179" y="14319"/>
                  <a:pt x="18321" y="13553"/>
                </a:cubicBezTo>
                <a:cubicBezTo>
                  <a:pt x="18318" y="13537"/>
                  <a:pt x="18304" y="13456"/>
                  <a:pt x="18286" y="13349"/>
                </a:cubicBezTo>
                <a:cubicBezTo>
                  <a:pt x="18327" y="13312"/>
                  <a:pt x="18361" y="13280"/>
                  <a:pt x="18400" y="13245"/>
                </a:cubicBezTo>
                <a:cubicBezTo>
                  <a:pt x="18400" y="13620"/>
                  <a:pt x="18400" y="13969"/>
                  <a:pt x="18400" y="14457"/>
                </a:cubicBezTo>
                <a:cubicBezTo>
                  <a:pt x="18433" y="14175"/>
                  <a:pt x="18451" y="14023"/>
                  <a:pt x="18480" y="13776"/>
                </a:cubicBezTo>
                <a:cubicBezTo>
                  <a:pt x="18480" y="14070"/>
                  <a:pt x="18480" y="14227"/>
                  <a:pt x="18480" y="14434"/>
                </a:cubicBezTo>
                <a:cubicBezTo>
                  <a:pt x="18620" y="14037"/>
                  <a:pt x="18544" y="13704"/>
                  <a:pt x="18456" y="13312"/>
                </a:cubicBezTo>
                <a:cubicBezTo>
                  <a:pt x="18564" y="13348"/>
                  <a:pt x="18640" y="13374"/>
                  <a:pt x="18715" y="13398"/>
                </a:cubicBezTo>
                <a:cubicBezTo>
                  <a:pt x="18716" y="13449"/>
                  <a:pt x="18717" y="13502"/>
                  <a:pt x="18718" y="13553"/>
                </a:cubicBezTo>
                <a:cubicBezTo>
                  <a:pt x="18690" y="13611"/>
                  <a:pt x="18663" y="13670"/>
                  <a:pt x="18630" y="13739"/>
                </a:cubicBezTo>
                <a:cubicBezTo>
                  <a:pt x="18783" y="14320"/>
                  <a:pt x="18718" y="13258"/>
                  <a:pt x="18795" y="13193"/>
                </a:cubicBezTo>
                <a:cubicBezTo>
                  <a:pt x="18851" y="13730"/>
                  <a:pt x="18913" y="13702"/>
                  <a:pt x="18965" y="13030"/>
                </a:cubicBezTo>
                <a:cubicBezTo>
                  <a:pt x="18978" y="13188"/>
                  <a:pt x="18988" y="13302"/>
                  <a:pt x="18992" y="13346"/>
                </a:cubicBezTo>
                <a:cubicBezTo>
                  <a:pt x="19078" y="13448"/>
                  <a:pt x="19136" y="13548"/>
                  <a:pt x="19194" y="13577"/>
                </a:cubicBezTo>
                <a:cubicBezTo>
                  <a:pt x="19264" y="13612"/>
                  <a:pt x="19334" y="13586"/>
                  <a:pt x="19411" y="13586"/>
                </a:cubicBezTo>
                <a:cubicBezTo>
                  <a:pt x="19411" y="13567"/>
                  <a:pt x="19408" y="13404"/>
                  <a:pt x="19408" y="13357"/>
                </a:cubicBezTo>
                <a:cubicBezTo>
                  <a:pt x="19529" y="13456"/>
                  <a:pt x="19644" y="13550"/>
                  <a:pt x="19745" y="13634"/>
                </a:cubicBezTo>
                <a:cubicBezTo>
                  <a:pt x="19781" y="13189"/>
                  <a:pt x="19818" y="12742"/>
                  <a:pt x="19855" y="12295"/>
                </a:cubicBezTo>
                <a:cubicBezTo>
                  <a:pt x="19866" y="12304"/>
                  <a:pt x="19877" y="12311"/>
                  <a:pt x="19888" y="12321"/>
                </a:cubicBezTo>
                <a:cubicBezTo>
                  <a:pt x="19903" y="12657"/>
                  <a:pt x="19918" y="12994"/>
                  <a:pt x="19933" y="13333"/>
                </a:cubicBezTo>
                <a:cubicBezTo>
                  <a:pt x="20114" y="13346"/>
                  <a:pt x="19993" y="12256"/>
                  <a:pt x="20090" y="12019"/>
                </a:cubicBezTo>
                <a:cubicBezTo>
                  <a:pt x="20121" y="12499"/>
                  <a:pt x="20153" y="12979"/>
                  <a:pt x="20184" y="13461"/>
                </a:cubicBezTo>
                <a:cubicBezTo>
                  <a:pt x="20195" y="13439"/>
                  <a:pt x="20207" y="13418"/>
                  <a:pt x="20218" y="13397"/>
                </a:cubicBezTo>
                <a:cubicBezTo>
                  <a:pt x="20202" y="13057"/>
                  <a:pt x="20185" y="12716"/>
                  <a:pt x="20165" y="12295"/>
                </a:cubicBezTo>
                <a:cubicBezTo>
                  <a:pt x="20209" y="12272"/>
                  <a:pt x="20272" y="12238"/>
                  <a:pt x="20346" y="12198"/>
                </a:cubicBezTo>
                <a:cubicBezTo>
                  <a:pt x="20346" y="12163"/>
                  <a:pt x="20346" y="12098"/>
                  <a:pt x="20346" y="12032"/>
                </a:cubicBezTo>
                <a:cubicBezTo>
                  <a:pt x="20361" y="12065"/>
                  <a:pt x="20375" y="12099"/>
                  <a:pt x="20389" y="12133"/>
                </a:cubicBezTo>
                <a:cubicBezTo>
                  <a:pt x="20364" y="12315"/>
                  <a:pt x="20329" y="12479"/>
                  <a:pt x="20315" y="12685"/>
                </a:cubicBezTo>
                <a:cubicBezTo>
                  <a:pt x="20297" y="12960"/>
                  <a:pt x="20294" y="13266"/>
                  <a:pt x="20280" y="13707"/>
                </a:cubicBezTo>
                <a:cubicBezTo>
                  <a:pt x="20357" y="13080"/>
                  <a:pt x="20416" y="12602"/>
                  <a:pt x="20486" y="12030"/>
                </a:cubicBezTo>
                <a:cubicBezTo>
                  <a:pt x="20486" y="12397"/>
                  <a:pt x="20486" y="12627"/>
                  <a:pt x="20486" y="12803"/>
                </a:cubicBezTo>
                <a:cubicBezTo>
                  <a:pt x="20531" y="12575"/>
                  <a:pt x="20577" y="12340"/>
                  <a:pt x="20626" y="12087"/>
                </a:cubicBezTo>
                <a:cubicBezTo>
                  <a:pt x="20659" y="12352"/>
                  <a:pt x="20682" y="12542"/>
                  <a:pt x="20715" y="12808"/>
                </a:cubicBezTo>
                <a:cubicBezTo>
                  <a:pt x="20721" y="12535"/>
                  <a:pt x="20724" y="12378"/>
                  <a:pt x="20730" y="12112"/>
                </a:cubicBezTo>
                <a:cubicBezTo>
                  <a:pt x="20803" y="12222"/>
                  <a:pt x="20870" y="12323"/>
                  <a:pt x="20943" y="12432"/>
                </a:cubicBezTo>
                <a:cubicBezTo>
                  <a:pt x="20951" y="12254"/>
                  <a:pt x="20964" y="11958"/>
                  <a:pt x="20978" y="11655"/>
                </a:cubicBezTo>
                <a:cubicBezTo>
                  <a:pt x="20823" y="11655"/>
                  <a:pt x="20687" y="11655"/>
                  <a:pt x="20551" y="11655"/>
                </a:cubicBezTo>
                <a:cubicBezTo>
                  <a:pt x="20567" y="10926"/>
                  <a:pt x="20586" y="10868"/>
                  <a:pt x="20706" y="11117"/>
                </a:cubicBezTo>
                <a:close/>
              </a:path>
            </a:pathLst>
          </a:custGeom>
          <a:solidFill>
            <a:srgbClr val="271880"/>
          </a:solidFill>
        </p:spPr>
        <p:txBody>
          <a:bodyPr/>
          <a:lstStyle/>
          <a:p>
            <a:pPr algn="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45" name="Title"/>
          <p:cNvSpPr txBox="1">
            <a:spLocks noGrp="1"/>
          </p:cNvSpPr>
          <p:nvPr>
            <p:ph type="title"/>
          </p:nvPr>
        </p:nvSpPr>
        <p:spPr>
          <a:xfrm>
            <a:off x="7806401" y="1288221"/>
            <a:ext cx="14711312" cy="935665"/>
          </a:xfrm>
          <a:prstGeom prst="rect">
            <a:avLst/>
          </a:prstGeom>
        </p:spPr>
        <p:txBody>
          <a:bodyPr/>
          <a:lstStyle/>
          <a:p>
            <a:br>
              <a:rPr lang="fr-FR" dirty="0"/>
            </a:br>
            <a:r>
              <a:rPr lang="fr-FR" dirty="0"/>
              <a:t>Les priorités en termes de réglementation</a:t>
            </a:r>
          </a:p>
        </p:txBody>
      </p:sp>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635284" y="1055484"/>
            <a:ext cx="12783536" cy="11605034"/>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Tree>
    <p:extLst>
      <p:ext uri="{BB962C8B-B14F-4D97-AF65-F5344CB8AC3E}">
        <p14:creationId xmlns:p14="http://schemas.microsoft.com/office/powerpoint/2010/main" val="1618767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Rectangle"/>
          <p:cNvSpPr>
            <a:spLocks noGrp="1"/>
          </p:cNvSpPr>
          <p:nvPr>
            <p:ph type="body" idx="15"/>
          </p:nvPr>
        </p:nvSpPr>
        <p:spPr>
          <a:prstGeom prst="rect">
            <a:avLst/>
          </a:prstGeom>
        </p:spPr>
        <p:txBody>
          <a:bodyPr/>
          <a:lstStyle/>
          <a:p>
            <a:pPr>
              <a:defRPr sz="5800">
                <a:latin typeface="Gill Sans"/>
                <a:ea typeface="Gill Sans"/>
                <a:cs typeface="Gill Sans"/>
                <a:sym typeface="Gill Sans"/>
              </a:defRPr>
            </a:pPr>
            <a:endParaRPr/>
          </a:p>
        </p:txBody>
      </p:sp>
      <p:sp>
        <p:nvSpPr>
          <p:cNvPr id="949" name="Line"/>
          <p:cNvSpPr>
            <a:spLocks noGrp="1"/>
          </p:cNvSpPr>
          <p:nvPr>
            <p:ph type="body" idx="16"/>
          </p:nvPr>
        </p:nvSpPr>
        <p:spPr>
          <a:prstGeom prst="line">
            <a:avLst/>
          </a:prstGeom>
        </p:spPr>
        <p:txBody>
          <a:bodyPr/>
          <a:lstStyle/>
          <a:p>
            <a:pPr>
              <a:defRPr sz="5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50" name="Slide Number"/>
          <p:cNvSpPr txBox="1">
            <a:spLocks noGrp="1"/>
          </p:cNvSpPr>
          <p:nvPr>
            <p:ph type="sldNum" sz="quarter" idx="2"/>
          </p:nvPr>
        </p:nvSpPr>
        <p:spPr>
          <a:xfrm>
            <a:off x="12051220" y="11867974"/>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pic>
        <p:nvPicPr>
          <p:cNvPr id="951" name="Image"/>
          <p:cNvPicPr preferRelativeResize="0">
            <a:picLocks noGrp="1" noChangeAspect="1"/>
          </p:cNvPicPr>
          <p:nvPr>
            <p:ph type="pic" idx="17"/>
          </p:nvPr>
        </p:nvPicPr>
        <p:blipFill>
          <a:blip r:embed="rId2">
            <a:extLst>
              <a:ext uri="{28A0092B-C50C-407E-A947-70E740481C1C}">
                <a14:useLocalDpi xmlns:a14="http://schemas.microsoft.com/office/drawing/2010/main"/>
              </a:ext>
            </a:extLst>
          </a:blip>
          <a:srcRect/>
          <a:stretch/>
        </p:blipFill>
        <p:spPr>
          <a:xfrm>
            <a:off x="1224528" y="10431669"/>
            <a:ext cx="3383488" cy="2409152"/>
          </a:xfrm>
          <a:custGeom>
            <a:avLst/>
            <a:gdLst/>
            <a:ahLst/>
            <a:cxnLst>
              <a:cxn ang="0">
                <a:pos x="wd2" y="hd2"/>
              </a:cxn>
              <a:cxn ang="5400000">
                <a:pos x="wd2" y="hd2"/>
              </a:cxn>
              <a:cxn ang="10800000">
                <a:pos x="wd2" y="hd2"/>
              </a:cxn>
              <a:cxn ang="16200000">
                <a:pos x="wd2" y="hd2"/>
              </a:cxn>
            </a:cxnLst>
            <a:rect l="0" t="0" r="r" b="b"/>
            <a:pathLst>
              <a:path w="21600" h="21547" extrusionOk="0">
                <a:moveTo>
                  <a:pt x="5003" y="2"/>
                </a:moveTo>
                <a:cubicBezTo>
                  <a:pt x="4141" y="11"/>
                  <a:pt x="3279" y="55"/>
                  <a:pt x="2418" y="103"/>
                </a:cubicBezTo>
                <a:cubicBezTo>
                  <a:pt x="1635" y="147"/>
                  <a:pt x="850" y="190"/>
                  <a:pt x="75" y="291"/>
                </a:cubicBezTo>
                <a:cubicBezTo>
                  <a:pt x="63" y="290"/>
                  <a:pt x="50" y="292"/>
                  <a:pt x="38" y="292"/>
                </a:cubicBezTo>
                <a:cubicBezTo>
                  <a:pt x="25" y="292"/>
                  <a:pt x="13" y="294"/>
                  <a:pt x="0" y="293"/>
                </a:cubicBezTo>
                <a:lnTo>
                  <a:pt x="0" y="1671"/>
                </a:lnTo>
                <a:cubicBezTo>
                  <a:pt x="140" y="1661"/>
                  <a:pt x="280" y="1650"/>
                  <a:pt x="421" y="1640"/>
                </a:cubicBezTo>
                <a:cubicBezTo>
                  <a:pt x="610" y="1626"/>
                  <a:pt x="800" y="1612"/>
                  <a:pt x="989" y="1598"/>
                </a:cubicBezTo>
                <a:cubicBezTo>
                  <a:pt x="991" y="1607"/>
                  <a:pt x="993" y="1616"/>
                  <a:pt x="994" y="1625"/>
                </a:cubicBezTo>
                <a:cubicBezTo>
                  <a:pt x="995" y="1634"/>
                  <a:pt x="996" y="1643"/>
                  <a:pt x="997" y="1652"/>
                </a:cubicBezTo>
                <a:cubicBezTo>
                  <a:pt x="808" y="1667"/>
                  <a:pt x="619" y="1683"/>
                  <a:pt x="429" y="1698"/>
                </a:cubicBezTo>
                <a:cubicBezTo>
                  <a:pt x="286" y="1710"/>
                  <a:pt x="143" y="1720"/>
                  <a:pt x="0" y="1732"/>
                </a:cubicBezTo>
                <a:lnTo>
                  <a:pt x="0" y="2574"/>
                </a:lnTo>
                <a:cubicBezTo>
                  <a:pt x="205" y="2559"/>
                  <a:pt x="410" y="2544"/>
                  <a:pt x="615" y="2530"/>
                </a:cubicBezTo>
                <a:cubicBezTo>
                  <a:pt x="696" y="2524"/>
                  <a:pt x="778" y="2528"/>
                  <a:pt x="861" y="2528"/>
                </a:cubicBezTo>
                <a:cubicBezTo>
                  <a:pt x="841" y="2560"/>
                  <a:pt x="821" y="2569"/>
                  <a:pt x="799" y="2573"/>
                </a:cubicBezTo>
                <a:cubicBezTo>
                  <a:pt x="533" y="2610"/>
                  <a:pt x="266" y="2648"/>
                  <a:pt x="0" y="2685"/>
                </a:cubicBezTo>
                <a:lnTo>
                  <a:pt x="0" y="3594"/>
                </a:lnTo>
                <a:cubicBezTo>
                  <a:pt x="190" y="3572"/>
                  <a:pt x="380" y="3549"/>
                  <a:pt x="569" y="3527"/>
                </a:cubicBezTo>
                <a:cubicBezTo>
                  <a:pt x="759" y="3504"/>
                  <a:pt x="949" y="3483"/>
                  <a:pt x="1139" y="3460"/>
                </a:cubicBezTo>
                <a:cubicBezTo>
                  <a:pt x="1140" y="3467"/>
                  <a:pt x="1142" y="3473"/>
                  <a:pt x="1143" y="3480"/>
                </a:cubicBezTo>
                <a:cubicBezTo>
                  <a:pt x="1144" y="3486"/>
                  <a:pt x="1145" y="3492"/>
                  <a:pt x="1146" y="3498"/>
                </a:cubicBezTo>
                <a:cubicBezTo>
                  <a:pt x="955" y="3528"/>
                  <a:pt x="764" y="3558"/>
                  <a:pt x="573" y="3588"/>
                </a:cubicBezTo>
                <a:cubicBezTo>
                  <a:pt x="382" y="3618"/>
                  <a:pt x="191" y="3648"/>
                  <a:pt x="0" y="3677"/>
                </a:cubicBezTo>
                <a:lnTo>
                  <a:pt x="0" y="4891"/>
                </a:lnTo>
                <a:cubicBezTo>
                  <a:pt x="268" y="4815"/>
                  <a:pt x="535" y="4736"/>
                  <a:pt x="806" y="4669"/>
                </a:cubicBezTo>
                <a:cubicBezTo>
                  <a:pt x="1113" y="4592"/>
                  <a:pt x="1426" y="4530"/>
                  <a:pt x="1747" y="4502"/>
                </a:cubicBezTo>
                <a:cubicBezTo>
                  <a:pt x="1751" y="4512"/>
                  <a:pt x="1754" y="4522"/>
                  <a:pt x="1757" y="4532"/>
                </a:cubicBezTo>
                <a:cubicBezTo>
                  <a:pt x="1760" y="4542"/>
                  <a:pt x="1764" y="4552"/>
                  <a:pt x="1767" y="4562"/>
                </a:cubicBezTo>
                <a:cubicBezTo>
                  <a:pt x="1559" y="4610"/>
                  <a:pt x="1352" y="4660"/>
                  <a:pt x="1143" y="4704"/>
                </a:cubicBezTo>
                <a:cubicBezTo>
                  <a:pt x="776" y="4783"/>
                  <a:pt x="408" y="4861"/>
                  <a:pt x="39" y="4934"/>
                </a:cubicBezTo>
                <a:cubicBezTo>
                  <a:pt x="27" y="4936"/>
                  <a:pt x="13" y="4934"/>
                  <a:pt x="0" y="4934"/>
                </a:cubicBezTo>
                <a:lnTo>
                  <a:pt x="0" y="5224"/>
                </a:lnTo>
                <a:cubicBezTo>
                  <a:pt x="67" y="5211"/>
                  <a:pt x="132" y="5197"/>
                  <a:pt x="198" y="5183"/>
                </a:cubicBezTo>
                <a:cubicBezTo>
                  <a:pt x="264" y="5169"/>
                  <a:pt x="330" y="5156"/>
                  <a:pt x="398" y="5142"/>
                </a:cubicBezTo>
                <a:cubicBezTo>
                  <a:pt x="329" y="5164"/>
                  <a:pt x="263" y="5185"/>
                  <a:pt x="198" y="5206"/>
                </a:cubicBezTo>
                <a:cubicBezTo>
                  <a:pt x="133" y="5227"/>
                  <a:pt x="68" y="5248"/>
                  <a:pt x="0" y="5270"/>
                </a:cubicBezTo>
                <a:lnTo>
                  <a:pt x="0" y="8062"/>
                </a:lnTo>
                <a:cubicBezTo>
                  <a:pt x="140" y="8038"/>
                  <a:pt x="279" y="8008"/>
                  <a:pt x="416" y="7973"/>
                </a:cubicBezTo>
                <a:cubicBezTo>
                  <a:pt x="748" y="7886"/>
                  <a:pt x="1066" y="7767"/>
                  <a:pt x="1363" y="7617"/>
                </a:cubicBezTo>
                <a:cubicBezTo>
                  <a:pt x="1366" y="7623"/>
                  <a:pt x="1369" y="7629"/>
                  <a:pt x="1371" y="7636"/>
                </a:cubicBezTo>
                <a:cubicBezTo>
                  <a:pt x="1373" y="7642"/>
                  <a:pt x="1376" y="7648"/>
                  <a:pt x="1378" y="7654"/>
                </a:cubicBezTo>
                <a:cubicBezTo>
                  <a:pt x="1163" y="7814"/>
                  <a:pt x="923" y="7946"/>
                  <a:pt x="662" y="8049"/>
                </a:cubicBezTo>
                <a:cubicBezTo>
                  <a:pt x="453" y="8130"/>
                  <a:pt x="228" y="8192"/>
                  <a:pt x="0" y="8231"/>
                </a:cubicBezTo>
                <a:lnTo>
                  <a:pt x="0" y="8326"/>
                </a:lnTo>
                <a:cubicBezTo>
                  <a:pt x="402" y="8177"/>
                  <a:pt x="811" y="8041"/>
                  <a:pt x="1225" y="7917"/>
                </a:cubicBezTo>
                <a:cubicBezTo>
                  <a:pt x="1869" y="7724"/>
                  <a:pt x="2523" y="7555"/>
                  <a:pt x="3190" y="7429"/>
                </a:cubicBezTo>
                <a:cubicBezTo>
                  <a:pt x="3226" y="7453"/>
                  <a:pt x="3262" y="7477"/>
                  <a:pt x="3299" y="7501"/>
                </a:cubicBezTo>
                <a:cubicBezTo>
                  <a:pt x="3334" y="7525"/>
                  <a:pt x="3371" y="7550"/>
                  <a:pt x="3406" y="7574"/>
                </a:cubicBezTo>
                <a:cubicBezTo>
                  <a:pt x="3404" y="7579"/>
                  <a:pt x="3402" y="7586"/>
                  <a:pt x="3400" y="7591"/>
                </a:cubicBezTo>
                <a:cubicBezTo>
                  <a:pt x="3398" y="7597"/>
                  <a:pt x="3397" y="7602"/>
                  <a:pt x="3395" y="7608"/>
                </a:cubicBezTo>
                <a:cubicBezTo>
                  <a:pt x="3366" y="7608"/>
                  <a:pt x="3336" y="7608"/>
                  <a:pt x="3307" y="7608"/>
                </a:cubicBezTo>
                <a:cubicBezTo>
                  <a:pt x="3278" y="7608"/>
                  <a:pt x="3250" y="7608"/>
                  <a:pt x="3221" y="7608"/>
                </a:cubicBezTo>
                <a:cubicBezTo>
                  <a:pt x="3155" y="7684"/>
                  <a:pt x="3107" y="7723"/>
                  <a:pt x="3049" y="7729"/>
                </a:cubicBezTo>
                <a:cubicBezTo>
                  <a:pt x="2990" y="7734"/>
                  <a:pt x="2920" y="7706"/>
                  <a:pt x="2811" y="7647"/>
                </a:cubicBezTo>
                <a:cubicBezTo>
                  <a:pt x="2675" y="7710"/>
                  <a:pt x="2548" y="7771"/>
                  <a:pt x="2418" y="7829"/>
                </a:cubicBezTo>
                <a:cubicBezTo>
                  <a:pt x="2405" y="7835"/>
                  <a:pt x="2379" y="7828"/>
                  <a:pt x="2362" y="7821"/>
                </a:cubicBezTo>
                <a:cubicBezTo>
                  <a:pt x="2229" y="7765"/>
                  <a:pt x="2131" y="7814"/>
                  <a:pt x="2029" y="7902"/>
                </a:cubicBezTo>
                <a:cubicBezTo>
                  <a:pt x="2078" y="7920"/>
                  <a:pt x="2125" y="7936"/>
                  <a:pt x="2170" y="7953"/>
                </a:cubicBezTo>
                <a:cubicBezTo>
                  <a:pt x="2215" y="7969"/>
                  <a:pt x="2260" y="7986"/>
                  <a:pt x="2305" y="8002"/>
                </a:cubicBezTo>
                <a:cubicBezTo>
                  <a:pt x="2295" y="8012"/>
                  <a:pt x="2286" y="8023"/>
                  <a:pt x="2276" y="8034"/>
                </a:cubicBezTo>
                <a:cubicBezTo>
                  <a:pt x="2266" y="8045"/>
                  <a:pt x="2256" y="8055"/>
                  <a:pt x="2245" y="8067"/>
                </a:cubicBezTo>
                <a:cubicBezTo>
                  <a:pt x="2257" y="8074"/>
                  <a:pt x="2267" y="8081"/>
                  <a:pt x="2277" y="8088"/>
                </a:cubicBezTo>
                <a:cubicBezTo>
                  <a:pt x="2287" y="8094"/>
                  <a:pt x="2296" y="8100"/>
                  <a:pt x="2302" y="8104"/>
                </a:cubicBezTo>
                <a:cubicBezTo>
                  <a:pt x="2278" y="8128"/>
                  <a:pt x="2255" y="8151"/>
                  <a:pt x="2230" y="8176"/>
                </a:cubicBezTo>
                <a:cubicBezTo>
                  <a:pt x="2205" y="8201"/>
                  <a:pt x="2180" y="8229"/>
                  <a:pt x="2150" y="8259"/>
                </a:cubicBezTo>
                <a:cubicBezTo>
                  <a:pt x="2264" y="8252"/>
                  <a:pt x="2347" y="8251"/>
                  <a:pt x="2427" y="8239"/>
                </a:cubicBezTo>
                <a:cubicBezTo>
                  <a:pt x="2540" y="8222"/>
                  <a:pt x="2650" y="8194"/>
                  <a:pt x="2763" y="8178"/>
                </a:cubicBezTo>
                <a:cubicBezTo>
                  <a:pt x="2783" y="8176"/>
                  <a:pt x="2810" y="8212"/>
                  <a:pt x="2834" y="8231"/>
                </a:cubicBezTo>
                <a:cubicBezTo>
                  <a:pt x="2837" y="8239"/>
                  <a:pt x="2840" y="8248"/>
                  <a:pt x="2843" y="8256"/>
                </a:cubicBezTo>
                <a:cubicBezTo>
                  <a:pt x="2846" y="8263"/>
                  <a:pt x="2849" y="8271"/>
                  <a:pt x="2852" y="8278"/>
                </a:cubicBezTo>
                <a:cubicBezTo>
                  <a:pt x="2731" y="8238"/>
                  <a:pt x="2641" y="8250"/>
                  <a:pt x="2562" y="8282"/>
                </a:cubicBezTo>
                <a:cubicBezTo>
                  <a:pt x="2483" y="8314"/>
                  <a:pt x="2417" y="8368"/>
                  <a:pt x="2345" y="8412"/>
                </a:cubicBezTo>
                <a:cubicBezTo>
                  <a:pt x="2348" y="8418"/>
                  <a:pt x="2349" y="8425"/>
                  <a:pt x="2352" y="8431"/>
                </a:cubicBezTo>
                <a:cubicBezTo>
                  <a:pt x="2354" y="8437"/>
                  <a:pt x="2358" y="8442"/>
                  <a:pt x="2360" y="8448"/>
                </a:cubicBezTo>
                <a:cubicBezTo>
                  <a:pt x="2433" y="8438"/>
                  <a:pt x="2507" y="8428"/>
                  <a:pt x="2580" y="8417"/>
                </a:cubicBezTo>
                <a:cubicBezTo>
                  <a:pt x="2653" y="8406"/>
                  <a:pt x="2725" y="8395"/>
                  <a:pt x="2798" y="8384"/>
                </a:cubicBezTo>
                <a:cubicBezTo>
                  <a:pt x="2799" y="8387"/>
                  <a:pt x="2800" y="8389"/>
                  <a:pt x="2801" y="8391"/>
                </a:cubicBezTo>
                <a:cubicBezTo>
                  <a:pt x="2802" y="8394"/>
                  <a:pt x="2802" y="8396"/>
                  <a:pt x="2803" y="8398"/>
                </a:cubicBezTo>
                <a:cubicBezTo>
                  <a:pt x="2764" y="8414"/>
                  <a:pt x="2725" y="8428"/>
                  <a:pt x="2686" y="8443"/>
                </a:cubicBezTo>
                <a:cubicBezTo>
                  <a:pt x="2646" y="8459"/>
                  <a:pt x="2606" y="8475"/>
                  <a:pt x="2564" y="8491"/>
                </a:cubicBezTo>
                <a:cubicBezTo>
                  <a:pt x="2581" y="8499"/>
                  <a:pt x="2596" y="8507"/>
                  <a:pt x="2610" y="8515"/>
                </a:cubicBezTo>
                <a:cubicBezTo>
                  <a:pt x="2623" y="8522"/>
                  <a:pt x="2634" y="8529"/>
                  <a:pt x="2646" y="8536"/>
                </a:cubicBezTo>
                <a:cubicBezTo>
                  <a:pt x="2609" y="8558"/>
                  <a:pt x="2574" y="8594"/>
                  <a:pt x="2535" y="8597"/>
                </a:cubicBezTo>
                <a:cubicBezTo>
                  <a:pt x="2491" y="8600"/>
                  <a:pt x="2442" y="8573"/>
                  <a:pt x="2363" y="8548"/>
                </a:cubicBezTo>
                <a:cubicBezTo>
                  <a:pt x="2306" y="8596"/>
                  <a:pt x="2219" y="8626"/>
                  <a:pt x="2133" y="8663"/>
                </a:cubicBezTo>
                <a:cubicBezTo>
                  <a:pt x="2046" y="8701"/>
                  <a:pt x="1962" y="8747"/>
                  <a:pt x="1909" y="8826"/>
                </a:cubicBezTo>
                <a:cubicBezTo>
                  <a:pt x="1914" y="8834"/>
                  <a:pt x="1918" y="8842"/>
                  <a:pt x="1923" y="8850"/>
                </a:cubicBezTo>
                <a:cubicBezTo>
                  <a:pt x="1927" y="8857"/>
                  <a:pt x="1931" y="8865"/>
                  <a:pt x="1935" y="8872"/>
                </a:cubicBezTo>
                <a:cubicBezTo>
                  <a:pt x="1998" y="8867"/>
                  <a:pt x="2061" y="8862"/>
                  <a:pt x="2124" y="8857"/>
                </a:cubicBezTo>
                <a:cubicBezTo>
                  <a:pt x="2187" y="8852"/>
                  <a:pt x="2250" y="8846"/>
                  <a:pt x="2313" y="8841"/>
                </a:cubicBezTo>
                <a:cubicBezTo>
                  <a:pt x="2316" y="8826"/>
                  <a:pt x="2318" y="8812"/>
                  <a:pt x="2320" y="8796"/>
                </a:cubicBezTo>
                <a:cubicBezTo>
                  <a:pt x="2323" y="8780"/>
                  <a:pt x="2326" y="8762"/>
                  <a:pt x="2329" y="8739"/>
                </a:cubicBezTo>
                <a:cubicBezTo>
                  <a:pt x="2398" y="8792"/>
                  <a:pt x="2466" y="8820"/>
                  <a:pt x="2535" y="8824"/>
                </a:cubicBezTo>
                <a:cubicBezTo>
                  <a:pt x="2605" y="8828"/>
                  <a:pt x="2676" y="8809"/>
                  <a:pt x="2750" y="8765"/>
                </a:cubicBezTo>
                <a:cubicBezTo>
                  <a:pt x="2744" y="8819"/>
                  <a:pt x="2726" y="8864"/>
                  <a:pt x="2701" y="8904"/>
                </a:cubicBezTo>
                <a:cubicBezTo>
                  <a:pt x="2676" y="8944"/>
                  <a:pt x="2643" y="8978"/>
                  <a:pt x="2605" y="9010"/>
                </a:cubicBezTo>
                <a:cubicBezTo>
                  <a:pt x="2305" y="9027"/>
                  <a:pt x="2005" y="9051"/>
                  <a:pt x="1706" y="9080"/>
                </a:cubicBezTo>
                <a:cubicBezTo>
                  <a:pt x="1135" y="9135"/>
                  <a:pt x="567" y="9207"/>
                  <a:pt x="0" y="9287"/>
                </a:cubicBezTo>
                <a:lnTo>
                  <a:pt x="0" y="10648"/>
                </a:lnTo>
                <a:cubicBezTo>
                  <a:pt x="140" y="10637"/>
                  <a:pt x="280" y="10627"/>
                  <a:pt x="421" y="10616"/>
                </a:cubicBezTo>
                <a:cubicBezTo>
                  <a:pt x="610" y="10602"/>
                  <a:pt x="800" y="10588"/>
                  <a:pt x="989" y="10573"/>
                </a:cubicBezTo>
                <a:cubicBezTo>
                  <a:pt x="991" y="10583"/>
                  <a:pt x="993" y="10592"/>
                  <a:pt x="994" y="10601"/>
                </a:cubicBezTo>
                <a:cubicBezTo>
                  <a:pt x="995" y="10610"/>
                  <a:pt x="996" y="10619"/>
                  <a:pt x="997" y="10628"/>
                </a:cubicBezTo>
                <a:cubicBezTo>
                  <a:pt x="808" y="10644"/>
                  <a:pt x="618" y="10658"/>
                  <a:pt x="429" y="10673"/>
                </a:cubicBezTo>
                <a:cubicBezTo>
                  <a:pt x="286" y="10685"/>
                  <a:pt x="143" y="10696"/>
                  <a:pt x="0" y="10707"/>
                </a:cubicBezTo>
                <a:lnTo>
                  <a:pt x="0" y="11549"/>
                </a:lnTo>
                <a:cubicBezTo>
                  <a:pt x="205" y="11534"/>
                  <a:pt x="410" y="11519"/>
                  <a:pt x="615" y="11505"/>
                </a:cubicBezTo>
                <a:cubicBezTo>
                  <a:pt x="685" y="11500"/>
                  <a:pt x="756" y="11504"/>
                  <a:pt x="827" y="11505"/>
                </a:cubicBezTo>
                <a:cubicBezTo>
                  <a:pt x="826" y="11511"/>
                  <a:pt x="823" y="11518"/>
                  <a:pt x="820" y="11525"/>
                </a:cubicBezTo>
                <a:cubicBezTo>
                  <a:pt x="817" y="11532"/>
                  <a:pt x="814" y="11538"/>
                  <a:pt x="809" y="11545"/>
                </a:cubicBezTo>
                <a:cubicBezTo>
                  <a:pt x="806" y="11547"/>
                  <a:pt x="802" y="11548"/>
                  <a:pt x="799" y="11549"/>
                </a:cubicBezTo>
                <a:cubicBezTo>
                  <a:pt x="533" y="11587"/>
                  <a:pt x="266" y="11624"/>
                  <a:pt x="0" y="11662"/>
                </a:cubicBezTo>
                <a:lnTo>
                  <a:pt x="0" y="12570"/>
                </a:lnTo>
                <a:cubicBezTo>
                  <a:pt x="190" y="12548"/>
                  <a:pt x="380" y="12525"/>
                  <a:pt x="569" y="12503"/>
                </a:cubicBezTo>
                <a:cubicBezTo>
                  <a:pt x="759" y="12481"/>
                  <a:pt x="949" y="12459"/>
                  <a:pt x="1139" y="12437"/>
                </a:cubicBezTo>
                <a:cubicBezTo>
                  <a:pt x="1140" y="12443"/>
                  <a:pt x="1142" y="12449"/>
                  <a:pt x="1143" y="12455"/>
                </a:cubicBezTo>
                <a:cubicBezTo>
                  <a:pt x="1144" y="12461"/>
                  <a:pt x="1144" y="12468"/>
                  <a:pt x="1146" y="12474"/>
                </a:cubicBezTo>
                <a:cubicBezTo>
                  <a:pt x="955" y="12504"/>
                  <a:pt x="764" y="12534"/>
                  <a:pt x="573" y="12564"/>
                </a:cubicBezTo>
                <a:cubicBezTo>
                  <a:pt x="382" y="12594"/>
                  <a:pt x="191" y="12624"/>
                  <a:pt x="0" y="12654"/>
                </a:cubicBezTo>
                <a:lnTo>
                  <a:pt x="0" y="13867"/>
                </a:lnTo>
                <a:cubicBezTo>
                  <a:pt x="268" y="13791"/>
                  <a:pt x="535" y="13712"/>
                  <a:pt x="806" y="13645"/>
                </a:cubicBezTo>
                <a:cubicBezTo>
                  <a:pt x="1113" y="13569"/>
                  <a:pt x="1426" y="13507"/>
                  <a:pt x="1747" y="13479"/>
                </a:cubicBezTo>
                <a:cubicBezTo>
                  <a:pt x="1751" y="13489"/>
                  <a:pt x="1754" y="13499"/>
                  <a:pt x="1757" y="13509"/>
                </a:cubicBezTo>
                <a:cubicBezTo>
                  <a:pt x="1760" y="13518"/>
                  <a:pt x="1764" y="13528"/>
                  <a:pt x="1767" y="13538"/>
                </a:cubicBezTo>
                <a:cubicBezTo>
                  <a:pt x="1559" y="13586"/>
                  <a:pt x="1352" y="13636"/>
                  <a:pt x="1143" y="13681"/>
                </a:cubicBezTo>
                <a:cubicBezTo>
                  <a:pt x="776" y="13760"/>
                  <a:pt x="408" y="13837"/>
                  <a:pt x="39" y="13910"/>
                </a:cubicBezTo>
                <a:cubicBezTo>
                  <a:pt x="27" y="13913"/>
                  <a:pt x="13" y="13910"/>
                  <a:pt x="0" y="13910"/>
                </a:cubicBezTo>
                <a:lnTo>
                  <a:pt x="0" y="14199"/>
                </a:lnTo>
                <a:cubicBezTo>
                  <a:pt x="67" y="14186"/>
                  <a:pt x="132" y="14172"/>
                  <a:pt x="198" y="14159"/>
                </a:cubicBezTo>
                <a:cubicBezTo>
                  <a:pt x="264" y="14145"/>
                  <a:pt x="330" y="14131"/>
                  <a:pt x="398" y="14117"/>
                </a:cubicBezTo>
                <a:cubicBezTo>
                  <a:pt x="329" y="14139"/>
                  <a:pt x="263" y="14161"/>
                  <a:pt x="198" y="14182"/>
                </a:cubicBezTo>
                <a:cubicBezTo>
                  <a:pt x="133" y="14203"/>
                  <a:pt x="68" y="14223"/>
                  <a:pt x="0" y="14245"/>
                </a:cubicBezTo>
                <a:lnTo>
                  <a:pt x="0" y="17038"/>
                </a:lnTo>
                <a:cubicBezTo>
                  <a:pt x="177" y="17000"/>
                  <a:pt x="354" y="16961"/>
                  <a:pt x="531" y="16923"/>
                </a:cubicBezTo>
                <a:cubicBezTo>
                  <a:pt x="708" y="16885"/>
                  <a:pt x="885" y="16848"/>
                  <a:pt x="1062" y="16810"/>
                </a:cubicBezTo>
                <a:cubicBezTo>
                  <a:pt x="1063" y="16812"/>
                  <a:pt x="1067" y="16813"/>
                  <a:pt x="1068" y="16816"/>
                </a:cubicBezTo>
                <a:cubicBezTo>
                  <a:pt x="1081" y="16849"/>
                  <a:pt x="1110" y="16872"/>
                  <a:pt x="1143" y="16891"/>
                </a:cubicBezTo>
                <a:cubicBezTo>
                  <a:pt x="823" y="16980"/>
                  <a:pt x="503" y="17068"/>
                  <a:pt x="182" y="17156"/>
                </a:cubicBezTo>
                <a:cubicBezTo>
                  <a:pt x="122" y="17173"/>
                  <a:pt x="60" y="17190"/>
                  <a:pt x="0" y="17206"/>
                </a:cubicBezTo>
                <a:lnTo>
                  <a:pt x="0" y="17303"/>
                </a:lnTo>
                <a:cubicBezTo>
                  <a:pt x="242" y="17251"/>
                  <a:pt x="485" y="17200"/>
                  <a:pt x="727" y="17148"/>
                </a:cubicBezTo>
                <a:cubicBezTo>
                  <a:pt x="970" y="17097"/>
                  <a:pt x="1213" y="17046"/>
                  <a:pt x="1456" y="16996"/>
                </a:cubicBezTo>
                <a:cubicBezTo>
                  <a:pt x="1528" y="17016"/>
                  <a:pt x="1600" y="17036"/>
                  <a:pt x="1672" y="17056"/>
                </a:cubicBezTo>
                <a:cubicBezTo>
                  <a:pt x="1744" y="17077"/>
                  <a:pt x="1816" y="17097"/>
                  <a:pt x="1888" y="17118"/>
                </a:cubicBezTo>
                <a:cubicBezTo>
                  <a:pt x="1945" y="17080"/>
                  <a:pt x="2009" y="17083"/>
                  <a:pt x="2078" y="17107"/>
                </a:cubicBezTo>
                <a:cubicBezTo>
                  <a:pt x="2138" y="17128"/>
                  <a:pt x="2115" y="17150"/>
                  <a:pt x="2080" y="17171"/>
                </a:cubicBezTo>
                <a:cubicBezTo>
                  <a:pt x="2180" y="17181"/>
                  <a:pt x="2258" y="17235"/>
                  <a:pt x="2384" y="17195"/>
                </a:cubicBezTo>
                <a:cubicBezTo>
                  <a:pt x="2647" y="17113"/>
                  <a:pt x="2952" y="17102"/>
                  <a:pt x="3241" y="17095"/>
                </a:cubicBezTo>
                <a:cubicBezTo>
                  <a:pt x="3281" y="17094"/>
                  <a:pt x="3321" y="17089"/>
                  <a:pt x="3361" y="17088"/>
                </a:cubicBezTo>
                <a:cubicBezTo>
                  <a:pt x="3338" y="17111"/>
                  <a:pt x="3317" y="17133"/>
                  <a:pt x="3294" y="17157"/>
                </a:cubicBezTo>
                <a:cubicBezTo>
                  <a:pt x="3270" y="17181"/>
                  <a:pt x="3245" y="17207"/>
                  <a:pt x="3217" y="17236"/>
                </a:cubicBezTo>
                <a:cubicBezTo>
                  <a:pt x="3331" y="17228"/>
                  <a:pt x="3415" y="17228"/>
                  <a:pt x="3495" y="17216"/>
                </a:cubicBezTo>
                <a:cubicBezTo>
                  <a:pt x="3608" y="17199"/>
                  <a:pt x="3718" y="17170"/>
                  <a:pt x="3831" y="17155"/>
                </a:cubicBezTo>
                <a:cubicBezTo>
                  <a:pt x="3851" y="17152"/>
                  <a:pt x="3878" y="17189"/>
                  <a:pt x="3902" y="17207"/>
                </a:cubicBezTo>
                <a:cubicBezTo>
                  <a:pt x="3905" y="17215"/>
                  <a:pt x="3908" y="17223"/>
                  <a:pt x="3911" y="17231"/>
                </a:cubicBezTo>
                <a:cubicBezTo>
                  <a:pt x="3914" y="17238"/>
                  <a:pt x="3917" y="17246"/>
                  <a:pt x="3920" y="17254"/>
                </a:cubicBezTo>
                <a:cubicBezTo>
                  <a:pt x="3799" y="17214"/>
                  <a:pt x="3709" y="17226"/>
                  <a:pt x="3630" y="17258"/>
                </a:cubicBezTo>
                <a:cubicBezTo>
                  <a:pt x="3551" y="17291"/>
                  <a:pt x="3485" y="17345"/>
                  <a:pt x="3413" y="17389"/>
                </a:cubicBezTo>
                <a:cubicBezTo>
                  <a:pt x="3416" y="17395"/>
                  <a:pt x="3417" y="17402"/>
                  <a:pt x="3420" y="17408"/>
                </a:cubicBezTo>
                <a:cubicBezTo>
                  <a:pt x="3422" y="17414"/>
                  <a:pt x="3426" y="17419"/>
                  <a:pt x="3428" y="17425"/>
                </a:cubicBezTo>
                <a:cubicBezTo>
                  <a:pt x="3502" y="17414"/>
                  <a:pt x="3575" y="17403"/>
                  <a:pt x="3648" y="17392"/>
                </a:cubicBezTo>
                <a:cubicBezTo>
                  <a:pt x="3721" y="17381"/>
                  <a:pt x="3794" y="17371"/>
                  <a:pt x="3866" y="17360"/>
                </a:cubicBezTo>
                <a:cubicBezTo>
                  <a:pt x="3867" y="17363"/>
                  <a:pt x="3868" y="17365"/>
                  <a:pt x="3869" y="17368"/>
                </a:cubicBezTo>
                <a:cubicBezTo>
                  <a:pt x="3870" y="17370"/>
                  <a:pt x="3869" y="17373"/>
                  <a:pt x="3870" y="17375"/>
                </a:cubicBezTo>
                <a:cubicBezTo>
                  <a:pt x="3831" y="17390"/>
                  <a:pt x="3793" y="17405"/>
                  <a:pt x="3754" y="17420"/>
                </a:cubicBezTo>
                <a:cubicBezTo>
                  <a:pt x="3714" y="17435"/>
                  <a:pt x="3674" y="17451"/>
                  <a:pt x="3632" y="17467"/>
                </a:cubicBezTo>
                <a:cubicBezTo>
                  <a:pt x="3649" y="17476"/>
                  <a:pt x="3663" y="17484"/>
                  <a:pt x="3677" y="17491"/>
                </a:cubicBezTo>
                <a:cubicBezTo>
                  <a:pt x="3690" y="17498"/>
                  <a:pt x="3702" y="17504"/>
                  <a:pt x="3714" y="17511"/>
                </a:cubicBezTo>
                <a:cubicBezTo>
                  <a:pt x="3677" y="17533"/>
                  <a:pt x="3642" y="17571"/>
                  <a:pt x="3603" y="17573"/>
                </a:cubicBezTo>
                <a:cubicBezTo>
                  <a:pt x="3559" y="17577"/>
                  <a:pt x="3510" y="17549"/>
                  <a:pt x="3431" y="17525"/>
                </a:cubicBezTo>
                <a:cubicBezTo>
                  <a:pt x="3374" y="17573"/>
                  <a:pt x="3287" y="17602"/>
                  <a:pt x="3200" y="17640"/>
                </a:cubicBezTo>
                <a:cubicBezTo>
                  <a:pt x="3114" y="17677"/>
                  <a:pt x="3029" y="17723"/>
                  <a:pt x="2976" y="17802"/>
                </a:cubicBezTo>
                <a:cubicBezTo>
                  <a:pt x="2981" y="17810"/>
                  <a:pt x="2986" y="17817"/>
                  <a:pt x="2990" y="17825"/>
                </a:cubicBezTo>
                <a:cubicBezTo>
                  <a:pt x="2995" y="17833"/>
                  <a:pt x="2998" y="17841"/>
                  <a:pt x="3002" y="17848"/>
                </a:cubicBezTo>
                <a:cubicBezTo>
                  <a:pt x="3066" y="17843"/>
                  <a:pt x="3129" y="17839"/>
                  <a:pt x="3192" y="17833"/>
                </a:cubicBezTo>
                <a:cubicBezTo>
                  <a:pt x="3255" y="17828"/>
                  <a:pt x="3318" y="17822"/>
                  <a:pt x="3381" y="17817"/>
                </a:cubicBezTo>
                <a:cubicBezTo>
                  <a:pt x="3383" y="17802"/>
                  <a:pt x="3385" y="17787"/>
                  <a:pt x="3387" y="17771"/>
                </a:cubicBezTo>
                <a:cubicBezTo>
                  <a:pt x="3390" y="17755"/>
                  <a:pt x="3393" y="17737"/>
                  <a:pt x="3396" y="17714"/>
                </a:cubicBezTo>
                <a:cubicBezTo>
                  <a:pt x="3465" y="17767"/>
                  <a:pt x="3534" y="17795"/>
                  <a:pt x="3603" y="17799"/>
                </a:cubicBezTo>
                <a:cubicBezTo>
                  <a:pt x="3673" y="17803"/>
                  <a:pt x="3744" y="17784"/>
                  <a:pt x="3818" y="17740"/>
                </a:cubicBezTo>
                <a:cubicBezTo>
                  <a:pt x="3806" y="17846"/>
                  <a:pt x="3748" y="17922"/>
                  <a:pt x="3674" y="17984"/>
                </a:cubicBezTo>
                <a:cubicBezTo>
                  <a:pt x="3601" y="18047"/>
                  <a:pt x="3512" y="18097"/>
                  <a:pt x="3435" y="18153"/>
                </a:cubicBezTo>
                <a:cubicBezTo>
                  <a:pt x="3528" y="18170"/>
                  <a:pt x="3608" y="18196"/>
                  <a:pt x="3687" y="18196"/>
                </a:cubicBezTo>
                <a:cubicBezTo>
                  <a:pt x="3759" y="18196"/>
                  <a:pt x="3832" y="18168"/>
                  <a:pt x="3904" y="18152"/>
                </a:cubicBezTo>
                <a:cubicBezTo>
                  <a:pt x="3841" y="18199"/>
                  <a:pt x="3769" y="18244"/>
                  <a:pt x="3730" y="18300"/>
                </a:cubicBezTo>
                <a:cubicBezTo>
                  <a:pt x="3691" y="18355"/>
                  <a:pt x="3684" y="18421"/>
                  <a:pt x="3750" y="18510"/>
                </a:cubicBezTo>
                <a:cubicBezTo>
                  <a:pt x="3785" y="18497"/>
                  <a:pt x="3820" y="18484"/>
                  <a:pt x="3859" y="18469"/>
                </a:cubicBezTo>
                <a:cubicBezTo>
                  <a:pt x="3898" y="18454"/>
                  <a:pt x="3941" y="18438"/>
                  <a:pt x="3994" y="18418"/>
                </a:cubicBezTo>
                <a:cubicBezTo>
                  <a:pt x="3945" y="18406"/>
                  <a:pt x="3908" y="18396"/>
                  <a:pt x="3876" y="18388"/>
                </a:cubicBezTo>
                <a:cubicBezTo>
                  <a:pt x="3844" y="18380"/>
                  <a:pt x="3818" y="18374"/>
                  <a:pt x="3791" y="18367"/>
                </a:cubicBezTo>
                <a:cubicBezTo>
                  <a:pt x="3908" y="18316"/>
                  <a:pt x="4025" y="18289"/>
                  <a:pt x="4146" y="18273"/>
                </a:cubicBezTo>
                <a:cubicBezTo>
                  <a:pt x="4186" y="18267"/>
                  <a:pt x="4240" y="18281"/>
                  <a:pt x="4274" y="18303"/>
                </a:cubicBezTo>
                <a:cubicBezTo>
                  <a:pt x="4333" y="18340"/>
                  <a:pt x="4557" y="18341"/>
                  <a:pt x="4606" y="18298"/>
                </a:cubicBezTo>
                <a:cubicBezTo>
                  <a:pt x="4646" y="18263"/>
                  <a:pt x="4689" y="18224"/>
                  <a:pt x="4741" y="18204"/>
                </a:cubicBezTo>
                <a:cubicBezTo>
                  <a:pt x="4859" y="18158"/>
                  <a:pt x="4982" y="18121"/>
                  <a:pt x="5105" y="18084"/>
                </a:cubicBezTo>
                <a:cubicBezTo>
                  <a:pt x="5191" y="18059"/>
                  <a:pt x="5279" y="18041"/>
                  <a:pt x="5363" y="18021"/>
                </a:cubicBezTo>
                <a:cubicBezTo>
                  <a:pt x="5453" y="18055"/>
                  <a:pt x="5556" y="18070"/>
                  <a:pt x="5654" y="18096"/>
                </a:cubicBezTo>
                <a:cubicBezTo>
                  <a:pt x="5752" y="18123"/>
                  <a:pt x="5845" y="18160"/>
                  <a:pt x="5916" y="18241"/>
                </a:cubicBezTo>
                <a:cubicBezTo>
                  <a:pt x="5900" y="18250"/>
                  <a:pt x="5885" y="18258"/>
                  <a:pt x="5867" y="18267"/>
                </a:cubicBezTo>
                <a:cubicBezTo>
                  <a:pt x="5850" y="18276"/>
                  <a:pt x="5832" y="18287"/>
                  <a:pt x="5808" y="18300"/>
                </a:cubicBezTo>
                <a:cubicBezTo>
                  <a:pt x="5875" y="18296"/>
                  <a:pt x="5936" y="18294"/>
                  <a:pt x="5995" y="18291"/>
                </a:cubicBezTo>
                <a:cubicBezTo>
                  <a:pt x="6053" y="18287"/>
                  <a:pt x="6110" y="18284"/>
                  <a:pt x="6167" y="18281"/>
                </a:cubicBezTo>
                <a:cubicBezTo>
                  <a:pt x="6178" y="18299"/>
                  <a:pt x="6188" y="18318"/>
                  <a:pt x="6200" y="18341"/>
                </a:cubicBezTo>
                <a:cubicBezTo>
                  <a:pt x="6213" y="18363"/>
                  <a:pt x="6227" y="18388"/>
                  <a:pt x="6245" y="18418"/>
                </a:cubicBezTo>
                <a:cubicBezTo>
                  <a:pt x="6192" y="18418"/>
                  <a:pt x="6152" y="18427"/>
                  <a:pt x="6124" y="18416"/>
                </a:cubicBezTo>
                <a:cubicBezTo>
                  <a:pt x="6090" y="18401"/>
                  <a:pt x="6067" y="18368"/>
                  <a:pt x="6017" y="18323"/>
                </a:cubicBezTo>
                <a:cubicBezTo>
                  <a:pt x="5997" y="18497"/>
                  <a:pt x="5852" y="18506"/>
                  <a:pt x="5726" y="18535"/>
                </a:cubicBezTo>
                <a:cubicBezTo>
                  <a:pt x="5688" y="18544"/>
                  <a:pt x="5646" y="18546"/>
                  <a:pt x="5610" y="18559"/>
                </a:cubicBezTo>
                <a:cubicBezTo>
                  <a:pt x="5565" y="18576"/>
                  <a:pt x="5525" y="18601"/>
                  <a:pt x="5482" y="18623"/>
                </a:cubicBezTo>
                <a:cubicBezTo>
                  <a:pt x="5497" y="18642"/>
                  <a:pt x="5513" y="18662"/>
                  <a:pt x="5528" y="18681"/>
                </a:cubicBezTo>
                <a:cubicBezTo>
                  <a:pt x="5544" y="18700"/>
                  <a:pt x="5558" y="18718"/>
                  <a:pt x="5572" y="18735"/>
                </a:cubicBezTo>
                <a:cubicBezTo>
                  <a:pt x="5557" y="18754"/>
                  <a:pt x="5539" y="18774"/>
                  <a:pt x="5522" y="18795"/>
                </a:cubicBezTo>
                <a:cubicBezTo>
                  <a:pt x="5504" y="18816"/>
                  <a:pt x="5486" y="18837"/>
                  <a:pt x="5468" y="18858"/>
                </a:cubicBezTo>
                <a:cubicBezTo>
                  <a:pt x="5367" y="18795"/>
                  <a:pt x="4927" y="18879"/>
                  <a:pt x="4918" y="18975"/>
                </a:cubicBezTo>
                <a:cubicBezTo>
                  <a:pt x="4909" y="19075"/>
                  <a:pt x="4806" y="19119"/>
                  <a:pt x="4798" y="19201"/>
                </a:cubicBezTo>
                <a:cubicBezTo>
                  <a:pt x="4750" y="19214"/>
                  <a:pt x="4691" y="19189"/>
                  <a:pt x="4636" y="19178"/>
                </a:cubicBezTo>
                <a:cubicBezTo>
                  <a:pt x="4582" y="19166"/>
                  <a:pt x="4534" y="19168"/>
                  <a:pt x="4508" y="19233"/>
                </a:cubicBezTo>
                <a:cubicBezTo>
                  <a:pt x="4484" y="19234"/>
                  <a:pt x="4460" y="19235"/>
                  <a:pt x="4436" y="19237"/>
                </a:cubicBezTo>
                <a:cubicBezTo>
                  <a:pt x="4412" y="19238"/>
                  <a:pt x="4388" y="19240"/>
                  <a:pt x="4364" y="19242"/>
                </a:cubicBezTo>
                <a:cubicBezTo>
                  <a:pt x="4350" y="19237"/>
                  <a:pt x="4334" y="19229"/>
                  <a:pt x="4321" y="19229"/>
                </a:cubicBezTo>
                <a:cubicBezTo>
                  <a:pt x="4299" y="19230"/>
                  <a:pt x="4278" y="19240"/>
                  <a:pt x="4256" y="19250"/>
                </a:cubicBezTo>
                <a:cubicBezTo>
                  <a:pt x="3725" y="19285"/>
                  <a:pt x="3196" y="19329"/>
                  <a:pt x="2668" y="19385"/>
                </a:cubicBezTo>
                <a:cubicBezTo>
                  <a:pt x="2380" y="19415"/>
                  <a:pt x="2120" y="19465"/>
                  <a:pt x="1853" y="19573"/>
                </a:cubicBezTo>
                <a:cubicBezTo>
                  <a:pt x="1903" y="19573"/>
                  <a:pt x="1943" y="19573"/>
                  <a:pt x="1977" y="19573"/>
                </a:cubicBezTo>
                <a:cubicBezTo>
                  <a:pt x="2012" y="19573"/>
                  <a:pt x="2041" y="19573"/>
                  <a:pt x="2070" y="19573"/>
                </a:cubicBezTo>
                <a:cubicBezTo>
                  <a:pt x="2170" y="19555"/>
                  <a:pt x="2272" y="19546"/>
                  <a:pt x="2376" y="19540"/>
                </a:cubicBezTo>
                <a:cubicBezTo>
                  <a:pt x="2479" y="19535"/>
                  <a:pt x="2584" y="19532"/>
                  <a:pt x="2687" y="19525"/>
                </a:cubicBezTo>
                <a:cubicBezTo>
                  <a:pt x="2726" y="19524"/>
                  <a:pt x="2765" y="19522"/>
                  <a:pt x="2807" y="19520"/>
                </a:cubicBezTo>
                <a:cubicBezTo>
                  <a:pt x="2849" y="19518"/>
                  <a:pt x="2892" y="19516"/>
                  <a:pt x="2943" y="19514"/>
                </a:cubicBezTo>
                <a:cubicBezTo>
                  <a:pt x="2909" y="19539"/>
                  <a:pt x="2876" y="19548"/>
                  <a:pt x="2843" y="19551"/>
                </a:cubicBezTo>
                <a:cubicBezTo>
                  <a:pt x="2810" y="19554"/>
                  <a:pt x="2777" y="19550"/>
                  <a:pt x="2747" y="19552"/>
                </a:cubicBezTo>
                <a:cubicBezTo>
                  <a:pt x="2637" y="19569"/>
                  <a:pt x="2524" y="19580"/>
                  <a:pt x="2411" y="19586"/>
                </a:cubicBezTo>
                <a:cubicBezTo>
                  <a:pt x="2298" y="19592"/>
                  <a:pt x="2184" y="19594"/>
                  <a:pt x="2070" y="19600"/>
                </a:cubicBezTo>
                <a:cubicBezTo>
                  <a:pt x="1868" y="19626"/>
                  <a:pt x="1652" y="19629"/>
                  <a:pt x="1444" y="19645"/>
                </a:cubicBezTo>
                <a:cubicBezTo>
                  <a:pt x="1237" y="19662"/>
                  <a:pt x="1037" y="19694"/>
                  <a:pt x="866" y="19779"/>
                </a:cubicBezTo>
                <a:cubicBezTo>
                  <a:pt x="1038" y="19797"/>
                  <a:pt x="1211" y="19796"/>
                  <a:pt x="1389" y="19802"/>
                </a:cubicBezTo>
                <a:cubicBezTo>
                  <a:pt x="1567" y="19808"/>
                  <a:pt x="1750" y="19820"/>
                  <a:pt x="1940" y="19865"/>
                </a:cubicBezTo>
                <a:cubicBezTo>
                  <a:pt x="1584" y="19928"/>
                  <a:pt x="1285" y="19918"/>
                  <a:pt x="982" y="19894"/>
                </a:cubicBezTo>
                <a:cubicBezTo>
                  <a:pt x="870" y="19885"/>
                  <a:pt x="741" y="19854"/>
                  <a:pt x="673" y="19940"/>
                </a:cubicBezTo>
                <a:cubicBezTo>
                  <a:pt x="677" y="19949"/>
                  <a:pt x="682" y="19958"/>
                  <a:pt x="686" y="19968"/>
                </a:cubicBezTo>
                <a:cubicBezTo>
                  <a:pt x="691" y="19976"/>
                  <a:pt x="695" y="19985"/>
                  <a:pt x="699" y="19994"/>
                </a:cubicBezTo>
                <a:cubicBezTo>
                  <a:pt x="765" y="19999"/>
                  <a:pt x="833" y="20002"/>
                  <a:pt x="898" y="20010"/>
                </a:cubicBezTo>
                <a:cubicBezTo>
                  <a:pt x="919" y="20013"/>
                  <a:pt x="981" y="20015"/>
                  <a:pt x="947" y="20042"/>
                </a:cubicBezTo>
                <a:cubicBezTo>
                  <a:pt x="933" y="20052"/>
                  <a:pt x="886" y="20050"/>
                  <a:pt x="854" y="20053"/>
                </a:cubicBezTo>
                <a:cubicBezTo>
                  <a:pt x="896" y="20125"/>
                  <a:pt x="1009" y="20097"/>
                  <a:pt x="1091" y="20099"/>
                </a:cubicBezTo>
                <a:cubicBezTo>
                  <a:pt x="1325" y="20104"/>
                  <a:pt x="1562" y="20100"/>
                  <a:pt x="1799" y="20122"/>
                </a:cubicBezTo>
                <a:cubicBezTo>
                  <a:pt x="1669" y="20174"/>
                  <a:pt x="1531" y="20187"/>
                  <a:pt x="1390" y="20188"/>
                </a:cubicBezTo>
                <a:cubicBezTo>
                  <a:pt x="1249" y="20189"/>
                  <a:pt x="1105" y="20179"/>
                  <a:pt x="966" y="20187"/>
                </a:cubicBezTo>
                <a:cubicBezTo>
                  <a:pt x="896" y="20203"/>
                  <a:pt x="811" y="20194"/>
                  <a:pt x="732" y="20196"/>
                </a:cubicBezTo>
                <a:cubicBezTo>
                  <a:pt x="652" y="20198"/>
                  <a:pt x="580" y="20211"/>
                  <a:pt x="537" y="20270"/>
                </a:cubicBezTo>
                <a:cubicBezTo>
                  <a:pt x="616" y="20307"/>
                  <a:pt x="715" y="20339"/>
                  <a:pt x="776" y="20381"/>
                </a:cubicBezTo>
                <a:cubicBezTo>
                  <a:pt x="837" y="20423"/>
                  <a:pt x="860" y="20476"/>
                  <a:pt x="787" y="20553"/>
                </a:cubicBezTo>
                <a:cubicBezTo>
                  <a:pt x="802" y="20574"/>
                  <a:pt x="826" y="20580"/>
                  <a:pt x="854" y="20581"/>
                </a:cubicBezTo>
                <a:cubicBezTo>
                  <a:pt x="881" y="20583"/>
                  <a:pt x="912" y="20580"/>
                  <a:pt x="937" y="20584"/>
                </a:cubicBezTo>
                <a:cubicBezTo>
                  <a:pt x="1003" y="20586"/>
                  <a:pt x="1082" y="20572"/>
                  <a:pt x="1123" y="20608"/>
                </a:cubicBezTo>
                <a:cubicBezTo>
                  <a:pt x="1160" y="20640"/>
                  <a:pt x="1092" y="20655"/>
                  <a:pt x="1058" y="20673"/>
                </a:cubicBezTo>
                <a:cubicBezTo>
                  <a:pt x="984" y="20711"/>
                  <a:pt x="912" y="20716"/>
                  <a:pt x="843" y="20669"/>
                </a:cubicBezTo>
                <a:cubicBezTo>
                  <a:pt x="827" y="20673"/>
                  <a:pt x="811" y="20678"/>
                  <a:pt x="794" y="20682"/>
                </a:cubicBezTo>
                <a:cubicBezTo>
                  <a:pt x="777" y="20686"/>
                  <a:pt x="760" y="20689"/>
                  <a:pt x="743" y="20693"/>
                </a:cubicBezTo>
                <a:cubicBezTo>
                  <a:pt x="690" y="20703"/>
                  <a:pt x="622" y="20711"/>
                  <a:pt x="613" y="20742"/>
                </a:cubicBezTo>
                <a:cubicBezTo>
                  <a:pt x="609" y="20754"/>
                  <a:pt x="680" y="20778"/>
                  <a:pt x="723" y="20787"/>
                </a:cubicBezTo>
                <a:cubicBezTo>
                  <a:pt x="774" y="20799"/>
                  <a:pt x="832" y="20801"/>
                  <a:pt x="887" y="20807"/>
                </a:cubicBezTo>
                <a:cubicBezTo>
                  <a:pt x="920" y="20796"/>
                  <a:pt x="943" y="20768"/>
                  <a:pt x="987" y="20780"/>
                </a:cubicBezTo>
                <a:cubicBezTo>
                  <a:pt x="1002" y="20785"/>
                  <a:pt x="994" y="20812"/>
                  <a:pt x="997" y="20829"/>
                </a:cubicBezTo>
                <a:cubicBezTo>
                  <a:pt x="1115" y="20852"/>
                  <a:pt x="1246" y="20864"/>
                  <a:pt x="1347" y="20900"/>
                </a:cubicBezTo>
                <a:cubicBezTo>
                  <a:pt x="1665" y="21016"/>
                  <a:pt x="1977" y="21128"/>
                  <a:pt x="2387" y="21117"/>
                </a:cubicBezTo>
                <a:cubicBezTo>
                  <a:pt x="2536" y="21113"/>
                  <a:pt x="2688" y="21135"/>
                  <a:pt x="2839" y="21145"/>
                </a:cubicBezTo>
                <a:cubicBezTo>
                  <a:pt x="2884" y="21142"/>
                  <a:pt x="2929" y="21139"/>
                  <a:pt x="2973" y="21142"/>
                </a:cubicBezTo>
                <a:cubicBezTo>
                  <a:pt x="3018" y="21144"/>
                  <a:pt x="3062" y="21151"/>
                  <a:pt x="3103" y="21165"/>
                </a:cubicBezTo>
                <a:cubicBezTo>
                  <a:pt x="3119" y="21166"/>
                  <a:pt x="3134" y="21166"/>
                  <a:pt x="3150" y="21167"/>
                </a:cubicBezTo>
                <a:cubicBezTo>
                  <a:pt x="3166" y="21167"/>
                  <a:pt x="3181" y="21167"/>
                  <a:pt x="3197" y="21167"/>
                </a:cubicBezTo>
                <a:cubicBezTo>
                  <a:pt x="3241" y="21226"/>
                  <a:pt x="3157" y="21228"/>
                  <a:pt x="3095" y="21228"/>
                </a:cubicBezTo>
                <a:cubicBezTo>
                  <a:pt x="2954" y="21228"/>
                  <a:pt x="2813" y="21222"/>
                  <a:pt x="2672" y="21219"/>
                </a:cubicBezTo>
                <a:cubicBezTo>
                  <a:pt x="2635" y="21224"/>
                  <a:pt x="2576" y="21225"/>
                  <a:pt x="2564" y="21237"/>
                </a:cubicBezTo>
                <a:cubicBezTo>
                  <a:pt x="2542" y="21262"/>
                  <a:pt x="2594" y="21272"/>
                  <a:pt x="2632" y="21277"/>
                </a:cubicBezTo>
                <a:cubicBezTo>
                  <a:pt x="2718" y="21289"/>
                  <a:pt x="2803" y="21299"/>
                  <a:pt x="2890" y="21310"/>
                </a:cubicBezTo>
                <a:cubicBezTo>
                  <a:pt x="2970" y="21333"/>
                  <a:pt x="3057" y="21319"/>
                  <a:pt x="3141" y="21321"/>
                </a:cubicBezTo>
                <a:cubicBezTo>
                  <a:pt x="3342" y="21327"/>
                  <a:pt x="3546" y="21303"/>
                  <a:pt x="3743" y="21342"/>
                </a:cubicBezTo>
                <a:cubicBezTo>
                  <a:pt x="3777" y="21344"/>
                  <a:pt x="3805" y="21342"/>
                  <a:pt x="3830" y="21335"/>
                </a:cubicBezTo>
                <a:cubicBezTo>
                  <a:pt x="3854" y="21328"/>
                  <a:pt x="3874" y="21317"/>
                  <a:pt x="3894" y="21306"/>
                </a:cubicBezTo>
                <a:cubicBezTo>
                  <a:pt x="3913" y="21306"/>
                  <a:pt x="3932" y="21306"/>
                  <a:pt x="3951" y="21306"/>
                </a:cubicBezTo>
                <a:cubicBezTo>
                  <a:pt x="3970" y="21306"/>
                  <a:pt x="3989" y="21305"/>
                  <a:pt x="4008" y="21305"/>
                </a:cubicBezTo>
                <a:cubicBezTo>
                  <a:pt x="4015" y="21307"/>
                  <a:pt x="4022" y="21311"/>
                  <a:pt x="4031" y="21313"/>
                </a:cubicBezTo>
                <a:cubicBezTo>
                  <a:pt x="4040" y="21316"/>
                  <a:pt x="4050" y="21318"/>
                  <a:pt x="4061" y="21320"/>
                </a:cubicBezTo>
                <a:cubicBezTo>
                  <a:pt x="4199" y="21322"/>
                  <a:pt x="4336" y="21321"/>
                  <a:pt x="4473" y="21321"/>
                </a:cubicBezTo>
                <a:cubicBezTo>
                  <a:pt x="4611" y="21321"/>
                  <a:pt x="4749" y="21324"/>
                  <a:pt x="4887" y="21335"/>
                </a:cubicBezTo>
                <a:cubicBezTo>
                  <a:pt x="5374" y="21382"/>
                  <a:pt x="5870" y="21379"/>
                  <a:pt x="6362" y="21400"/>
                </a:cubicBezTo>
                <a:cubicBezTo>
                  <a:pt x="7921" y="21466"/>
                  <a:pt x="9471" y="21593"/>
                  <a:pt x="11048" y="21530"/>
                </a:cubicBezTo>
                <a:cubicBezTo>
                  <a:pt x="11728" y="21503"/>
                  <a:pt x="12403" y="21472"/>
                  <a:pt x="13067" y="21395"/>
                </a:cubicBezTo>
                <a:cubicBezTo>
                  <a:pt x="14122" y="21271"/>
                  <a:pt x="15162" y="21104"/>
                  <a:pt x="16249" y="21080"/>
                </a:cubicBezTo>
                <a:cubicBezTo>
                  <a:pt x="16420" y="21081"/>
                  <a:pt x="16591" y="21082"/>
                  <a:pt x="16762" y="21082"/>
                </a:cubicBezTo>
                <a:cubicBezTo>
                  <a:pt x="16933" y="21083"/>
                  <a:pt x="17104" y="21083"/>
                  <a:pt x="17274" y="21084"/>
                </a:cubicBezTo>
                <a:cubicBezTo>
                  <a:pt x="17369" y="21076"/>
                  <a:pt x="17461" y="21048"/>
                  <a:pt x="17554" y="21034"/>
                </a:cubicBezTo>
                <a:cubicBezTo>
                  <a:pt x="17648" y="21020"/>
                  <a:pt x="17743" y="21019"/>
                  <a:pt x="17844" y="21065"/>
                </a:cubicBezTo>
                <a:cubicBezTo>
                  <a:pt x="17876" y="21059"/>
                  <a:pt x="17909" y="21053"/>
                  <a:pt x="17941" y="21047"/>
                </a:cubicBezTo>
                <a:cubicBezTo>
                  <a:pt x="17973" y="21040"/>
                  <a:pt x="18005" y="21033"/>
                  <a:pt x="18038" y="21027"/>
                </a:cubicBezTo>
                <a:cubicBezTo>
                  <a:pt x="18029" y="21018"/>
                  <a:pt x="18020" y="21010"/>
                  <a:pt x="18011" y="21001"/>
                </a:cubicBezTo>
                <a:cubicBezTo>
                  <a:pt x="18002" y="20992"/>
                  <a:pt x="17992" y="20983"/>
                  <a:pt x="17983" y="20975"/>
                </a:cubicBezTo>
                <a:cubicBezTo>
                  <a:pt x="17859" y="20890"/>
                  <a:pt x="17860" y="20892"/>
                  <a:pt x="18107" y="20857"/>
                </a:cubicBezTo>
                <a:cubicBezTo>
                  <a:pt x="18170" y="20848"/>
                  <a:pt x="18294" y="20861"/>
                  <a:pt x="18288" y="20808"/>
                </a:cubicBezTo>
                <a:cubicBezTo>
                  <a:pt x="18282" y="20765"/>
                  <a:pt x="18175" y="20748"/>
                  <a:pt x="18091" y="20742"/>
                </a:cubicBezTo>
                <a:cubicBezTo>
                  <a:pt x="18075" y="20740"/>
                  <a:pt x="18058" y="20745"/>
                  <a:pt x="18041" y="20744"/>
                </a:cubicBezTo>
                <a:cubicBezTo>
                  <a:pt x="17807" y="20734"/>
                  <a:pt x="17918" y="20601"/>
                  <a:pt x="17813" y="20540"/>
                </a:cubicBezTo>
                <a:cubicBezTo>
                  <a:pt x="17790" y="20527"/>
                  <a:pt x="17957" y="20510"/>
                  <a:pt x="18047" y="20512"/>
                </a:cubicBezTo>
                <a:cubicBezTo>
                  <a:pt x="18495" y="20526"/>
                  <a:pt x="18759" y="20432"/>
                  <a:pt x="18916" y="20203"/>
                </a:cubicBezTo>
                <a:cubicBezTo>
                  <a:pt x="18924" y="20201"/>
                  <a:pt x="18931" y="20198"/>
                  <a:pt x="18939" y="20195"/>
                </a:cubicBezTo>
                <a:cubicBezTo>
                  <a:pt x="18947" y="20192"/>
                  <a:pt x="18955" y="20189"/>
                  <a:pt x="18963" y="20186"/>
                </a:cubicBezTo>
                <a:cubicBezTo>
                  <a:pt x="18963" y="20164"/>
                  <a:pt x="19145" y="20166"/>
                  <a:pt x="18994" y="20125"/>
                </a:cubicBezTo>
                <a:cubicBezTo>
                  <a:pt x="18941" y="20110"/>
                  <a:pt x="18900" y="20087"/>
                  <a:pt x="18917" y="20062"/>
                </a:cubicBezTo>
                <a:cubicBezTo>
                  <a:pt x="18942" y="20024"/>
                  <a:pt x="19032" y="20025"/>
                  <a:pt x="19071" y="20040"/>
                </a:cubicBezTo>
                <a:cubicBezTo>
                  <a:pt x="19196" y="20089"/>
                  <a:pt x="19277" y="20059"/>
                  <a:pt x="19384" y="20020"/>
                </a:cubicBezTo>
                <a:cubicBezTo>
                  <a:pt x="19529" y="19966"/>
                  <a:pt x="19610" y="20034"/>
                  <a:pt x="19686" y="20090"/>
                </a:cubicBezTo>
                <a:cubicBezTo>
                  <a:pt x="19798" y="20068"/>
                  <a:pt x="19911" y="20048"/>
                  <a:pt x="20021" y="20023"/>
                </a:cubicBezTo>
                <a:cubicBezTo>
                  <a:pt x="20079" y="20010"/>
                  <a:pt x="20199" y="20053"/>
                  <a:pt x="20188" y="19979"/>
                </a:cubicBezTo>
                <a:cubicBezTo>
                  <a:pt x="20180" y="19922"/>
                  <a:pt x="20101" y="19886"/>
                  <a:pt x="19996" y="19886"/>
                </a:cubicBezTo>
                <a:cubicBezTo>
                  <a:pt x="19815" y="19886"/>
                  <a:pt x="19669" y="19836"/>
                  <a:pt x="19518" y="19796"/>
                </a:cubicBezTo>
                <a:cubicBezTo>
                  <a:pt x="19430" y="19773"/>
                  <a:pt x="19290" y="19759"/>
                  <a:pt x="19292" y="19698"/>
                </a:cubicBezTo>
                <a:cubicBezTo>
                  <a:pt x="19295" y="19626"/>
                  <a:pt x="19434" y="19616"/>
                  <a:pt x="19541" y="19600"/>
                </a:cubicBezTo>
                <a:cubicBezTo>
                  <a:pt x="19569" y="19595"/>
                  <a:pt x="19591" y="19578"/>
                  <a:pt x="19619" y="19564"/>
                </a:cubicBezTo>
                <a:cubicBezTo>
                  <a:pt x="19500" y="19510"/>
                  <a:pt x="19357" y="19513"/>
                  <a:pt x="19228" y="19494"/>
                </a:cubicBezTo>
                <a:cubicBezTo>
                  <a:pt x="19125" y="19479"/>
                  <a:pt x="18953" y="19487"/>
                  <a:pt x="18941" y="19435"/>
                </a:cubicBezTo>
                <a:cubicBezTo>
                  <a:pt x="18923" y="19360"/>
                  <a:pt x="19100" y="19378"/>
                  <a:pt x="19193" y="19357"/>
                </a:cubicBezTo>
                <a:cubicBezTo>
                  <a:pt x="19269" y="19339"/>
                  <a:pt x="19334" y="19318"/>
                  <a:pt x="19328" y="19268"/>
                </a:cubicBezTo>
                <a:cubicBezTo>
                  <a:pt x="19324" y="19225"/>
                  <a:pt x="19263" y="19200"/>
                  <a:pt x="19195" y="19193"/>
                </a:cubicBezTo>
                <a:cubicBezTo>
                  <a:pt x="19191" y="19192"/>
                  <a:pt x="19188" y="19192"/>
                  <a:pt x="19184" y="19192"/>
                </a:cubicBezTo>
                <a:cubicBezTo>
                  <a:pt x="19127" y="19157"/>
                  <a:pt x="19069" y="19128"/>
                  <a:pt x="19009" y="19125"/>
                </a:cubicBezTo>
                <a:cubicBezTo>
                  <a:pt x="18832" y="19118"/>
                  <a:pt x="18707" y="19051"/>
                  <a:pt x="18569" y="18976"/>
                </a:cubicBezTo>
                <a:cubicBezTo>
                  <a:pt x="18419" y="18895"/>
                  <a:pt x="18250" y="18835"/>
                  <a:pt x="18090" y="18767"/>
                </a:cubicBezTo>
                <a:cubicBezTo>
                  <a:pt x="18092" y="18761"/>
                  <a:pt x="18095" y="18755"/>
                  <a:pt x="18098" y="18748"/>
                </a:cubicBezTo>
                <a:cubicBezTo>
                  <a:pt x="18101" y="18742"/>
                  <a:pt x="18104" y="18735"/>
                  <a:pt x="18107" y="18728"/>
                </a:cubicBezTo>
                <a:cubicBezTo>
                  <a:pt x="18237" y="18743"/>
                  <a:pt x="18368" y="18758"/>
                  <a:pt x="18499" y="18773"/>
                </a:cubicBezTo>
                <a:cubicBezTo>
                  <a:pt x="18629" y="18787"/>
                  <a:pt x="18760" y="18802"/>
                  <a:pt x="18890" y="18816"/>
                </a:cubicBezTo>
                <a:cubicBezTo>
                  <a:pt x="18892" y="18809"/>
                  <a:pt x="18895" y="18801"/>
                  <a:pt x="18896" y="18794"/>
                </a:cubicBezTo>
                <a:cubicBezTo>
                  <a:pt x="18898" y="18786"/>
                  <a:pt x="18900" y="18778"/>
                  <a:pt x="18901" y="18770"/>
                </a:cubicBezTo>
                <a:cubicBezTo>
                  <a:pt x="18824" y="18753"/>
                  <a:pt x="18748" y="18730"/>
                  <a:pt x="18669" y="18718"/>
                </a:cubicBezTo>
                <a:cubicBezTo>
                  <a:pt x="18504" y="18694"/>
                  <a:pt x="18489" y="18689"/>
                  <a:pt x="18471" y="18615"/>
                </a:cubicBezTo>
                <a:cubicBezTo>
                  <a:pt x="18495" y="18629"/>
                  <a:pt x="18517" y="18642"/>
                  <a:pt x="18540" y="18655"/>
                </a:cubicBezTo>
                <a:cubicBezTo>
                  <a:pt x="18563" y="18669"/>
                  <a:pt x="18586" y="18683"/>
                  <a:pt x="18611" y="18697"/>
                </a:cubicBezTo>
                <a:cubicBezTo>
                  <a:pt x="18652" y="18566"/>
                  <a:pt x="18549" y="18539"/>
                  <a:pt x="18456" y="18517"/>
                </a:cubicBezTo>
                <a:cubicBezTo>
                  <a:pt x="18294" y="18479"/>
                  <a:pt x="18127" y="18456"/>
                  <a:pt x="17967" y="18415"/>
                </a:cubicBezTo>
                <a:cubicBezTo>
                  <a:pt x="17888" y="18394"/>
                  <a:pt x="17818" y="18347"/>
                  <a:pt x="17713" y="18297"/>
                </a:cubicBezTo>
                <a:cubicBezTo>
                  <a:pt x="17756" y="18286"/>
                  <a:pt x="17788" y="18278"/>
                  <a:pt x="17816" y="18271"/>
                </a:cubicBezTo>
                <a:cubicBezTo>
                  <a:pt x="17845" y="18263"/>
                  <a:pt x="17868" y="18257"/>
                  <a:pt x="17897" y="18250"/>
                </a:cubicBezTo>
                <a:cubicBezTo>
                  <a:pt x="17876" y="18221"/>
                  <a:pt x="17858" y="18194"/>
                  <a:pt x="17839" y="18167"/>
                </a:cubicBezTo>
                <a:cubicBezTo>
                  <a:pt x="17819" y="18140"/>
                  <a:pt x="17800" y="18114"/>
                  <a:pt x="17780" y="18086"/>
                </a:cubicBezTo>
                <a:cubicBezTo>
                  <a:pt x="17750" y="18120"/>
                  <a:pt x="17725" y="18158"/>
                  <a:pt x="17717" y="18156"/>
                </a:cubicBezTo>
                <a:cubicBezTo>
                  <a:pt x="17638" y="18134"/>
                  <a:pt x="17559" y="18109"/>
                  <a:pt x="17485" y="18076"/>
                </a:cubicBezTo>
                <a:cubicBezTo>
                  <a:pt x="17434" y="18054"/>
                  <a:pt x="17396" y="18006"/>
                  <a:pt x="17344" y="17991"/>
                </a:cubicBezTo>
                <a:cubicBezTo>
                  <a:pt x="17119" y="17929"/>
                  <a:pt x="16893" y="17874"/>
                  <a:pt x="16667" y="17818"/>
                </a:cubicBezTo>
                <a:cubicBezTo>
                  <a:pt x="16606" y="17803"/>
                  <a:pt x="16542" y="17791"/>
                  <a:pt x="16481" y="17775"/>
                </a:cubicBezTo>
                <a:cubicBezTo>
                  <a:pt x="16351" y="17741"/>
                  <a:pt x="16222" y="17704"/>
                  <a:pt x="16092" y="17669"/>
                </a:cubicBezTo>
                <a:cubicBezTo>
                  <a:pt x="16094" y="17662"/>
                  <a:pt x="16098" y="17655"/>
                  <a:pt x="16100" y="17648"/>
                </a:cubicBezTo>
                <a:cubicBezTo>
                  <a:pt x="16102" y="17641"/>
                  <a:pt x="16103" y="17633"/>
                  <a:pt x="16105" y="17626"/>
                </a:cubicBezTo>
                <a:cubicBezTo>
                  <a:pt x="16144" y="17630"/>
                  <a:pt x="16185" y="17629"/>
                  <a:pt x="16223" y="17638"/>
                </a:cubicBezTo>
                <a:cubicBezTo>
                  <a:pt x="16339" y="17663"/>
                  <a:pt x="16453" y="17696"/>
                  <a:pt x="16569" y="17721"/>
                </a:cubicBezTo>
                <a:cubicBezTo>
                  <a:pt x="16840" y="17778"/>
                  <a:pt x="17112" y="17833"/>
                  <a:pt x="17385" y="17884"/>
                </a:cubicBezTo>
                <a:cubicBezTo>
                  <a:pt x="17420" y="17891"/>
                  <a:pt x="17465" y="17862"/>
                  <a:pt x="17541" y="17838"/>
                </a:cubicBezTo>
                <a:cubicBezTo>
                  <a:pt x="17531" y="17833"/>
                  <a:pt x="17560" y="17853"/>
                  <a:pt x="17591" y="17858"/>
                </a:cubicBezTo>
                <a:cubicBezTo>
                  <a:pt x="17709" y="17878"/>
                  <a:pt x="17790" y="17989"/>
                  <a:pt x="17944" y="17931"/>
                </a:cubicBezTo>
                <a:cubicBezTo>
                  <a:pt x="18036" y="17895"/>
                  <a:pt x="18155" y="17908"/>
                  <a:pt x="18262" y="17899"/>
                </a:cubicBezTo>
                <a:cubicBezTo>
                  <a:pt x="18262" y="17906"/>
                  <a:pt x="18264" y="17914"/>
                  <a:pt x="18264" y="17921"/>
                </a:cubicBezTo>
                <a:cubicBezTo>
                  <a:pt x="18264" y="17929"/>
                  <a:pt x="18264" y="17936"/>
                  <a:pt x="18264" y="17943"/>
                </a:cubicBezTo>
                <a:cubicBezTo>
                  <a:pt x="18236" y="17940"/>
                  <a:pt x="18206" y="17928"/>
                  <a:pt x="18182" y="17934"/>
                </a:cubicBezTo>
                <a:cubicBezTo>
                  <a:pt x="18142" y="17944"/>
                  <a:pt x="18107" y="17964"/>
                  <a:pt x="18069" y="17981"/>
                </a:cubicBezTo>
                <a:cubicBezTo>
                  <a:pt x="18098" y="18003"/>
                  <a:pt x="18123" y="18032"/>
                  <a:pt x="18157" y="18047"/>
                </a:cubicBezTo>
                <a:cubicBezTo>
                  <a:pt x="18186" y="18060"/>
                  <a:pt x="18224" y="18057"/>
                  <a:pt x="18258" y="18063"/>
                </a:cubicBezTo>
                <a:cubicBezTo>
                  <a:pt x="18559" y="18118"/>
                  <a:pt x="18860" y="18178"/>
                  <a:pt x="19162" y="18228"/>
                </a:cubicBezTo>
                <a:cubicBezTo>
                  <a:pt x="19436" y="18272"/>
                  <a:pt x="19713" y="18307"/>
                  <a:pt x="19989" y="18341"/>
                </a:cubicBezTo>
                <a:cubicBezTo>
                  <a:pt x="20028" y="18346"/>
                  <a:pt x="20070" y="18326"/>
                  <a:pt x="20142" y="18311"/>
                </a:cubicBezTo>
                <a:cubicBezTo>
                  <a:pt x="20041" y="18226"/>
                  <a:pt x="19934" y="18180"/>
                  <a:pt x="19823" y="18156"/>
                </a:cubicBezTo>
                <a:cubicBezTo>
                  <a:pt x="19713" y="18131"/>
                  <a:pt x="19599" y="18128"/>
                  <a:pt x="19483" y="18128"/>
                </a:cubicBezTo>
                <a:cubicBezTo>
                  <a:pt x="19499" y="18133"/>
                  <a:pt x="19515" y="18138"/>
                  <a:pt x="19532" y="18143"/>
                </a:cubicBezTo>
                <a:cubicBezTo>
                  <a:pt x="19548" y="18149"/>
                  <a:pt x="19564" y="18154"/>
                  <a:pt x="19580" y="18160"/>
                </a:cubicBezTo>
                <a:cubicBezTo>
                  <a:pt x="19579" y="18164"/>
                  <a:pt x="19579" y="18167"/>
                  <a:pt x="19578" y="18171"/>
                </a:cubicBezTo>
                <a:cubicBezTo>
                  <a:pt x="19577" y="18175"/>
                  <a:pt x="19576" y="18180"/>
                  <a:pt x="19575" y="18183"/>
                </a:cubicBezTo>
                <a:cubicBezTo>
                  <a:pt x="19542" y="18187"/>
                  <a:pt x="19509" y="18191"/>
                  <a:pt x="19476" y="18195"/>
                </a:cubicBezTo>
                <a:cubicBezTo>
                  <a:pt x="19443" y="18198"/>
                  <a:pt x="19410" y="18202"/>
                  <a:pt x="19377" y="18206"/>
                </a:cubicBezTo>
                <a:cubicBezTo>
                  <a:pt x="19380" y="18201"/>
                  <a:pt x="19384" y="18196"/>
                  <a:pt x="19387" y="18191"/>
                </a:cubicBezTo>
                <a:cubicBezTo>
                  <a:pt x="19390" y="18186"/>
                  <a:pt x="19393" y="18181"/>
                  <a:pt x="19396" y="18176"/>
                </a:cubicBezTo>
                <a:cubicBezTo>
                  <a:pt x="19345" y="18136"/>
                  <a:pt x="19301" y="18085"/>
                  <a:pt x="19242" y="18058"/>
                </a:cubicBezTo>
                <a:cubicBezTo>
                  <a:pt x="19091" y="17991"/>
                  <a:pt x="18934" y="17935"/>
                  <a:pt x="18779" y="17874"/>
                </a:cubicBezTo>
                <a:cubicBezTo>
                  <a:pt x="18693" y="17840"/>
                  <a:pt x="18605" y="17809"/>
                  <a:pt x="18521" y="17771"/>
                </a:cubicBezTo>
                <a:cubicBezTo>
                  <a:pt x="18404" y="17718"/>
                  <a:pt x="18292" y="17660"/>
                  <a:pt x="18173" y="17602"/>
                </a:cubicBezTo>
                <a:cubicBezTo>
                  <a:pt x="18173" y="17604"/>
                  <a:pt x="18172" y="17610"/>
                  <a:pt x="18171" y="17618"/>
                </a:cubicBezTo>
                <a:cubicBezTo>
                  <a:pt x="18169" y="17626"/>
                  <a:pt x="18166" y="17635"/>
                  <a:pt x="18165" y="17645"/>
                </a:cubicBezTo>
                <a:cubicBezTo>
                  <a:pt x="18043" y="17655"/>
                  <a:pt x="17975" y="17604"/>
                  <a:pt x="17932" y="17513"/>
                </a:cubicBezTo>
                <a:cubicBezTo>
                  <a:pt x="17917" y="17482"/>
                  <a:pt x="17888" y="17444"/>
                  <a:pt x="17854" y="17433"/>
                </a:cubicBezTo>
                <a:cubicBezTo>
                  <a:pt x="17751" y="17399"/>
                  <a:pt x="17640" y="17384"/>
                  <a:pt x="17538" y="17348"/>
                </a:cubicBezTo>
                <a:cubicBezTo>
                  <a:pt x="17484" y="17329"/>
                  <a:pt x="17442" y="17282"/>
                  <a:pt x="17366" y="17227"/>
                </a:cubicBezTo>
                <a:cubicBezTo>
                  <a:pt x="17431" y="17227"/>
                  <a:pt x="17484" y="17227"/>
                  <a:pt x="17532" y="17227"/>
                </a:cubicBezTo>
                <a:cubicBezTo>
                  <a:pt x="17580" y="17227"/>
                  <a:pt x="17623" y="17227"/>
                  <a:pt x="17667" y="17227"/>
                </a:cubicBezTo>
                <a:cubicBezTo>
                  <a:pt x="17657" y="17210"/>
                  <a:pt x="17649" y="17196"/>
                  <a:pt x="17641" y="17182"/>
                </a:cubicBezTo>
                <a:cubicBezTo>
                  <a:pt x="17633" y="17168"/>
                  <a:pt x="17626" y="17156"/>
                  <a:pt x="17620" y="17146"/>
                </a:cubicBezTo>
                <a:cubicBezTo>
                  <a:pt x="17660" y="17133"/>
                  <a:pt x="17699" y="17122"/>
                  <a:pt x="17738" y="17110"/>
                </a:cubicBezTo>
                <a:cubicBezTo>
                  <a:pt x="17777" y="17098"/>
                  <a:pt x="17816" y="17086"/>
                  <a:pt x="17855" y="17073"/>
                </a:cubicBezTo>
                <a:cubicBezTo>
                  <a:pt x="17896" y="17108"/>
                  <a:pt x="17935" y="17118"/>
                  <a:pt x="17974" y="17108"/>
                </a:cubicBezTo>
                <a:cubicBezTo>
                  <a:pt x="18014" y="17099"/>
                  <a:pt x="18055" y="17071"/>
                  <a:pt x="18098" y="17031"/>
                </a:cubicBezTo>
                <a:cubicBezTo>
                  <a:pt x="17990" y="17013"/>
                  <a:pt x="17891" y="17009"/>
                  <a:pt x="17805" y="16978"/>
                </a:cubicBezTo>
                <a:cubicBezTo>
                  <a:pt x="17711" y="16945"/>
                  <a:pt x="17631" y="16883"/>
                  <a:pt x="17540" y="16840"/>
                </a:cubicBezTo>
                <a:cubicBezTo>
                  <a:pt x="17460" y="16802"/>
                  <a:pt x="17345" y="16791"/>
                  <a:pt x="17297" y="16736"/>
                </a:cubicBezTo>
                <a:cubicBezTo>
                  <a:pt x="17135" y="16555"/>
                  <a:pt x="16890" y="16573"/>
                  <a:pt x="16673" y="16527"/>
                </a:cubicBezTo>
                <a:cubicBezTo>
                  <a:pt x="16763" y="16518"/>
                  <a:pt x="16852" y="16511"/>
                  <a:pt x="16941" y="16501"/>
                </a:cubicBezTo>
                <a:cubicBezTo>
                  <a:pt x="17229" y="16471"/>
                  <a:pt x="17490" y="16423"/>
                  <a:pt x="17757" y="16314"/>
                </a:cubicBezTo>
                <a:cubicBezTo>
                  <a:pt x="17707" y="16314"/>
                  <a:pt x="17667" y="16314"/>
                  <a:pt x="17633" y="16314"/>
                </a:cubicBezTo>
                <a:cubicBezTo>
                  <a:pt x="17598" y="16314"/>
                  <a:pt x="17569" y="16314"/>
                  <a:pt x="17540" y="16314"/>
                </a:cubicBezTo>
                <a:cubicBezTo>
                  <a:pt x="17440" y="16332"/>
                  <a:pt x="17336" y="16341"/>
                  <a:pt x="17233" y="16346"/>
                </a:cubicBezTo>
                <a:cubicBezTo>
                  <a:pt x="17129" y="16352"/>
                  <a:pt x="17024" y="16355"/>
                  <a:pt x="16921" y="16362"/>
                </a:cubicBezTo>
                <a:cubicBezTo>
                  <a:pt x="16882" y="16364"/>
                  <a:pt x="16844" y="16366"/>
                  <a:pt x="16803" y="16368"/>
                </a:cubicBezTo>
                <a:cubicBezTo>
                  <a:pt x="16762" y="16370"/>
                  <a:pt x="16717" y="16371"/>
                  <a:pt x="16667" y="16374"/>
                </a:cubicBezTo>
                <a:cubicBezTo>
                  <a:pt x="16700" y="16349"/>
                  <a:pt x="16734" y="16340"/>
                  <a:pt x="16766" y="16337"/>
                </a:cubicBezTo>
                <a:cubicBezTo>
                  <a:pt x="16799" y="16334"/>
                  <a:pt x="16831" y="16337"/>
                  <a:pt x="16861" y="16335"/>
                </a:cubicBezTo>
                <a:cubicBezTo>
                  <a:pt x="16972" y="16317"/>
                  <a:pt x="17084" y="16308"/>
                  <a:pt x="17198" y="16301"/>
                </a:cubicBezTo>
                <a:cubicBezTo>
                  <a:pt x="17311" y="16295"/>
                  <a:pt x="17425" y="16292"/>
                  <a:pt x="17538" y="16286"/>
                </a:cubicBezTo>
                <a:cubicBezTo>
                  <a:pt x="17740" y="16260"/>
                  <a:pt x="17956" y="16257"/>
                  <a:pt x="18164" y="16241"/>
                </a:cubicBezTo>
                <a:cubicBezTo>
                  <a:pt x="18372" y="16224"/>
                  <a:pt x="18571" y="16194"/>
                  <a:pt x="18742" y="16109"/>
                </a:cubicBezTo>
                <a:cubicBezTo>
                  <a:pt x="18570" y="16090"/>
                  <a:pt x="18397" y="16091"/>
                  <a:pt x="18219" y="16085"/>
                </a:cubicBezTo>
                <a:cubicBezTo>
                  <a:pt x="18042" y="16079"/>
                  <a:pt x="17859" y="16067"/>
                  <a:pt x="17669" y="16022"/>
                </a:cubicBezTo>
                <a:cubicBezTo>
                  <a:pt x="18025" y="15959"/>
                  <a:pt x="18326" y="15968"/>
                  <a:pt x="18628" y="15992"/>
                </a:cubicBezTo>
                <a:cubicBezTo>
                  <a:pt x="18740" y="16001"/>
                  <a:pt x="18868" y="16033"/>
                  <a:pt x="18936" y="15948"/>
                </a:cubicBezTo>
                <a:cubicBezTo>
                  <a:pt x="18932" y="15939"/>
                  <a:pt x="18927" y="15930"/>
                  <a:pt x="18923" y="15921"/>
                </a:cubicBezTo>
                <a:cubicBezTo>
                  <a:pt x="18918" y="15911"/>
                  <a:pt x="18914" y="15902"/>
                  <a:pt x="18909" y="15893"/>
                </a:cubicBezTo>
                <a:cubicBezTo>
                  <a:pt x="18843" y="15888"/>
                  <a:pt x="18776" y="15886"/>
                  <a:pt x="18711" y="15877"/>
                </a:cubicBezTo>
                <a:cubicBezTo>
                  <a:pt x="18690" y="15874"/>
                  <a:pt x="18629" y="15872"/>
                  <a:pt x="18662" y="15846"/>
                </a:cubicBezTo>
                <a:cubicBezTo>
                  <a:pt x="18676" y="15835"/>
                  <a:pt x="18723" y="15837"/>
                  <a:pt x="18756" y="15834"/>
                </a:cubicBezTo>
                <a:cubicBezTo>
                  <a:pt x="18713" y="15762"/>
                  <a:pt x="18598" y="15790"/>
                  <a:pt x="18516" y="15789"/>
                </a:cubicBezTo>
                <a:cubicBezTo>
                  <a:pt x="18282" y="15783"/>
                  <a:pt x="18047" y="15786"/>
                  <a:pt x="17810" y="15764"/>
                </a:cubicBezTo>
                <a:cubicBezTo>
                  <a:pt x="17940" y="15712"/>
                  <a:pt x="18078" y="15699"/>
                  <a:pt x="18219" y="15699"/>
                </a:cubicBezTo>
                <a:cubicBezTo>
                  <a:pt x="18361" y="15698"/>
                  <a:pt x="18505" y="15708"/>
                  <a:pt x="18644" y="15700"/>
                </a:cubicBezTo>
                <a:cubicBezTo>
                  <a:pt x="18714" y="15684"/>
                  <a:pt x="18800" y="15693"/>
                  <a:pt x="18878" y="15691"/>
                </a:cubicBezTo>
                <a:cubicBezTo>
                  <a:pt x="18957" y="15689"/>
                  <a:pt x="19029" y="15675"/>
                  <a:pt x="19071" y="15617"/>
                </a:cubicBezTo>
                <a:cubicBezTo>
                  <a:pt x="18992" y="15580"/>
                  <a:pt x="18893" y="15548"/>
                  <a:pt x="18832" y="15506"/>
                </a:cubicBezTo>
                <a:cubicBezTo>
                  <a:pt x="18771" y="15464"/>
                  <a:pt x="18748" y="15411"/>
                  <a:pt x="18821" y="15334"/>
                </a:cubicBezTo>
                <a:cubicBezTo>
                  <a:pt x="18807" y="15313"/>
                  <a:pt x="18783" y="15307"/>
                  <a:pt x="18756" y="15306"/>
                </a:cubicBezTo>
                <a:cubicBezTo>
                  <a:pt x="18728" y="15304"/>
                  <a:pt x="18698" y="15307"/>
                  <a:pt x="18673" y="15304"/>
                </a:cubicBezTo>
                <a:cubicBezTo>
                  <a:pt x="18663" y="15304"/>
                  <a:pt x="18653" y="15304"/>
                  <a:pt x="18644" y="15304"/>
                </a:cubicBezTo>
                <a:cubicBezTo>
                  <a:pt x="18634" y="15304"/>
                  <a:pt x="18624" y="15304"/>
                  <a:pt x="18614" y="15304"/>
                </a:cubicBezTo>
                <a:cubicBezTo>
                  <a:pt x="18598" y="15290"/>
                  <a:pt x="18582" y="15277"/>
                  <a:pt x="18565" y="15265"/>
                </a:cubicBezTo>
                <a:cubicBezTo>
                  <a:pt x="18549" y="15253"/>
                  <a:pt x="18533" y="15241"/>
                  <a:pt x="18516" y="15230"/>
                </a:cubicBezTo>
                <a:cubicBezTo>
                  <a:pt x="18528" y="15225"/>
                  <a:pt x="18540" y="15219"/>
                  <a:pt x="18550" y="15214"/>
                </a:cubicBezTo>
                <a:cubicBezTo>
                  <a:pt x="18623" y="15175"/>
                  <a:pt x="18697" y="15171"/>
                  <a:pt x="18766" y="15219"/>
                </a:cubicBezTo>
                <a:cubicBezTo>
                  <a:pt x="18782" y="15214"/>
                  <a:pt x="18799" y="15210"/>
                  <a:pt x="18815" y="15206"/>
                </a:cubicBezTo>
                <a:cubicBezTo>
                  <a:pt x="18832" y="15202"/>
                  <a:pt x="18849" y="15197"/>
                  <a:pt x="18866" y="15193"/>
                </a:cubicBezTo>
                <a:cubicBezTo>
                  <a:pt x="18919" y="15183"/>
                  <a:pt x="18987" y="15176"/>
                  <a:pt x="18995" y="15145"/>
                </a:cubicBezTo>
                <a:cubicBezTo>
                  <a:pt x="18999" y="15133"/>
                  <a:pt x="18930" y="15108"/>
                  <a:pt x="18887" y="15099"/>
                </a:cubicBezTo>
                <a:cubicBezTo>
                  <a:pt x="18836" y="15087"/>
                  <a:pt x="18776" y="15086"/>
                  <a:pt x="18721" y="15080"/>
                </a:cubicBezTo>
                <a:cubicBezTo>
                  <a:pt x="18689" y="15091"/>
                  <a:pt x="18665" y="15120"/>
                  <a:pt x="18621" y="15107"/>
                </a:cubicBezTo>
                <a:cubicBezTo>
                  <a:pt x="18606" y="15103"/>
                  <a:pt x="18614" y="15075"/>
                  <a:pt x="18611" y="15058"/>
                </a:cubicBezTo>
                <a:cubicBezTo>
                  <a:pt x="18554" y="15047"/>
                  <a:pt x="18493" y="15038"/>
                  <a:pt x="18434" y="15028"/>
                </a:cubicBezTo>
                <a:cubicBezTo>
                  <a:pt x="18375" y="15018"/>
                  <a:pt x="18318" y="15005"/>
                  <a:pt x="18268" y="14988"/>
                </a:cubicBezTo>
                <a:cubicBezTo>
                  <a:pt x="18269" y="14980"/>
                  <a:pt x="18271" y="14972"/>
                  <a:pt x="18272" y="14964"/>
                </a:cubicBezTo>
                <a:cubicBezTo>
                  <a:pt x="18274" y="14955"/>
                  <a:pt x="18275" y="14946"/>
                  <a:pt x="18277" y="14938"/>
                </a:cubicBezTo>
                <a:cubicBezTo>
                  <a:pt x="18014" y="14859"/>
                  <a:pt x="17744" y="14805"/>
                  <a:pt x="17472" y="14764"/>
                </a:cubicBezTo>
                <a:cubicBezTo>
                  <a:pt x="17199" y="14722"/>
                  <a:pt x="16924" y="14692"/>
                  <a:pt x="16649" y="14662"/>
                </a:cubicBezTo>
                <a:cubicBezTo>
                  <a:pt x="16697" y="14662"/>
                  <a:pt x="16744" y="14664"/>
                  <a:pt x="16792" y="14665"/>
                </a:cubicBezTo>
                <a:cubicBezTo>
                  <a:pt x="16840" y="14666"/>
                  <a:pt x="16888" y="14666"/>
                  <a:pt x="16936" y="14667"/>
                </a:cubicBezTo>
                <a:cubicBezTo>
                  <a:pt x="16974" y="14662"/>
                  <a:pt x="17032" y="14663"/>
                  <a:pt x="17043" y="14650"/>
                </a:cubicBezTo>
                <a:cubicBezTo>
                  <a:pt x="17065" y="14625"/>
                  <a:pt x="17016" y="14615"/>
                  <a:pt x="16978" y="14609"/>
                </a:cubicBezTo>
                <a:cubicBezTo>
                  <a:pt x="16962" y="14607"/>
                  <a:pt x="16946" y="14605"/>
                  <a:pt x="16929" y="14603"/>
                </a:cubicBezTo>
                <a:cubicBezTo>
                  <a:pt x="17160" y="14622"/>
                  <a:pt x="17391" y="14643"/>
                  <a:pt x="17622" y="14659"/>
                </a:cubicBezTo>
                <a:cubicBezTo>
                  <a:pt x="17838" y="14675"/>
                  <a:pt x="18057" y="14675"/>
                  <a:pt x="18273" y="14664"/>
                </a:cubicBezTo>
                <a:cubicBezTo>
                  <a:pt x="18414" y="14657"/>
                  <a:pt x="18558" y="14581"/>
                  <a:pt x="18689" y="14599"/>
                </a:cubicBezTo>
                <a:cubicBezTo>
                  <a:pt x="19126" y="14659"/>
                  <a:pt x="19558" y="14749"/>
                  <a:pt x="19992" y="14825"/>
                </a:cubicBezTo>
                <a:cubicBezTo>
                  <a:pt x="20126" y="14849"/>
                  <a:pt x="20262" y="14866"/>
                  <a:pt x="20398" y="14884"/>
                </a:cubicBezTo>
                <a:cubicBezTo>
                  <a:pt x="20523" y="14900"/>
                  <a:pt x="20649" y="14912"/>
                  <a:pt x="20774" y="14926"/>
                </a:cubicBezTo>
                <a:cubicBezTo>
                  <a:pt x="20779" y="14911"/>
                  <a:pt x="20783" y="14897"/>
                  <a:pt x="20787" y="14882"/>
                </a:cubicBezTo>
                <a:cubicBezTo>
                  <a:pt x="20792" y="14868"/>
                  <a:pt x="20795" y="14853"/>
                  <a:pt x="20799" y="14838"/>
                </a:cubicBezTo>
                <a:cubicBezTo>
                  <a:pt x="20489" y="14752"/>
                  <a:pt x="20178" y="14666"/>
                  <a:pt x="19868" y="14580"/>
                </a:cubicBezTo>
                <a:cubicBezTo>
                  <a:pt x="19557" y="14494"/>
                  <a:pt x="19247" y="14408"/>
                  <a:pt x="18936" y="14322"/>
                </a:cubicBezTo>
                <a:cubicBezTo>
                  <a:pt x="18936" y="14320"/>
                  <a:pt x="18936" y="14319"/>
                  <a:pt x="18936" y="14317"/>
                </a:cubicBezTo>
                <a:cubicBezTo>
                  <a:pt x="18936" y="14316"/>
                  <a:pt x="18936" y="14314"/>
                  <a:pt x="18936" y="14312"/>
                </a:cubicBezTo>
                <a:cubicBezTo>
                  <a:pt x="19116" y="14342"/>
                  <a:pt x="19295" y="14371"/>
                  <a:pt x="19474" y="14400"/>
                </a:cubicBezTo>
                <a:cubicBezTo>
                  <a:pt x="19653" y="14429"/>
                  <a:pt x="19832" y="14457"/>
                  <a:pt x="20011" y="14486"/>
                </a:cubicBezTo>
                <a:cubicBezTo>
                  <a:pt x="20013" y="14479"/>
                  <a:pt x="20016" y="14472"/>
                  <a:pt x="20018" y="14465"/>
                </a:cubicBezTo>
                <a:cubicBezTo>
                  <a:pt x="20020" y="14458"/>
                  <a:pt x="20022" y="14450"/>
                  <a:pt x="20024" y="14443"/>
                </a:cubicBezTo>
                <a:cubicBezTo>
                  <a:pt x="19898" y="14412"/>
                  <a:pt x="19771" y="14381"/>
                  <a:pt x="19647" y="14351"/>
                </a:cubicBezTo>
                <a:cubicBezTo>
                  <a:pt x="19523" y="14321"/>
                  <a:pt x="19402" y="14291"/>
                  <a:pt x="19286" y="14262"/>
                </a:cubicBezTo>
                <a:cubicBezTo>
                  <a:pt x="19333" y="14226"/>
                  <a:pt x="19427" y="14190"/>
                  <a:pt x="19434" y="14143"/>
                </a:cubicBezTo>
                <a:cubicBezTo>
                  <a:pt x="19443" y="14091"/>
                  <a:pt x="19390" y="14009"/>
                  <a:pt x="19334" y="13977"/>
                </a:cubicBezTo>
                <a:cubicBezTo>
                  <a:pt x="19245" y="13924"/>
                  <a:pt x="19136" y="13888"/>
                  <a:pt x="19029" y="13867"/>
                </a:cubicBezTo>
                <a:cubicBezTo>
                  <a:pt x="18678" y="13799"/>
                  <a:pt x="18323" y="13741"/>
                  <a:pt x="17970" y="13679"/>
                </a:cubicBezTo>
                <a:cubicBezTo>
                  <a:pt x="17970" y="13677"/>
                  <a:pt x="17970" y="13675"/>
                  <a:pt x="17970" y="13673"/>
                </a:cubicBezTo>
                <a:cubicBezTo>
                  <a:pt x="17970" y="13671"/>
                  <a:pt x="17972" y="13668"/>
                  <a:pt x="17972" y="13666"/>
                </a:cubicBezTo>
                <a:cubicBezTo>
                  <a:pt x="18225" y="13688"/>
                  <a:pt x="18478" y="13711"/>
                  <a:pt x="18731" y="13733"/>
                </a:cubicBezTo>
                <a:cubicBezTo>
                  <a:pt x="18984" y="13755"/>
                  <a:pt x="19238" y="13777"/>
                  <a:pt x="19491" y="13799"/>
                </a:cubicBezTo>
                <a:cubicBezTo>
                  <a:pt x="19494" y="13789"/>
                  <a:pt x="19497" y="13780"/>
                  <a:pt x="19500" y="13769"/>
                </a:cubicBezTo>
                <a:cubicBezTo>
                  <a:pt x="19503" y="13759"/>
                  <a:pt x="19506" y="13748"/>
                  <a:pt x="19509" y="13738"/>
                </a:cubicBezTo>
                <a:cubicBezTo>
                  <a:pt x="19310" y="13593"/>
                  <a:pt x="19071" y="13531"/>
                  <a:pt x="18826" y="13483"/>
                </a:cubicBezTo>
                <a:cubicBezTo>
                  <a:pt x="18582" y="13435"/>
                  <a:pt x="18331" y="13402"/>
                  <a:pt x="18105" y="13314"/>
                </a:cubicBezTo>
                <a:cubicBezTo>
                  <a:pt x="18116" y="13309"/>
                  <a:pt x="18127" y="13304"/>
                  <a:pt x="18144" y="13296"/>
                </a:cubicBezTo>
                <a:cubicBezTo>
                  <a:pt x="18161" y="13288"/>
                  <a:pt x="18184" y="13277"/>
                  <a:pt x="18217" y="13262"/>
                </a:cubicBezTo>
                <a:cubicBezTo>
                  <a:pt x="18092" y="13231"/>
                  <a:pt x="17975" y="13202"/>
                  <a:pt x="17862" y="13173"/>
                </a:cubicBezTo>
                <a:cubicBezTo>
                  <a:pt x="17749" y="13144"/>
                  <a:pt x="17639" y="13116"/>
                  <a:pt x="17530" y="13088"/>
                </a:cubicBezTo>
                <a:cubicBezTo>
                  <a:pt x="17531" y="13084"/>
                  <a:pt x="17532" y="13080"/>
                  <a:pt x="17534" y="13076"/>
                </a:cubicBezTo>
                <a:cubicBezTo>
                  <a:pt x="17536" y="13072"/>
                  <a:pt x="17538" y="13067"/>
                  <a:pt x="17540" y="13063"/>
                </a:cubicBezTo>
                <a:cubicBezTo>
                  <a:pt x="17880" y="13108"/>
                  <a:pt x="18219" y="13153"/>
                  <a:pt x="18558" y="13198"/>
                </a:cubicBezTo>
                <a:cubicBezTo>
                  <a:pt x="18898" y="13243"/>
                  <a:pt x="19238" y="13288"/>
                  <a:pt x="19578" y="13332"/>
                </a:cubicBezTo>
                <a:cubicBezTo>
                  <a:pt x="19582" y="13316"/>
                  <a:pt x="19587" y="13299"/>
                  <a:pt x="19591" y="13282"/>
                </a:cubicBezTo>
                <a:cubicBezTo>
                  <a:pt x="19596" y="13265"/>
                  <a:pt x="19600" y="13248"/>
                  <a:pt x="19605" y="13231"/>
                </a:cubicBezTo>
                <a:cubicBezTo>
                  <a:pt x="19270" y="13151"/>
                  <a:pt x="18936" y="13070"/>
                  <a:pt x="18602" y="12990"/>
                </a:cubicBezTo>
                <a:cubicBezTo>
                  <a:pt x="18267" y="12910"/>
                  <a:pt x="17932" y="12830"/>
                  <a:pt x="17598" y="12750"/>
                </a:cubicBezTo>
                <a:cubicBezTo>
                  <a:pt x="17602" y="12735"/>
                  <a:pt x="17605" y="12721"/>
                  <a:pt x="17609" y="12707"/>
                </a:cubicBezTo>
                <a:cubicBezTo>
                  <a:pt x="17613" y="12692"/>
                  <a:pt x="17616" y="12677"/>
                  <a:pt x="17620" y="12663"/>
                </a:cubicBezTo>
                <a:cubicBezTo>
                  <a:pt x="17706" y="12660"/>
                  <a:pt x="17799" y="12638"/>
                  <a:pt x="17877" y="12657"/>
                </a:cubicBezTo>
                <a:cubicBezTo>
                  <a:pt x="18320" y="12762"/>
                  <a:pt x="18757" y="12889"/>
                  <a:pt x="19202" y="12985"/>
                </a:cubicBezTo>
                <a:cubicBezTo>
                  <a:pt x="19496" y="13049"/>
                  <a:pt x="19803" y="13074"/>
                  <a:pt x="20104" y="13116"/>
                </a:cubicBezTo>
                <a:cubicBezTo>
                  <a:pt x="20105" y="13112"/>
                  <a:pt x="20106" y="13108"/>
                  <a:pt x="20107" y="13104"/>
                </a:cubicBezTo>
                <a:cubicBezTo>
                  <a:pt x="20108" y="13100"/>
                  <a:pt x="20109" y="13096"/>
                  <a:pt x="20110" y="13092"/>
                </a:cubicBezTo>
                <a:cubicBezTo>
                  <a:pt x="20029" y="13064"/>
                  <a:pt x="19947" y="13035"/>
                  <a:pt x="19865" y="13007"/>
                </a:cubicBezTo>
                <a:cubicBezTo>
                  <a:pt x="19784" y="12979"/>
                  <a:pt x="19702" y="12952"/>
                  <a:pt x="19620" y="12924"/>
                </a:cubicBezTo>
                <a:cubicBezTo>
                  <a:pt x="19948" y="12985"/>
                  <a:pt x="20272" y="13058"/>
                  <a:pt x="20599" y="13105"/>
                </a:cubicBezTo>
                <a:cubicBezTo>
                  <a:pt x="20927" y="13153"/>
                  <a:pt x="21257" y="13176"/>
                  <a:pt x="21600" y="13135"/>
                </a:cubicBezTo>
                <a:cubicBezTo>
                  <a:pt x="21311" y="13053"/>
                  <a:pt x="21023" y="12972"/>
                  <a:pt x="20734" y="12890"/>
                </a:cubicBezTo>
                <a:cubicBezTo>
                  <a:pt x="20445" y="12809"/>
                  <a:pt x="20156" y="12726"/>
                  <a:pt x="19867" y="12645"/>
                </a:cubicBezTo>
                <a:cubicBezTo>
                  <a:pt x="19870" y="12638"/>
                  <a:pt x="19872" y="12631"/>
                  <a:pt x="19875" y="12624"/>
                </a:cubicBezTo>
                <a:cubicBezTo>
                  <a:pt x="19878" y="12616"/>
                  <a:pt x="19881" y="12609"/>
                  <a:pt x="19883" y="12602"/>
                </a:cubicBezTo>
                <a:cubicBezTo>
                  <a:pt x="19979" y="12625"/>
                  <a:pt x="20075" y="12649"/>
                  <a:pt x="20170" y="12672"/>
                </a:cubicBezTo>
                <a:cubicBezTo>
                  <a:pt x="20265" y="12696"/>
                  <a:pt x="20359" y="12720"/>
                  <a:pt x="20454" y="12744"/>
                </a:cubicBezTo>
                <a:cubicBezTo>
                  <a:pt x="20457" y="12735"/>
                  <a:pt x="20460" y="12727"/>
                  <a:pt x="20463" y="12718"/>
                </a:cubicBezTo>
                <a:cubicBezTo>
                  <a:pt x="20466" y="12709"/>
                  <a:pt x="20470" y="12700"/>
                  <a:pt x="20473" y="12691"/>
                </a:cubicBezTo>
                <a:cubicBezTo>
                  <a:pt x="20132" y="12588"/>
                  <a:pt x="19791" y="12485"/>
                  <a:pt x="19450" y="12381"/>
                </a:cubicBezTo>
                <a:cubicBezTo>
                  <a:pt x="19108" y="12277"/>
                  <a:pt x="18768" y="12173"/>
                  <a:pt x="18427" y="12069"/>
                </a:cubicBezTo>
                <a:cubicBezTo>
                  <a:pt x="18429" y="12064"/>
                  <a:pt x="18430" y="12059"/>
                  <a:pt x="18432" y="12054"/>
                </a:cubicBezTo>
                <a:cubicBezTo>
                  <a:pt x="18434" y="12048"/>
                  <a:pt x="18436" y="12043"/>
                  <a:pt x="18438" y="12037"/>
                </a:cubicBezTo>
                <a:cubicBezTo>
                  <a:pt x="18524" y="12052"/>
                  <a:pt x="18610" y="12068"/>
                  <a:pt x="18696" y="12083"/>
                </a:cubicBezTo>
                <a:cubicBezTo>
                  <a:pt x="18782" y="12098"/>
                  <a:pt x="18868" y="12113"/>
                  <a:pt x="18954" y="12127"/>
                </a:cubicBezTo>
                <a:cubicBezTo>
                  <a:pt x="18957" y="12119"/>
                  <a:pt x="18959" y="12111"/>
                  <a:pt x="18961" y="12102"/>
                </a:cubicBezTo>
                <a:cubicBezTo>
                  <a:pt x="18964" y="12094"/>
                  <a:pt x="18967" y="12086"/>
                  <a:pt x="18970" y="12077"/>
                </a:cubicBezTo>
                <a:cubicBezTo>
                  <a:pt x="18854" y="12041"/>
                  <a:pt x="18738" y="12005"/>
                  <a:pt x="18622" y="11968"/>
                </a:cubicBezTo>
                <a:cubicBezTo>
                  <a:pt x="18506" y="11931"/>
                  <a:pt x="18389" y="11894"/>
                  <a:pt x="18273" y="11857"/>
                </a:cubicBezTo>
                <a:cubicBezTo>
                  <a:pt x="18282" y="11851"/>
                  <a:pt x="18289" y="11843"/>
                  <a:pt x="18288" y="11832"/>
                </a:cubicBezTo>
                <a:cubicBezTo>
                  <a:pt x="18287" y="11827"/>
                  <a:pt x="18280" y="11825"/>
                  <a:pt x="18277" y="11821"/>
                </a:cubicBezTo>
                <a:cubicBezTo>
                  <a:pt x="18505" y="11859"/>
                  <a:pt x="18729" y="11907"/>
                  <a:pt x="18952" y="11954"/>
                </a:cubicBezTo>
                <a:cubicBezTo>
                  <a:pt x="19258" y="12019"/>
                  <a:pt x="19565" y="12079"/>
                  <a:pt x="19874" y="12130"/>
                </a:cubicBezTo>
                <a:cubicBezTo>
                  <a:pt x="20172" y="12180"/>
                  <a:pt x="20473" y="12217"/>
                  <a:pt x="20773" y="12259"/>
                </a:cubicBezTo>
                <a:cubicBezTo>
                  <a:pt x="20777" y="12243"/>
                  <a:pt x="20782" y="12227"/>
                  <a:pt x="20787" y="12211"/>
                </a:cubicBezTo>
                <a:cubicBezTo>
                  <a:pt x="20792" y="12195"/>
                  <a:pt x="20797" y="12178"/>
                  <a:pt x="20802" y="12162"/>
                </a:cubicBezTo>
                <a:cubicBezTo>
                  <a:pt x="20477" y="12059"/>
                  <a:pt x="20154" y="11958"/>
                  <a:pt x="19829" y="11855"/>
                </a:cubicBezTo>
                <a:cubicBezTo>
                  <a:pt x="19505" y="11753"/>
                  <a:pt x="19181" y="11651"/>
                  <a:pt x="18856" y="11548"/>
                </a:cubicBezTo>
                <a:cubicBezTo>
                  <a:pt x="18861" y="11539"/>
                  <a:pt x="18865" y="11529"/>
                  <a:pt x="18870" y="11519"/>
                </a:cubicBezTo>
                <a:cubicBezTo>
                  <a:pt x="18875" y="11509"/>
                  <a:pt x="18879" y="11499"/>
                  <a:pt x="18884" y="11490"/>
                </a:cubicBezTo>
                <a:cubicBezTo>
                  <a:pt x="18919" y="11482"/>
                  <a:pt x="18953" y="11475"/>
                  <a:pt x="18994" y="11467"/>
                </a:cubicBezTo>
                <a:cubicBezTo>
                  <a:pt x="19034" y="11458"/>
                  <a:pt x="19082" y="11448"/>
                  <a:pt x="19141" y="11435"/>
                </a:cubicBezTo>
                <a:cubicBezTo>
                  <a:pt x="19027" y="11371"/>
                  <a:pt x="18960" y="11321"/>
                  <a:pt x="18884" y="11292"/>
                </a:cubicBezTo>
                <a:cubicBezTo>
                  <a:pt x="18876" y="11289"/>
                  <a:pt x="18869" y="11287"/>
                  <a:pt x="18861" y="11284"/>
                </a:cubicBezTo>
                <a:cubicBezTo>
                  <a:pt x="18870" y="11274"/>
                  <a:pt x="18880" y="11265"/>
                  <a:pt x="18890" y="11256"/>
                </a:cubicBezTo>
                <a:cubicBezTo>
                  <a:pt x="18899" y="11247"/>
                  <a:pt x="18908" y="11238"/>
                  <a:pt x="18916" y="11227"/>
                </a:cubicBezTo>
                <a:cubicBezTo>
                  <a:pt x="18924" y="11224"/>
                  <a:pt x="18931" y="11222"/>
                  <a:pt x="18939" y="11219"/>
                </a:cubicBezTo>
                <a:cubicBezTo>
                  <a:pt x="18947" y="11216"/>
                  <a:pt x="18955" y="11213"/>
                  <a:pt x="18963" y="11210"/>
                </a:cubicBezTo>
                <a:cubicBezTo>
                  <a:pt x="18963" y="11187"/>
                  <a:pt x="19145" y="11189"/>
                  <a:pt x="18994" y="11148"/>
                </a:cubicBezTo>
                <a:cubicBezTo>
                  <a:pt x="18941" y="11133"/>
                  <a:pt x="18900" y="11110"/>
                  <a:pt x="18917" y="11085"/>
                </a:cubicBezTo>
                <a:cubicBezTo>
                  <a:pt x="18942" y="11048"/>
                  <a:pt x="19032" y="11049"/>
                  <a:pt x="19071" y="11064"/>
                </a:cubicBezTo>
                <a:cubicBezTo>
                  <a:pt x="19196" y="11112"/>
                  <a:pt x="19277" y="11083"/>
                  <a:pt x="19384" y="11043"/>
                </a:cubicBezTo>
                <a:cubicBezTo>
                  <a:pt x="19529" y="10990"/>
                  <a:pt x="19610" y="11058"/>
                  <a:pt x="19686" y="11114"/>
                </a:cubicBezTo>
                <a:cubicBezTo>
                  <a:pt x="19798" y="11092"/>
                  <a:pt x="19911" y="11072"/>
                  <a:pt x="20021" y="11048"/>
                </a:cubicBezTo>
                <a:cubicBezTo>
                  <a:pt x="20079" y="11035"/>
                  <a:pt x="20199" y="11076"/>
                  <a:pt x="20188" y="11003"/>
                </a:cubicBezTo>
                <a:cubicBezTo>
                  <a:pt x="20180" y="10946"/>
                  <a:pt x="20101" y="10910"/>
                  <a:pt x="19996" y="10910"/>
                </a:cubicBezTo>
                <a:cubicBezTo>
                  <a:pt x="19815" y="10910"/>
                  <a:pt x="19669" y="10860"/>
                  <a:pt x="19518" y="10820"/>
                </a:cubicBezTo>
                <a:cubicBezTo>
                  <a:pt x="19430" y="10796"/>
                  <a:pt x="19290" y="10783"/>
                  <a:pt x="19292" y="10721"/>
                </a:cubicBezTo>
                <a:cubicBezTo>
                  <a:pt x="19295" y="10650"/>
                  <a:pt x="19434" y="10641"/>
                  <a:pt x="19541" y="10625"/>
                </a:cubicBezTo>
                <a:cubicBezTo>
                  <a:pt x="19569" y="10620"/>
                  <a:pt x="19591" y="10602"/>
                  <a:pt x="19619" y="10588"/>
                </a:cubicBezTo>
                <a:cubicBezTo>
                  <a:pt x="19500" y="10535"/>
                  <a:pt x="19357" y="10538"/>
                  <a:pt x="19228" y="10519"/>
                </a:cubicBezTo>
                <a:cubicBezTo>
                  <a:pt x="19125" y="10504"/>
                  <a:pt x="18953" y="10511"/>
                  <a:pt x="18941" y="10459"/>
                </a:cubicBezTo>
                <a:cubicBezTo>
                  <a:pt x="18923" y="10384"/>
                  <a:pt x="19100" y="10402"/>
                  <a:pt x="19193" y="10380"/>
                </a:cubicBezTo>
                <a:cubicBezTo>
                  <a:pt x="19269" y="10363"/>
                  <a:pt x="19334" y="10342"/>
                  <a:pt x="19328" y="10292"/>
                </a:cubicBezTo>
                <a:cubicBezTo>
                  <a:pt x="19324" y="10249"/>
                  <a:pt x="19263" y="10225"/>
                  <a:pt x="19195" y="10218"/>
                </a:cubicBezTo>
                <a:cubicBezTo>
                  <a:pt x="19191" y="10217"/>
                  <a:pt x="19188" y="10217"/>
                  <a:pt x="19184" y="10216"/>
                </a:cubicBezTo>
                <a:cubicBezTo>
                  <a:pt x="19127" y="10181"/>
                  <a:pt x="19069" y="10151"/>
                  <a:pt x="19009" y="10149"/>
                </a:cubicBezTo>
                <a:cubicBezTo>
                  <a:pt x="18832" y="10142"/>
                  <a:pt x="18707" y="10075"/>
                  <a:pt x="18569" y="10000"/>
                </a:cubicBezTo>
                <a:cubicBezTo>
                  <a:pt x="18419" y="9918"/>
                  <a:pt x="18250" y="9860"/>
                  <a:pt x="18090" y="9792"/>
                </a:cubicBezTo>
                <a:cubicBezTo>
                  <a:pt x="18092" y="9786"/>
                  <a:pt x="18095" y="9780"/>
                  <a:pt x="18098" y="9773"/>
                </a:cubicBezTo>
                <a:cubicBezTo>
                  <a:pt x="18101" y="9767"/>
                  <a:pt x="18104" y="9760"/>
                  <a:pt x="18107" y="9753"/>
                </a:cubicBezTo>
                <a:cubicBezTo>
                  <a:pt x="18237" y="9768"/>
                  <a:pt x="18368" y="9782"/>
                  <a:pt x="18499" y="9796"/>
                </a:cubicBezTo>
                <a:cubicBezTo>
                  <a:pt x="18629" y="9811"/>
                  <a:pt x="18760" y="9825"/>
                  <a:pt x="18890" y="9840"/>
                </a:cubicBezTo>
                <a:cubicBezTo>
                  <a:pt x="18892" y="9832"/>
                  <a:pt x="18895" y="9825"/>
                  <a:pt x="18896" y="9818"/>
                </a:cubicBezTo>
                <a:cubicBezTo>
                  <a:pt x="18898" y="9810"/>
                  <a:pt x="18900" y="9802"/>
                  <a:pt x="18901" y="9794"/>
                </a:cubicBezTo>
                <a:cubicBezTo>
                  <a:pt x="18824" y="9776"/>
                  <a:pt x="18748" y="9753"/>
                  <a:pt x="18669" y="9742"/>
                </a:cubicBezTo>
                <a:cubicBezTo>
                  <a:pt x="18504" y="9718"/>
                  <a:pt x="18489" y="9713"/>
                  <a:pt x="18471" y="9639"/>
                </a:cubicBezTo>
                <a:cubicBezTo>
                  <a:pt x="18495" y="9652"/>
                  <a:pt x="18517" y="9666"/>
                  <a:pt x="18540" y="9679"/>
                </a:cubicBezTo>
                <a:cubicBezTo>
                  <a:pt x="18563" y="9692"/>
                  <a:pt x="18586" y="9706"/>
                  <a:pt x="18611" y="9721"/>
                </a:cubicBezTo>
                <a:cubicBezTo>
                  <a:pt x="18652" y="9590"/>
                  <a:pt x="18549" y="9563"/>
                  <a:pt x="18456" y="9541"/>
                </a:cubicBezTo>
                <a:cubicBezTo>
                  <a:pt x="18294" y="9502"/>
                  <a:pt x="18127" y="9480"/>
                  <a:pt x="17967" y="9438"/>
                </a:cubicBezTo>
                <a:cubicBezTo>
                  <a:pt x="17888" y="9418"/>
                  <a:pt x="17818" y="9370"/>
                  <a:pt x="17713" y="9321"/>
                </a:cubicBezTo>
                <a:cubicBezTo>
                  <a:pt x="17756" y="9309"/>
                  <a:pt x="17788" y="9302"/>
                  <a:pt x="17816" y="9295"/>
                </a:cubicBezTo>
                <a:cubicBezTo>
                  <a:pt x="17845" y="9288"/>
                  <a:pt x="17868" y="9281"/>
                  <a:pt x="17897" y="9274"/>
                </a:cubicBezTo>
                <a:cubicBezTo>
                  <a:pt x="17876" y="9245"/>
                  <a:pt x="17858" y="9219"/>
                  <a:pt x="17839" y="9192"/>
                </a:cubicBezTo>
                <a:cubicBezTo>
                  <a:pt x="17819" y="9165"/>
                  <a:pt x="17800" y="9139"/>
                  <a:pt x="17780" y="9111"/>
                </a:cubicBezTo>
                <a:cubicBezTo>
                  <a:pt x="17750" y="9145"/>
                  <a:pt x="17725" y="9182"/>
                  <a:pt x="17717" y="9180"/>
                </a:cubicBezTo>
                <a:cubicBezTo>
                  <a:pt x="17638" y="9158"/>
                  <a:pt x="17559" y="9133"/>
                  <a:pt x="17485" y="9101"/>
                </a:cubicBezTo>
                <a:cubicBezTo>
                  <a:pt x="17434" y="9078"/>
                  <a:pt x="17396" y="9029"/>
                  <a:pt x="17344" y="9015"/>
                </a:cubicBezTo>
                <a:cubicBezTo>
                  <a:pt x="17119" y="8953"/>
                  <a:pt x="16893" y="8899"/>
                  <a:pt x="16667" y="8843"/>
                </a:cubicBezTo>
                <a:cubicBezTo>
                  <a:pt x="16606" y="8828"/>
                  <a:pt x="16542" y="8814"/>
                  <a:pt x="16481" y="8798"/>
                </a:cubicBezTo>
                <a:cubicBezTo>
                  <a:pt x="16351" y="8764"/>
                  <a:pt x="16222" y="8729"/>
                  <a:pt x="16092" y="8694"/>
                </a:cubicBezTo>
                <a:cubicBezTo>
                  <a:pt x="16094" y="8687"/>
                  <a:pt x="16098" y="8680"/>
                  <a:pt x="16100" y="8673"/>
                </a:cubicBezTo>
                <a:cubicBezTo>
                  <a:pt x="16102" y="8665"/>
                  <a:pt x="16103" y="8658"/>
                  <a:pt x="16105" y="8651"/>
                </a:cubicBezTo>
                <a:cubicBezTo>
                  <a:pt x="16144" y="8654"/>
                  <a:pt x="16185" y="8653"/>
                  <a:pt x="16223" y="8661"/>
                </a:cubicBezTo>
                <a:cubicBezTo>
                  <a:pt x="16339" y="8687"/>
                  <a:pt x="16453" y="8720"/>
                  <a:pt x="16569" y="8744"/>
                </a:cubicBezTo>
                <a:cubicBezTo>
                  <a:pt x="16840" y="8802"/>
                  <a:pt x="17112" y="8858"/>
                  <a:pt x="17385" y="8909"/>
                </a:cubicBezTo>
                <a:cubicBezTo>
                  <a:pt x="17420" y="8916"/>
                  <a:pt x="17465" y="8886"/>
                  <a:pt x="17541" y="8861"/>
                </a:cubicBezTo>
                <a:cubicBezTo>
                  <a:pt x="17531" y="8857"/>
                  <a:pt x="17560" y="8877"/>
                  <a:pt x="17591" y="8882"/>
                </a:cubicBezTo>
                <a:cubicBezTo>
                  <a:pt x="17709" y="8901"/>
                  <a:pt x="17790" y="9013"/>
                  <a:pt x="17944" y="8954"/>
                </a:cubicBezTo>
                <a:cubicBezTo>
                  <a:pt x="18036" y="8919"/>
                  <a:pt x="18155" y="8931"/>
                  <a:pt x="18262" y="8923"/>
                </a:cubicBezTo>
                <a:cubicBezTo>
                  <a:pt x="18262" y="8930"/>
                  <a:pt x="18264" y="8939"/>
                  <a:pt x="18264" y="8946"/>
                </a:cubicBezTo>
                <a:cubicBezTo>
                  <a:pt x="18264" y="8954"/>
                  <a:pt x="18264" y="8961"/>
                  <a:pt x="18264" y="8968"/>
                </a:cubicBezTo>
                <a:cubicBezTo>
                  <a:pt x="18236" y="8965"/>
                  <a:pt x="18206" y="8952"/>
                  <a:pt x="18182" y="8958"/>
                </a:cubicBezTo>
                <a:cubicBezTo>
                  <a:pt x="18142" y="8967"/>
                  <a:pt x="18107" y="8989"/>
                  <a:pt x="18069" y="9006"/>
                </a:cubicBezTo>
                <a:cubicBezTo>
                  <a:pt x="18098" y="9028"/>
                  <a:pt x="18123" y="9057"/>
                  <a:pt x="18157" y="9072"/>
                </a:cubicBezTo>
                <a:cubicBezTo>
                  <a:pt x="18186" y="9085"/>
                  <a:pt x="18224" y="9081"/>
                  <a:pt x="18258" y="9087"/>
                </a:cubicBezTo>
                <a:cubicBezTo>
                  <a:pt x="18559" y="9142"/>
                  <a:pt x="18860" y="9203"/>
                  <a:pt x="19162" y="9252"/>
                </a:cubicBezTo>
                <a:cubicBezTo>
                  <a:pt x="19436" y="9297"/>
                  <a:pt x="19713" y="9330"/>
                  <a:pt x="19989" y="9365"/>
                </a:cubicBezTo>
                <a:cubicBezTo>
                  <a:pt x="20028" y="9370"/>
                  <a:pt x="20070" y="9350"/>
                  <a:pt x="20142" y="9336"/>
                </a:cubicBezTo>
                <a:cubicBezTo>
                  <a:pt x="20041" y="9250"/>
                  <a:pt x="19934" y="9205"/>
                  <a:pt x="19823" y="9180"/>
                </a:cubicBezTo>
                <a:cubicBezTo>
                  <a:pt x="19713" y="9155"/>
                  <a:pt x="19599" y="9152"/>
                  <a:pt x="19483" y="9151"/>
                </a:cubicBezTo>
                <a:cubicBezTo>
                  <a:pt x="19499" y="9157"/>
                  <a:pt x="19515" y="9163"/>
                  <a:pt x="19532" y="9168"/>
                </a:cubicBezTo>
                <a:cubicBezTo>
                  <a:pt x="19548" y="9174"/>
                  <a:pt x="19564" y="9180"/>
                  <a:pt x="19580" y="9185"/>
                </a:cubicBezTo>
                <a:cubicBezTo>
                  <a:pt x="19579" y="9189"/>
                  <a:pt x="19579" y="9192"/>
                  <a:pt x="19578" y="9196"/>
                </a:cubicBezTo>
                <a:cubicBezTo>
                  <a:pt x="19577" y="9200"/>
                  <a:pt x="19576" y="9204"/>
                  <a:pt x="19575" y="9208"/>
                </a:cubicBezTo>
                <a:cubicBezTo>
                  <a:pt x="19542" y="9211"/>
                  <a:pt x="19509" y="9216"/>
                  <a:pt x="19476" y="9220"/>
                </a:cubicBezTo>
                <a:cubicBezTo>
                  <a:pt x="19443" y="9224"/>
                  <a:pt x="19410" y="9226"/>
                  <a:pt x="19377" y="9230"/>
                </a:cubicBezTo>
                <a:cubicBezTo>
                  <a:pt x="19380" y="9225"/>
                  <a:pt x="19384" y="9221"/>
                  <a:pt x="19387" y="9216"/>
                </a:cubicBezTo>
                <a:cubicBezTo>
                  <a:pt x="19390" y="9211"/>
                  <a:pt x="19393" y="9206"/>
                  <a:pt x="19396" y="9201"/>
                </a:cubicBezTo>
                <a:cubicBezTo>
                  <a:pt x="19345" y="9161"/>
                  <a:pt x="19301" y="9110"/>
                  <a:pt x="19242" y="9083"/>
                </a:cubicBezTo>
                <a:cubicBezTo>
                  <a:pt x="19091" y="9016"/>
                  <a:pt x="18934" y="8959"/>
                  <a:pt x="18779" y="8898"/>
                </a:cubicBezTo>
                <a:cubicBezTo>
                  <a:pt x="18693" y="8864"/>
                  <a:pt x="18605" y="8833"/>
                  <a:pt x="18521" y="8795"/>
                </a:cubicBezTo>
                <a:cubicBezTo>
                  <a:pt x="18404" y="8742"/>
                  <a:pt x="18292" y="8684"/>
                  <a:pt x="18173" y="8626"/>
                </a:cubicBezTo>
                <a:cubicBezTo>
                  <a:pt x="18173" y="8629"/>
                  <a:pt x="18172" y="8635"/>
                  <a:pt x="18171" y="8643"/>
                </a:cubicBezTo>
                <a:cubicBezTo>
                  <a:pt x="18169" y="8651"/>
                  <a:pt x="18166" y="8660"/>
                  <a:pt x="18165" y="8669"/>
                </a:cubicBezTo>
                <a:cubicBezTo>
                  <a:pt x="18043" y="8679"/>
                  <a:pt x="17975" y="8628"/>
                  <a:pt x="17932" y="8537"/>
                </a:cubicBezTo>
                <a:cubicBezTo>
                  <a:pt x="17917" y="8506"/>
                  <a:pt x="17888" y="8467"/>
                  <a:pt x="17854" y="8456"/>
                </a:cubicBezTo>
                <a:cubicBezTo>
                  <a:pt x="17751" y="8423"/>
                  <a:pt x="17640" y="8407"/>
                  <a:pt x="17538" y="8371"/>
                </a:cubicBezTo>
                <a:cubicBezTo>
                  <a:pt x="17484" y="8352"/>
                  <a:pt x="17442" y="8307"/>
                  <a:pt x="17366" y="8252"/>
                </a:cubicBezTo>
                <a:cubicBezTo>
                  <a:pt x="17431" y="8252"/>
                  <a:pt x="17484" y="8252"/>
                  <a:pt x="17532" y="8252"/>
                </a:cubicBezTo>
                <a:cubicBezTo>
                  <a:pt x="17580" y="8252"/>
                  <a:pt x="17623" y="8252"/>
                  <a:pt x="17667" y="8252"/>
                </a:cubicBezTo>
                <a:cubicBezTo>
                  <a:pt x="17657" y="8235"/>
                  <a:pt x="17649" y="8220"/>
                  <a:pt x="17641" y="8206"/>
                </a:cubicBezTo>
                <a:cubicBezTo>
                  <a:pt x="17633" y="8192"/>
                  <a:pt x="17626" y="8179"/>
                  <a:pt x="17620" y="8169"/>
                </a:cubicBezTo>
                <a:cubicBezTo>
                  <a:pt x="17660" y="8157"/>
                  <a:pt x="17699" y="8145"/>
                  <a:pt x="17738" y="8133"/>
                </a:cubicBezTo>
                <a:cubicBezTo>
                  <a:pt x="17777" y="8122"/>
                  <a:pt x="17816" y="8109"/>
                  <a:pt x="17855" y="8097"/>
                </a:cubicBezTo>
                <a:cubicBezTo>
                  <a:pt x="17896" y="8132"/>
                  <a:pt x="17935" y="8141"/>
                  <a:pt x="17974" y="8132"/>
                </a:cubicBezTo>
                <a:cubicBezTo>
                  <a:pt x="18014" y="8123"/>
                  <a:pt x="18055" y="8094"/>
                  <a:pt x="18098" y="8054"/>
                </a:cubicBezTo>
                <a:cubicBezTo>
                  <a:pt x="17990" y="8036"/>
                  <a:pt x="17891" y="8033"/>
                  <a:pt x="17805" y="8002"/>
                </a:cubicBezTo>
                <a:cubicBezTo>
                  <a:pt x="17711" y="7969"/>
                  <a:pt x="17631" y="7907"/>
                  <a:pt x="17540" y="7864"/>
                </a:cubicBezTo>
                <a:cubicBezTo>
                  <a:pt x="17460" y="7826"/>
                  <a:pt x="17345" y="7816"/>
                  <a:pt x="17297" y="7761"/>
                </a:cubicBezTo>
                <a:cubicBezTo>
                  <a:pt x="17110" y="7553"/>
                  <a:pt x="16811" y="7612"/>
                  <a:pt x="16574" y="7529"/>
                </a:cubicBezTo>
                <a:cubicBezTo>
                  <a:pt x="16392" y="7464"/>
                  <a:pt x="16149" y="7512"/>
                  <a:pt x="16042" y="7314"/>
                </a:cubicBezTo>
                <a:cubicBezTo>
                  <a:pt x="16036" y="7301"/>
                  <a:pt x="16014" y="7289"/>
                  <a:pt x="15996" y="7284"/>
                </a:cubicBezTo>
                <a:cubicBezTo>
                  <a:pt x="15822" y="7242"/>
                  <a:pt x="15644" y="7210"/>
                  <a:pt x="15474" y="7159"/>
                </a:cubicBezTo>
                <a:cubicBezTo>
                  <a:pt x="15257" y="7093"/>
                  <a:pt x="14980" y="7159"/>
                  <a:pt x="14861" y="6992"/>
                </a:cubicBezTo>
                <a:cubicBezTo>
                  <a:pt x="14756" y="6977"/>
                  <a:pt x="14693" y="6968"/>
                  <a:pt x="14631" y="6960"/>
                </a:cubicBezTo>
                <a:cubicBezTo>
                  <a:pt x="14617" y="6958"/>
                  <a:pt x="14596" y="6955"/>
                  <a:pt x="14588" y="6961"/>
                </a:cubicBezTo>
                <a:cubicBezTo>
                  <a:pt x="14472" y="7045"/>
                  <a:pt x="14376" y="6983"/>
                  <a:pt x="14271" y="6940"/>
                </a:cubicBezTo>
                <a:cubicBezTo>
                  <a:pt x="14244" y="6929"/>
                  <a:pt x="14169" y="6948"/>
                  <a:pt x="14156" y="6970"/>
                </a:cubicBezTo>
                <a:cubicBezTo>
                  <a:pt x="14092" y="7075"/>
                  <a:pt x="14008" y="7048"/>
                  <a:pt x="13911" y="7016"/>
                </a:cubicBezTo>
                <a:cubicBezTo>
                  <a:pt x="13870" y="7002"/>
                  <a:pt x="13821" y="6999"/>
                  <a:pt x="13776" y="6999"/>
                </a:cubicBezTo>
                <a:cubicBezTo>
                  <a:pt x="13719" y="7000"/>
                  <a:pt x="13649" y="7029"/>
                  <a:pt x="13608" y="7010"/>
                </a:cubicBezTo>
                <a:cubicBezTo>
                  <a:pt x="13426" y="6928"/>
                  <a:pt x="13231" y="6929"/>
                  <a:pt x="13036" y="6913"/>
                </a:cubicBezTo>
                <a:cubicBezTo>
                  <a:pt x="12948" y="6906"/>
                  <a:pt x="12860" y="6895"/>
                  <a:pt x="12774" y="6879"/>
                </a:cubicBezTo>
                <a:cubicBezTo>
                  <a:pt x="12737" y="6873"/>
                  <a:pt x="12702" y="6840"/>
                  <a:pt x="12667" y="6840"/>
                </a:cubicBezTo>
                <a:cubicBezTo>
                  <a:pt x="12527" y="6842"/>
                  <a:pt x="12397" y="6875"/>
                  <a:pt x="12247" y="6847"/>
                </a:cubicBezTo>
                <a:cubicBezTo>
                  <a:pt x="12055" y="6812"/>
                  <a:pt x="11847" y="6833"/>
                  <a:pt x="11647" y="6829"/>
                </a:cubicBezTo>
                <a:cubicBezTo>
                  <a:pt x="11614" y="6829"/>
                  <a:pt x="11580" y="6830"/>
                  <a:pt x="11550" y="6822"/>
                </a:cubicBezTo>
                <a:cubicBezTo>
                  <a:pt x="11464" y="6801"/>
                  <a:pt x="11378" y="6778"/>
                  <a:pt x="11288" y="6754"/>
                </a:cubicBezTo>
                <a:cubicBezTo>
                  <a:pt x="11472" y="6756"/>
                  <a:pt x="11656" y="6754"/>
                  <a:pt x="11840" y="6757"/>
                </a:cubicBezTo>
                <a:cubicBezTo>
                  <a:pt x="13119" y="6783"/>
                  <a:pt x="14397" y="6860"/>
                  <a:pt x="15675" y="6918"/>
                </a:cubicBezTo>
                <a:cubicBezTo>
                  <a:pt x="16031" y="6934"/>
                  <a:pt x="16386" y="6959"/>
                  <a:pt x="16742" y="6979"/>
                </a:cubicBezTo>
                <a:cubicBezTo>
                  <a:pt x="16742" y="6971"/>
                  <a:pt x="16743" y="6963"/>
                  <a:pt x="16744" y="6955"/>
                </a:cubicBezTo>
                <a:cubicBezTo>
                  <a:pt x="16745" y="6946"/>
                  <a:pt x="16747" y="6938"/>
                  <a:pt x="16748" y="6929"/>
                </a:cubicBezTo>
                <a:cubicBezTo>
                  <a:pt x="16588" y="6905"/>
                  <a:pt x="16427" y="6882"/>
                  <a:pt x="16266" y="6859"/>
                </a:cubicBezTo>
                <a:cubicBezTo>
                  <a:pt x="16105" y="6835"/>
                  <a:pt x="15945" y="6810"/>
                  <a:pt x="15784" y="6786"/>
                </a:cubicBezTo>
                <a:cubicBezTo>
                  <a:pt x="16108" y="6773"/>
                  <a:pt x="16432" y="6791"/>
                  <a:pt x="16755" y="6801"/>
                </a:cubicBezTo>
                <a:cubicBezTo>
                  <a:pt x="17079" y="6811"/>
                  <a:pt x="17402" y="6813"/>
                  <a:pt x="17723" y="6764"/>
                </a:cubicBezTo>
                <a:cubicBezTo>
                  <a:pt x="17725" y="6750"/>
                  <a:pt x="17728" y="6736"/>
                  <a:pt x="17730" y="6722"/>
                </a:cubicBezTo>
                <a:cubicBezTo>
                  <a:pt x="17732" y="6708"/>
                  <a:pt x="17733" y="6695"/>
                  <a:pt x="17735" y="6681"/>
                </a:cubicBezTo>
                <a:cubicBezTo>
                  <a:pt x="17415" y="6634"/>
                  <a:pt x="17095" y="6587"/>
                  <a:pt x="16775" y="6540"/>
                </a:cubicBezTo>
                <a:cubicBezTo>
                  <a:pt x="16455" y="6493"/>
                  <a:pt x="16135" y="6446"/>
                  <a:pt x="15815" y="6399"/>
                </a:cubicBezTo>
                <a:cubicBezTo>
                  <a:pt x="16245" y="6385"/>
                  <a:pt x="16664" y="6412"/>
                  <a:pt x="17082" y="6444"/>
                </a:cubicBezTo>
                <a:cubicBezTo>
                  <a:pt x="17481" y="6475"/>
                  <a:pt x="17879" y="6509"/>
                  <a:pt x="18277" y="6542"/>
                </a:cubicBezTo>
                <a:cubicBezTo>
                  <a:pt x="18277" y="6534"/>
                  <a:pt x="18277" y="6526"/>
                  <a:pt x="18277" y="6518"/>
                </a:cubicBezTo>
                <a:cubicBezTo>
                  <a:pt x="18278" y="6510"/>
                  <a:pt x="18279" y="6502"/>
                  <a:pt x="18279" y="6494"/>
                </a:cubicBezTo>
                <a:cubicBezTo>
                  <a:pt x="17840" y="6452"/>
                  <a:pt x="17402" y="6410"/>
                  <a:pt x="16963" y="6368"/>
                </a:cubicBezTo>
                <a:cubicBezTo>
                  <a:pt x="16524" y="6326"/>
                  <a:pt x="16085" y="6283"/>
                  <a:pt x="15646" y="6241"/>
                </a:cubicBezTo>
                <a:cubicBezTo>
                  <a:pt x="15647" y="6234"/>
                  <a:pt x="15648" y="6228"/>
                  <a:pt x="15649" y="6222"/>
                </a:cubicBezTo>
                <a:cubicBezTo>
                  <a:pt x="15650" y="6216"/>
                  <a:pt x="15650" y="6209"/>
                  <a:pt x="15651" y="6203"/>
                </a:cubicBezTo>
                <a:cubicBezTo>
                  <a:pt x="16159" y="6238"/>
                  <a:pt x="16667" y="6272"/>
                  <a:pt x="17175" y="6307"/>
                </a:cubicBezTo>
                <a:cubicBezTo>
                  <a:pt x="17684" y="6342"/>
                  <a:pt x="18192" y="6377"/>
                  <a:pt x="18700" y="6412"/>
                </a:cubicBezTo>
                <a:cubicBezTo>
                  <a:pt x="18573" y="6264"/>
                  <a:pt x="18418" y="6184"/>
                  <a:pt x="18251" y="6134"/>
                </a:cubicBezTo>
                <a:cubicBezTo>
                  <a:pt x="18084" y="6083"/>
                  <a:pt x="17904" y="6061"/>
                  <a:pt x="17727" y="6027"/>
                </a:cubicBezTo>
                <a:cubicBezTo>
                  <a:pt x="17817" y="6027"/>
                  <a:pt x="17907" y="6027"/>
                  <a:pt x="17997" y="6027"/>
                </a:cubicBezTo>
                <a:cubicBezTo>
                  <a:pt x="18086" y="6027"/>
                  <a:pt x="18176" y="6027"/>
                  <a:pt x="18265" y="6027"/>
                </a:cubicBezTo>
                <a:cubicBezTo>
                  <a:pt x="18267" y="6016"/>
                  <a:pt x="18269" y="6005"/>
                  <a:pt x="18271" y="5994"/>
                </a:cubicBezTo>
                <a:cubicBezTo>
                  <a:pt x="18272" y="5984"/>
                  <a:pt x="18275" y="5972"/>
                  <a:pt x="18277" y="5962"/>
                </a:cubicBezTo>
                <a:cubicBezTo>
                  <a:pt x="17856" y="5835"/>
                  <a:pt x="17419" y="5775"/>
                  <a:pt x="16979" y="5724"/>
                </a:cubicBezTo>
                <a:cubicBezTo>
                  <a:pt x="16539" y="5673"/>
                  <a:pt x="16097" y="5632"/>
                  <a:pt x="15665" y="5548"/>
                </a:cubicBezTo>
                <a:cubicBezTo>
                  <a:pt x="15706" y="5534"/>
                  <a:pt x="15745" y="5531"/>
                  <a:pt x="15784" y="5534"/>
                </a:cubicBezTo>
                <a:cubicBezTo>
                  <a:pt x="16396" y="5584"/>
                  <a:pt x="17009" y="5639"/>
                  <a:pt x="17622" y="5684"/>
                </a:cubicBezTo>
                <a:cubicBezTo>
                  <a:pt x="17838" y="5699"/>
                  <a:pt x="18057" y="5700"/>
                  <a:pt x="18273" y="5689"/>
                </a:cubicBezTo>
                <a:cubicBezTo>
                  <a:pt x="18414" y="5682"/>
                  <a:pt x="18558" y="5604"/>
                  <a:pt x="18689" y="5622"/>
                </a:cubicBezTo>
                <a:cubicBezTo>
                  <a:pt x="19126" y="5683"/>
                  <a:pt x="19558" y="5772"/>
                  <a:pt x="19992" y="5849"/>
                </a:cubicBezTo>
                <a:cubicBezTo>
                  <a:pt x="20126" y="5872"/>
                  <a:pt x="20262" y="5891"/>
                  <a:pt x="20398" y="5909"/>
                </a:cubicBezTo>
                <a:cubicBezTo>
                  <a:pt x="20523" y="5925"/>
                  <a:pt x="20649" y="5936"/>
                  <a:pt x="20774" y="5949"/>
                </a:cubicBezTo>
                <a:cubicBezTo>
                  <a:pt x="20779" y="5935"/>
                  <a:pt x="20783" y="5920"/>
                  <a:pt x="20787" y="5906"/>
                </a:cubicBezTo>
                <a:cubicBezTo>
                  <a:pt x="20792" y="5891"/>
                  <a:pt x="20795" y="5876"/>
                  <a:pt x="20799" y="5862"/>
                </a:cubicBezTo>
                <a:cubicBezTo>
                  <a:pt x="20489" y="5775"/>
                  <a:pt x="20178" y="5690"/>
                  <a:pt x="19868" y="5604"/>
                </a:cubicBezTo>
                <a:cubicBezTo>
                  <a:pt x="19557" y="5518"/>
                  <a:pt x="19247" y="5431"/>
                  <a:pt x="18936" y="5345"/>
                </a:cubicBezTo>
                <a:cubicBezTo>
                  <a:pt x="18936" y="5344"/>
                  <a:pt x="18936" y="5343"/>
                  <a:pt x="18936" y="5342"/>
                </a:cubicBezTo>
                <a:cubicBezTo>
                  <a:pt x="18936" y="5340"/>
                  <a:pt x="18936" y="5339"/>
                  <a:pt x="18936" y="5337"/>
                </a:cubicBezTo>
                <a:cubicBezTo>
                  <a:pt x="19116" y="5367"/>
                  <a:pt x="19295" y="5396"/>
                  <a:pt x="19474" y="5424"/>
                </a:cubicBezTo>
                <a:cubicBezTo>
                  <a:pt x="19653" y="5453"/>
                  <a:pt x="19832" y="5482"/>
                  <a:pt x="20011" y="5511"/>
                </a:cubicBezTo>
                <a:cubicBezTo>
                  <a:pt x="20013" y="5503"/>
                  <a:pt x="20016" y="5496"/>
                  <a:pt x="20018" y="5489"/>
                </a:cubicBezTo>
                <a:cubicBezTo>
                  <a:pt x="20020" y="5481"/>
                  <a:pt x="20022" y="5474"/>
                  <a:pt x="20024" y="5467"/>
                </a:cubicBezTo>
                <a:cubicBezTo>
                  <a:pt x="19898" y="5436"/>
                  <a:pt x="19771" y="5405"/>
                  <a:pt x="19647" y="5374"/>
                </a:cubicBezTo>
                <a:cubicBezTo>
                  <a:pt x="19523" y="5344"/>
                  <a:pt x="19402" y="5314"/>
                  <a:pt x="19286" y="5286"/>
                </a:cubicBezTo>
                <a:cubicBezTo>
                  <a:pt x="19333" y="5250"/>
                  <a:pt x="19427" y="5213"/>
                  <a:pt x="19434" y="5167"/>
                </a:cubicBezTo>
                <a:cubicBezTo>
                  <a:pt x="19443" y="5114"/>
                  <a:pt x="19390" y="5034"/>
                  <a:pt x="19334" y="5001"/>
                </a:cubicBezTo>
                <a:cubicBezTo>
                  <a:pt x="19245" y="4948"/>
                  <a:pt x="19136" y="4913"/>
                  <a:pt x="19029" y="4892"/>
                </a:cubicBezTo>
                <a:cubicBezTo>
                  <a:pt x="18678" y="4823"/>
                  <a:pt x="18323" y="4765"/>
                  <a:pt x="17970" y="4702"/>
                </a:cubicBezTo>
                <a:cubicBezTo>
                  <a:pt x="17970" y="4700"/>
                  <a:pt x="17970" y="4699"/>
                  <a:pt x="17970" y="4697"/>
                </a:cubicBezTo>
                <a:cubicBezTo>
                  <a:pt x="17970" y="4694"/>
                  <a:pt x="17972" y="4692"/>
                  <a:pt x="17972" y="4689"/>
                </a:cubicBezTo>
                <a:cubicBezTo>
                  <a:pt x="18225" y="4712"/>
                  <a:pt x="18478" y="4734"/>
                  <a:pt x="18731" y="4757"/>
                </a:cubicBezTo>
                <a:cubicBezTo>
                  <a:pt x="18984" y="4779"/>
                  <a:pt x="19238" y="4801"/>
                  <a:pt x="19491" y="4823"/>
                </a:cubicBezTo>
                <a:cubicBezTo>
                  <a:pt x="19494" y="4813"/>
                  <a:pt x="19497" y="4803"/>
                  <a:pt x="19500" y="4793"/>
                </a:cubicBezTo>
                <a:cubicBezTo>
                  <a:pt x="19503" y="4783"/>
                  <a:pt x="19506" y="4773"/>
                  <a:pt x="19509" y="4763"/>
                </a:cubicBezTo>
                <a:cubicBezTo>
                  <a:pt x="19310" y="4618"/>
                  <a:pt x="19071" y="4555"/>
                  <a:pt x="18826" y="4507"/>
                </a:cubicBezTo>
                <a:cubicBezTo>
                  <a:pt x="18582" y="4458"/>
                  <a:pt x="18331" y="4425"/>
                  <a:pt x="18105" y="4337"/>
                </a:cubicBezTo>
                <a:cubicBezTo>
                  <a:pt x="18116" y="4333"/>
                  <a:pt x="18127" y="4327"/>
                  <a:pt x="18144" y="4320"/>
                </a:cubicBezTo>
                <a:cubicBezTo>
                  <a:pt x="18161" y="4312"/>
                  <a:pt x="18184" y="4302"/>
                  <a:pt x="18217" y="4287"/>
                </a:cubicBezTo>
                <a:cubicBezTo>
                  <a:pt x="18092" y="4256"/>
                  <a:pt x="17975" y="4226"/>
                  <a:pt x="17862" y="4197"/>
                </a:cubicBezTo>
                <a:cubicBezTo>
                  <a:pt x="17749" y="4168"/>
                  <a:pt x="17639" y="4140"/>
                  <a:pt x="17530" y="4112"/>
                </a:cubicBezTo>
                <a:cubicBezTo>
                  <a:pt x="17531" y="4108"/>
                  <a:pt x="17532" y="4103"/>
                  <a:pt x="17534" y="4100"/>
                </a:cubicBezTo>
                <a:cubicBezTo>
                  <a:pt x="17536" y="4095"/>
                  <a:pt x="17538" y="4091"/>
                  <a:pt x="17540" y="4087"/>
                </a:cubicBezTo>
                <a:cubicBezTo>
                  <a:pt x="17880" y="4132"/>
                  <a:pt x="18219" y="4177"/>
                  <a:pt x="18558" y="4222"/>
                </a:cubicBezTo>
                <a:cubicBezTo>
                  <a:pt x="18898" y="4267"/>
                  <a:pt x="19238" y="4312"/>
                  <a:pt x="19578" y="4357"/>
                </a:cubicBezTo>
                <a:cubicBezTo>
                  <a:pt x="19582" y="4340"/>
                  <a:pt x="19587" y="4323"/>
                  <a:pt x="19591" y="4306"/>
                </a:cubicBezTo>
                <a:cubicBezTo>
                  <a:pt x="19596" y="4289"/>
                  <a:pt x="19600" y="4272"/>
                  <a:pt x="19605" y="4255"/>
                </a:cubicBezTo>
                <a:cubicBezTo>
                  <a:pt x="19270" y="4174"/>
                  <a:pt x="18936" y="4094"/>
                  <a:pt x="18602" y="4014"/>
                </a:cubicBezTo>
                <a:cubicBezTo>
                  <a:pt x="18267" y="3934"/>
                  <a:pt x="17932" y="3853"/>
                  <a:pt x="17598" y="3773"/>
                </a:cubicBezTo>
                <a:cubicBezTo>
                  <a:pt x="17602" y="3759"/>
                  <a:pt x="17605" y="3745"/>
                  <a:pt x="17609" y="3730"/>
                </a:cubicBezTo>
                <a:cubicBezTo>
                  <a:pt x="17613" y="3716"/>
                  <a:pt x="17616" y="3701"/>
                  <a:pt x="17620" y="3687"/>
                </a:cubicBezTo>
                <a:cubicBezTo>
                  <a:pt x="17706" y="3683"/>
                  <a:pt x="17799" y="3661"/>
                  <a:pt x="17877" y="3680"/>
                </a:cubicBezTo>
                <a:cubicBezTo>
                  <a:pt x="18320" y="3785"/>
                  <a:pt x="18757" y="3912"/>
                  <a:pt x="19202" y="4009"/>
                </a:cubicBezTo>
                <a:cubicBezTo>
                  <a:pt x="19496" y="4073"/>
                  <a:pt x="19803" y="4098"/>
                  <a:pt x="20104" y="4140"/>
                </a:cubicBezTo>
                <a:cubicBezTo>
                  <a:pt x="20105" y="4136"/>
                  <a:pt x="20106" y="4133"/>
                  <a:pt x="20107" y="4129"/>
                </a:cubicBezTo>
                <a:cubicBezTo>
                  <a:pt x="20108" y="4125"/>
                  <a:pt x="20109" y="4120"/>
                  <a:pt x="20110" y="4116"/>
                </a:cubicBezTo>
                <a:cubicBezTo>
                  <a:pt x="20029" y="4088"/>
                  <a:pt x="19947" y="4060"/>
                  <a:pt x="19865" y="4032"/>
                </a:cubicBezTo>
                <a:cubicBezTo>
                  <a:pt x="19784" y="4004"/>
                  <a:pt x="19702" y="3976"/>
                  <a:pt x="19620" y="3947"/>
                </a:cubicBezTo>
                <a:cubicBezTo>
                  <a:pt x="19948" y="4008"/>
                  <a:pt x="20272" y="4081"/>
                  <a:pt x="20599" y="4129"/>
                </a:cubicBezTo>
                <a:cubicBezTo>
                  <a:pt x="20927" y="4176"/>
                  <a:pt x="21257" y="4199"/>
                  <a:pt x="21600" y="4158"/>
                </a:cubicBezTo>
                <a:cubicBezTo>
                  <a:pt x="21311" y="4077"/>
                  <a:pt x="21023" y="3995"/>
                  <a:pt x="20734" y="3914"/>
                </a:cubicBezTo>
                <a:cubicBezTo>
                  <a:pt x="20445" y="3832"/>
                  <a:pt x="20156" y="3750"/>
                  <a:pt x="19867" y="3668"/>
                </a:cubicBezTo>
                <a:cubicBezTo>
                  <a:pt x="19870" y="3661"/>
                  <a:pt x="19872" y="3654"/>
                  <a:pt x="19875" y="3647"/>
                </a:cubicBezTo>
                <a:cubicBezTo>
                  <a:pt x="19878" y="3640"/>
                  <a:pt x="19881" y="3633"/>
                  <a:pt x="19883" y="3625"/>
                </a:cubicBezTo>
                <a:cubicBezTo>
                  <a:pt x="19979" y="3649"/>
                  <a:pt x="20075" y="3672"/>
                  <a:pt x="20170" y="3696"/>
                </a:cubicBezTo>
                <a:cubicBezTo>
                  <a:pt x="20265" y="3720"/>
                  <a:pt x="20359" y="3744"/>
                  <a:pt x="20454" y="3767"/>
                </a:cubicBezTo>
                <a:cubicBezTo>
                  <a:pt x="20457" y="3759"/>
                  <a:pt x="20460" y="3750"/>
                  <a:pt x="20463" y="3742"/>
                </a:cubicBezTo>
                <a:cubicBezTo>
                  <a:pt x="20466" y="3733"/>
                  <a:pt x="20470" y="3723"/>
                  <a:pt x="20473" y="3715"/>
                </a:cubicBezTo>
                <a:cubicBezTo>
                  <a:pt x="20132" y="3611"/>
                  <a:pt x="19791" y="3508"/>
                  <a:pt x="19450" y="3405"/>
                </a:cubicBezTo>
                <a:cubicBezTo>
                  <a:pt x="19109" y="3301"/>
                  <a:pt x="18768" y="3197"/>
                  <a:pt x="18427" y="3094"/>
                </a:cubicBezTo>
                <a:cubicBezTo>
                  <a:pt x="18429" y="3088"/>
                  <a:pt x="18430" y="3083"/>
                  <a:pt x="18432" y="3077"/>
                </a:cubicBezTo>
                <a:cubicBezTo>
                  <a:pt x="18434" y="3072"/>
                  <a:pt x="18436" y="3066"/>
                  <a:pt x="18438" y="3061"/>
                </a:cubicBezTo>
                <a:cubicBezTo>
                  <a:pt x="18524" y="3076"/>
                  <a:pt x="18610" y="3092"/>
                  <a:pt x="18696" y="3107"/>
                </a:cubicBezTo>
                <a:cubicBezTo>
                  <a:pt x="18782" y="3122"/>
                  <a:pt x="18868" y="3136"/>
                  <a:pt x="18954" y="3151"/>
                </a:cubicBezTo>
                <a:cubicBezTo>
                  <a:pt x="18957" y="3143"/>
                  <a:pt x="18959" y="3134"/>
                  <a:pt x="18961" y="3126"/>
                </a:cubicBezTo>
                <a:cubicBezTo>
                  <a:pt x="18964" y="3118"/>
                  <a:pt x="18967" y="3110"/>
                  <a:pt x="18970" y="3102"/>
                </a:cubicBezTo>
                <a:cubicBezTo>
                  <a:pt x="18813" y="3053"/>
                  <a:pt x="18657" y="3003"/>
                  <a:pt x="18500" y="2954"/>
                </a:cubicBezTo>
                <a:cubicBezTo>
                  <a:pt x="18344" y="2904"/>
                  <a:pt x="18186" y="2855"/>
                  <a:pt x="18030" y="2805"/>
                </a:cubicBezTo>
                <a:cubicBezTo>
                  <a:pt x="18347" y="2840"/>
                  <a:pt x="18648" y="2913"/>
                  <a:pt x="18952" y="2977"/>
                </a:cubicBezTo>
                <a:cubicBezTo>
                  <a:pt x="19258" y="3042"/>
                  <a:pt x="19565" y="3102"/>
                  <a:pt x="19874" y="3154"/>
                </a:cubicBezTo>
                <a:cubicBezTo>
                  <a:pt x="20172" y="3204"/>
                  <a:pt x="20473" y="3240"/>
                  <a:pt x="20773" y="3282"/>
                </a:cubicBezTo>
                <a:cubicBezTo>
                  <a:pt x="20777" y="3267"/>
                  <a:pt x="20782" y="3250"/>
                  <a:pt x="20787" y="3235"/>
                </a:cubicBezTo>
                <a:cubicBezTo>
                  <a:pt x="20792" y="3219"/>
                  <a:pt x="20796" y="3203"/>
                  <a:pt x="20802" y="3187"/>
                </a:cubicBezTo>
                <a:cubicBezTo>
                  <a:pt x="20477" y="3085"/>
                  <a:pt x="20154" y="2982"/>
                  <a:pt x="19829" y="2880"/>
                </a:cubicBezTo>
                <a:cubicBezTo>
                  <a:pt x="19505" y="2777"/>
                  <a:pt x="19181" y="2675"/>
                  <a:pt x="18856" y="2572"/>
                </a:cubicBezTo>
                <a:cubicBezTo>
                  <a:pt x="18861" y="2563"/>
                  <a:pt x="18865" y="2553"/>
                  <a:pt x="18870" y="2544"/>
                </a:cubicBezTo>
                <a:cubicBezTo>
                  <a:pt x="18875" y="2534"/>
                  <a:pt x="18879" y="2524"/>
                  <a:pt x="18884" y="2515"/>
                </a:cubicBezTo>
                <a:cubicBezTo>
                  <a:pt x="18919" y="2507"/>
                  <a:pt x="18953" y="2499"/>
                  <a:pt x="18994" y="2490"/>
                </a:cubicBezTo>
                <a:cubicBezTo>
                  <a:pt x="19034" y="2481"/>
                  <a:pt x="19082" y="2472"/>
                  <a:pt x="19141" y="2459"/>
                </a:cubicBezTo>
                <a:cubicBezTo>
                  <a:pt x="19027" y="2395"/>
                  <a:pt x="18962" y="2343"/>
                  <a:pt x="18884" y="2317"/>
                </a:cubicBezTo>
                <a:cubicBezTo>
                  <a:pt x="18043" y="2040"/>
                  <a:pt x="17212" y="1737"/>
                  <a:pt x="16355" y="1499"/>
                </a:cubicBezTo>
                <a:cubicBezTo>
                  <a:pt x="14527" y="992"/>
                  <a:pt x="12651" y="628"/>
                  <a:pt x="10750" y="378"/>
                </a:cubicBezTo>
                <a:cubicBezTo>
                  <a:pt x="9703" y="240"/>
                  <a:pt x="8646" y="142"/>
                  <a:pt x="7590" y="74"/>
                </a:cubicBezTo>
                <a:cubicBezTo>
                  <a:pt x="6728" y="19"/>
                  <a:pt x="5866" y="-7"/>
                  <a:pt x="5003" y="2"/>
                </a:cubicBezTo>
                <a:close/>
                <a:moveTo>
                  <a:pt x="15300" y="2068"/>
                </a:moveTo>
                <a:cubicBezTo>
                  <a:pt x="15521" y="2123"/>
                  <a:pt x="15742" y="2177"/>
                  <a:pt x="15963" y="2232"/>
                </a:cubicBezTo>
                <a:cubicBezTo>
                  <a:pt x="16185" y="2286"/>
                  <a:pt x="16406" y="2340"/>
                  <a:pt x="16627" y="2395"/>
                </a:cubicBezTo>
                <a:cubicBezTo>
                  <a:pt x="16624" y="2405"/>
                  <a:pt x="16620" y="2416"/>
                  <a:pt x="16616" y="2426"/>
                </a:cubicBezTo>
                <a:cubicBezTo>
                  <a:pt x="16612" y="2437"/>
                  <a:pt x="16609" y="2447"/>
                  <a:pt x="16605" y="2458"/>
                </a:cubicBezTo>
                <a:cubicBezTo>
                  <a:pt x="16384" y="2403"/>
                  <a:pt x="16162" y="2349"/>
                  <a:pt x="15941" y="2295"/>
                </a:cubicBezTo>
                <a:cubicBezTo>
                  <a:pt x="15720" y="2240"/>
                  <a:pt x="15499" y="2185"/>
                  <a:pt x="15278" y="2130"/>
                </a:cubicBezTo>
                <a:cubicBezTo>
                  <a:pt x="15281" y="2120"/>
                  <a:pt x="15285" y="2109"/>
                  <a:pt x="15289" y="2099"/>
                </a:cubicBezTo>
                <a:cubicBezTo>
                  <a:pt x="15292" y="2089"/>
                  <a:pt x="15296" y="2079"/>
                  <a:pt x="15300" y="2068"/>
                </a:cubicBezTo>
                <a:close/>
                <a:moveTo>
                  <a:pt x="14636" y="3533"/>
                </a:moveTo>
                <a:cubicBezTo>
                  <a:pt x="14803" y="3561"/>
                  <a:pt x="14971" y="3590"/>
                  <a:pt x="15138" y="3618"/>
                </a:cubicBezTo>
                <a:cubicBezTo>
                  <a:pt x="15306" y="3646"/>
                  <a:pt x="15474" y="3675"/>
                  <a:pt x="15642" y="3703"/>
                </a:cubicBezTo>
                <a:cubicBezTo>
                  <a:pt x="15640" y="3712"/>
                  <a:pt x="15637" y="3722"/>
                  <a:pt x="15635" y="3731"/>
                </a:cubicBezTo>
                <a:cubicBezTo>
                  <a:pt x="15633" y="3740"/>
                  <a:pt x="15631" y="3750"/>
                  <a:pt x="15629" y="3759"/>
                </a:cubicBezTo>
                <a:cubicBezTo>
                  <a:pt x="15462" y="3729"/>
                  <a:pt x="15294" y="3698"/>
                  <a:pt x="15126" y="3668"/>
                </a:cubicBezTo>
                <a:cubicBezTo>
                  <a:pt x="14959" y="3638"/>
                  <a:pt x="14792" y="3608"/>
                  <a:pt x="14625" y="3577"/>
                </a:cubicBezTo>
                <a:cubicBezTo>
                  <a:pt x="14626" y="3570"/>
                  <a:pt x="14628" y="3563"/>
                  <a:pt x="14630" y="3555"/>
                </a:cubicBezTo>
                <a:cubicBezTo>
                  <a:pt x="14631" y="3548"/>
                  <a:pt x="14634" y="3541"/>
                  <a:pt x="14636" y="3533"/>
                </a:cubicBezTo>
                <a:close/>
                <a:moveTo>
                  <a:pt x="13249" y="6498"/>
                </a:moveTo>
                <a:cubicBezTo>
                  <a:pt x="13426" y="6517"/>
                  <a:pt x="13603" y="6535"/>
                  <a:pt x="13780" y="6554"/>
                </a:cubicBezTo>
                <a:cubicBezTo>
                  <a:pt x="13957" y="6572"/>
                  <a:pt x="14134" y="6591"/>
                  <a:pt x="14310" y="6609"/>
                </a:cubicBezTo>
                <a:cubicBezTo>
                  <a:pt x="14309" y="6616"/>
                  <a:pt x="14309" y="6623"/>
                  <a:pt x="14308" y="6631"/>
                </a:cubicBezTo>
                <a:cubicBezTo>
                  <a:pt x="14307" y="6638"/>
                  <a:pt x="14305" y="6646"/>
                  <a:pt x="14304" y="6653"/>
                </a:cubicBezTo>
                <a:cubicBezTo>
                  <a:pt x="14127" y="6639"/>
                  <a:pt x="13950" y="6624"/>
                  <a:pt x="13773" y="6609"/>
                </a:cubicBezTo>
                <a:cubicBezTo>
                  <a:pt x="13596" y="6595"/>
                  <a:pt x="13419" y="6581"/>
                  <a:pt x="13242" y="6566"/>
                </a:cubicBezTo>
                <a:cubicBezTo>
                  <a:pt x="13243" y="6555"/>
                  <a:pt x="13244" y="6544"/>
                  <a:pt x="13245" y="6533"/>
                </a:cubicBezTo>
                <a:cubicBezTo>
                  <a:pt x="13246" y="6521"/>
                  <a:pt x="13248" y="6510"/>
                  <a:pt x="13249" y="6498"/>
                </a:cubicBezTo>
                <a:close/>
                <a:moveTo>
                  <a:pt x="19558" y="10927"/>
                </a:moveTo>
                <a:cubicBezTo>
                  <a:pt x="19590" y="10927"/>
                  <a:pt x="19595" y="10941"/>
                  <a:pt x="19591" y="10956"/>
                </a:cubicBezTo>
                <a:cubicBezTo>
                  <a:pt x="19586" y="10959"/>
                  <a:pt x="19581" y="10961"/>
                  <a:pt x="19576" y="10964"/>
                </a:cubicBezTo>
                <a:cubicBezTo>
                  <a:pt x="19570" y="10967"/>
                  <a:pt x="19565" y="10970"/>
                  <a:pt x="19560" y="10973"/>
                </a:cubicBezTo>
                <a:cubicBezTo>
                  <a:pt x="19547" y="10964"/>
                  <a:pt x="19532" y="10954"/>
                  <a:pt x="19525" y="10943"/>
                </a:cubicBezTo>
                <a:cubicBezTo>
                  <a:pt x="19523" y="10940"/>
                  <a:pt x="19546" y="10927"/>
                  <a:pt x="19558" y="10927"/>
                </a:cubicBezTo>
                <a:close/>
                <a:moveTo>
                  <a:pt x="14636" y="12510"/>
                </a:moveTo>
                <a:cubicBezTo>
                  <a:pt x="14803" y="12538"/>
                  <a:pt x="14971" y="12566"/>
                  <a:pt x="15138" y="12595"/>
                </a:cubicBezTo>
                <a:cubicBezTo>
                  <a:pt x="15306" y="12623"/>
                  <a:pt x="15474" y="12651"/>
                  <a:pt x="15642" y="12680"/>
                </a:cubicBezTo>
                <a:cubicBezTo>
                  <a:pt x="15640" y="12689"/>
                  <a:pt x="15637" y="12698"/>
                  <a:pt x="15635" y="12707"/>
                </a:cubicBezTo>
                <a:cubicBezTo>
                  <a:pt x="15633" y="12716"/>
                  <a:pt x="15631" y="12726"/>
                  <a:pt x="15629" y="12735"/>
                </a:cubicBezTo>
                <a:cubicBezTo>
                  <a:pt x="15462" y="12704"/>
                  <a:pt x="15294" y="12675"/>
                  <a:pt x="15126" y="12645"/>
                </a:cubicBezTo>
                <a:cubicBezTo>
                  <a:pt x="14959" y="12615"/>
                  <a:pt x="14792" y="12584"/>
                  <a:pt x="14625" y="12554"/>
                </a:cubicBezTo>
                <a:cubicBezTo>
                  <a:pt x="14626" y="12546"/>
                  <a:pt x="14628" y="12539"/>
                  <a:pt x="14630" y="12532"/>
                </a:cubicBezTo>
                <a:cubicBezTo>
                  <a:pt x="14631" y="12524"/>
                  <a:pt x="14634" y="12517"/>
                  <a:pt x="14636" y="12510"/>
                </a:cubicBezTo>
                <a:close/>
                <a:moveTo>
                  <a:pt x="15784" y="14510"/>
                </a:moveTo>
                <a:cubicBezTo>
                  <a:pt x="16009" y="14528"/>
                  <a:pt x="16234" y="14546"/>
                  <a:pt x="16459" y="14565"/>
                </a:cubicBezTo>
                <a:cubicBezTo>
                  <a:pt x="16360" y="14563"/>
                  <a:pt x="16261" y="14568"/>
                  <a:pt x="16162" y="14569"/>
                </a:cubicBezTo>
                <a:cubicBezTo>
                  <a:pt x="16063" y="14569"/>
                  <a:pt x="15963" y="14564"/>
                  <a:pt x="15866" y="14545"/>
                </a:cubicBezTo>
                <a:cubicBezTo>
                  <a:pt x="15858" y="14545"/>
                  <a:pt x="15850" y="14546"/>
                  <a:pt x="15844" y="14547"/>
                </a:cubicBezTo>
                <a:cubicBezTo>
                  <a:pt x="15837" y="14547"/>
                  <a:pt x="15831" y="14548"/>
                  <a:pt x="15824" y="14549"/>
                </a:cubicBezTo>
                <a:cubicBezTo>
                  <a:pt x="15798" y="14544"/>
                  <a:pt x="15771" y="14541"/>
                  <a:pt x="15745" y="14537"/>
                </a:cubicBezTo>
                <a:cubicBezTo>
                  <a:pt x="15718" y="14533"/>
                  <a:pt x="15691" y="14529"/>
                  <a:pt x="15665" y="14524"/>
                </a:cubicBezTo>
                <a:cubicBezTo>
                  <a:pt x="15706" y="14510"/>
                  <a:pt x="15745" y="14507"/>
                  <a:pt x="15784" y="14510"/>
                </a:cubicBezTo>
                <a:close/>
                <a:moveTo>
                  <a:pt x="18509" y="15376"/>
                </a:moveTo>
                <a:cubicBezTo>
                  <a:pt x="18515" y="15376"/>
                  <a:pt x="18521" y="15376"/>
                  <a:pt x="18527" y="15376"/>
                </a:cubicBezTo>
                <a:cubicBezTo>
                  <a:pt x="18532" y="15377"/>
                  <a:pt x="18537" y="15377"/>
                  <a:pt x="18543" y="15378"/>
                </a:cubicBezTo>
                <a:cubicBezTo>
                  <a:pt x="18572" y="15402"/>
                  <a:pt x="18577" y="15425"/>
                  <a:pt x="18564" y="15452"/>
                </a:cubicBezTo>
                <a:cubicBezTo>
                  <a:pt x="18551" y="15479"/>
                  <a:pt x="18520" y="15509"/>
                  <a:pt x="18476" y="15545"/>
                </a:cubicBezTo>
                <a:cubicBezTo>
                  <a:pt x="18483" y="15506"/>
                  <a:pt x="18489" y="15475"/>
                  <a:pt x="18494" y="15449"/>
                </a:cubicBezTo>
                <a:cubicBezTo>
                  <a:pt x="18500" y="15422"/>
                  <a:pt x="18504" y="15399"/>
                  <a:pt x="18509" y="15376"/>
                </a:cubicBezTo>
                <a:close/>
                <a:moveTo>
                  <a:pt x="19558" y="19903"/>
                </a:moveTo>
                <a:cubicBezTo>
                  <a:pt x="19590" y="19903"/>
                  <a:pt x="19595" y="19917"/>
                  <a:pt x="19591" y="19933"/>
                </a:cubicBezTo>
                <a:cubicBezTo>
                  <a:pt x="19586" y="19935"/>
                  <a:pt x="19581" y="19938"/>
                  <a:pt x="19576" y="19940"/>
                </a:cubicBezTo>
                <a:cubicBezTo>
                  <a:pt x="19570" y="19943"/>
                  <a:pt x="19565" y="19946"/>
                  <a:pt x="19560" y="19949"/>
                </a:cubicBezTo>
                <a:cubicBezTo>
                  <a:pt x="19547" y="19939"/>
                  <a:pt x="19532" y="19930"/>
                  <a:pt x="19525" y="19920"/>
                </a:cubicBezTo>
                <a:cubicBezTo>
                  <a:pt x="19523" y="19917"/>
                  <a:pt x="19546" y="19903"/>
                  <a:pt x="19558" y="19903"/>
                </a:cubicBezTo>
                <a:close/>
                <a:moveTo>
                  <a:pt x="1133" y="20342"/>
                </a:moveTo>
                <a:cubicBezTo>
                  <a:pt x="1124" y="20386"/>
                  <a:pt x="1118" y="20422"/>
                  <a:pt x="1112" y="20452"/>
                </a:cubicBezTo>
                <a:cubicBezTo>
                  <a:pt x="1106" y="20483"/>
                  <a:pt x="1100" y="20508"/>
                  <a:pt x="1095" y="20534"/>
                </a:cubicBezTo>
                <a:cubicBezTo>
                  <a:pt x="1042" y="20505"/>
                  <a:pt x="1026" y="20478"/>
                  <a:pt x="1036" y="20447"/>
                </a:cubicBezTo>
                <a:cubicBezTo>
                  <a:pt x="1045" y="20417"/>
                  <a:pt x="1081" y="20384"/>
                  <a:pt x="1133" y="20342"/>
                </a:cubicBezTo>
                <a:close/>
              </a:path>
            </a:pathLst>
          </a:custGeom>
        </p:spPr>
      </p:pic>
      <p:sp>
        <p:nvSpPr>
          <p:cNvPr id="12" name="Body">
            <a:extLst>
              <a:ext uri="{FF2B5EF4-FFF2-40B4-BE49-F238E27FC236}">
                <a16:creationId xmlns:a16="http://schemas.microsoft.com/office/drawing/2014/main" id="{2C2B8427-DFBA-5F43-A214-510EBB4F1F0D}"/>
              </a:ext>
            </a:extLst>
          </p:cNvPr>
          <p:cNvSpPr txBox="1">
            <a:spLocks/>
          </p:cNvSpPr>
          <p:nvPr/>
        </p:nvSpPr>
        <p:spPr>
          <a:xfrm>
            <a:off x="1229166" y="1232452"/>
            <a:ext cx="20731674" cy="90189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1"/>
          <a:lstStyle>
            <a:lvl1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1pPr>
            <a:lvl2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2pPr>
            <a:lvl3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3pPr>
            <a:lvl4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4pPr>
            <a:lvl5pPr marL="0" marR="0" indent="0" algn="l" defTabSz="821531" eaLnBrk="1" latinLnBrk="0" hangingPunct="1">
              <a:lnSpc>
                <a:spcPct val="120000"/>
              </a:lnSpc>
              <a:spcBef>
                <a:spcPts val="0"/>
              </a:spcBef>
              <a:spcAft>
                <a:spcPts val="0"/>
              </a:spcAft>
              <a:buClrTx/>
              <a:buSzTx/>
              <a:buFontTx/>
              <a:buNone/>
              <a:tabLst/>
              <a:defRPr sz="1800" b="0" i="0" u="none" strike="noStrike" cap="none" spc="0" baseline="0">
                <a:ln>
                  <a:noFill/>
                </a:ln>
                <a:solidFill>
                  <a:srgbClr val="000000"/>
                </a:solidFill>
                <a:uFillTx/>
                <a:latin typeface="Avenir Book"/>
                <a:ea typeface="Avenir Book"/>
                <a:cs typeface="Avenir Book"/>
                <a:sym typeface="Avenir Book"/>
              </a:defRPr>
            </a:lvl5pPr>
            <a:lvl6pPr marL="0" marR="0" indent="3556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6pPr>
            <a:lvl7pPr marL="0" marR="0" indent="7112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7pPr>
            <a:lvl8pPr marL="0" marR="0" indent="10668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8pPr>
            <a:lvl9pPr marL="0" marR="0" indent="1422400" algn="ctr" defTabSz="821531" eaLnBrk="1" latinLnBrk="0" hangingPunct="1">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Avenir Next Condensed Demi Bold"/>
                <a:ea typeface="Avenir Next Condensed Demi Bold"/>
                <a:cs typeface="Avenir Next Condensed Demi Bold"/>
                <a:sym typeface="Avenir Next Condensed Demi Bold"/>
              </a:defRPr>
            </a:lvl9pPr>
          </a:lstStyle>
          <a:p>
            <a:pPr marL="133350">
              <a:lnSpc>
                <a:spcPct val="100000"/>
              </a:lnSpc>
              <a:tabLst>
                <a:tab pos="1508125" algn="l"/>
              </a:tabLst>
            </a:pPr>
            <a:r>
              <a:rPr lang="fr-FR" sz="2800" dirty="0"/>
              <a:t> </a:t>
            </a:r>
          </a:p>
          <a:p>
            <a:pPr marL="133350">
              <a:lnSpc>
                <a:spcPct val="100000"/>
              </a:lnSpc>
              <a:tabLst>
                <a:tab pos="1508125" algn="l"/>
              </a:tabLst>
            </a:pPr>
            <a:r>
              <a:rPr lang="fr-FR" sz="2800" b="1" dirty="0"/>
              <a:t>Appelés à donner leurs priorités en termes de réglementations en matière de protection des animaux, les Européens interrogés citent assez rarement « la chasse » ou « la pêche » prises dans leur généralité, comme cela leur était pourtant possible.</a:t>
            </a:r>
          </a:p>
          <a:p>
            <a:pPr marL="133350">
              <a:lnSpc>
                <a:spcPct val="100000"/>
              </a:lnSpc>
              <a:tabLst>
                <a:tab pos="1508125" algn="l"/>
              </a:tabLst>
            </a:pPr>
            <a:endParaRPr lang="fr-FR" sz="2800" b="1" dirty="0"/>
          </a:p>
          <a:p>
            <a:pPr marL="133350">
              <a:lnSpc>
                <a:spcPct val="100000"/>
              </a:lnSpc>
              <a:tabLst>
                <a:tab pos="1508125" algn="l"/>
              </a:tabLst>
            </a:pPr>
            <a:r>
              <a:rPr lang="fr-FR" sz="2800" b="1" dirty="0"/>
              <a:t>La pêche de loisir arrive pratiquement toujours en dernière position, confirmant qu’elle n’entre pas dans le champs des polémiques ou des préoccupations du public.</a:t>
            </a:r>
          </a:p>
          <a:p>
            <a:pPr marL="133350">
              <a:lnSpc>
                <a:spcPct val="100000"/>
              </a:lnSpc>
              <a:tabLst>
                <a:tab pos="1508125" algn="l"/>
              </a:tabLst>
            </a:pPr>
            <a:endParaRPr lang="fr-FR" sz="2800" b="1" dirty="0"/>
          </a:p>
          <a:p>
            <a:pPr marL="133350">
              <a:lnSpc>
                <a:spcPct val="100000"/>
              </a:lnSpc>
              <a:tabLst>
                <a:tab pos="1508125" algn="l"/>
              </a:tabLst>
            </a:pPr>
            <a:r>
              <a:rPr lang="fr-FR" sz="2800" b="1" dirty="0"/>
              <a:t>Inversement, dans quatre pays sur six, la corrida est cité dans le trio de tête des domaines prioritaires, et même, pour le Danemark et la France, en première position.</a:t>
            </a:r>
          </a:p>
          <a:p>
            <a:pPr marL="133350">
              <a:lnSpc>
                <a:spcPct val="100000"/>
              </a:lnSpc>
              <a:tabLst>
                <a:tab pos="1508125" algn="l"/>
              </a:tabLst>
            </a:pPr>
            <a:endParaRPr lang="fr-FR" sz="2800" b="1" dirty="0"/>
          </a:p>
          <a:p>
            <a:pPr marL="133350">
              <a:lnSpc>
                <a:spcPct val="100000"/>
              </a:lnSpc>
              <a:tabLst>
                <a:tab pos="1508125" algn="l"/>
              </a:tabLst>
            </a:pPr>
            <a:r>
              <a:rPr lang="fr-FR" sz="2800" b="1" dirty="0"/>
              <a:t>L’élevage des animaux en cage l’est également dans trois pays sur six, l’expérimentation médicale sur les animaux et l’élevage des animaux pour la fourrure dans quatre sur six.</a:t>
            </a:r>
          </a:p>
          <a:p>
            <a:pPr marL="133350">
              <a:lnSpc>
                <a:spcPct val="100000"/>
              </a:lnSpc>
              <a:tabLst>
                <a:tab pos="1508125" algn="l"/>
              </a:tabLst>
            </a:pPr>
            <a:endParaRPr lang="fr-FR" sz="2800" b="1" dirty="0"/>
          </a:p>
          <a:p>
            <a:pPr marL="133350">
              <a:lnSpc>
                <a:spcPct val="100000"/>
              </a:lnSpc>
              <a:tabLst>
                <a:tab pos="1508125" algn="l"/>
              </a:tabLst>
            </a:pPr>
            <a:r>
              <a:rPr lang="fr-FR" sz="2800" b="1" dirty="0"/>
              <a:t>Il est inversement remarquable que certains types de chasse ayant fait l’objet de campagnes pour leur interdiction apparaissent relativement bas dans ces classements : le déterrage des renards et des blaireaux ainsi que la chasse à courre.</a:t>
            </a:r>
          </a:p>
          <a:p>
            <a:pPr marL="133350">
              <a:lnSpc>
                <a:spcPct val="100000"/>
              </a:lnSpc>
              <a:tabLst>
                <a:tab pos="1508125" algn="l"/>
              </a:tabLst>
            </a:pPr>
            <a:endParaRPr lang="fr-FR" sz="2800" b="1" dirty="0"/>
          </a:p>
          <a:p>
            <a:pPr marL="133350">
              <a:lnSpc>
                <a:spcPct val="100000"/>
              </a:lnSpc>
              <a:tabLst>
                <a:tab pos="1508125" algn="l"/>
              </a:tabLst>
            </a:pPr>
            <a:endParaRPr lang="fr-FR" sz="2800" dirty="0"/>
          </a:p>
          <a:p>
            <a:pPr marL="7883525">
              <a:lnSpc>
                <a:spcPct val="100000"/>
              </a:lnSpc>
            </a:pPr>
            <a:endParaRPr lang="fr-FR" sz="2800" dirty="0"/>
          </a:p>
        </p:txBody>
      </p:sp>
    </p:spTree>
    <p:extLst>
      <p:ext uri="{BB962C8B-B14F-4D97-AF65-F5344CB8AC3E}">
        <p14:creationId xmlns:p14="http://schemas.microsoft.com/office/powerpoint/2010/main" val="14613311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ea typeface="+mn-ea"/>
              </a:rPr>
              <a:t>FRANCE</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200888030"/>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solidFill>
                            <a:schemeClr val="tx1"/>
                          </a:solidFill>
                        </a:rPr>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solidFill>
                            <a:schemeClr val="tx1"/>
                          </a:solidFill>
                        </a:rPr>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18</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20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activités	</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tx1"/>
                          </a:solidFill>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pic>
        <p:nvPicPr>
          <p:cNvPr id="15" name="Image 14">
            <a:extLst>
              <a:ext uri="{FF2B5EF4-FFF2-40B4-BE49-F238E27FC236}">
                <a16:creationId xmlns:a16="http://schemas.microsoft.com/office/drawing/2014/main" id="{04AB0225-135E-C449-BC7C-3BA969586BE2}"/>
              </a:ext>
            </a:extLst>
          </p:cNvPr>
          <p:cNvPicPr>
            <a:picLocks noChangeAspect="1"/>
          </p:cNvPicPr>
          <p:nvPr/>
        </p:nvPicPr>
        <p:blipFill>
          <a:blip r:embed="rId2"/>
          <a:stretch>
            <a:fillRect/>
          </a:stretch>
        </p:blipFill>
        <p:spPr>
          <a:xfrm>
            <a:off x="13098969" y="4374943"/>
            <a:ext cx="1181100" cy="929925"/>
          </a:xfrm>
          <a:prstGeom prst="rect">
            <a:avLst/>
          </a:prstGeom>
        </p:spPr>
      </p:pic>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598137" y="5467359"/>
            <a:ext cx="8848499" cy="5359291"/>
          </a:xfrm>
          <a:prstGeom prst="rect">
            <a:avLst/>
          </a:prstGeom>
        </p:spPr>
        <p:txBody>
          <a:bodyPr numCol="1"/>
          <a:lstStyle/>
          <a:p>
            <a:r>
              <a:rPr lang="fr-FR" sz="4000" cap="small" dirty="0">
                <a:solidFill>
                  <a:srgbClr val="271880"/>
                </a:solidFill>
                <a:latin typeface="+mn-lt"/>
              </a:rPr>
              <a:t>En cumulé, principales priorités pour les Français :</a:t>
            </a:r>
          </a:p>
          <a:p>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La corrida </a:t>
            </a:r>
          </a:p>
          <a:p>
            <a:pPr marL="571500" indent="-571500">
              <a:buFont typeface="Courier New" panose="02070309020205020404" pitchFamily="49" charset="0"/>
              <a:buChar char="o"/>
            </a:pPr>
            <a:r>
              <a:rPr lang="fr-FR" sz="4000" cap="small" dirty="0">
                <a:solidFill>
                  <a:srgbClr val="271880"/>
                </a:solidFill>
                <a:latin typeface="+mn-lt"/>
              </a:rPr>
              <a:t>L’élevage d’animaux en cage</a:t>
            </a:r>
          </a:p>
          <a:p>
            <a:pPr marL="571500" indent="-571500">
              <a:buFont typeface="Courier New" panose="02070309020205020404" pitchFamily="49" charset="0"/>
              <a:buChar char="o"/>
            </a:pPr>
            <a:r>
              <a:rPr lang="fr-FR" sz="4000" cap="small" dirty="0">
                <a:solidFill>
                  <a:srgbClr val="271880"/>
                </a:solidFill>
                <a:latin typeface="+mn-lt"/>
              </a:rPr>
              <a:t>L’expérimentation médicale sur les animaux </a:t>
            </a:r>
            <a:endParaRPr dirty="0"/>
          </a:p>
        </p:txBody>
      </p:sp>
    </p:spTree>
    <p:extLst>
      <p:ext uri="{BB962C8B-B14F-4D97-AF65-F5344CB8AC3E}">
        <p14:creationId xmlns:p14="http://schemas.microsoft.com/office/powerpoint/2010/main" val="8872980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21347A-ED6B-3A4F-8456-6D819AAE1F2E}"/>
              </a:ext>
            </a:extLst>
          </p:cNvPr>
          <p:cNvSpPr>
            <a:spLocks noGrp="1"/>
          </p:cNvSpPr>
          <p:nvPr>
            <p:ph type="body" sz="quarter" idx="13"/>
          </p:nvPr>
        </p:nvSpPr>
        <p:spPr>
          <a:xfrm>
            <a:off x="9479261" y="2622692"/>
            <a:ext cx="4709426" cy="499545"/>
          </a:xfrm>
        </p:spPr>
        <p:txBody>
          <a:bodyPr/>
          <a:lstStyle/>
          <a:p>
            <a:r>
              <a:rPr lang="fr-FR" sz="4000" b="1" spc="-150" dirty="0">
                <a:solidFill>
                  <a:schemeClr val="bg1"/>
                </a:solidFill>
                <a:latin typeface="Avenir Next Demi Bold" panose="020B0503020202020204" pitchFamily="34" charset="0"/>
                <a:ea typeface="+mn-ea"/>
              </a:rPr>
              <a:t>ITALIE</a:t>
            </a:r>
          </a:p>
        </p:txBody>
      </p:sp>
      <p:sp>
        <p:nvSpPr>
          <p:cNvPr id="3" name="Titre 2">
            <a:extLst>
              <a:ext uri="{FF2B5EF4-FFF2-40B4-BE49-F238E27FC236}">
                <a16:creationId xmlns:a16="http://schemas.microsoft.com/office/drawing/2014/main" id="{10924E60-DCBC-1B41-9091-288271E257F8}"/>
              </a:ext>
            </a:extLst>
          </p:cNvPr>
          <p:cNvSpPr>
            <a:spLocks noGrp="1"/>
          </p:cNvSpPr>
          <p:nvPr>
            <p:ph type="title"/>
          </p:nvPr>
        </p:nvSpPr>
        <p:spPr>
          <a:xfrm>
            <a:off x="1294195" y="1695611"/>
            <a:ext cx="21811129" cy="935665"/>
          </a:xfrm>
        </p:spPr>
        <p:txBody>
          <a:bodyPr/>
          <a:lstStyle/>
          <a:p>
            <a:r>
              <a:rPr lang="fr-FR" dirty="0"/>
              <a:t>En matière de protection des animaux, sur lesquelles des activités suivantes il faudrait appliquer en priorité une législation plus sévère ?</a:t>
            </a:r>
          </a:p>
        </p:txBody>
      </p:sp>
      <p:sp>
        <p:nvSpPr>
          <p:cNvPr id="4" name="Espace réservé du texte 3">
            <a:extLst>
              <a:ext uri="{FF2B5EF4-FFF2-40B4-BE49-F238E27FC236}">
                <a16:creationId xmlns:a16="http://schemas.microsoft.com/office/drawing/2014/main" id="{F260970E-9EE2-C84C-B26A-B5D2E668AE76}"/>
              </a:ext>
            </a:extLst>
          </p:cNvPr>
          <p:cNvSpPr>
            <a:spLocks noGrp="1"/>
          </p:cNvSpPr>
          <p:nvPr>
            <p:ph type="body" sz="quarter" idx="14"/>
          </p:nvPr>
        </p:nvSpPr>
        <p:spPr/>
        <p:txBody>
          <a:bodyPr/>
          <a:lstStyle/>
          <a:p>
            <a:br>
              <a:rPr lang="fr-FR" sz="2400" b="0" dirty="0">
                <a:latin typeface="+mj-lt"/>
              </a:rPr>
            </a:br>
            <a:r>
              <a:rPr lang="fr-FR" sz="2400" b="0" dirty="0">
                <a:latin typeface="+mj-lt"/>
              </a:rPr>
              <a:t>Les priorités en termes de réglementation</a:t>
            </a:r>
          </a:p>
        </p:txBody>
      </p:sp>
      <p:sp>
        <p:nvSpPr>
          <p:cNvPr id="5" name="Espace réservé du texte 4">
            <a:extLst>
              <a:ext uri="{FF2B5EF4-FFF2-40B4-BE49-F238E27FC236}">
                <a16:creationId xmlns:a16="http://schemas.microsoft.com/office/drawing/2014/main" id="{6BDAF536-D404-1E43-B604-9F0EA5EAC1DF}"/>
              </a:ext>
            </a:extLst>
          </p:cNvPr>
          <p:cNvSpPr>
            <a:spLocks noGrp="1"/>
          </p:cNvSpPr>
          <p:nvPr>
            <p:ph type="body" sz="quarter" idx="15"/>
          </p:nvPr>
        </p:nvSpPr>
        <p:spPr/>
        <p:txBody>
          <a:bodyPr/>
          <a:lstStyle/>
          <a:p>
            <a:endParaRPr lang="fr-FR" dirty="0"/>
          </a:p>
        </p:txBody>
      </p:sp>
      <p:graphicFrame>
        <p:nvGraphicFramePr>
          <p:cNvPr id="9" name="Tableau 9">
            <a:extLst>
              <a:ext uri="{FF2B5EF4-FFF2-40B4-BE49-F238E27FC236}">
                <a16:creationId xmlns:a16="http://schemas.microsoft.com/office/drawing/2014/main" id="{337B71E8-92DF-5D41-A647-A69FDA42A707}"/>
              </a:ext>
            </a:extLst>
          </p:cNvPr>
          <p:cNvGraphicFramePr>
            <a:graphicFrameLocks noGrp="1"/>
          </p:cNvGraphicFramePr>
          <p:nvPr>
            <p:extLst>
              <p:ext uri="{D42A27DB-BD31-4B8C-83A1-F6EECF244321}">
                <p14:modId xmlns:p14="http://schemas.microsoft.com/office/powerpoint/2010/main" val="3982860944"/>
              </p:ext>
            </p:extLst>
          </p:nvPr>
        </p:nvGraphicFramePr>
        <p:xfrm>
          <a:off x="1512202" y="4034599"/>
          <a:ext cx="9772831" cy="8333226"/>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743047">
                  <a:extLst>
                    <a:ext uri="{9D8B030D-6E8A-4147-A177-3AD203B41FA5}">
                      <a16:colId xmlns:a16="http://schemas.microsoft.com/office/drawing/2014/main" val="546972391"/>
                    </a:ext>
                  </a:extLst>
                </a:gridCol>
                <a:gridCol w="2009928">
                  <a:extLst>
                    <a:ext uri="{9D8B030D-6E8A-4147-A177-3AD203B41FA5}">
                      <a16:colId xmlns:a16="http://schemas.microsoft.com/office/drawing/2014/main" val="2079039801"/>
                    </a:ext>
                  </a:extLst>
                </a:gridCol>
                <a:gridCol w="2009928">
                  <a:extLst>
                    <a:ext uri="{9D8B030D-6E8A-4147-A177-3AD203B41FA5}">
                      <a16:colId xmlns:a16="http://schemas.microsoft.com/office/drawing/2014/main" val="3538140674"/>
                    </a:ext>
                  </a:extLst>
                </a:gridCol>
                <a:gridCol w="2009928">
                  <a:extLst>
                    <a:ext uri="{9D8B030D-6E8A-4147-A177-3AD203B41FA5}">
                      <a16:colId xmlns:a16="http://schemas.microsoft.com/office/drawing/2014/main" val="1143429497"/>
                    </a:ext>
                  </a:extLst>
                </a:gridCol>
              </a:tblGrid>
              <a:tr h="757566">
                <a:tc>
                  <a:txBody>
                    <a:bodyPr/>
                    <a:lstStyle/>
                    <a:p>
                      <a:pPr algn="l"/>
                      <a:r>
                        <a:rPr lang="fr-FR" sz="2400" b="1" i="0" cap="none" dirty="0">
                          <a:solidFill>
                            <a:schemeClr val="tx1"/>
                          </a:solidFill>
                          <a:latin typeface="Avenir Next Ultra Light" panose="020B0203020202020204" pitchFamily="34" charset="77"/>
                        </a:rPr>
                        <a:t>En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1IER</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SECOND</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2400" dirty="0"/>
                        <a:t>EN 3EME</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37619"/>
                  </a:ext>
                </a:extLst>
              </a:tr>
              <a:tr h="757566">
                <a:tc>
                  <a:txBody>
                    <a:bodyPr/>
                    <a:lstStyle/>
                    <a:p>
                      <a:pPr marL="0" marR="0" indent="0" algn="r" defTabSz="821531" rtl="0" eaLnBrk="1" fontAlgn="auto" latinLnBrk="0" hangingPunct="1">
                        <a:lnSpc>
                          <a:spcPct val="70000"/>
                        </a:lnSpc>
                        <a:spcBef>
                          <a:spcPts val="0"/>
                        </a:spcBef>
                        <a:spcAft>
                          <a:spcPts val="0"/>
                        </a:spcAft>
                        <a:buClrTx/>
                        <a:buSzTx/>
                        <a:buFontTx/>
                        <a:buNone/>
                        <a:tabLst/>
                        <a:defRPr/>
                      </a:pPr>
                      <a:r>
                        <a:rPr lang="fr-FR" sz="2000" b="0" i="0" cap="none" dirty="0">
                          <a:solidFill>
                            <a:schemeClr val="tx1"/>
                          </a:solidFill>
                          <a:effectLst/>
                          <a:latin typeface="+mj-lt"/>
                          <a:ea typeface="Calibri" panose="020F0502020204030204" pitchFamily="34" charset="0"/>
                          <a:cs typeface="Times New Roman" panose="02020603050405020304" pitchFamily="18" charset="0"/>
                        </a:rPr>
                        <a:t>L’élevage d’animaux en cage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79277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L’élevage d’animaux à fourrure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17</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11148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à courre</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1378138"/>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 déterrage des renards et des blaireaux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6745512"/>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Les spectacles avec des animaux sauvages	</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15</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2384429"/>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L’expérimentation médicale avec des animaux</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608590"/>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corrida</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19</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16</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solidFill>
                            <a:schemeClr val="accent2"/>
                          </a:solidFill>
                          <a:effectLst/>
                          <a:latin typeface="Avenir Next Heavy" panose="020B0503020202020204" pitchFamily="34" charset="0"/>
                          <a:ea typeface="Calibri" panose="020F0502020204030204" pitchFamily="34" charset="0"/>
                          <a:cs typeface="Times New Roman" panose="02020603050405020304" pitchFamily="18" charset="0"/>
                        </a:rPr>
                        <a:t>14</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7766267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chasse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11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8455261"/>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La pêche de loisir en général</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3</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2</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3719923"/>
                  </a:ext>
                </a:extLst>
              </a:tr>
              <a:tr h="757566">
                <a:tc>
                  <a:txBody>
                    <a:bodyPr/>
                    <a:lstStyle/>
                    <a:p>
                      <a:pPr marL="0" marR="0" lvl="0" indent="0" algn="r" defTabSz="821531" rtl="0" eaLnBrk="1" fontAlgn="auto" latinLnBrk="0" hangingPunct="1">
                        <a:lnSpc>
                          <a:spcPct val="70000"/>
                        </a:lnSpc>
                        <a:spcBef>
                          <a:spcPts val="0"/>
                        </a:spcBef>
                        <a:spcAft>
                          <a:spcPts val="0"/>
                        </a:spcAft>
                        <a:buClrTx/>
                        <a:buSzTx/>
                        <a:buFontTx/>
                        <a:buNone/>
                        <a:tabLst/>
                        <a:defRPr/>
                      </a:pPr>
                      <a:r>
                        <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rPr>
                        <a:t>Aucune de ces activités	</a:t>
                      </a:r>
                    </a:p>
                    <a:p>
                      <a:pPr marL="0" marR="0" lvl="0" indent="0" algn="r" defTabSz="821531" rtl="0" eaLnBrk="1" fontAlgn="auto" latinLnBrk="0" hangingPunct="1">
                        <a:lnSpc>
                          <a:spcPct val="70000"/>
                        </a:lnSpc>
                        <a:spcBef>
                          <a:spcPts val="0"/>
                        </a:spcBef>
                        <a:spcAft>
                          <a:spcPts val="0"/>
                        </a:spcAft>
                        <a:buClrTx/>
                        <a:buSzTx/>
                        <a:buFontTx/>
                        <a:buNone/>
                        <a:tabLst/>
                        <a:defRPr/>
                      </a:pPr>
                      <a:endParaRPr kumimoji="0" lang="fr-FR" sz="2000" b="0" i="0" u="none" strike="noStrike" kern="0" cap="none" spc="24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venir Next Condensed"/>
                      </a:endParaRP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10</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3600" b="1" i="0" dirty="0">
                          <a:effectLst/>
                          <a:latin typeface="Avenir Next Heavy" panose="020B0503020202020204" pitchFamily="34" charset="0"/>
                          <a:ea typeface="Calibri" panose="020F0502020204030204" pitchFamily="34" charset="0"/>
                          <a:cs typeface="Times New Roman" panose="02020603050405020304" pitchFamily="18" charset="0"/>
                        </a:rPr>
                        <a:t>.</a:t>
                      </a:r>
                    </a:p>
                  </a:txBody>
                  <a:tcPr marL="68580" marR="6858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341442"/>
                  </a:ext>
                </a:extLst>
              </a:tr>
            </a:tbl>
          </a:graphicData>
        </a:graphic>
      </p:graphicFrame>
      <p:sp>
        <p:nvSpPr>
          <p:cNvPr id="19" name="Slide Number">
            <a:extLst>
              <a:ext uri="{FF2B5EF4-FFF2-40B4-BE49-F238E27FC236}">
                <a16:creationId xmlns:a16="http://schemas.microsoft.com/office/drawing/2014/main" id="{5EC90BBE-5B84-CC4D-A8B4-1FDB2EABD700}"/>
              </a:ext>
            </a:extLst>
          </p:cNvPr>
          <p:cNvSpPr txBox="1">
            <a:spLocks noGrp="1"/>
          </p:cNvSpPr>
          <p:nvPr>
            <p:ph type="sldNum" sz="quarter" idx="2"/>
          </p:nvPr>
        </p:nvSpPr>
        <p:spPr>
          <a:xfrm>
            <a:off x="12058980" y="11897206"/>
            <a:ext cx="281560" cy="4222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dirty="0"/>
          </a:p>
        </p:txBody>
      </p:sp>
      <p:sp>
        <p:nvSpPr>
          <p:cNvPr id="8" name="Espace réservé du texte 7">
            <a:extLst>
              <a:ext uri="{FF2B5EF4-FFF2-40B4-BE49-F238E27FC236}">
                <a16:creationId xmlns:a16="http://schemas.microsoft.com/office/drawing/2014/main" id="{35FD57A6-90E9-AA48-B900-0EFC5480D2C2}"/>
              </a:ext>
            </a:extLst>
          </p:cNvPr>
          <p:cNvSpPr>
            <a:spLocks noGrp="1"/>
          </p:cNvSpPr>
          <p:nvPr>
            <p:ph type="body" sz="quarter" idx="16"/>
          </p:nvPr>
        </p:nvSpPr>
        <p:spPr/>
        <p:txBody>
          <a:bodyPr/>
          <a:lstStyle/>
          <a:p>
            <a:endParaRPr lang="fr-FR"/>
          </a:p>
        </p:txBody>
      </p:sp>
      <p:sp>
        <p:nvSpPr>
          <p:cNvPr id="18" name="Body">
            <a:extLst>
              <a:ext uri="{FF2B5EF4-FFF2-40B4-BE49-F238E27FC236}">
                <a16:creationId xmlns:a16="http://schemas.microsoft.com/office/drawing/2014/main" id="{9C7E89E6-1DD7-644B-894F-68D6C1B9FD58}"/>
              </a:ext>
            </a:extLst>
          </p:cNvPr>
          <p:cNvSpPr txBox="1">
            <a:spLocks noGrp="1"/>
          </p:cNvSpPr>
          <p:nvPr>
            <p:ph type="body" sz="quarter" idx="1"/>
          </p:nvPr>
        </p:nvSpPr>
        <p:spPr>
          <a:xfrm>
            <a:off x="13098969" y="5521566"/>
            <a:ext cx="8848499" cy="5359291"/>
          </a:xfrm>
          <a:prstGeom prst="rect">
            <a:avLst/>
          </a:prstGeom>
        </p:spPr>
        <p:txBody>
          <a:bodyPr numCol="1"/>
          <a:lstStyle/>
          <a:p>
            <a:r>
              <a:rPr lang="fr-FR" sz="4000" cap="small" dirty="0">
                <a:solidFill>
                  <a:srgbClr val="271880"/>
                </a:solidFill>
                <a:latin typeface="+mn-lt"/>
              </a:rPr>
              <a:t>En cumulé, principales priorités pour les Italiens :</a:t>
            </a:r>
          </a:p>
          <a:p>
            <a:pPr marL="571500" indent="-571500">
              <a:buFont typeface="Courier New" panose="02070309020205020404" pitchFamily="49" charset="0"/>
              <a:buChar char="o"/>
            </a:pPr>
            <a:endParaRPr lang="fr-FR" sz="4000" cap="small" dirty="0">
              <a:solidFill>
                <a:srgbClr val="271880"/>
              </a:solidFill>
              <a:latin typeface="+mn-lt"/>
            </a:endParaRPr>
          </a:p>
          <a:p>
            <a:pPr marL="571500" indent="-571500">
              <a:buFont typeface="Courier New" panose="02070309020205020404" pitchFamily="49" charset="0"/>
              <a:buChar char="o"/>
            </a:pPr>
            <a:r>
              <a:rPr lang="fr-FR" sz="4000" cap="small" dirty="0">
                <a:solidFill>
                  <a:srgbClr val="271880"/>
                </a:solidFill>
                <a:latin typeface="+mn-lt"/>
              </a:rPr>
              <a:t>L’élevage d’animaux à fourrure </a:t>
            </a:r>
          </a:p>
          <a:p>
            <a:pPr marL="571500" indent="-571500">
              <a:buFont typeface="Courier New" panose="02070309020205020404" pitchFamily="49" charset="0"/>
              <a:buChar char="o"/>
            </a:pPr>
            <a:r>
              <a:rPr lang="fr-FR" sz="4000" cap="small" dirty="0">
                <a:solidFill>
                  <a:srgbClr val="271880"/>
                </a:solidFill>
                <a:latin typeface="+mn-lt"/>
              </a:rPr>
              <a:t>La corrida</a:t>
            </a:r>
          </a:p>
          <a:p>
            <a:pPr marL="571500" indent="-571500">
              <a:buFont typeface="Courier New" panose="02070309020205020404" pitchFamily="49" charset="0"/>
              <a:buChar char="o"/>
            </a:pPr>
            <a:r>
              <a:rPr lang="fr-FR" sz="4000" cap="small" dirty="0">
                <a:solidFill>
                  <a:srgbClr val="271880"/>
                </a:solidFill>
                <a:latin typeface="+mn-lt"/>
              </a:rPr>
              <a:t>L’expérimentation médicale sur des animaux</a:t>
            </a:r>
          </a:p>
          <a:p>
            <a:pPr marL="285750" indent="-285750">
              <a:buFont typeface="Courier New" panose="02070309020205020404" pitchFamily="49" charset="0"/>
              <a:buChar char="o"/>
            </a:pPr>
            <a:endParaRPr dirty="0"/>
          </a:p>
        </p:txBody>
      </p:sp>
      <p:pic>
        <p:nvPicPr>
          <p:cNvPr id="11" name="Image 10">
            <a:extLst>
              <a:ext uri="{FF2B5EF4-FFF2-40B4-BE49-F238E27FC236}">
                <a16:creationId xmlns:a16="http://schemas.microsoft.com/office/drawing/2014/main" id="{F1288445-4BFF-DB42-B311-1A6C5DE211F5}"/>
              </a:ext>
            </a:extLst>
          </p:cNvPr>
          <p:cNvPicPr>
            <a:picLocks noChangeAspect="1"/>
          </p:cNvPicPr>
          <p:nvPr/>
        </p:nvPicPr>
        <p:blipFill>
          <a:blip r:embed="rId2"/>
          <a:stretch>
            <a:fillRect/>
          </a:stretch>
        </p:blipFill>
        <p:spPr>
          <a:xfrm>
            <a:off x="12886937" y="4171465"/>
            <a:ext cx="1422400" cy="1051701"/>
          </a:xfrm>
          <a:prstGeom prst="rect">
            <a:avLst/>
          </a:prstGeom>
        </p:spPr>
      </p:pic>
    </p:spTree>
    <p:extLst>
      <p:ext uri="{BB962C8B-B14F-4D97-AF65-F5344CB8AC3E}">
        <p14:creationId xmlns:p14="http://schemas.microsoft.com/office/powerpoint/2010/main" val="4909119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6400" rotWithShape="0">
              <a:srgbClr val="7492C1">
                <a:alpha val="5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outerShdw blurRad="406400" rotWithShape="0">
            <a:srgbClr val="7492C1">
              <a:alpha val="50000"/>
            </a:srgbClr>
          </a:outerShdw>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rapportchasse" id="{1CEADD70-73D7-A445-BA8F-B1381A34152C}" vid="{ADDB346F-9FE4-2040-9250-22F65CEE79C4}"/>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Condensed"/>
        <a:ea typeface="Avenir Next Condensed"/>
        <a:cs typeface="Avenir Next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6400" rotWithShape="0">
              <a:srgbClr val="7492C1">
                <a:alpha val="5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outerShdw blurRad="406400" rotWithShape="0">
            <a:srgbClr val="7492C1">
              <a:alpha val="50000"/>
            </a:srgbClr>
          </a:outerShdw>
        </a:effectLst>
        <a:sp3d/>
      </a:spPr>
      <a:bodyPr rot="0" spcFirstLastPara="1" vertOverflow="overflow" horzOverflow="overflow" vert="horz" wrap="square" lIns="0" tIns="0" rIns="0" bIns="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Rapport quantitatif CPA</Template>
  <TotalTime>843</TotalTime>
  <Words>2729</Words>
  <Application>Microsoft Macintosh PowerPoint</Application>
  <PresentationFormat>Personnalisé</PresentationFormat>
  <Paragraphs>746</Paragraphs>
  <Slides>23</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23</vt:i4>
      </vt:variant>
    </vt:vector>
  </HeadingPairs>
  <TitlesOfParts>
    <vt:vector size="35" baseType="lpstr">
      <vt:lpstr>Arial</vt:lpstr>
      <vt:lpstr>Avenir Book</vt:lpstr>
      <vt:lpstr>Avenir Next</vt:lpstr>
      <vt:lpstr>Avenir Next Condensed</vt:lpstr>
      <vt:lpstr>Avenir Next Condensed Demi Bold</vt:lpstr>
      <vt:lpstr>Avenir Next Demi Bold</vt:lpstr>
      <vt:lpstr>Avenir Next Heavy</vt:lpstr>
      <vt:lpstr>Avenir Next Ultra Light</vt:lpstr>
      <vt:lpstr>Courier New</vt:lpstr>
      <vt:lpstr>Gill Sans</vt:lpstr>
      <vt:lpstr>Lucida Grande</vt:lpstr>
      <vt:lpstr>White</vt:lpstr>
      <vt:lpstr>Les enjeux de la chasse, de la pêche et de la protection animale au sein de l’Union Européenne</vt:lpstr>
      <vt:lpstr>Méthodologie</vt:lpstr>
      <vt:lpstr>Pensez-vous que la chasse contribue par certains côtés à la préservation de l’environnement ?</vt:lpstr>
      <vt:lpstr>Pensez-vous que la PÊCHE contribue par certains côtés à la préservation de l’environnement ?</vt:lpstr>
      <vt:lpstr>Présentation PowerPoint</vt:lpstr>
      <vt:lpstr> Les priorités en termes de réglementation</vt:lpstr>
      <vt:lpstr>Présentation PowerPoint</vt:lpstr>
      <vt:lpstr>En matière de protection des animaux, sur lesquelles des activités suivantes il faudrait appliquer en priorité une législation plus sévère ?</vt:lpstr>
      <vt:lpstr>En matière de protection des animaux, sur lesquelles des activités suivantes il faudrait appliquer en priorité une législation plus sévère ?</vt:lpstr>
      <vt:lpstr>En matière de protection des animaux, sur lesquelles des activités suivantes il faudrait appliquer en priorité une législation plus sévère ?</vt:lpstr>
      <vt:lpstr>En matière de protection des animaux, sur lesquelles des activités suivantes il faudrait appliquer en priorité une législation plus sévère ?</vt:lpstr>
      <vt:lpstr>En matière de protection des animaux, sur lesquelles des activités suivantes il faudrait appliquer en priorité une législation plus sévère ?</vt:lpstr>
      <vt:lpstr>En matière de protection des animaux, sur lesquelles des activités suivantes il faudrait appliquer en priorité une législation plus sévère ?</vt:lpstr>
      <vt:lpstr>L’interdiction de la chasse et de la pêche</vt:lpstr>
      <vt:lpstr>Vous personnellement, seriez-vous favorable ou pas favorable à l’interdiction de la chasse sous toutes ses formes ?</vt:lpstr>
      <vt:lpstr>Vous personnellement, seriez-vous favorable ou pas favorable à l’interdiction de la PÊCHE DE LOISIR sous toutes ses formes ?</vt:lpstr>
      <vt:lpstr>Présentation PowerPoint</vt:lpstr>
      <vt:lpstr>Le rôle attendu de l’Union européenne</vt:lpstr>
      <vt:lpstr>Pour vous, l’Union européenne joue un rôle plutôt positif, plutôt négatif ou pas de rôle particulier en matière de réglementation DE LA CHASSE ?</vt:lpstr>
      <vt:lpstr>Pour vous, l’Union européenne joue un rôle plutôt positif, plutôt négatif ou pas de rôle particulier en matière de réglementation DE LA PECHE ?</vt:lpstr>
      <vt:lpstr>Pour vous, l’Union européenne joue un rôle plutôt positif, plutôt négatif ou pas de rôle particulier en matière de réglementation DE LA CONDITION ANIMALE ?</vt:lpstr>
      <vt:lpstr>Globalement, souhaitez-vous que l’Union européenne s’implique davantage sur les questions concernant la chasse, la pêche et la condition animale dans votre pays ?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de la chasse, de la pêche et de la protection animale au sein de l’Union Européenne</dc:title>
  <dc:creator>CC GERVASI</dc:creator>
  <cp:lastModifiedBy>Secretariat MENL</cp:lastModifiedBy>
  <cp:revision>46</cp:revision>
  <dcterms:created xsi:type="dcterms:W3CDTF">2020-12-03T07:56:10Z</dcterms:created>
  <dcterms:modified xsi:type="dcterms:W3CDTF">2020-12-17T17:05:54Z</dcterms:modified>
</cp:coreProperties>
</file>